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4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algn="r"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03" name="TextBox 10"/>
          <p:cNvSpPr txBox="1"/>
          <p:nvPr/>
        </p:nvSpPr>
        <p:spPr>
          <a:xfrm>
            <a:off x="836612" y="73524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4" name="TextBox 12"/>
          <p:cNvSpPr txBox="1"/>
          <p:nvPr/>
        </p:nvSpPr>
        <p:spPr>
          <a:xfrm>
            <a:off x="10657956" y="297209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3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8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100000"/>
              </a:lnSpc>
              <a:buNone/>
              <a:defRPr b="0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1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/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algn="ctr"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2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3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indent="0" marL="0">
              <a:lnSpc>
                <a:spcPct val="100000"/>
              </a:lnSpc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indent="0" marL="0">
              <a:lnSpc>
                <a:spcPct val="100000"/>
              </a:lnSpc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8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7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cap="all" sz="3400" i="0" kern="1200">
          <a:solidFill>
            <a:schemeClr val="tx1"/>
          </a:solidFill>
          <a:effectLst>
            <a:outerShdw algn="tl" blurRad="50800" dir="2700000" dist="63500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algn="tl" blurRad="50800" dir="2700000" dist="38100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4114800" y="5938837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1285356" y="1036955"/>
            <a:ext cx="9982200" cy="186817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8845"/>
            <a:ext cx="753545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2" name="TextBox 13"/>
          <p:cNvSpPr txBox="1"/>
          <p:nvPr/>
        </p:nvSpPr>
        <p:spPr>
          <a:xfrm rot="21600000">
            <a:off x="931531" y="3314149"/>
            <a:ext cx="11524293" cy="1920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US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STUDENT 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NAME: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dirty="0" sz="2400" i="1" lang="en-US">
              <a:solidFill>
                <a:schemeClr val="bg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400" i="1" lang="en-US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NO:3122011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altLang="en-US" lang="zh-CN"/>
          </a:p>
          <a:p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NAAN MUDHALVAN USERNAME: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FDDD21CEF9EE761A488466E0CCAF5F7B</a:t>
            </a:r>
            <a:endParaRPr dirty="0" sz="2400" i="1" lang="en-US">
              <a:solidFill>
                <a:schemeClr val="bg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DEPARTMENT:B.COM 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ounting 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financially </a:t>
            </a:r>
            <a:endParaRPr dirty="0" sz="2400" i="1" lang="en-US">
              <a:solidFill>
                <a:schemeClr val="bg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400" i="1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COLLEGE:DRBCCC HINDU COLLEGE</a:t>
            </a:r>
            <a:endParaRPr dirty="0" sz="2400" i="1" lang="en-US">
              <a:solidFill>
                <a:schemeClr val="bg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5"/>
          <p:cNvSpPr/>
          <p:nvPr/>
        </p:nvSpPr>
        <p:spPr>
          <a:xfrm>
            <a:off x="10639425" y="5867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8" name="object 9"/>
          <p:cNvSpPr txBox="1"/>
          <p:nvPr/>
        </p:nvSpPr>
        <p:spPr>
          <a:xfrm>
            <a:off x="1676400" y="1448883"/>
            <a:ext cx="7108825" cy="4418517"/>
          </a:xfrm>
          <a:prstGeom prst="rect"/>
        </p:spPr>
        <p:txBody>
          <a:bodyPr bIns="0" lIns="0" rIns="0" rtlCol="0" tIns="6985" vert="horz" wrap="square">
            <a:spAutoFit/>
          </a:bodyPr>
          <a:p>
            <a:pPr indent="-514350" marL="5524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2800" i="1" lang="en-US">
                <a:solidFill>
                  <a:schemeClr val="bg1"/>
                </a:solidFill>
                <a:cs typeface="Trebuchet MS"/>
              </a:rPr>
              <a:t>Data collection </a:t>
            </a:r>
          </a:p>
          <a:p>
            <a:pPr indent="-514350" marL="5524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2800" i="1" lang="en-US">
                <a:solidFill>
                  <a:schemeClr val="bg1"/>
                </a:solidFill>
                <a:cs typeface="Trebuchet MS"/>
              </a:rPr>
              <a:t>Data cleaning</a:t>
            </a:r>
          </a:p>
          <a:p>
            <a:pPr indent="-514350" marL="5524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2800" i="1" lang="en-US">
                <a:solidFill>
                  <a:schemeClr val="bg1"/>
                </a:solidFill>
                <a:cs typeface="Trebuchet MS"/>
              </a:rPr>
              <a:t>Filtering of data </a:t>
            </a:r>
          </a:p>
          <a:p>
            <a:pPr indent="-514350" marL="5524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2800" i="1" lang="en-US">
                <a:solidFill>
                  <a:schemeClr val="bg1"/>
                </a:solidFill>
                <a:cs typeface="Trebuchet MS"/>
              </a:rPr>
              <a:t>Selecting the required fields </a:t>
            </a:r>
          </a:p>
          <a:p>
            <a:pPr indent="-514350" marL="5524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2800" i="1" lang="en-US">
                <a:solidFill>
                  <a:schemeClr val="bg1"/>
                </a:solidFill>
                <a:cs typeface="Trebuchet MS"/>
              </a:rPr>
              <a:t>Converting them into a pivot table</a:t>
            </a:r>
          </a:p>
          <a:p>
            <a:pPr indent="-514350" marL="5524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2800" i="1" lang="en-US" err="1" smtClean="0">
                <a:solidFill>
                  <a:schemeClr val="bg1"/>
                </a:solidFill>
                <a:cs typeface="Trebuchet MS"/>
              </a:rPr>
              <a:t>Summarising</a:t>
            </a:r>
            <a:r>
              <a:rPr dirty="0" sz="2800" i="1" lang="en-US" smtClean="0">
                <a:solidFill>
                  <a:schemeClr val="bg1"/>
                </a:solidFill>
                <a:cs typeface="Trebuchet MS"/>
              </a:rPr>
              <a:t> </a:t>
            </a:r>
            <a:r>
              <a:rPr dirty="0" sz="2800" i="1" lang="en-US">
                <a:solidFill>
                  <a:schemeClr val="bg1"/>
                </a:solidFill>
                <a:cs typeface="Trebuchet MS"/>
              </a:rPr>
              <a:t>the data </a:t>
            </a:r>
          </a:p>
          <a:p>
            <a:pPr indent="-514350" marL="5524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2800" i="1" lang="en-US">
                <a:solidFill>
                  <a:schemeClr val="bg1"/>
                </a:solidFill>
                <a:cs typeface="Trebuchet MS"/>
              </a:rPr>
              <a:t>Getting the results from the data after arrangement </a:t>
            </a:r>
          </a:p>
          <a:p>
            <a:pPr indent="-514350" marL="5524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2800" i="1" lang="en-US">
                <a:solidFill>
                  <a:schemeClr val="bg1"/>
                </a:solidFill>
                <a:cs typeface="Trebuchet MS"/>
              </a:rPr>
              <a:t>Getting the 3D graph </a:t>
            </a:r>
          </a:p>
          <a:p>
            <a:pPr indent="-514350" marL="5524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2800" i="1" lang="en-US">
                <a:solidFill>
                  <a:schemeClr val="bg1"/>
                </a:solidFill>
                <a:cs typeface="Trebuchet MS"/>
              </a:rPr>
              <a:t>Doing the data visualization</a:t>
            </a:r>
            <a:endParaRPr dirty="0" sz="2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4863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0" name="object 3"/>
          <p:cNvSpPr/>
          <p:nvPr/>
        </p:nvSpPr>
        <p:spPr>
          <a:xfrm>
            <a:off x="10591800" y="59213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3"/>
          <p:cNvSpPr/>
          <p:nvPr/>
        </p:nvSpPr>
        <p:spPr>
          <a:xfrm>
            <a:off x="10245003" y="53340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4"/>
          <p:cNvSpPr/>
          <p:nvPr/>
        </p:nvSpPr>
        <p:spPr>
          <a:xfrm>
            <a:off x="10591800" y="13716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5"/>
          <p:cNvSpPr/>
          <p:nvPr/>
        </p:nvSpPr>
        <p:spPr>
          <a:xfrm>
            <a:off x="10454985" y="49530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pic>
        <p:nvPicPr>
          <p:cNvPr id="209715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19200" y="1695450"/>
            <a:ext cx="8001000" cy="371475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10353762" cy="3695136"/>
          </a:xfrm>
        </p:spPr>
        <p:txBody>
          <a:bodyPr/>
          <a:p>
            <a:r>
              <a:rPr b="1" dirty="0" i="1" lang="en-US">
                <a:solidFill>
                  <a:schemeClr val="bg1"/>
                </a:solidFill>
                <a:cs typeface="Times New Roman" panose="02020603050405020304" pitchFamily="18" charset="0"/>
              </a:rPr>
              <a:t>By this data analysis we can be able to find the number of employees in the company </a:t>
            </a:r>
            <a:r>
              <a:rPr b="1" dirty="0" i="1" lang="en-US" smtClean="0">
                <a:solidFill>
                  <a:schemeClr val="bg1"/>
                </a:solidFill>
                <a:cs typeface="Times New Roman" panose="02020603050405020304" pitchFamily="18" charset="0"/>
              </a:rPr>
              <a:t>based on their employee rating and the employee id so that the company will be </a:t>
            </a:r>
            <a:r>
              <a:rPr dirty="0" i="1" lang="en-US" smtClean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able</a:t>
            </a:r>
            <a:r>
              <a:rPr b="1" dirty="0" i="1" lang="en-US" smtClean="0">
                <a:solidFill>
                  <a:schemeClr val="bg1"/>
                </a:solidFill>
                <a:cs typeface="Times New Roman" panose="02020603050405020304" pitchFamily="18" charset="0"/>
              </a:rPr>
              <a:t> to find out the </a:t>
            </a:r>
            <a:r>
              <a:rPr b="1" dirty="0" i="1" lang="en-US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efficent</a:t>
            </a:r>
            <a:r>
              <a:rPr b="1" dirty="0" i="1" lang="en-US" smtClean="0">
                <a:solidFill>
                  <a:schemeClr val="bg1"/>
                </a:solidFill>
                <a:cs typeface="Times New Roman" panose="02020603050405020304" pitchFamily="18" charset="0"/>
              </a:rPr>
              <a:t> workers for </a:t>
            </a:r>
            <a:r>
              <a:rPr b="1" dirty="0" i="1" lang="en-US">
                <a:solidFill>
                  <a:schemeClr val="bg1"/>
                </a:solidFill>
                <a:cs typeface="Times New Roman" panose="02020603050405020304" pitchFamily="18" charset="0"/>
              </a:rPr>
              <a:t>the company separately work </a:t>
            </a:r>
            <a:r>
              <a:rPr b="1" dirty="0" i="1" lang="en-US" smtClean="0">
                <a:solidFill>
                  <a:schemeClr val="bg1"/>
                </a:solidFill>
                <a:cs typeface="Times New Roman" panose="02020603050405020304" pitchFamily="18" charset="0"/>
              </a:rPr>
              <a:t>and extract work from them. So that there will be an boost in the </a:t>
            </a:r>
            <a:r>
              <a:rPr b="1" dirty="0" i="1" lang="en-US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efficency</a:t>
            </a:r>
            <a:r>
              <a:rPr b="1" i="1" lang="en-US" smtClean="0">
                <a:solidFill>
                  <a:schemeClr val="bg1"/>
                </a:solidFill>
                <a:cs typeface="Times New Roman" panose="02020603050405020304" pitchFamily="18" charset="0"/>
              </a:rPr>
              <a:t> of the company .</a:t>
            </a:r>
            <a:endParaRPr i="1" lang="en-IN">
              <a:solidFill>
                <a:schemeClr val="bg1"/>
              </a:solidFill>
            </a:endParaRPr>
          </a:p>
          <a:p>
            <a:endParaRPr dirty="0" i="1"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IN" spc="5"/>
              <a:t>PROJECT</a:t>
            </a:r>
            <a:r>
              <a:rPr dirty="0" sz="3600" lang="en-IN" spc="-85"/>
              <a:t> </a:t>
            </a:r>
            <a:r>
              <a:rPr dirty="0" sz="3600" lang="en-IN" spc="25"/>
              <a:t>TITLE</a:t>
            </a:r>
            <a:endParaRPr dirty="0" lang="en-IN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sz="5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b="1" dirty="0" sz="54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pc="25"/>
              <a:t>A</a:t>
            </a:r>
            <a:r>
              <a:rPr dirty="0" lang="en-IN" spc="-5"/>
              <a:t>G</a:t>
            </a:r>
            <a:r>
              <a:rPr dirty="0" lang="en-IN" spc="-35"/>
              <a:t>E</a:t>
            </a:r>
            <a:r>
              <a:rPr dirty="0" lang="en-IN" spc="15"/>
              <a:t>N</a:t>
            </a:r>
            <a:r>
              <a:rPr dirty="0" lang="en-IN"/>
              <a:t>DA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10353762" cy="4648200"/>
          </a:xfrm>
        </p:spPr>
        <p:txBody>
          <a:bodyPr>
            <a:normAutofit/>
          </a:bodyPr>
          <a:p>
            <a:pPr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991600" y="3116262"/>
            <a:ext cx="2762250" cy="3257550"/>
            <a:chOff x="7991475" y="2933700"/>
            <a:chExt cx="2762250" cy="325755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1" name="object 6"/>
          <p:cNvSpPr/>
          <p:nvPr/>
        </p:nvSpPr>
        <p:spPr>
          <a:xfrm>
            <a:off x="10753725" y="59029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834072" y="639190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 smtClean="0"/>
              <a:t>P</a:t>
            </a:r>
            <a:r>
              <a:rPr dirty="0" sz="4250" spc="15" smtClean="0"/>
              <a:t>ROB</a:t>
            </a:r>
            <a:r>
              <a:rPr dirty="0" sz="4250" spc="55" smtClean="0"/>
              <a:t>L</a:t>
            </a:r>
            <a:r>
              <a:rPr dirty="0" sz="4250" spc="-20" smtClean="0"/>
              <a:t>E</a:t>
            </a:r>
            <a:r>
              <a:rPr dirty="0" sz="4250" spc="20" smtClean="0"/>
              <a:t>M</a:t>
            </a:r>
            <a:r>
              <a:rPr dirty="0" sz="4250" lang="en-US"/>
              <a:t> 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endParaRPr dirty="0" sz="4250"/>
          </a:p>
        </p:txBody>
      </p:sp>
      <p:sp>
        <p:nvSpPr>
          <p:cNvPr id="104861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219200" y="2374083"/>
            <a:ext cx="8153400" cy="1233171"/>
          </a:xfrm>
          <a:prstGeom prst="rect"/>
        </p:spPr>
        <p:txBody>
          <a:bodyPr bIns="0" lIns="0" rIns="0" rtlCol="0" tIns="6985" vert="horz" wrap="square">
            <a:spAutoFit/>
          </a:bodyPr>
          <a:p>
            <a:pPr algn="ctr" marL="38100">
              <a:spcBef>
                <a:spcPts val="55"/>
              </a:spcBef>
            </a:pPr>
            <a:r>
              <a:rPr dirty="0" sz="2400" i="1" lang="en-US" spc="10">
                <a:solidFill>
                  <a:schemeClr val="bg1"/>
                </a:solidFill>
              </a:rPr>
              <a:t>This analysis is done by the company to know about the count of workers in the respective places and know how much are the total count of </a:t>
            </a:r>
            <a:r>
              <a:rPr dirty="0" sz="2400" i="1" lang="en-US" spc="10" smtClean="0">
                <a:solidFill>
                  <a:schemeClr val="bg1"/>
                </a:solidFill>
              </a:rPr>
              <a:t>workers based on their ratings  </a:t>
            </a:r>
            <a:r>
              <a:rPr dirty="0" sz="2400" i="1" lang="en-US" spc="10">
                <a:solidFill>
                  <a:schemeClr val="bg1"/>
                </a:solidFill>
              </a:rPr>
              <a:t>in the company</a:t>
            </a:r>
            <a:endParaRPr dirty="0" sz="2400" lang="en-US" spc="10">
              <a:solidFill>
                <a:schemeClr val="bg1"/>
              </a:solidFill>
            </a:endParaRPr>
          </a:p>
          <a:p>
            <a:pPr algn="ctr" marL="38100">
              <a:lnSpc>
                <a:spcPct val="100000"/>
              </a:lnSpc>
              <a:spcBef>
                <a:spcPts val="55"/>
              </a:spcBef>
            </a:pPr>
            <a:endParaRPr dirty="0" sz="2400" spc="1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915400" y="2819400"/>
            <a:ext cx="3533775" cy="3810000"/>
            <a:chOff x="8658225" y="2647950"/>
            <a:chExt cx="3533775" cy="3810000"/>
          </a:xfrm>
        </p:grpSpPr>
        <p:sp>
          <p:nvSpPr>
            <p:cNvPr id="104861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6" name="object 6"/>
          <p:cNvSpPr/>
          <p:nvPr/>
        </p:nvSpPr>
        <p:spPr>
          <a:xfrm>
            <a:off x="10425112" y="100679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739775" y="893761"/>
            <a:ext cx="5263515" cy="5499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 smtClean="0"/>
              <a:t>PROJECT</a:t>
            </a:r>
            <a:r>
              <a:rPr dirty="0" sz="4250" lang="en-US" spc="5" smtClean="0"/>
              <a:t> </a:t>
            </a:r>
            <a:r>
              <a:rPr dirty="0" sz="4250" spc="-20" smtClean="0"/>
              <a:t>OVERVIEW</a:t>
            </a:r>
            <a:endParaRPr dirty="0" sz="4250"/>
          </a:p>
        </p:txBody>
      </p:sp>
      <p:sp>
        <p:nvSpPr>
          <p:cNvPr id="104861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447800" y="2819085"/>
            <a:ext cx="7467600" cy="2452371"/>
          </a:xfrm>
          <a:prstGeom prst="rect"/>
        </p:spPr>
        <p:txBody>
          <a:bodyPr bIns="0" lIns="0" rIns="0" rtlCol="0" tIns="6985" vert="horz" wrap="square">
            <a:spAutoFit/>
          </a:bodyPr>
          <a:p>
            <a:pPr algn="ctr" marL="38100">
              <a:spcBef>
                <a:spcPts val="55"/>
              </a:spcBef>
            </a:pPr>
            <a:r>
              <a:rPr dirty="0" sz="3200" i="1" lang="en-US" spc="10">
                <a:solidFill>
                  <a:schemeClr val="bg1"/>
                </a:solidFill>
              </a:rPr>
              <a:t>This project is analysis of number of workers in the company </a:t>
            </a:r>
            <a:r>
              <a:rPr dirty="0" sz="3200" i="1" lang="en-US" spc="10" smtClean="0">
                <a:solidFill>
                  <a:schemeClr val="bg1"/>
                </a:solidFill>
              </a:rPr>
              <a:t>based on the ratings so </a:t>
            </a:r>
            <a:r>
              <a:rPr dirty="0" sz="3200" i="1" lang="en-US" spc="10">
                <a:solidFill>
                  <a:schemeClr val="bg1"/>
                </a:solidFill>
              </a:rPr>
              <a:t>that the company would be able to find out the total </a:t>
            </a:r>
            <a:r>
              <a:rPr dirty="0" sz="3200" i="1" lang="en-US" spc="10" smtClean="0">
                <a:solidFill>
                  <a:schemeClr val="bg1"/>
                </a:solidFill>
              </a:rPr>
              <a:t>efficient workers </a:t>
            </a:r>
            <a:r>
              <a:rPr dirty="0" sz="3200" i="1" lang="en-US" spc="10">
                <a:solidFill>
                  <a:schemeClr val="bg1"/>
                </a:solidFill>
              </a:rPr>
              <a:t>of the company </a:t>
            </a:r>
            <a:r>
              <a:rPr dirty="0" sz="3200" i="1" lang="en-US" spc="10" smtClean="0">
                <a:solidFill>
                  <a:schemeClr val="bg1"/>
                </a:solidFill>
              </a:rPr>
              <a:t>department wise in </a:t>
            </a:r>
            <a:r>
              <a:rPr dirty="0" sz="3200" i="1" lang="en-US" spc="10">
                <a:solidFill>
                  <a:schemeClr val="bg1"/>
                </a:solidFill>
              </a:rPr>
              <a:t>a company.</a:t>
            </a:r>
          </a:p>
          <a:p>
            <a:pPr algn="ctr" marL="38100">
              <a:lnSpc>
                <a:spcPct val="100000"/>
              </a:lnSpc>
              <a:spcBef>
                <a:spcPts val="55"/>
              </a:spcBef>
            </a:pPr>
            <a:endParaRPr dirty="0" sz="3200" spc="1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10441132" y="51054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3"/>
          <p:cNvSpPr/>
          <p:nvPr/>
        </p:nvSpPr>
        <p:spPr>
          <a:xfrm>
            <a:off x="10515600" y="140995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10579244" y="5867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 txBox="1">
            <a:spLocks noGrp="1"/>
          </p:cNvSpPr>
          <p:nvPr>
            <p:ph type="title"/>
          </p:nvPr>
        </p:nvSpPr>
        <p:spPr>
          <a:xfrm>
            <a:off x="699452" y="939417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23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600200" y="2186623"/>
            <a:ext cx="8534400" cy="3272155"/>
          </a:xfrm>
          <a:prstGeom prst="rect"/>
        </p:spPr>
        <p:txBody>
          <a:bodyPr bIns="0" lIns="0" rIns="0" rtlCol="0" tIns="6985" vert="horz" wrap="square">
            <a:spAutoFit/>
          </a:bodyPr>
          <a:p>
            <a:pPr algn="ctr" indent="-514350" marL="552450">
              <a:spcBef>
                <a:spcPts val="55"/>
              </a:spcBef>
              <a:buFont typeface="+mj-lt"/>
              <a:buAutoNum type="arabicPeriod"/>
            </a:pPr>
            <a:r>
              <a:rPr dirty="0" sz="3200" i="1" lang="en-US" spc="10">
                <a:solidFill>
                  <a:schemeClr val="bg1"/>
                </a:solidFill>
              </a:rPr>
              <a:t>The end users of this data analysis will be the company and the company manager </a:t>
            </a:r>
          </a:p>
          <a:p>
            <a:pPr algn="ctr" indent="-514350" marL="552450">
              <a:spcBef>
                <a:spcPts val="55"/>
              </a:spcBef>
              <a:buFont typeface="+mj-lt"/>
              <a:buAutoNum type="arabicPeriod"/>
            </a:pPr>
            <a:r>
              <a:rPr dirty="0" sz="3200" i="1" lang="en-US" spc="10">
                <a:solidFill>
                  <a:schemeClr val="bg1"/>
                </a:solidFill>
              </a:rPr>
              <a:t>This analysis helps to find out the count of </a:t>
            </a:r>
            <a:r>
              <a:rPr dirty="0" sz="3200" i="1" lang="en-US" spc="10" smtClean="0">
                <a:solidFill>
                  <a:schemeClr val="bg1"/>
                </a:solidFill>
              </a:rPr>
              <a:t>workers according to the rating of the employee in </a:t>
            </a:r>
            <a:r>
              <a:rPr dirty="0" sz="3200" i="1" lang="en-US" spc="10">
                <a:solidFill>
                  <a:schemeClr val="bg1"/>
                </a:solidFill>
              </a:rPr>
              <a:t>the company with </a:t>
            </a:r>
            <a:r>
              <a:rPr dirty="0" sz="3200" i="1" lang="en-US" spc="10" smtClean="0">
                <a:solidFill>
                  <a:schemeClr val="bg1"/>
                </a:solidFill>
              </a:rPr>
              <a:t>number and accurate </a:t>
            </a:r>
            <a:r>
              <a:rPr dirty="0" sz="3200" i="1" lang="en-US" spc="10">
                <a:solidFill>
                  <a:schemeClr val="bg1"/>
                </a:solidFill>
              </a:rPr>
              <a:t>data.</a:t>
            </a:r>
          </a:p>
          <a:p>
            <a:pPr algn="ctr" indent="-514350" marL="552450">
              <a:spcBef>
                <a:spcPts val="55"/>
              </a:spcBef>
              <a:buFont typeface="+mj-lt"/>
              <a:buAutoNum type="arabicPeriod"/>
            </a:pPr>
            <a:r>
              <a:rPr dirty="0" sz="3200" i="1" lang="en-US" spc="10">
                <a:solidFill>
                  <a:schemeClr val="bg1"/>
                </a:solidFill>
              </a:rPr>
              <a:t>By this they can analyze the </a:t>
            </a:r>
            <a:r>
              <a:rPr dirty="0" sz="3200" i="1" lang="en-US" spc="10" smtClean="0">
                <a:solidFill>
                  <a:schemeClr val="bg1"/>
                </a:solidFill>
              </a:rPr>
              <a:t>workers rating pattern </a:t>
            </a:r>
            <a:r>
              <a:rPr dirty="0" sz="3200" i="1" lang="en-US" spc="10">
                <a:solidFill>
                  <a:schemeClr val="bg1"/>
                </a:solidFill>
              </a:rPr>
              <a:t>of the company </a:t>
            </a:r>
            <a:endParaRPr dirty="0" sz="3200" i="1" lang="en-US" spc="1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4" name="object 3"/>
          <p:cNvSpPr/>
          <p:nvPr/>
        </p:nvSpPr>
        <p:spPr>
          <a:xfrm>
            <a:off x="10672762" y="535651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10972800" y="16002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/>
          <p:nvPr/>
        </p:nvSpPr>
        <p:spPr>
          <a:xfrm>
            <a:off x="10810874" y="60960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28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2932055" y="1924050"/>
            <a:ext cx="7396162" cy="4515980"/>
          </a:xfrm>
          <a:prstGeom prst="rect"/>
        </p:spPr>
        <p:txBody>
          <a:bodyPr bIns="0" lIns="0" rIns="0" rtlCol="0" tIns="6985" vert="horz" wrap="square">
            <a:spAutoFit/>
          </a:bodyPr>
          <a:p>
            <a:pPr algn="l" indent="-228600" marL="26670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3200" i="1" lang="en-US" spc="10">
                <a:solidFill>
                  <a:schemeClr val="bg1"/>
                </a:solidFill>
              </a:rPr>
              <a:t>Conditional formatting : - missing values </a:t>
            </a:r>
          </a:p>
          <a:p>
            <a:pPr algn="l" indent="-228600" marL="26670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3200" i="1" lang="en-US" spc="10">
                <a:solidFill>
                  <a:schemeClr val="bg1"/>
                </a:solidFill>
              </a:rPr>
              <a:t>Filter remove </a:t>
            </a:r>
          </a:p>
          <a:p>
            <a:pPr algn="l" indent="-228600" marL="26670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3200" i="1" lang="en-US" spc="10">
                <a:solidFill>
                  <a:schemeClr val="bg1"/>
                </a:solidFill>
              </a:rPr>
              <a:t>Formula performance for summing up </a:t>
            </a:r>
          </a:p>
          <a:p>
            <a:pPr algn="l" indent="-228600" marL="26670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3200" i="1" lang="en-US" spc="10">
                <a:solidFill>
                  <a:schemeClr val="bg1"/>
                </a:solidFill>
              </a:rPr>
              <a:t>Pivot table-For easy transformation of large data</a:t>
            </a:r>
          </a:p>
          <a:p>
            <a:pPr algn="l" indent="-228600" marL="26670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3200" i="1" lang="en-US" spc="10">
                <a:solidFill>
                  <a:schemeClr val="bg1"/>
                </a:solidFill>
              </a:rPr>
              <a:t>Pivot summary</a:t>
            </a:r>
          </a:p>
          <a:p>
            <a:pPr algn="l" indent="-228600" marL="26670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dirty="0" sz="3200" i="1" lang="en-US" spc="10">
                <a:solidFill>
                  <a:schemeClr val="bg1"/>
                </a:solidFill>
              </a:rPr>
              <a:t>line graph-Data visualization </a:t>
            </a: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dirty="0" sz="3200" spc="1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11506200" cy="3695136"/>
          </a:xfrm>
        </p:spPr>
        <p:txBody>
          <a:bodyPr>
            <a:noAutofit/>
          </a:bodyPr>
          <a:p>
            <a: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  <a:t>Employee data- </a:t>
            </a:r>
            <a:r>
              <a:rPr dirty="0" sz="1800" i="1" lang="en-IN" err="1">
                <a:solidFill>
                  <a:schemeClr val="bg1"/>
                </a:solidFill>
                <a:cs typeface="Arial" panose="020B0604020202020204" pitchFamily="34" charset="0"/>
              </a:rPr>
              <a:t>edunet</a:t>
            </a:r>
            <a: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  <a:t> dashboard</a:t>
            </a:r>
            <a:b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</a:br>
            <a:endParaRPr dirty="0" sz="1800" i="1" lang="en-IN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  <a:t>Total </a:t>
            </a:r>
            <a:r>
              <a:rPr dirty="0" sz="1800" i="1" lang="en-IN" smtClean="0">
                <a:solidFill>
                  <a:schemeClr val="bg1"/>
                </a:solidFill>
                <a:cs typeface="Arial" panose="020B0604020202020204" pitchFamily="34" charset="0"/>
              </a:rPr>
              <a:t>26 features </a:t>
            </a:r>
            <a: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  <a:t>from a to </a:t>
            </a:r>
            <a:r>
              <a:rPr dirty="0" sz="1800" i="1" lang="en-IN" smtClean="0">
                <a:solidFill>
                  <a:schemeClr val="bg1"/>
                </a:solidFill>
                <a:cs typeface="Arial" panose="020B0604020202020204" pitchFamily="34" charset="0"/>
              </a:rPr>
              <a:t>Z</a:t>
            </a:r>
            <a: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</a:br>
            <a:endParaRPr dirty="0" sz="1800" i="1" lang="en-IN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  <a:t>3 features were taken</a:t>
            </a:r>
            <a:b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</a:br>
            <a:endParaRPr dirty="0" sz="1800" i="1" lang="en-IN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dirty="0" sz="1800" i="1" lang="en-IN" smtClean="0">
                <a:solidFill>
                  <a:schemeClr val="bg1"/>
                </a:solidFill>
                <a:cs typeface="Arial" panose="020B0604020202020204" pitchFamily="34" charset="0"/>
              </a:rPr>
              <a:t>Employee rating-number</a:t>
            </a:r>
            <a: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</a:p>
          <a:p>
            <a:r>
              <a:rPr dirty="0" sz="1800" i="1" lang="en-IN" smtClean="0">
                <a:solidFill>
                  <a:schemeClr val="bg1"/>
                </a:solidFill>
                <a:cs typeface="Arial" panose="020B0604020202020204" pitchFamily="34" charset="0"/>
              </a:rPr>
              <a:t>Department - name</a:t>
            </a:r>
            <a: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dirty="0" sz="1800" i="1" lang="en-IN">
                <a:solidFill>
                  <a:schemeClr val="bg1"/>
                </a:solidFill>
                <a:cs typeface="Arial" panose="020B0604020202020204" pitchFamily="34" charset="0"/>
              </a:rPr>
            </a:br>
            <a:endParaRPr dirty="0" sz="1800" i="1" lang="en-IN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dirty="0" sz="1800" i="1" lang="en-US" smtClean="0">
                <a:solidFill>
                  <a:schemeClr val="bg1"/>
                </a:solidFill>
                <a:cs typeface="Arial" panose="020B0604020202020204" pitchFamily="34" charset="0"/>
              </a:rPr>
              <a:t>Employee id- text</a:t>
            </a:r>
            <a:endParaRPr dirty="0" sz="1800" i="1" lang="en-IN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dirty="0" sz="1800"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object 3"/>
          <p:cNvSpPr/>
          <p:nvPr/>
        </p:nvSpPr>
        <p:spPr>
          <a:xfrm>
            <a:off x="11091480" y="5181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11234355" y="116370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/>
          <p:nvPr/>
        </p:nvSpPr>
        <p:spPr>
          <a:xfrm>
            <a:off x="11277218" y="57912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6" name="object 8"/>
          <p:cNvSpPr txBox="1"/>
          <p:nvPr/>
        </p:nvSpPr>
        <p:spPr>
          <a:xfrm>
            <a:off x="3048000" y="2362200"/>
            <a:ext cx="6553199" cy="248209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spcBef>
                <a:spcPts val="55"/>
              </a:spcBef>
            </a:pPr>
            <a:r>
              <a:rPr dirty="0" sz="4000" i="1" lang="en-US" spc="10">
                <a:solidFill>
                  <a:schemeClr val="bg1"/>
                </a:solidFill>
                <a:latin typeface="Agency FB" panose="020B0503020202020204" pitchFamily="34" charset="0"/>
                <a:cs typeface="Trebuchet MS"/>
              </a:rPr>
              <a:t>The 3D animated visualization result makes this a absolute </a:t>
            </a:r>
            <a:r>
              <a:rPr dirty="0" sz="4000" i="1" lang="en-US" spc="10" smtClean="0">
                <a:solidFill>
                  <a:schemeClr val="bg1"/>
                </a:solidFill>
                <a:latin typeface="Agency FB" panose="020B0503020202020204" pitchFamily="34" charset="0"/>
                <a:cs typeface="Trebuchet MS"/>
              </a:rPr>
              <a:t>blinder </a:t>
            </a:r>
            <a:r>
              <a:rPr dirty="0" sz="4000" i="1" lang="en-US" spc="10">
                <a:solidFill>
                  <a:schemeClr val="bg1"/>
                </a:solidFill>
                <a:latin typeface="Agency FB" panose="020B0503020202020204" pitchFamily="34" charset="0"/>
                <a:cs typeface="Trebuchet MS"/>
              </a:rPr>
              <a:t>wow factor </a:t>
            </a:r>
            <a:endParaRPr dirty="0" sz="4000" i="1" lang="en-US">
              <a:solidFill>
                <a:schemeClr val="bg1"/>
              </a:solidFill>
              <a:latin typeface="Agency FB" panose="020B0503020202020204" pitchFamily="34" charset="0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dirty="0" sz="40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lastClr="000000" val="windowText"/>
      </a:dk1>
      <a:lt1>
        <a:sysClr lastClr="FFFFFF" val="window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38100" rotWithShape="0" sy="96000">
              <a:srgbClr val="000000">
                <a:alpha val="54000"/>
              </a:srgbClr>
            </a:outerShdw>
          </a:effectLst>
        </a:effectStyle>
        <a:effectStyle>
          <a:effectLst>
            <a:outerShdw algn="ctr" blurRad="76200" dir="5400000" dist="38100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dir="t" rig="balanced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DELL</cp:lastModifiedBy>
  <dcterms:created xsi:type="dcterms:W3CDTF">2024-03-29T04:07:22Z</dcterms:created>
  <dcterms:modified xsi:type="dcterms:W3CDTF">2024-09-10T09:46:13Z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f515ce23bd9b41fda508a1ea374b9bbd</vt:lpwstr>
  </property>
</Properties>
</file>