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322" r:id="rId5"/>
    <p:sldId id="324" r:id="rId6"/>
    <p:sldId id="323" r:id="rId7"/>
    <p:sldId id="325" r:id="rId8"/>
    <p:sldId id="327" r:id="rId9"/>
    <p:sldId id="328" r:id="rId10"/>
    <p:sldId id="314" r:id="rId11"/>
    <p:sldId id="329" r:id="rId12"/>
    <p:sldId id="330" r:id="rId13"/>
    <p:sldId id="331" r:id="rId14"/>
    <p:sldId id="332" r:id="rId15"/>
    <p:sldId id="317" r:id="rId16"/>
    <p:sldId id="318" r:id="rId17"/>
  </p:sldIdLst>
  <p:sldSz cx="12192000" cy="6858000"/>
  <p:notesSz cx="6858000" cy="9144000"/>
  <p:embeddedFontLs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vin Francisco Zeledón Meza" initials="KFZM" lastIdx="2" clrIdx="0">
    <p:extLst>
      <p:ext uri="{19B8F6BF-5375-455C-9EA6-DF929625EA0E}">
        <p15:presenceInfo xmlns:p15="http://schemas.microsoft.com/office/powerpoint/2012/main" userId="Kelvin Francisco Zeledón Me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89" d="100"/>
          <a:sy n="89"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Luis López García" userId="1e283c04-7bea-48d7-abc8-ac182362566c" providerId="ADAL" clId="{3EB88C11-4AA7-4CA1-B3A2-095BC7B59B6D}"/>
    <pc:docChg chg="delSld modSld">
      <pc:chgData name="Henry Luis López García" userId="1e283c04-7bea-48d7-abc8-ac182362566c" providerId="ADAL" clId="{3EB88C11-4AA7-4CA1-B3A2-095BC7B59B6D}" dt="2020-01-20T16:30:39.270" v="166" actId="6549"/>
      <pc:docMkLst>
        <pc:docMk/>
      </pc:docMkLst>
      <pc:sldChg chg="del">
        <pc:chgData name="Henry Luis López García" userId="1e283c04-7bea-48d7-abc8-ac182362566c" providerId="ADAL" clId="{3EB88C11-4AA7-4CA1-B3A2-095BC7B59B6D}" dt="2020-01-20T16:29:06.311" v="0" actId="47"/>
        <pc:sldMkLst>
          <pc:docMk/>
          <pc:sldMk cId="3165874865" sldId="307"/>
        </pc:sldMkLst>
      </pc:sldChg>
      <pc:sldChg chg="del">
        <pc:chgData name="Henry Luis López García" userId="1e283c04-7bea-48d7-abc8-ac182362566c" providerId="ADAL" clId="{3EB88C11-4AA7-4CA1-B3A2-095BC7B59B6D}" dt="2020-01-20T16:29:06.311" v="0" actId="47"/>
        <pc:sldMkLst>
          <pc:docMk/>
          <pc:sldMk cId="264069672" sldId="310"/>
        </pc:sldMkLst>
      </pc:sldChg>
      <pc:sldChg chg="del">
        <pc:chgData name="Henry Luis López García" userId="1e283c04-7bea-48d7-abc8-ac182362566c" providerId="ADAL" clId="{3EB88C11-4AA7-4CA1-B3A2-095BC7B59B6D}" dt="2020-01-20T16:29:06.311" v="0" actId="47"/>
        <pc:sldMkLst>
          <pc:docMk/>
          <pc:sldMk cId="3095808445" sldId="313"/>
        </pc:sldMkLst>
      </pc:sldChg>
      <pc:sldChg chg="del">
        <pc:chgData name="Henry Luis López García" userId="1e283c04-7bea-48d7-abc8-ac182362566c" providerId="ADAL" clId="{3EB88C11-4AA7-4CA1-B3A2-095BC7B59B6D}" dt="2020-01-20T16:29:06.311" v="0" actId="47"/>
        <pc:sldMkLst>
          <pc:docMk/>
          <pc:sldMk cId="2172499831" sldId="315"/>
        </pc:sldMkLst>
      </pc:sldChg>
      <pc:sldChg chg="del">
        <pc:chgData name="Henry Luis López García" userId="1e283c04-7bea-48d7-abc8-ac182362566c" providerId="ADAL" clId="{3EB88C11-4AA7-4CA1-B3A2-095BC7B59B6D}" dt="2020-01-20T16:29:06.311" v="0" actId="47"/>
        <pc:sldMkLst>
          <pc:docMk/>
          <pc:sldMk cId="4094281340" sldId="316"/>
        </pc:sldMkLst>
      </pc:sldChg>
      <pc:sldChg chg="modSp">
        <pc:chgData name="Henry Luis López García" userId="1e283c04-7bea-48d7-abc8-ac182362566c" providerId="ADAL" clId="{3EB88C11-4AA7-4CA1-B3A2-095BC7B59B6D}" dt="2020-01-20T16:30:39.270" v="166" actId="6549"/>
        <pc:sldMkLst>
          <pc:docMk/>
          <pc:sldMk cId="3850888138" sldId="317"/>
        </pc:sldMkLst>
        <pc:spChg chg="mod">
          <ac:chgData name="Henry Luis López García" userId="1e283c04-7bea-48d7-abc8-ac182362566c" providerId="ADAL" clId="{3EB88C11-4AA7-4CA1-B3A2-095BC7B59B6D}" dt="2020-01-20T16:30:39.270" v="166" actId="6549"/>
          <ac:spMkLst>
            <pc:docMk/>
            <pc:sldMk cId="3850888138" sldId="317"/>
            <ac:spMk id="4" creationId="{1E742A21-637C-4AAB-A496-A7CEA598412B}"/>
          </ac:spMkLst>
        </pc:spChg>
      </pc:sldChg>
      <pc:sldChg chg="del">
        <pc:chgData name="Henry Luis López García" userId="1e283c04-7bea-48d7-abc8-ac182362566c" providerId="ADAL" clId="{3EB88C11-4AA7-4CA1-B3A2-095BC7B59B6D}" dt="2020-01-20T16:29:06.311" v="0" actId="47"/>
        <pc:sldMkLst>
          <pc:docMk/>
          <pc:sldMk cId="840738269" sldId="319"/>
        </pc:sldMkLst>
      </pc:sldChg>
      <pc:sldChg chg="del">
        <pc:chgData name="Henry Luis López García" userId="1e283c04-7bea-48d7-abc8-ac182362566c" providerId="ADAL" clId="{3EB88C11-4AA7-4CA1-B3A2-095BC7B59B6D}" dt="2020-01-20T16:29:06.311" v="0" actId="47"/>
        <pc:sldMkLst>
          <pc:docMk/>
          <pc:sldMk cId="2951267722" sldId="32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1F5C9-981A-484E-868C-7321305A2EC5}" type="doc">
      <dgm:prSet loTypeId="urn:microsoft.com/office/officeart/2008/layout/VerticalCurvedList" loCatId="list" qsTypeId="urn:microsoft.com/office/officeart/2005/8/quickstyle/simple1" qsCatId="simple" csTypeId="urn:microsoft.com/office/officeart/2005/8/colors/accent1_5" csCatId="accent1" phldr="1"/>
      <dgm:spPr/>
      <dgm:t>
        <a:bodyPr/>
        <a:lstStyle/>
        <a:p>
          <a:endParaRPr lang="es-NI"/>
        </a:p>
      </dgm:t>
    </dgm:pt>
    <dgm:pt modelId="{0AEF4162-BE8A-4DDD-B17C-280B9AB2E4BD}">
      <dgm:prSet phldrT="[Texto]"/>
      <dgm:spPr/>
      <dgm:t>
        <a:bodyPr/>
        <a:lstStyle/>
        <a:p>
          <a:r>
            <a:rPr lang="es-NI" dirty="0"/>
            <a:t>Ordenar los datos</a:t>
          </a:r>
        </a:p>
      </dgm:t>
    </dgm:pt>
    <dgm:pt modelId="{0E8E5A01-8E08-46EE-B3DE-09847F7C48C3}" type="parTrans" cxnId="{97031E62-286F-4C92-99FE-2AF81745E1A5}">
      <dgm:prSet/>
      <dgm:spPr/>
      <dgm:t>
        <a:bodyPr/>
        <a:lstStyle/>
        <a:p>
          <a:endParaRPr lang="es-NI"/>
        </a:p>
      </dgm:t>
    </dgm:pt>
    <dgm:pt modelId="{50A65313-A0DC-4D88-88E6-178F06624CF6}" type="sibTrans" cxnId="{97031E62-286F-4C92-99FE-2AF81745E1A5}">
      <dgm:prSet/>
      <dgm:spPr/>
      <dgm:t>
        <a:bodyPr/>
        <a:lstStyle/>
        <a:p>
          <a:endParaRPr lang="es-NI"/>
        </a:p>
      </dgm:t>
    </dgm:pt>
    <dgm:pt modelId="{FF27D9BB-0CE1-43C6-A2A9-AA79CFD21E92}">
      <dgm:prSet phldrT="[Texto]"/>
      <dgm:spPr/>
      <dgm:t>
        <a:bodyPr/>
        <a:lstStyle/>
        <a:p>
          <a:r>
            <a:rPr lang="es-NI" dirty="0"/>
            <a:t>Escribir las clases</a:t>
          </a:r>
        </a:p>
      </dgm:t>
    </dgm:pt>
    <dgm:pt modelId="{E63CF77C-C8C7-40F2-9691-8F4ADF5B7D35}" type="parTrans" cxnId="{F375E7E9-ECD9-4E1A-B1BD-804AFFE9A249}">
      <dgm:prSet/>
      <dgm:spPr/>
      <dgm:t>
        <a:bodyPr/>
        <a:lstStyle/>
        <a:p>
          <a:endParaRPr lang="es-NI"/>
        </a:p>
      </dgm:t>
    </dgm:pt>
    <dgm:pt modelId="{6F5F01EC-57F4-4673-837F-D3317FD0D44D}" type="sibTrans" cxnId="{F375E7E9-ECD9-4E1A-B1BD-804AFFE9A249}">
      <dgm:prSet/>
      <dgm:spPr/>
      <dgm:t>
        <a:bodyPr/>
        <a:lstStyle/>
        <a:p>
          <a:endParaRPr lang="es-NI"/>
        </a:p>
      </dgm:t>
    </dgm:pt>
    <dgm:pt modelId="{0BADCE93-BA19-4BC0-8572-FDA4BEF95F7B}">
      <dgm:prSet/>
      <dgm:spPr/>
      <dgm:t>
        <a:bodyPr/>
        <a:lstStyle/>
        <a:p>
          <a:r>
            <a:rPr lang="es-NI" dirty="0"/>
            <a:t>Determinar el rango</a:t>
          </a:r>
        </a:p>
      </dgm:t>
    </dgm:pt>
    <dgm:pt modelId="{DD42847D-B304-4CFA-90D4-07B54734B748}" type="parTrans" cxnId="{9F525896-7981-416D-AFF5-EB158C3A2855}">
      <dgm:prSet/>
      <dgm:spPr/>
      <dgm:t>
        <a:bodyPr/>
        <a:lstStyle/>
        <a:p>
          <a:endParaRPr lang="es-NI"/>
        </a:p>
      </dgm:t>
    </dgm:pt>
    <dgm:pt modelId="{38036495-3D2C-4DE1-8A96-D46CA3986D57}" type="sibTrans" cxnId="{9F525896-7981-416D-AFF5-EB158C3A2855}">
      <dgm:prSet/>
      <dgm:spPr/>
      <dgm:t>
        <a:bodyPr/>
        <a:lstStyle/>
        <a:p>
          <a:endParaRPr lang="es-NI"/>
        </a:p>
      </dgm:t>
    </dgm:pt>
    <dgm:pt modelId="{9CCC0003-3E01-4D93-A2D1-998A7F525AAE}">
      <dgm:prSet/>
      <dgm:spPr/>
      <dgm:t>
        <a:bodyPr/>
        <a:lstStyle/>
        <a:p>
          <a:r>
            <a:rPr lang="es-NI" dirty="0"/>
            <a:t>Determinar </a:t>
          </a:r>
          <a:r>
            <a:rPr lang="es-NI" dirty="0" err="1"/>
            <a:t>N°</a:t>
          </a:r>
          <a:r>
            <a:rPr lang="es-NI" dirty="0"/>
            <a:t> clases “g” y tamaño de clase “c”</a:t>
          </a:r>
        </a:p>
      </dgm:t>
    </dgm:pt>
    <dgm:pt modelId="{18B423AE-6EFD-4C34-960D-D680591FFE9F}" type="parTrans" cxnId="{94EC2305-8EA7-4807-916B-8C8F2B8FA03C}">
      <dgm:prSet/>
      <dgm:spPr/>
      <dgm:t>
        <a:bodyPr/>
        <a:lstStyle/>
        <a:p>
          <a:endParaRPr lang="es-NI"/>
        </a:p>
      </dgm:t>
    </dgm:pt>
    <dgm:pt modelId="{7843B2C4-79BF-4E29-8EE1-FF0760C0EE43}" type="sibTrans" cxnId="{94EC2305-8EA7-4807-916B-8C8F2B8FA03C}">
      <dgm:prSet/>
      <dgm:spPr/>
      <dgm:t>
        <a:bodyPr/>
        <a:lstStyle/>
        <a:p>
          <a:endParaRPr lang="es-NI"/>
        </a:p>
      </dgm:t>
    </dgm:pt>
    <dgm:pt modelId="{EC007D06-7D07-4AF1-B430-1DCF2B0B6158}">
      <dgm:prSet/>
      <dgm:spPr/>
      <dgm:t>
        <a:bodyPr/>
        <a:lstStyle/>
        <a:p>
          <a:r>
            <a:rPr lang="es-NI"/>
            <a:t>El límite inferior de la primera clase debe ser un número menor y cercano al dato menor.</a:t>
          </a:r>
        </a:p>
      </dgm:t>
    </dgm:pt>
    <dgm:pt modelId="{D1B297B2-00F5-4E18-BF5E-624B84FC935A}" type="parTrans" cxnId="{6338FC73-94C3-47F6-9FF7-96AAFDD2796E}">
      <dgm:prSet/>
      <dgm:spPr/>
      <dgm:t>
        <a:bodyPr/>
        <a:lstStyle/>
        <a:p>
          <a:endParaRPr lang="es-NI"/>
        </a:p>
      </dgm:t>
    </dgm:pt>
    <dgm:pt modelId="{613E9505-B0A6-4C55-992C-2F1D68378980}" type="sibTrans" cxnId="{6338FC73-94C3-47F6-9FF7-96AAFDD2796E}">
      <dgm:prSet/>
      <dgm:spPr/>
      <dgm:t>
        <a:bodyPr/>
        <a:lstStyle/>
        <a:p>
          <a:endParaRPr lang="es-NI"/>
        </a:p>
      </dgm:t>
    </dgm:pt>
    <dgm:pt modelId="{B29E820D-6348-4B79-BE6F-8004122BB4AA}">
      <dgm:prSet/>
      <dgm:spPr/>
      <dgm:t>
        <a:bodyPr/>
        <a:lstStyle/>
        <a:p>
          <a:r>
            <a:rPr lang="es-NI"/>
            <a:t>El límite superior de la última clase debe ser mayor o igual, pero cercano, al dato mayor.</a:t>
          </a:r>
        </a:p>
      </dgm:t>
    </dgm:pt>
    <dgm:pt modelId="{93096948-1D27-434F-8611-E155C3EF50A7}" type="parTrans" cxnId="{A51C4EEB-BD7E-4377-B7DB-199BA99C4418}">
      <dgm:prSet/>
      <dgm:spPr/>
      <dgm:t>
        <a:bodyPr/>
        <a:lstStyle/>
        <a:p>
          <a:endParaRPr lang="es-NI"/>
        </a:p>
      </dgm:t>
    </dgm:pt>
    <dgm:pt modelId="{A412D693-1A9C-4AD9-94B4-0AEB85B0A0C5}" type="sibTrans" cxnId="{A51C4EEB-BD7E-4377-B7DB-199BA99C4418}">
      <dgm:prSet/>
      <dgm:spPr/>
      <dgm:t>
        <a:bodyPr/>
        <a:lstStyle/>
        <a:p>
          <a:endParaRPr lang="es-NI"/>
        </a:p>
      </dgm:t>
    </dgm:pt>
    <dgm:pt modelId="{00DA3192-F83C-45BA-B196-3FE2C5CCC513}" type="pres">
      <dgm:prSet presAssocID="{AAD1F5C9-981A-484E-868C-7321305A2EC5}" presName="Name0" presStyleCnt="0">
        <dgm:presLayoutVars>
          <dgm:chMax val="7"/>
          <dgm:chPref val="7"/>
          <dgm:dir/>
        </dgm:presLayoutVars>
      </dgm:prSet>
      <dgm:spPr/>
    </dgm:pt>
    <dgm:pt modelId="{F9D59624-224F-4084-A47D-87249CF64FF3}" type="pres">
      <dgm:prSet presAssocID="{AAD1F5C9-981A-484E-868C-7321305A2EC5}" presName="Name1" presStyleCnt="0"/>
      <dgm:spPr/>
    </dgm:pt>
    <dgm:pt modelId="{70F3A3BE-7308-44FE-83AF-27B471F2A748}" type="pres">
      <dgm:prSet presAssocID="{AAD1F5C9-981A-484E-868C-7321305A2EC5}" presName="cycle" presStyleCnt="0"/>
      <dgm:spPr/>
    </dgm:pt>
    <dgm:pt modelId="{353FA2D6-28F7-4849-8BEF-31AD6EE3B22D}" type="pres">
      <dgm:prSet presAssocID="{AAD1F5C9-981A-484E-868C-7321305A2EC5}" presName="srcNode" presStyleLbl="node1" presStyleIdx="0" presStyleCnt="6"/>
      <dgm:spPr/>
    </dgm:pt>
    <dgm:pt modelId="{C948A383-9A93-4BF2-BF5F-B5D02B11F9B7}" type="pres">
      <dgm:prSet presAssocID="{AAD1F5C9-981A-484E-868C-7321305A2EC5}" presName="conn" presStyleLbl="parChTrans1D2" presStyleIdx="0" presStyleCnt="1"/>
      <dgm:spPr/>
    </dgm:pt>
    <dgm:pt modelId="{A700D235-80A0-4BAA-8D12-34951B7F55C7}" type="pres">
      <dgm:prSet presAssocID="{AAD1F5C9-981A-484E-868C-7321305A2EC5}" presName="extraNode" presStyleLbl="node1" presStyleIdx="0" presStyleCnt="6"/>
      <dgm:spPr/>
    </dgm:pt>
    <dgm:pt modelId="{CCE60BE9-956A-40C7-8C1F-F4E4753D22F9}" type="pres">
      <dgm:prSet presAssocID="{AAD1F5C9-981A-484E-868C-7321305A2EC5}" presName="dstNode" presStyleLbl="node1" presStyleIdx="0" presStyleCnt="6"/>
      <dgm:spPr/>
    </dgm:pt>
    <dgm:pt modelId="{748FBBB7-CE80-4F29-BEE0-820B8135C8D8}" type="pres">
      <dgm:prSet presAssocID="{0AEF4162-BE8A-4DDD-B17C-280B9AB2E4BD}" presName="text_1" presStyleLbl="node1" presStyleIdx="0" presStyleCnt="6">
        <dgm:presLayoutVars>
          <dgm:bulletEnabled val="1"/>
        </dgm:presLayoutVars>
      </dgm:prSet>
      <dgm:spPr/>
    </dgm:pt>
    <dgm:pt modelId="{303FC1C5-180D-45BE-B859-56D410644D22}" type="pres">
      <dgm:prSet presAssocID="{0AEF4162-BE8A-4DDD-B17C-280B9AB2E4BD}" presName="accent_1" presStyleCnt="0"/>
      <dgm:spPr/>
    </dgm:pt>
    <dgm:pt modelId="{F2BCC921-6850-424E-844E-AC2FE287C48F}" type="pres">
      <dgm:prSet presAssocID="{0AEF4162-BE8A-4DDD-B17C-280B9AB2E4BD}" presName="accentRepeatNode" presStyleLbl="solidFgAcc1" presStyleIdx="0" presStyleCnt="6"/>
      <dgm:spPr/>
    </dgm:pt>
    <dgm:pt modelId="{97B03441-A0E4-4894-A57D-F21B4DDB8023}" type="pres">
      <dgm:prSet presAssocID="{0BADCE93-BA19-4BC0-8572-FDA4BEF95F7B}" presName="text_2" presStyleLbl="node1" presStyleIdx="1" presStyleCnt="6">
        <dgm:presLayoutVars>
          <dgm:bulletEnabled val="1"/>
        </dgm:presLayoutVars>
      </dgm:prSet>
      <dgm:spPr/>
    </dgm:pt>
    <dgm:pt modelId="{71102711-1056-428D-96AD-C9BB60421050}" type="pres">
      <dgm:prSet presAssocID="{0BADCE93-BA19-4BC0-8572-FDA4BEF95F7B}" presName="accent_2" presStyleCnt="0"/>
      <dgm:spPr/>
    </dgm:pt>
    <dgm:pt modelId="{BE44ABDE-EF60-4E6E-B68D-20AACB741606}" type="pres">
      <dgm:prSet presAssocID="{0BADCE93-BA19-4BC0-8572-FDA4BEF95F7B}" presName="accentRepeatNode" presStyleLbl="solidFgAcc1" presStyleIdx="1" presStyleCnt="6"/>
      <dgm:spPr/>
    </dgm:pt>
    <dgm:pt modelId="{B0C2582E-8C2D-41CD-A0D6-73C0A64CAE68}" type="pres">
      <dgm:prSet presAssocID="{9CCC0003-3E01-4D93-A2D1-998A7F525AAE}" presName="text_3" presStyleLbl="node1" presStyleIdx="2" presStyleCnt="6">
        <dgm:presLayoutVars>
          <dgm:bulletEnabled val="1"/>
        </dgm:presLayoutVars>
      </dgm:prSet>
      <dgm:spPr/>
    </dgm:pt>
    <dgm:pt modelId="{DF265B96-2870-4392-BFDD-3A4695127155}" type="pres">
      <dgm:prSet presAssocID="{9CCC0003-3E01-4D93-A2D1-998A7F525AAE}" presName="accent_3" presStyleCnt="0"/>
      <dgm:spPr/>
    </dgm:pt>
    <dgm:pt modelId="{9FE56E0F-70AD-4915-8F64-2CC88EC7BDFB}" type="pres">
      <dgm:prSet presAssocID="{9CCC0003-3E01-4D93-A2D1-998A7F525AAE}" presName="accentRepeatNode" presStyleLbl="solidFgAcc1" presStyleIdx="2" presStyleCnt="6"/>
      <dgm:spPr/>
    </dgm:pt>
    <dgm:pt modelId="{C48EA7F5-F26A-4B7E-85BF-64D3F70AEB27}" type="pres">
      <dgm:prSet presAssocID="{FF27D9BB-0CE1-43C6-A2A9-AA79CFD21E92}" presName="text_4" presStyleLbl="node1" presStyleIdx="3" presStyleCnt="6">
        <dgm:presLayoutVars>
          <dgm:bulletEnabled val="1"/>
        </dgm:presLayoutVars>
      </dgm:prSet>
      <dgm:spPr/>
    </dgm:pt>
    <dgm:pt modelId="{0B258535-AAD8-45FB-88D9-FA78FBDD6561}" type="pres">
      <dgm:prSet presAssocID="{FF27D9BB-0CE1-43C6-A2A9-AA79CFD21E92}" presName="accent_4" presStyleCnt="0"/>
      <dgm:spPr/>
    </dgm:pt>
    <dgm:pt modelId="{3E7BE736-0A63-46E8-A9D0-0FA090F132BA}" type="pres">
      <dgm:prSet presAssocID="{FF27D9BB-0CE1-43C6-A2A9-AA79CFD21E92}" presName="accentRepeatNode" presStyleLbl="solidFgAcc1" presStyleIdx="3" presStyleCnt="6"/>
      <dgm:spPr/>
    </dgm:pt>
    <dgm:pt modelId="{8DE775B4-CCF2-4855-B7EA-366A188966B9}" type="pres">
      <dgm:prSet presAssocID="{EC007D06-7D07-4AF1-B430-1DCF2B0B6158}" presName="text_5" presStyleLbl="node1" presStyleIdx="4" presStyleCnt="6">
        <dgm:presLayoutVars>
          <dgm:bulletEnabled val="1"/>
        </dgm:presLayoutVars>
      </dgm:prSet>
      <dgm:spPr/>
    </dgm:pt>
    <dgm:pt modelId="{977CEE08-E263-4B25-94BB-D3620BF18FD3}" type="pres">
      <dgm:prSet presAssocID="{EC007D06-7D07-4AF1-B430-1DCF2B0B6158}" presName="accent_5" presStyleCnt="0"/>
      <dgm:spPr/>
    </dgm:pt>
    <dgm:pt modelId="{D380E7B4-9C9B-4854-B521-58FBEDB6D353}" type="pres">
      <dgm:prSet presAssocID="{EC007D06-7D07-4AF1-B430-1DCF2B0B6158}" presName="accentRepeatNode" presStyleLbl="solidFgAcc1" presStyleIdx="4" presStyleCnt="6"/>
      <dgm:spPr/>
    </dgm:pt>
    <dgm:pt modelId="{38AAD573-9A30-4D11-8722-2E37E5015974}" type="pres">
      <dgm:prSet presAssocID="{B29E820D-6348-4B79-BE6F-8004122BB4AA}" presName="text_6" presStyleLbl="node1" presStyleIdx="5" presStyleCnt="6">
        <dgm:presLayoutVars>
          <dgm:bulletEnabled val="1"/>
        </dgm:presLayoutVars>
      </dgm:prSet>
      <dgm:spPr/>
    </dgm:pt>
    <dgm:pt modelId="{57FD66E8-4178-491A-9FD2-8791CEA5D913}" type="pres">
      <dgm:prSet presAssocID="{B29E820D-6348-4B79-BE6F-8004122BB4AA}" presName="accent_6" presStyleCnt="0"/>
      <dgm:spPr/>
    </dgm:pt>
    <dgm:pt modelId="{8A157579-86B4-41DC-BE15-452F5C1E854B}" type="pres">
      <dgm:prSet presAssocID="{B29E820D-6348-4B79-BE6F-8004122BB4AA}" presName="accentRepeatNode" presStyleLbl="solidFgAcc1" presStyleIdx="5" presStyleCnt="6"/>
      <dgm:spPr/>
    </dgm:pt>
  </dgm:ptLst>
  <dgm:cxnLst>
    <dgm:cxn modelId="{94EC2305-8EA7-4807-916B-8C8F2B8FA03C}" srcId="{AAD1F5C9-981A-484E-868C-7321305A2EC5}" destId="{9CCC0003-3E01-4D93-A2D1-998A7F525AAE}" srcOrd="2" destOrd="0" parTransId="{18B423AE-6EFD-4C34-960D-D680591FFE9F}" sibTransId="{7843B2C4-79BF-4E29-8EE1-FF0760C0EE43}"/>
    <dgm:cxn modelId="{CFE06728-8F46-4C30-8C72-505A1EE5E359}" type="presOf" srcId="{EC007D06-7D07-4AF1-B430-1DCF2B0B6158}" destId="{8DE775B4-CCF2-4855-B7EA-366A188966B9}" srcOrd="0" destOrd="0" presId="urn:microsoft.com/office/officeart/2008/layout/VerticalCurvedList"/>
    <dgm:cxn modelId="{77E7B534-5C42-47A4-9864-E9A3E6C3D341}" type="presOf" srcId="{AAD1F5C9-981A-484E-868C-7321305A2EC5}" destId="{00DA3192-F83C-45BA-B196-3FE2C5CCC513}" srcOrd="0" destOrd="0" presId="urn:microsoft.com/office/officeart/2008/layout/VerticalCurvedList"/>
    <dgm:cxn modelId="{A61F3D5D-C7EB-4C8D-BD54-82731CAC13CC}" type="presOf" srcId="{FF27D9BB-0CE1-43C6-A2A9-AA79CFD21E92}" destId="{C48EA7F5-F26A-4B7E-85BF-64D3F70AEB27}" srcOrd="0" destOrd="0" presId="urn:microsoft.com/office/officeart/2008/layout/VerticalCurvedList"/>
    <dgm:cxn modelId="{97031E62-286F-4C92-99FE-2AF81745E1A5}" srcId="{AAD1F5C9-981A-484E-868C-7321305A2EC5}" destId="{0AEF4162-BE8A-4DDD-B17C-280B9AB2E4BD}" srcOrd="0" destOrd="0" parTransId="{0E8E5A01-8E08-46EE-B3DE-09847F7C48C3}" sibTransId="{50A65313-A0DC-4D88-88E6-178F06624CF6}"/>
    <dgm:cxn modelId="{6338FC73-94C3-47F6-9FF7-96AAFDD2796E}" srcId="{AAD1F5C9-981A-484E-868C-7321305A2EC5}" destId="{EC007D06-7D07-4AF1-B430-1DCF2B0B6158}" srcOrd="4" destOrd="0" parTransId="{D1B297B2-00F5-4E18-BF5E-624B84FC935A}" sibTransId="{613E9505-B0A6-4C55-992C-2F1D68378980}"/>
    <dgm:cxn modelId="{30D16878-2251-488C-88FD-3FE598D6B6A2}" type="presOf" srcId="{50A65313-A0DC-4D88-88E6-178F06624CF6}" destId="{C948A383-9A93-4BF2-BF5F-B5D02B11F9B7}" srcOrd="0" destOrd="0" presId="urn:microsoft.com/office/officeart/2008/layout/VerticalCurvedList"/>
    <dgm:cxn modelId="{5839A958-773B-45D7-AB9A-FF59CFEBDC78}" type="presOf" srcId="{9CCC0003-3E01-4D93-A2D1-998A7F525AAE}" destId="{B0C2582E-8C2D-41CD-A0D6-73C0A64CAE68}" srcOrd="0" destOrd="0" presId="urn:microsoft.com/office/officeart/2008/layout/VerticalCurvedList"/>
    <dgm:cxn modelId="{9F525896-7981-416D-AFF5-EB158C3A2855}" srcId="{AAD1F5C9-981A-484E-868C-7321305A2EC5}" destId="{0BADCE93-BA19-4BC0-8572-FDA4BEF95F7B}" srcOrd="1" destOrd="0" parTransId="{DD42847D-B304-4CFA-90D4-07B54734B748}" sibTransId="{38036495-3D2C-4DE1-8A96-D46CA3986D57}"/>
    <dgm:cxn modelId="{E43F489C-EBF0-4B12-8524-7F623E6729ED}" type="presOf" srcId="{0AEF4162-BE8A-4DDD-B17C-280B9AB2E4BD}" destId="{748FBBB7-CE80-4F29-BEE0-820B8135C8D8}" srcOrd="0" destOrd="0" presId="urn:microsoft.com/office/officeart/2008/layout/VerticalCurvedList"/>
    <dgm:cxn modelId="{25CD4DE0-0297-4914-9863-CA241DBAAFE9}" type="presOf" srcId="{0BADCE93-BA19-4BC0-8572-FDA4BEF95F7B}" destId="{97B03441-A0E4-4894-A57D-F21B4DDB8023}" srcOrd="0" destOrd="0" presId="urn:microsoft.com/office/officeart/2008/layout/VerticalCurvedList"/>
    <dgm:cxn modelId="{F375E7E9-ECD9-4E1A-B1BD-804AFFE9A249}" srcId="{AAD1F5C9-981A-484E-868C-7321305A2EC5}" destId="{FF27D9BB-0CE1-43C6-A2A9-AA79CFD21E92}" srcOrd="3" destOrd="0" parTransId="{E63CF77C-C8C7-40F2-9691-8F4ADF5B7D35}" sibTransId="{6F5F01EC-57F4-4673-837F-D3317FD0D44D}"/>
    <dgm:cxn modelId="{A51C4EEB-BD7E-4377-B7DB-199BA99C4418}" srcId="{AAD1F5C9-981A-484E-868C-7321305A2EC5}" destId="{B29E820D-6348-4B79-BE6F-8004122BB4AA}" srcOrd="5" destOrd="0" parTransId="{93096948-1D27-434F-8611-E155C3EF50A7}" sibTransId="{A412D693-1A9C-4AD9-94B4-0AEB85B0A0C5}"/>
    <dgm:cxn modelId="{8CEB56F6-3ABF-438C-9CB0-7F94BAC724EF}" type="presOf" srcId="{B29E820D-6348-4B79-BE6F-8004122BB4AA}" destId="{38AAD573-9A30-4D11-8722-2E37E5015974}" srcOrd="0" destOrd="0" presId="urn:microsoft.com/office/officeart/2008/layout/VerticalCurvedList"/>
    <dgm:cxn modelId="{287AFF22-9E41-4C8C-B1FE-BFBD6D43117F}" type="presParOf" srcId="{00DA3192-F83C-45BA-B196-3FE2C5CCC513}" destId="{F9D59624-224F-4084-A47D-87249CF64FF3}" srcOrd="0" destOrd="0" presId="urn:microsoft.com/office/officeart/2008/layout/VerticalCurvedList"/>
    <dgm:cxn modelId="{63E72AE0-2EB3-40D3-947A-EB502363D188}" type="presParOf" srcId="{F9D59624-224F-4084-A47D-87249CF64FF3}" destId="{70F3A3BE-7308-44FE-83AF-27B471F2A748}" srcOrd="0" destOrd="0" presId="urn:microsoft.com/office/officeart/2008/layout/VerticalCurvedList"/>
    <dgm:cxn modelId="{1F12B4EB-000C-44B4-9D7A-B348AA4D7C3B}" type="presParOf" srcId="{70F3A3BE-7308-44FE-83AF-27B471F2A748}" destId="{353FA2D6-28F7-4849-8BEF-31AD6EE3B22D}" srcOrd="0" destOrd="0" presId="urn:microsoft.com/office/officeart/2008/layout/VerticalCurvedList"/>
    <dgm:cxn modelId="{8DB8E0FC-7F9F-4577-9DBA-05F7AEFED3E6}" type="presParOf" srcId="{70F3A3BE-7308-44FE-83AF-27B471F2A748}" destId="{C948A383-9A93-4BF2-BF5F-B5D02B11F9B7}" srcOrd="1" destOrd="0" presId="urn:microsoft.com/office/officeart/2008/layout/VerticalCurvedList"/>
    <dgm:cxn modelId="{2410428C-1E15-4342-AB3D-9D82554608BA}" type="presParOf" srcId="{70F3A3BE-7308-44FE-83AF-27B471F2A748}" destId="{A700D235-80A0-4BAA-8D12-34951B7F55C7}" srcOrd="2" destOrd="0" presId="urn:microsoft.com/office/officeart/2008/layout/VerticalCurvedList"/>
    <dgm:cxn modelId="{5D7A5489-0B6B-4784-8F8C-45C88D305B48}" type="presParOf" srcId="{70F3A3BE-7308-44FE-83AF-27B471F2A748}" destId="{CCE60BE9-956A-40C7-8C1F-F4E4753D22F9}" srcOrd="3" destOrd="0" presId="urn:microsoft.com/office/officeart/2008/layout/VerticalCurvedList"/>
    <dgm:cxn modelId="{02B63623-B7F5-4755-AB59-722BA5B2DE85}" type="presParOf" srcId="{F9D59624-224F-4084-A47D-87249CF64FF3}" destId="{748FBBB7-CE80-4F29-BEE0-820B8135C8D8}" srcOrd="1" destOrd="0" presId="urn:microsoft.com/office/officeart/2008/layout/VerticalCurvedList"/>
    <dgm:cxn modelId="{31615698-FAAC-4C6A-8117-B1433E332800}" type="presParOf" srcId="{F9D59624-224F-4084-A47D-87249CF64FF3}" destId="{303FC1C5-180D-45BE-B859-56D410644D22}" srcOrd="2" destOrd="0" presId="urn:microsoft.com/office/officeart/2008/layout/VerticalCurvedList"/>
    <dgm:cxn modelId="{FBFEE2E4-EC73-4C50-9974-39211623A8D9}" type="presParOf" srcId="{303FC1C5-180D-45BE-B859-56D410644D22}" destId="{F2BCC921-6850-424E-844E-AC2FE287C48F}" srcOrd="0" destOrd="0" presId="urn:microsoft.com/office/officeart/2008/layout/VerticalCurvedList"/>
    <dgm:cxn modelId="{BA0DBCB1-7B97-4484-8AAE-D9D748C8E4B9}" type="presParOf" srcId="{F9D59624-224F-4084-A47D-87249CF64FF3}" destId="{97B03441-A0E4-4894-A57D-F21B4DDB8023}" srcOrd="3" destOrd="0" presId="urn:microsoft.com/office/officeart/2008/layout/VerticalCurvedList"/>
    <dgm:cxn modelId="{7FD41BD8-7229-4FF6-AA67-6127E0B6907E}" type="presParOf" srcId="{F9D59624-224F-4084-A47D-87249CF64FF3}" destId="{71102711-1056-428D-96AD-C9BB60421050}" srcOrd="4" destOrd="0" presId="urn:microsoft.com/office/officeart/2008/layout/VerticalCurvedList"/>
    <dgm:cxn modelId="{C7CAE560-19AC-42B6-8CF5-D0D2C9692E55}" type="presParOf" srcId="{71102711-1056-428D-96AD-C9BB60421050}" destId="{BE44ABDE-EF60-4E6E-B68D-20AACB741606}" srcOrd="0" destOrd="0" presId="urn:microsoft.com/office/officeart/2008/layout/VerticalCurvedList"/>
    <dgm:cxn modelId="{47065B39-9F59-41F1-B512-3F31F4F7AE8F}" type="presParOf" srcId="{F9D59624-224F-4084-A47D-87249CF64FF3}" destId="{B0C2582E-8C2D-41CD-A0D6-73C0A64CAE68}" srcOrd="5" destOrd="0" presId="urn:microsoft.com/office/officeart/2008/layout/VerticalCurvedList"/>
    <dgm:cxn modelId="{7C6C7C3C-9FD4-4634-B284-6C6007BF2608}" type="presParOf" srcId="{F9D59624-224F-4084-A47D-87249CF64FF3}" destId="{DF265B96-2870-4392-BFDD-3A4695127155}" srcOrd="6" destOrd="0" presId="urn:microsoft.com/office/officeart/2008/layout/VerticalCurvedList"/>
    <dgm:cxn modelId="{5B1D169D-23B6-42E6-A317-03CB8D7A1839}" type="presParOf" srcId="{DF265B96-2870-4392-BFDD-3A4695127155}" destId="{9FE56E0F-70AD-4915-8F64-2CC88EC7BDFB}" srcOrd="0" destOrd="0" presId="urn:microsoft.com/office/officeart/2008/layout/VerticalCurvedList"/>
    <dgm:cxn modelId="{A3AB2CBC-2BB5-4567-942A-E2A5314CF7C8}" type="presParOf" srcId="{F9D59624-224F-4084-A47D-87249CF64FF3}" destId="{C48EA7F5-F26A-4B7E-85BF-64D3F70AEB27}" srcOrd="7" destOrd="0" presId="urn:microsoft.com/office/officeart/2008/layout/VerticalCurvedList"/>
    <dgm:cxn modelId="{654818B8-AA10-41BD-8C40-92DB9BED3113}" type="presParOf" srcId="{F9D59624-224F-4084-A47D-87249CF64FF3}" destId="{0B258535-AAD8-45FB-88D9-FA78FBDD6561}" srcOrd="8" destOrd="0" presId="urn:microsoft.com/office/officeart/2008/layout/VerticalCurvedList"/>
    <dgm:cxn modelId="{24E999CD-6496-4ADE-B09F-FC2F8AEDF187}" type="presParOf" srcId="{0B258535-AAD8-45FB-88D9-FA78FBDD6561}" destId="{3E7BE736-0A63-46E8-A9D0-0FA090F132BA}" srcOrd="0" destOrd="0" presId="urn:microsoft.com/office/officeart/2008/layout/VerticalCurvedList"/>
    <dgm:cxn modelId="{DE7039B8-4C26-47E5-9F9C-303B2025BA0F}" type="presParOf" srcId="{F9D59624-224F-4084-A47D-87249CF64FF3}" destId="{8DE775B4-CCF2-4855-B7EA-366A188966B9}" srcOrd="9" destOrd="0" presId="urn:microsoft.com/office/officeart/2008/layout/VerticalCurvedList"/>
    <dgm:cxn modelId="{B5F408F9-1C70-42DE-91B5-330B7BEA9528}" type="presParOf" srcId="{F9D59624-224F-4084-A47D-87249CF64FF3}" destId="{977CEE08-E263-4B25-94BB-D3620BF18FD3}" srcOrd="10" destOrd="0" presId="urn:microsoft.com/office/officeart/2008/layout/VerticalCurvedList"/>
    <dgm:cxn modelId="{84B7E3F2-9038-4A9E-BFCC-A7FB7F1BB7DF}" type="presParOf" srcId="{977CEE08-E263-4B25-94BB-D3620BF18FD3}" destId="{D380E7B4-9C9B-4854-B521-58FBEDB6D353}" srcOrd="0" destOrd="0" presId="urn:microsoft.com/office/officeart/2008/layout/VerticalCurvedList"/>
    <dgm:cxn modelId="{CD868672-2CBB-4B45-8234-24FBC86DA643}" type="presParOf" srcId="{F9D59624-224F-4084-A47D-87249CF64FF3}" destId="{38AAD573-9A30-4D11-8722-2E37E5015974}" srcOrd="11" destOrd="0" presId="urn:microsoft.com/office/officeart/2008/layout/VerticalCurvedList"/>
    <dgm:cxn modelId="{86C8D429-97D0-4270-B388-5CA4DA47A48E}" type="presParOf" srcId="{F9D59624-224F-4084-A47D-87249CF64FF3}" destId="{57FD66E8-4178-491A-9FD2-8791CEA5D913}" srcOrd="12" destOrd="0" presId="urn:microsoft.com/office/officeart/2008/layout/VerticalCurvedList"/>
    <dgm:cxn modelId="{1B1B526A-832E-4F0B-873A-2D4A8A9AB929}" type="presParOf" srcId="{57FD66E8-4178-491A-9FD2-8791CEA5D913}" destId="{8A157579-86B4-41DC-BE15-452F5C1E854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8A383-9A93-4BF2-BF5F-B5D02B11F9B7}">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FBBB7-CE80-4F29-BEE0-820B8135C8D8}">
      <dsp:nvSpPr>
        <dsp:cNvPr id="0" name=""/>
        <dsp:cNvSpPr/>
      </dsp:nvSpPr>
      <dsp:spPr>
        <a:xfrm>
          <a:off x="434398" y="285347"/>
          <a:ext cx="7617019" cy="570477"/>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dirty="0"/>
            <a:t>Ordenar los datos</a:t>
          </a:r>
        </a:p>
      </dsp:txBody>
      <dsp:txXfrm>
        <a:off x="434398" y="285347"/>
        <a:ext cx="7617019" cy="570477"/>
      </dsp:txXfrm>
    </dsp:sp>
    <dsp:sp modelId="{F2BCC921-6850-424E-844E-AC2FE287C48F}">
      <dsp:nvSpPr>
        <dsp:cNvPr id="0" name=""/>
        <dsp:cNvSpPr/>
      </dsp:nvSpPr>
      <dsp:spPr>
        <a:xfrm>
          <a:off x="77849" y="214037"/>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03441-A0E4-4894-A57D-F21B4DDB8023}">
      <dsp:nvSpPr>
        <dsp:cNvPr id="0" name=""/>
        <dsp:cNvSpPr/>
      </dsp:nvSpPr>
      <dsp:spPr>
        <a:xfrm>
          <a:off x="903654" y="1140954"/>
          <a:ext cx="7147763" cy="570477"/>
        </a:xfrm>
        <a:prstGeom prst="rect">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dirty="0"/>
            <a:t>Determinar el rango</a:t>
          </a:r>
        </a:p>
      </dsp:txBody>
      <dsp:txXfrm>
        <a:off x="903654" y="1140954"/>
        <a:ext cx="7147763" cy="570477"/>
      </dsp:txXfrm>
    </dsp:sp>
    <dsp:sp modelId="{BE44ABDE-EF60-4E6E-B68D-20AACB741606}">
      <dsp:nvSpPr>
        <dsp:cNvPr id="0" name=""/>
        <dsp:cNvSpPr/>
      </dsp:nvSpPr>
      <dsp:spPr>
        <a:xfrm>
          <a:off x="547106" y="1069644"/>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B0C2582E-8C2D-41CD-A0D6-73C0A64CAE68}">
      <dsp:nvSpPr>
        <dsp:cNvPr id="0" name=""/>
        <dsp:cNvSpPr/>
      </dsp:nvSpPr>
      <dsp:spPr>
        <a:xfrm>
          <a:off x="1118233" y="1996562"/>
          <a:ext cx="6933183" cy="570477"/>
        </a:xfrm>
        <a:prstGeom prst="rect">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dirty="0"/>
            <a:t>Determinar </a:t>
          </a:r>
          <a:r>
            <a:rPr lang="es-NI" sz="1800" kern="1200" dirty="0" err="1"/>
            <a:t>N°</a:t>
          </a:r>
          <a:r>
            <a:rPr lang="es-NI" sz="1800" kern="1200" dirty="0"/>
            <a:t> clases “g” y tamaño de clase “c”</a:t>
          </a:r>
        </a:p>
      </dsp:txBody>
      <dsp:txXfrm>
        <a:off x="1118233" y="1996562"/>
        <a:ext cx="6933183" cy="570477"/>
      </dsp:txXfrm>
    </dsp:sp>
    <dsp:sp modelId="{9FE56E0F-70AD-4915-8F64-2CC88EC7BDFB}">
      <dsp:nvSpPr>
        <dsp:cNvPr id="0" name=""/>
        <dsp:cNvSpPr/>
      </dsp:nvSpPr>
      <dsp:spPr>
        <a:xfrm>
          <a:off x="761685" y="1925252"/>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C48EA7F5-F26A-4B7E-85BF-64D3F70AEB27}">
      <dsp:nvSpPr>
        <dsp:cNvPr id="0" name=""/>
        <dsp:cNvSpPr/>
      </dsp:nvSpPr>
      <dsp:spPr>
        <a:xfrm>
          <a:off x="1118233" y="2851627"/>
          <a:ext cx="6933183" cy="570477"/>
        </a:xfrm>
        <a:prstGeom prst="rect">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dirty="0"/>
            <a:t>Escribir las clases</a:t>
          </a:r>
        </a:p>
      </dsp:txBody>
      <dsp:txXfrm>
        <a:off x="1118233" y="2851627"/>
        <a:ext cx="6933183" cy="570477"/>
      </dsp:txXfrm>
    </dsp:sp>
    <dsp:sp modelId="{3E7BE736-0A63-46E8-A9D0-0FA090F132BA}">
      <dsp:nvSpPr>
        <dsp:cNvPr id="0" name=""/>
        <dsp:cNvSpPr/>
      </dsp:nvSpPr>
      <dsp:spPr>
        <a:xfrm>
          <a:off x="761685" y="2780318"/>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8DE775B4-CCF2-4855-B7EA-366A188966B9}">
      <dsp:nvSpPr>
        <dsp:cNvPr id="0" name=""/>
        <dsp:cNvSpPr/>
      </dsp:nvSpPr>
      <dsp:spPr>
        <a:xfrm>
          <a:off x="903654" y="3707235"/>
          <a:ext cx="7147763" cy="570477"/>
        </a:xfrm>
        <a:prstGeom prst="rect">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a:t>El límite inferior de la primera clase debe ser un número menor y cercano al dato menor.</a:t>
          </a:r>
        </a:p>
      </dsp:txBody>
      <dsp:txXfrm>
        <a:off x="903654" y="3707235"/>
        <a:ext cx="7147763" cy="570477"/>
      </dsp:txXfrm>
    </dsp:sp>
    <dsp:sp modelId="{D380E7B4-9C9B-4854-B521-58FBEDB6D353}">
      <dsp:nvSpPr>
        <dsp:cNvPr id="0" name=""/>
        <dsp:cNvSpPr/>
      </dsp:nvSpPr>
      <dsp:spPr>
        <a:xfrm>
          <a:off x="547106" y="3635925"/>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38AAD573-9A30-4D11-8722-2E37E5015974}">
      <dsp:nvSpPr>
        <dsp:cNvPr id="0" name=""/>
        <dsp:cNvSpPr/>
      </dsp:nvSpPr>
      <dsp:spPr>
        <a:xfrm>
          <a:off x="434398" y="4562842"/>
          <a:ext cx="7617019" cy="570477"/>
        </a:xfrm>
        <a:prstGeom prst="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s-NI" sz="1800" kern="1200"/>
            <a:t>El límite superior de la última clase debe ser mayor o igual, pero cercano, al dato mayor.</a:t>
          </a:r>
        </a:p>
      </dsp:txBody>
      <dsp:txXfrm>
        <a:off x="434398" y="4562842"/>
        <a:ext cx="7617019" cy="570477"/>
      </dsp:txXfrm>
    </dsp:sp>
    <dsp:sp modelId="{8A157579-86B4-41DC-BE15-452F5C1E854B}">
      <dsp:nvSpPr>
        <dsp:cNvPr id="0" name=""/>
        <dsp:cNvSpPr/>
      </dsp:nvSpPr>
      <dsp:spPr>
        <a:xfrm>
          <a:off x="77849" y="4491533"/>
          <a:ext cx="713096" cy="713096"/>
        </a:xfrm>
        <a:prstGeom prst="ellipse">
          <a:avLst/>
        </a:prstGeom>
        <a:solidFill>
          <a:schemeClr val="lt1">
            <a:hueOff val="0"/>
            <a:satOff val="0"/>
            <a:lumOff val="0"/>
            <a:alphaOff val="0"/>
          </a:schemeClr>
        </a:solidFill>
        <a:ln w="254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MSc. Henry Luis López García</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MSc. Henry Luis López García</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1152804" y="893779"/>
            <a:ext cx="10214472" cy="5509200"/>
          </a:xfrm>
          <a:prstGeom prst="rect">
            <a:avLst/>
          </a:prstGeom>
          <a:noFill/>
        </p:spPr>
        <p:txBody>
          <a:bodyPr wrap="square" rtlCol="0">
            <a:spAutoFit/>
          </a:bodyPr>
          <a:lstStyle/>
          <a:p>
            <a:pPr algn="just"/>
            <a:r>
              <a:rPr lang="es-ES" sz="3200" dirty="0">
                <a:solidFill>
                  <a:srgbClr val="0033CC"/>
                </a:solidFill>
                <a:latin typeface="Calibri" panose="020F0502020204030204" pitchFamily="34" charset="0"/>
                <a:cs typeface="Calibri" panose="020F0502020204030204" pitchFamily="34" charset="0"/>
              </a:rPr>
              <a:t>Estimado estudiante: </a:t>
            </a:r>
          </a:p>
          <a:p>
            <a:pPr algn="just"/>
            <a:r>
              <a:rPr lang="es-ES" sz="3200" dirty="0">
                <a:solidFill>
                  <a:schemeClr val="tx1"/>
                </a:solidFill>
                <a:latin typeface="Calibri" panose="020F0502020204030204" pitchFamily="34" charset="0"/>
                <a:cs typeface="Calibri" panose="020F0502020204030204" pitchFamily="34" charset="0"/>
              </a:rPr>
              <a:t>Bienvenido a la semana número 2, del curso de Estadística I, en esta segunda semana, usted será capaz de comprender, construir tablas de frecuencias y gráficos estadísticos.</a:t>
            </a:r>
          </a:p>
          <a:p>
            <a:pPr algn="just"/>
            <a:endParaRPr lang="es-ES" sz="3200" dirty="0">
              <a:solidFill>
                <a:schemeClr val="tx1"/>
              </a:solidFill>
              <a:latin typeface="Calibri" panose="020F0502020204030204" pitchFamily="34" charset="0"/>
              <a:cs typeface="Calibri" panose="020F0502020204030204" pitchFamily="34" charset="0"/>
            </a:endParaRPr>
          </a:p>
          <a:p>
            <a:pPr algn="just"/>
            <a:r>
              <a:rPr lang="es-ES" sz="3200" dirty="0">
                <a:solidFill>
                  <a:schemeClr val="tx1"/>
                </a:solidFill>
                <a:latin typeface="Calibri" panose="020F0502020204030204" pitchFamily="34" charset="0"/>
                <a:cs typeface="Calibri" panose="020F0502020204030204" pitchFamily="34" charset="0"/>
              </a:rPr>
              <a:t>En la primer semana se menciono la importancia de saber identificar los tipos de variables que se pretenden analizar. Recordemos, que estas, están clasificadas en 1 ) Cualitativas y 2) Cuantitativas; iniciaremos centrando la atención en las variables cualitativas, las cuales se relacionan con la construcción de frecuencias para datos agrupados.  </a:t>
            </a:r>
          </a:p>
        </p:txBody>
      </p:sp>
    </p:spTree>
    <p:extLst>
      <p:ext uri="{BB962C8B-B14F-4D97-AF65-F5344CB8AC3E}">
        <p14:creationId xmlns:p14="http://schemas.microsoft.com/office/powerpoint/2010/main" val="220659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8C9F3-5B8A-4F41-B8A6-5FFE6EFA10F5}"/>
              </a:ext>
            </a:extLst>
          </p:cNvPr>
          <p:cNvSpPr txBox="1"/>
          <p:nvPr/>
        </p:nvSpPr>
        <p:spPr>
          <a:xfrm>
            <a:off x="525812" y="189910"/>
            <a:ext cx="7134727" cy="584775"/>
          </a:xfrm>
          <a:prstGeom prst="rect">
            <a:avLst/>
          </a:prstGeom>
          <a:noFill/>
        </p:spPr>
        <p:txBody>
          <a:bodyPr wrap="square" rtlCol="0">
            <a:spAutoFit/>
          </a:bodyPr>
          <a:lstStyle/>
          <a:p>
            <a:r>
              <a:rPr lang="es-NI" sz="3200" dirty="0">
                <a:solidFill>
                  <a:schemeClr val="dk1"/>
                </a:solidFill>
                <a:latin typeface="Calibri"/>
                <a:cs typeface="Calibri"/>
                <a:sym typeface="Calibri"/>
              </a:rPr>
              <a:t>GRAFICO ESTADISTICO</a:t>
            </a:r>
            <a:endParaRPr lang="en-US" sz="3200" dirty="0">
              <a:solidFill>
                <a:schemeClr val="dk1"/>
              </a:solidFill>
              <a:latin typeface="Calibri"/>
              <a:cs typeface="Calibri"/>
              <a:sym typeface="Calibri"/>
            </a:endParaRPr>
          </a:p>
        </p:txBody>
      </p:sp>
      <p:sp>
        <p:nvSpPr>
          <p:cNvPr id="4" name="Rectángulo 3">
            <a:extLst>
              <a:ext uri="{FF2B5EF4-FFF2-40B4-BE49-F238E27FC236}">
                <a16:creationId xmlns:a16="http://schemas.microsoft.com/office/drawing/2014/main" id="{A5C8F439-D863-4E4E-8177-D6FE0C6D7C12}"/>
              </a:ext>
            </a:extLst>
          </p:cNvPr>
          <p:cNvSpPr/>
          <p:nvPr/>
        </p:nvSpPr>
        <p:spPr>
          <a:xfrm>
            <a:off x="525812" y="907703"/>
            <a:ext cx="10768265" cy="2369880"/>
          </a:xfrm>
          <a:prstGeom prst="rect">
            <a:avLst/>
          </a:prstGeom>
        </p:spPr>
        <p:txBody>
          <a:bodyPr wrap="square">
            <a:spAutoFit/>
          </a:bodyPr>
          <a:lstStyle/>
          <a:p>
            <a:pPr algn="just"/>
            <a:r>
              <a:rPr lang="es-NI" sz="2400" b="1" dirty="0">
                <a:solidFill>
                  <a:schemeClr val="tx1"/>
                </a:solidFill>
                <a:latin typeface="Calibri" panose="020F0502020204030204" pitchFamily="34" charset="0"/>
                <a:cs typeface="Calibri" panose="020F0502020204030204" pitchFamily="34" charset="0"/>
              </a:rPr>
              <a:t>POLÍGONO DE FRECUENCIAS ACUMULADAS (OJIVA) / POLÍGONO DE</a:t>
            </a:r>
          </a:p>
          <a:p>
            <a:pPr algn="just"/>
            <a:r>
              <a:rPr lang="es-NI" sz="2400" b="1" dirty="0">
                <a:solidFill>
                  <a:schemeClr val="tx1"/>
                </a:solidFill>
                <a:latin typeface="Calibri" panose="020F0502020204030204" pitchFamily="34" charset="0"/>
                <a:cs typeface="Calibri" panose="020F0502020204030204" pitchFamily="34" charset="0"/>
              </a:rPr>
              <a:t>FRECUENCIAS RELATIVAS ACUMULADAS (OJIVA PORCENTUAL)</a:t>
            </a:r>
          </a:p>
          <a:p>
            <a:pPr algn="just"/>
            <a:endParaRPr lang="es-NI" sz="2800" dirty="0">
              <a:solidFill>
                <a:schemeClr val="tx1"/>
              </a:solidFill>
              <a:latin typeface="Calibri" panose="020F0502020204030204" pitchFamily="34" charset="0"/>
              <a:cs typeface="Calibri" panose="020F0502020204030204" pitchFamily="34" charset="0"/>
            </a:endParaRPr>
          </a:p>
          <a:p>
            <a:pPr algn="just"/>
            <a:r>
              <a:rPr lang="es-NI" sz="2400" dirty="0">
                <a:solidFill>
                  <a:schemeClr val="tx1"/>
                </a:solidFill>
                <a:latin typeface="Calibri" panose="020F0502020204030204" pitchFamily="34" charset="0"/>
                <a:cs typeface="Calibri" panose="020F0502020204030204" pitchFamily="34" charset="0"/>
              </a:rPr>
              <a:t>Ubicamos en el eje horizontal los límites superiores de todas las clases. Algunos prolongan el polígono hasta el límite superior imaginario de la clase imaginaria inferior inmediata</a:t>
            </a:r>
          </a:p>
        </p:txBody>
      </p:sp>
      <p:pic>
        <p:nvPicPr>
          <p:cNvPr id="3" name="Imagen 2">
            <a:extLst>
              <a:ext uri="{FF2B5EF4-FFF2-40B4-BE49-F238E27FC236}">
                <a16:creationId xmlns:a16="http://schemas.microsoft.com/office/drawing/2014/main" id="{2894FEFF-20EA-4583-ACC6-C0A75E961CDA}"/>
              </a:ext>
            </a:extLst>
          </p:cNvPr>
          <p:cNvPicPr>
            <a:picLocks noChangeAspect="1"/>
          </p:cNvPicPr>
          <p:nvPr/>
        </p:nvPicPr>
        <p:blipFill>
          <a:blip r:embed="rId2"/>
          <a:stretch>
            <a:fillRect/>
          </a:stretch>
        </p:blipFill>
        <p:spPr>
          <a:xfrm>
            <a:off x="3287642" y="3164379"/>
            <a:ext cx="5244603" cy="3083827"/>
          </a:xfrm>
          <a:prstGeom prst="rect">
            <a:avLst/>
          </a:prstGeom>
        </p:spPr>
      </p:pic>
    </p:spTree>
    <p:extLst>
      <p:ext uri="{BB962C8B-B14F-4D97-AF65-F5344CB8AC3E}">
        <p14:creationId xmlns:p14="http://schemas.microsoft.com/office/powerpoint/2010/main" val="28826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8C9F3-5B8A-4F41-B8A6-5FFE6EFA10F5}"/>
              </a:ext>
            </a:extLst>
          </p:cNvPr>
          <p:cNvSpPr txBox="1"/>
          <p:nvPr/>
        </p:nvSpPr>
        <p:spPr>
          <a:xfrm>
            <a:off x="525812" y="189910"/>
            <a:ext cx="7134727" cy="584775"/>
          </a:xfrm>
          <a:prstGeom prst="rect">
            <a:avLst/>
          </a:prstGeom>
          <a:noFill/>
        </p:spPr>
        <p:txBody>
          <a:bodyPr wrap="square" rtlCol="0">
            <a:spAutoFit/>
          </a:bodyPr>
          <a:lstStyle/>
          <a:p>
            <a:r>
              <a:rPr lang="es-NI" sz="3200" dirty="0">
                <a:solidFill>
                  <a:schemeClr val="dk1"/>
                </a:solidFill>
                <a:latin typeface="Calibri"/>
                <a:cs typeface="Calibri"/>
                <a:sym typeface="Calibri"/>
              </a:rPr>
              <a:t>GRAFICO ESTADISTICO</a:t>
            </a:r>
            <a:endParaRPr lang="en-US" sz="3200" dirty="0">
              <a:solidFill>
                <a:schemeClr val="dk1"/>
              </a:solidFill>
              <a:latin typeface="Calibri"/>
              <a:cs typeface="Calibri"/>
              <a:sym typeface="Calibri"/>
            </a:endParaRPr>
          </a:p>
        </p:txBody>
      </p:sp>
      <p:sp>
        <p:nvSpPr>
          <p:cNvPr id="4" name="Rectángulo 3">
            <a:extLst>
              <a:ext uri="{FF2B5EF4-FFF2-40B4-BE49-F238E27FC236}">
                <a16:creationId xmlns:a16="http://schemas.microsoft.com/office/drawing/2014/main" id="{A5C8F439-D863-4E4E-8177-D6FE0C6D7C12}"/>
              </a:ext>
            </a:extLst>
          </p:cNvPr>
          <p:cNvSpPr/>
          <p:nvPr/>
        </p:nvSpPr>
        <p:spPr>
          <a:xfrm>
            <a:off x="525812" y="907703"/>
            <a:ext cx="10768265" cy="1631216"/>
          </a:xfrm>
          <a:prstGeom prst="rect">
            <a:avLst/>
          </a:prstGeom>
        </p:spPr>
        <p:txBody>
          <a:bodyPr wrap="square">
            <a:spAutoFit/>
          </a:bodyPr>
          <a:lstStyle/>
          <a:p>
            <a:pPr algn="ctr"/>
            <a:r>
              <a:rPr lang="pt-BR" sz="2000" b="1" dirty="0"/>
              <a:t>GRAFICA DE PASTEL O SECTORES</a:t>
            </a:r>
          </a:p>
          <a:p>
            <a:endParaRPr lang="pt-BR" sz="2000" b="1" dirty="0"/>
          </a:p>
          <a:p>
            <a:r>
              <a:rPr lang="es-NI" sz="2000" dirty="0"/>
              <a:t>Se construyen en base a un círculo que representa el valor total de las distintas categorías en que se divide un atributo, dividido este círculo en tantos sectores circulares como categorías tenga el atributo.</a:t>
            </a:r>
            <a:endParaRPr lang="es-NI" sz="3600" dirty="0">
              <a:solidFill>
                <a:schemeClr val="tx1"/>
              </a:solidFill>
              <a:latin typeface="Calibri" panose="020F0502020204030204" pitchFamily="34" charset="0"/>
              <a:cs typeface="Calibri" panose="020F0502020204030204" pitchFamily="34" charset="0"/>
            </a:endParaRPr>
          </a:p>
        </p:txBody>
      </p:sp>
      <p:pic>
        <p:nvPicPr>
          <p:cNvPr id="5" name="Imagen 4">
            <a:extLst>
              <a:ext uri="{FF2B5EF4-FFF2-40B4-BE49-F238E27FC236}">
                <a16:creationId xmlns:a16="http://schemas.microsoft.com/office/drawing/2014/main" id="{ED956A73-C8D6-4F46-9988-A9D6B5FD3A2F}"/>
              </a:ext>
            </a:extLst>
          </p:cNvPr>
          <p:cNvPicPr>
            <a:picLocks noChangeAspect="1"/>
          </p:cNvPicPr>
          <p:nvPr/>
        </p:nvPicPr>
        <p:blipFill>
          <a:blip r:embed="rId2"/>
          <a:stretch>
            <a:fillRect/>
          </a:stretch>
        </p:blipFill>
        <p:spPr>
          <a:xfrm>
            <a:off x="3458604" y="3073707"/>
            <a:ext cx="5274791" cy="2789104"/>
          </a:xfrm>
          <a:prstGeom prst="rect">
            <a:avLst/>
          </a:prstGeom>
        </p:spPr>
      </p:pic>
    </p:spTree>
    <p:extLst>
      <p:ext uri="{BB962C8B-B14F-4D97-AF65-F5344CB8AC3E}">
        <p14:creationId xmlns:p14="http://schemas.microsoft.com/office/powerpoint/2010/main" val="408595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42A21-637C-4AAB-A496-A7CEA598412B}"/>
              </a:ext>
            </a:extLst>
          </p:cNvPr>
          <p:cNvSpPr txBox="1"/>
          <p:nvPr/>
        </p:nvSpPr>
        <p:spPr>
          <a:xfrm>
            <a:off x="1367293" y="916357"/>
            <a:ext cx="10214472" cy="3046988"/>
          </a:xfrm>
          <a:prstGeom prst="rect">
            <a:avLst/>
          </a:prstGeom>
          <a:noFill/>
        </p:spPr>
        <p:txBody>
          <a:bodyPr wrap="square" rtlCol="0">
            <a:spAutoFit/>
          </a:bodyPr>
          <a:lstStyle/>
          <a:p>
            <a:pPr algn="just"/>
            <a:r>
              <a:rPr lang="es-NI" sz="3200" dirty="0">
                <a:solidFill>
                  <a:srgbClr val="0033CC"/>
                </a:solidFill>
                <a:latin typeface="Calibri" panose="020F0502020204030204" pitchFamily="34" charset="0"/>
                <a:cs typeface="Calibri" panose="020F0502020204030204" pitchFamily="34" charset="0"/>
              </a:rPr>
              <a:t>Estimado participante </a:t>
            </a:r>
          </a:p>
          <a:p>
            <a:pPr lvl="1" algn="just"/>
            <a:r>
              <a:rPr lang="es-ES" sz="3200" dirty="0">
                <a:solidFill>
                  <a:schemeClr val="tx1"/>
                </a:solidFill>
                <a:latin typeface="Calibri" panose="020F0502020204030204" pitchFamily="34" charset="0"/>
                <a:cs typeface="Calibri" panose="020F0502020204030204" pitchFamily="34" charset="0"/>
              </a:rPr>
              <a:t>Hemos llegado al final de la actividad número 1, de la semana número dos. </a:t>
            </a:r>
          </a:p>
          <a:p>
            <a:pPr lvl="1" algn="just"/>
            <a:endParaRPr lang="es-ES" sz="3200" dirty="0">
              <a:solidFill>
                <a:schemeClr val="tx1"/>
              </a:solidFill>
              <a:latin typeface="Calibri" panose="020F0502020204030204" pitchFamily="34" charset="0"/>
              <a:cs typeface="Calibri" panose="020F0502020204030204" pitchFamily="34" charset="0"/>
            </a:endParaRPr>
          </a:p>
          <a:p>
            <a:pPr lvl="1" algn="just"/>
            <a:r>
              <a:rPr lang="es-ES" sz="3200" dirty="0">
                <a:solidFill>
                  <a:schemeClr val="tx1"/>
                </a:solidFill>
                <a:latin typeface="Calibri" panose="020F0502020204030204" pitchFamily="34" charset="0"/>
                <a:cs typeface="Calibri" panose="020F0502020204030204" pitchFamily="34" charset="0"/>
              </a:rPr>
              <a:t>A lo largo de esta, hemos vista las diferentes distribuciones de frecuencias y tipos de gráficos estadístico. </a:t>
            </a: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88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742A21-637C-4AAB-A496-A7CEA598412B}"/>
              </a:ext>
            </a:extLst>
          </p:cNvPr>
          <p:cNvSpPr txBox="1"/>
          <p:nvPr/>
        </p:nvSpPr>
        <p:spPr>
          <a:xfrm>
            <a:off x="1367293" y="916357"/>
            <a:ext cx="10214472" cy="5755422"/>
          </a:xfrm>
          <a:prstGeom prst="rect">
            <a:avLst/>
          </a:prstGeom>
          <a:noFill/>
        </p:spPr>
        <p:txBody>
          <a:bodyPr wrap="square" rtlCol="0">
            <a:spAutoFit/>
          </a:bodyPr>
          <a:lstStyle/>
          <a:p>
            <a:pPr algn="just"/>
            <a:r>
              <a:rPr lang="es-NI" sz="3200" dirty="0">
                <a:solidFill>
                  <a:srgbClr val="0033CC"/>
                </a:solidFill>
                <a:latin typeface="Calibri" panose="020F0502020204030204" pitchFamily="34" charset="0"/>
                <a:cs typeface="Calibri" panose="020F0502020204030204" pitchFamily="34" charset="0"/>
              </a:rPr>
              <a:t>Bibliografía </a:t>
            </a:r>
          </a:p>
          <a:p>
            <a:pPr marL="514350" indent="-514350" algn="just">
              <a:buFont typeface="+mj-lt"/>
              <a:buAutoNum type="arabicPeriod"/>
            </a:pPr>
            <a:endParaRPr lang="es-ES" sz="2800" dirty="0">
              <a:solidFill>
                <a:schemeClr val="tx1"/>
              </a:solidFill>
              <a:latin typeface="Calibri" panose="020F0502020204030204" pitchFamily="34" charset="0"/>
              <a:cs typeface="Calibri" panose="020F0502020204030204" pitchFamily="34" charset="0"/>
            </a:endParaRPr>
          </a:p>
          <a:p>
            <a:pPr marL="514350" indent="-514350" algn="just">
              <a:buFont typeface="+mj-lt"/>
              <a:buAutoNum type="arabicPeriod"/>
            </a:pPr>
            <a:r>
              <a:rPr lang="es-ES" sz="2800" dirty="0">
                <a:solidFill>
                  <a:schemeClr val="tx1"/>
                </a:solidFill>
                <a:latin typeface="Calibri" panose="020F0502020204030204" pitchFamily="34" charset="0"/>
                <a:cs typeface="Calibri" panose="020F0502020204030204" pitchFamily="34" charset="0"/>
              </a:rPr>
              <a:t>Levine, D. M., </a:t>
            </a:r>
            <a:r>
              <a:rPr lang="es-ES" sz="2800" dirty="0" err="1">
                <a:solidFill>
                  <a:schemeClr val="tx1"/>
                </a:solidFill>
                <a:latin typeface="Calibri" panose="020F0502020204030204" pitchFamily="34" charset="0"/>
                <a:cs typeface="Calibri" panose="020F0502020204030204" pitchFamily="34" charset="0"/>
              </a:rPr>
              <a:t>Krehbiel</a:t>
            </a:r>
            <a:r>
              <a:rPr lang="es-ES" sz="2800" dirty="0">
                <a:solidFill>
                  <a:schemeClr val="tx1"/>
                </a:solidFill>
                <a:latin typeface="Calibri" panose="020F0502020204030204" pitchFamily="34" charset="0"/>
                <a:cs typeface="Calibri" panose="020F0502020204030204" pitchFamily="34" charset="0"/>
              </a:rPr>
              <a:t>, T. C., &amp; Berenson, M. L. (2014). Estadística para administración. México: Pearson Educación de México, SA de CV.</a:t>
            </a:r>
          </a:p>
          <a:p>
            <a:pPr marL="514350" indent="-514350" algn="just">
              <a:buFont typeface="+mj-lt"/>
              <a:buAutoNum type="arabicPeriod"/>
            </a:pPr>
            <a:r>
              <a:rPr lang="es-ES" sz="2800" dirty="0">
                <a:solidFill>
                  <a:schemeClr val="tx1"/>
                </a:solidFill>
                <a:latin typeface="Calibri" panose="020F0502020204030204" pitchFamily="34" charset="0"/>
                <a:cs typeface="Calibri" panose="020F0502020204030204" pitchFamily="34" charset="0"/>
              </a:rPr>
              <a:t>Gujarati, D. N., Medina, G. A., &amp; Arango, M. M. (1997). Econometría básica. Nueva York: McGraw-Hill Interamericana.</a:t>
            </a:r>
          </a:p>
          <a:p>
            <a:pPr marL="514350" indent="-514350" algn="just">
              <a:buFont typeface="+mj-lt"/>
              <a:buAutoNum type="arabicPeriod"/>
            </a:pPr>
            <a:r>
              <a:rPr lang="es-ES" sz="2800" dirty="0" err="1">
                <a:solidFill>
                  <a:schemeClr val="tx1"/>
                </a:solidFill>
                <a:latin typeface="Calibri" panose="020F0502020204030204" pitchFamily="34" charset="0"/>
                <a:cs typeface="Calibri" panose="020F0502020204030204" pitchFamily="34" charset="0"/>
              </a:rPr>
              <a:t>Triola</a:t>
            </a:r>
            <a:r>
              <a:rPr lang="es-ES" sz="2800" dirty="0">
                <a:solidFill>
                  <a:schemeClr val="tx1"/>
                </a:solidFill>
                <a:latin typeface="Calibri" panose="020F0502020204030204" pitchFamily="34" charset="0"/>
                <a:cs typeface="Calibri" panose="020F0502020204030204" pitchFamily="34" charset="0"/>
              </a:rPr>
              <a:t>, M., Pineda Ayala, L., Medina Herrera, L. and </a:t>
            </a:r>
            <a:r>
              <a:rPr lang="es-ES" sz="2800" dirty="0" err="1">
                <a:solidFill>
                  <a:schemeClr val="tx1"/>
                </a:solidFill>
                <a:latin typeface="Calibri" panose="020F0502020204030204" pitchFamily="34" charset="0"/>
                <a:cs typeface="Calibri" panose="020F0502020204030204" pitchFamily="34" charset="0"/>
              </a:rPr>
              <a:t>Piña</a:t>
            </a:r>
            <a:r>
              <a:rPr lang="es-ES" sz="2800" dirty="0">
                <a:solidFill>
                  <a:schemeClr val="tx1"/>
                </a:solidFill>
                <a:latin typeface="Calibri" panose="020F0502020204030204" pitchFamily="34" charset="0"/>
                <a:cs typeface="Calibri" panose="020F0502020204030204" pitchFamily="34" charset="0"/>
              </a:rPr>
              <a:t> Salazar, F. (2013). </a:t>
            </a:r>
            <a:r>
              <a:rPr lang="es-ES" sz="2800" dirty="0" err="1">
                <a:solidFill>
                  <a:schemeClr val="tx1"/>
                </a:solidFill>
                <a:latin typeface="Calibri" panose="020F0502020204030204" pitchFamily="34" charset="0"/>
                <a:cs typeface="Calibri" panose="020F0502020204030204" pitchFamily="34" charset="0"/>
              </a:rPr>
              <a:t>Estadística</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México</a:t>
            </a:r>
            <a:r>
              <a:rPr lang="es-ES" sz="2800" dirty="0">
                <a:solidFill>
                  <a:schemeClr val="tx1"/>
                </a:solidFill>
                <a:latin typeface="Calibri" panose="020F0502020204030204" pitchFamily="34" charset="0"/>
                <a:cs typeface="Calibri" panose="020F0502020204030204" pitchFamily="34" charset="0"/>
              </a:rPr>
              <a:t>: Pearson </a:t>
            </a:r>
            <a:r>
              <a:rPr lang="es-ES" sz="2800" dirty="0" err="1">
                <a:solidFill>
                  <a:schemeClr val="tx1"/>
                </a:solidFill>
                <a:latin typeface="Calibri" panose="020F0502020204030204" pitchFamily="34" charset="0"/>
                <a:cs typeface="Calibri" panose="020F0502020204030204" pitchFamily="34" charset="0"/>
              </a:rPr>
              <a:t>Educación</a:t>
            </a:r>
            <a:r>
              <a:rPr lang="es-ES" sz="2800" dirty="0">
                <a:solidFill>
                  <a:schemeClr val="tx1"/>
                </a:solidFill>
                <a:latin typeface="Calibri" panose="020F0502020204030204" pitchFamily="34" charset="0"/>
                <a:cs typeface="Calibri" panose="020F0502020204030204" pitchFamily="34" charset="0"/>
              </a:rPr>
              <a:t>.</a:t>
            </a:r>
          </a:p>
          <a:p>
            <a:pPr marL="514350" indent="-514350" algn="just">
              <a:buFont typeface="+mj-lt"/>
              <a:buAutoNum type="arabicPeriod"/>
            </a:pPr>
            <a:r>
              <a:rPr lang="es-ES" sz="2800" dirty="0" err="1">
                <a:solidFill>
                  <a:schemeClr val="tx1"/>
                </a:solidFill>
                <a:latin typeface="Calibri" panose="020F0502020204030204" pitchFamily="34" charset="0"/>
                <a:cs typeface="Calibri" panose="020F0502020204030204" pitchFamily="34" charset="0"/>
              </a:rPr>
              <a:t>Triola</a:t>
            </a:r>
            <a:r>
              <a:rPr lang="es-ES" sz="2800" dirty="0">
                <a:solidFill>
                  <a:schemeClr val="tx1"/>
                </a:solidFill>
                <a:latin typeface="Calibri" panose="020F0502020204030204" pitchFamily="34" charset="0"/>
                <a:cs typeface="Calibri" panose="020F0502020204030204" pitchFamily="34" charset="0"/>
              </a:rPr>
              <a:t>, M., Pineda Ayala, L., Medina Herrera, L. and </a:t>
            </a:r>
            <a:r>
              <a:rPr lang="es-ES" sz="2800" dirty="0" err="1">
                <a:solidFill>
                  <a:schemeClr val="tx1"/>
                </a:solidFill>
                <a:latin typeface="Calibri" panose="020F0502020204030204" pitchFamily="34" charset="0"/>
                <a:cs typeface="Calibri" panose="020F0502020204030204" pitchFamily="34" charset="0"/>
              </a:rPr>
              <a:t>Piña</a:t>
            </a:r>
            <a:r>
              <a:rPr lang="es-ES" sz="2800" dirty="0">
                <a:solidFill>
                  <a:schemeClr val="tx1"/>
                </a:solidFill>
                <a:latin typeface="Calibri" panose="020F0502020204030204" pitchFamily="34" charset="0"/>
                <a:cs typeface="Calibri" panose="020F0502020204030204" pitchFamily="34" charset="0"/>
              </a:rPr>
              <a:t> Salazar, F. (2013). </a:t>
            </a:r>
            <a:r>
              <a:rPr lang="es-ES" sz="2800" dirty="0" err="1">
                <a:solidFill>
                  <a:schemeClr val="tx1"/>
                </a:solidFill>
                <a:latin typeface="Calibri" panose="020F0502020204030204" pitchFamily="34" charset="0"/>
                <a:cs typeface="Calibri" panose="020F0502020204030204" pitchFamily="34" charset="0"/>
              </a:rPr>
              <a:t>Estadística</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México</a:t>
            </a:r>
            <a:r>
              <a:rPr lang="es-ES" sz="2800" dirty="0">
                <a:solidFill>
                  <a:schemeClr val="tx1"/>
                </a:solidFill>
                <a:latin typeface="Calibri" panose="020F0502020204030204" pitchFamily="34" charset="0"/>
                <a:cs typeface="Calibri" panose="020F0502020204030204" pitchFamily="34" charset="0"/>
              </a:rPr>
              <a:t>: Pearson </a:t>
            </a:r>
            <a:r>
              <a:rPr lang="es-ES" sz="2800" dirty="0" err="1">
                <a:solidFill>
                  <a:schemeClr val="tx1"/>
                </a:solidFill>
                <a:latin typeface="Calibri" panose="020F0502020204030204" pitchFamily="34" charset="0"/>
                <a:cs typeface="Calibri" panose="020F0502020204030204" pitchFamily="34" charset="0"/>
              </a:rPr>
              <a:t>Educación</a:t>
            </a:r>
            <a:r>
              <a:rPr lang="es-ES" sz="2800" dirty="0">
                <a:solidFill>
                  <a:schemeClr val="tx1"/>
                </a:solidFill>
                <a:latin typeface="Calibri" panose="020F0502020204030204" pitchFamily="34" charset="0"/>
                <a:cs typeface="Calibri" panose="020F0502020204030204" pitchFamily="34" charset="0"/>
              </a:rPr>
              <a:t>.</a:t>
            </a:r>
          </a:p>
          <a:p>
            <a:pPr marL="514350" indent="-514350" algn="just">
              <a:buFont typeface="+mj-lt"/>
              <a:buAutoNum type="arabicPeriod"/>
            </a:pPr>
            <a:r>
              <a:rPr lang="es-ES" sz="2800" dirty="0" err="1">
                <a:solidFill>
                  <a:schemeClr val="tx1"/>
                </a:solidFill>
                <a:latin typeface="Calibri" panose="020F0502020204030204" pitchFamily="34" charset="0"/>
                <a:cs typeface="Calibri" panose="020F0502020204030204" pitchFamily="34" charset="0"/>
              </a:rPr>
              <a:t>Véliz</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Capuñay</a:t>
            </a:r>
            <a:r>
              <a:rPr lang="es-ES" sz="2800" dirty="0">
                <a:solidFill>
                  <a:schemeClr val="tx1"/>
                </a:solidFill>
                <a:latin typeface="Calibri" panose="020F0502020204030204" pitchFamily="34" charset="0"/>
                <a:cs typeface="Calibri" panose="020F0502020204030204" pitchFamily="34" charset="0"/>
              </a:rPr>
              <a:t>, C. (</a:t>
            </a:r>
            <a:r>
              <a:rPr lang="es-ES" sz="2800" dirty="0" err="1">
                <a:solidFill>
                  <a:schemeClr val="tx1"/>
                </a:solidFill>
                <a:latin typeface="Calibri" panose="020F0502020204030204" pitchFamily="34" charset="0"/>
                <a:cs typeface="Calibri" panose="020F0502020204030204" pitchFamily="34" charset="0"/>
              </a:rPr>
              <a:t>n.d</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Estadística</a:t>
            </a:r>
            <a:r>
              <a:rPr lang="es-ES" sz="2800" dirty="0">
                <a:solidFill>
                  <a:schemeClr val="tx1"/>
                </a:solidFill>
                <a:latin typeface="Calibri" panose="020F0502020204030204" pitchFamily="34" charset="0"/>
                <a:cs typeface="Calibri" panose="020F0502020204030204" pitchFamily="34" charset="0"/>
              </a:rPr>
              <a:t> para la </a:t>
            </a:r>
            <a:r>
              <a:rPr lang="es-ES" sz="2800" dirty="0" err="1">
                <a:solidFill>
                  <a:schemeClr val="tx1"/>
                </a:solidFill>
                <a:latin typeface="Calibri" panose="020F0502020204030204" pitchFamily="34" charset="0"/>
                <a:cs typeface="Calibri" panose="020F0502020204030204" pitchFamily="34" charset="0"/>
              </a:rPr>
              <a:t>administración</a:t>
            </a:r>
            <a:r>
              <a:rPr lang="es-ES" sz="2800" dirty="0">
                <a:solidFill>
                  <a:schemeClr val="tx1"/>
                </a:solidFill>
                <a:latin typeface="Calibri" panose="020F0502020204030204" pitchFamily="34" charset="0"/>
                <a:cs typeface="Calibri" panose="020F0502020204030204" pitchFamily="34" charset="0"/>
              </a:rPr>
              <a:t> y los negocios.</a:t>
            </a:r>
          </a:p>
        </p:txBody>
      </p:sp>
    </p:spTree>
    <p:extLst>
      <p:ext uri="{BB962C8B-B14F-4D97-AF65-F5344CB8AC3E}">
        <p14:creationId xmlns:p14="http://schemas.microsoft.com/office/powerpoint/2010/main" val="294864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1152804" y="893779"/>
            <a:ext cx="10214472" cy="3046988"/>
          </a:xfrm>
          <a:prstGeom prst="rect">
            <a:avLst/>
          </a:prstGeom>
          <a:noFill/>
        </p:spPr>
        <p:txBody>
          <a:bodyPr wrap="square" rtlCol="0">
            <a:spAutoFit/>
          </a:bodyPr>
          <a:lstStyle/>
          <a:p>
            <a:pPr algn="just"/>
            <a:r>
              <a:rPr lang="es-ES" sz="3200" dirty="0">
                <a:solidFill>
                  <a:srgbClr val="0033CC"/>
                </a:solidFill>
                <a:latin typeface="Calibri" panose="020F0502020204030204" pitchFamily="34" charset="0"/>
                <a:cs typeface="Calibri" panose="020F0502020204030204" pitchFamily="34" charset="0"/>
              </a:rPr>
              <a:t>DATOS CUALITATIVOS  </a:t>
            </a:r>
          </a:p>
          <a:p>
            <a:pPr algn="just"/>
            <a:r>
              <a:rPr lang="es-MX" sz="3200" dirty="0">
                <a:solidFill>
                  <a:schemeClr val="tx1"/>
                </a:solidFill>
                <a:latin typeface="Calibri" panose="020F0502020204030204" pitchFamily="34" charset="0"/>
                <a:cs typeface="Calibri" panose="020F0502020204030204" pitchFamily="34" charset="0"/>
              </a:rPr>
              <a:t>Cuando la característica de interés de los elementos sea una variable cualitativa, se obtendrán de ella lo que llamaremos datos cualitativos. En los fenómenos cualitativos, las respuestas categóricas se pueden clasificar en tablas o gráficas. </a:t>
            </a:r>
            <a:endParaRPr lang="es-E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853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1152804" y="893779"/>
            <a:ext cx="10214472" cy="5509200"/>
          </a:xfrm>
          <a:prstGeom prst="rect">
            <a:avLst/>
          </a:prstGeom>
          <a:noFill/>
        </p:spPr>
        <p:txBody>
          <a:bodyPr wrap="square" rtlCol="0">
            <a:spAutoFit/>
          </a:bodyPr>
          <a:lstStyle/>
          <a:p>
            <a:pPr algn="just"/>
            <a:r>
              <a:rPr lang="es-ES" sz="3200" dirty="0">
                <a:solidFill>
                  <a:srgbClr val="0033CC"/>
                </a:solidFill>
                <a:latin typeface="Calibri" panose="020F0502020204030204" pitchFamily="34" charset="0"/>
                <a:cs typeface="Calibri" panose="020F0502020204030204" pitchFamily="34" charset="0"/>
              </a:rPr>
              <a:t>Frecuencia para datos Cualitativo</a:t>
            </a:r>
          </a:p>
          <a:p>
            <a:pPr algn="just"/>
            <a:r>
              <a:rPr lang="es-ES" sz="3200" dirty="0">
                <a:solidFill>
                  <a:schemeClr val="tx1"/>
                </a:solidFill>
                <a:latin typeface="Calibri" panose="020F0502020204030204" pitchFamily="34" charset="0"/>
                <a:cs typeface="Calibri" panose="020F0502020204030204" pitchFamily="34" charset="0"/>
              </a:rPr>
              <a:t>En estadística una distribución de frecuencia es la agrupación de datos en categorías mutuamente excluyentes en las cuales se visualiza el número de observaciones en cada categoría.  Existen varios tipos de frecuencia, entre las más destacadas tenemos, frecuencia absoluta, frecuencia relativa porcentual (tanto por ciento) y frecuencia porcentual acumulada.   Nos centraremos en estas 3, esto por la sencilla razón que cuando se utiliza un software especializado para el análisis de datos, generalmente podrán calcular solamente estas frecuencias. </a:t>
            </a:r>
          </a:p>
        </p:txBody>
      </p:sp>
    </p:spTree>
    <p:extLst>
      <p:ext uri="{BB962C8B-B14F-4D97-AF65-F5344CB8AC3E}">
        <p14:creationId xmlns:p14="http://schemas.microsoft.com/office/powerpoint/2010/main" val="34320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988764" y="252334"/>
            <a:ext cx="10214472" cy="6986528"/>
          </a:xfrm>
          <a:prstGeom prst="rect">
            <a:avLst/>
          </a:prstGeom>
          <a:noFill/>
        </p:spPr>
        <p:txBody>
          <a:bodyPr wrap="square" rtlCol="0">
            <a:spAutoFit/>
          </a:bodyPr>
          <a:lstStyle/>
          <a:p>
            <a:pPr algn="just"/>
            <a:r>
              <a:rPr lang="es-ES" sz="3200" dirty="0">
                <a:solidFill>
                  <a:srgbClr val="0033CC"/>
                </a:solidFill>
                <a:latin typeface="Calibri" panose="020F0502020204030204" pitchFamily="34" charset="0"/>
                <a:cs typeface="Calibri" panose="020F0502020204030204" pitchFamily="34" charset="0"/>
              </a:rPr>
              <a:t>DATOS CUANTITATIVO  </a:t>
            </a:r>
          </a:p>
          <a:p>
            <a:pPr algn="just"/>
            <a:r>
              <a:rPr lang="es-MX" sz="3200" dirty="0">
                <a:solidFill>
                  <a:schemeClr val="tx1"/>
                </a:solidFill>
                <a:latin typeface="Calibri" panose="020F0502020204030204" pitchFamily="34" charset="0"/>
                <a:cs typeface="Calibri" panose="020F0502020204030204" pitchFamily="34" charset="0"/>
              </a:rPr>
              <a:t>Cuando la característica de interés de los elementos sea una variable cuantitativa, se obtendrán de ella lo que llamaremos datos cuantitativos, que pueden ser presentados en tablas o gráficas.</a:t>
            </a:r>
          </a:p>
          <a:p>
            <a:pPr algn="just"/>
            <a:endParaRPr lang="es-MX" sz="3200" dirty="0">
              <a:solidFill>
                <a:schemeClr val="tx1"/>
              </a:solidFill>
              <a:latin typeface="Calibri" panose="020F0502020204030204" pitchFamily="34" charset="0"/>
              <a:cs typeface="Calibri" panose="020F0502020204030204" pitchFamily="34" charset="0"/>
            </a:endParaRPr>
          </a:p>
          <a:p>
            <a:pPr algn="just"/>
            <a:r>
              <a:rPr lang="es-MX" sz="3200" dirty="0">
                <a:solidFill>
                  <a:srgbClr val="0033CC"/>
                </a:solidFill>
                <a:latin typeface="Calibri" panose="020F0502020204030204" pitchFamily="34" charset="0"/>
                <a:cs typeface="Calibri" panose="020F0502020204030204" pitchFamily="34" charset="0"/>
              </a:rPr>
              <a:t>DATOS REPETIDOS </a:t>
            </a:r>
          </a:p>
          <a:p>
            <a:pPr algn="just"/>
            <a:r>
              <a:rPr lang="es-MX" sz="3200" dirty="0">
                <a:solidFill>
                  <a:schemeClr val="tx1"/>
                </a:solidFill>
                <a:latin typeface="Calibri" panose="020F0502020204030204" pitchFamily="34" charset="0"/>
                <a:cs typeface="Calibri" panose="020F0502020204030204" pitchFamily="34" charset="0"/>
              </a:rPr>
              <a:t>Cuando los datos están muy repetidos es útil contar el número de veces que se repite cada dato. Supongamos que f</a:t>
            </a:r>
            <a:r>
              <a:rPr lang="es-MX" sz="2400" dirty="0">
                <a:solidFill>
                  <a:schemeClr val="tx1"/>
                </a:solidFill>
                <a:latin typeface="Calibri" panose="020F0502020204030204" pitchFamily="34" charset="0"/>
                <a:cs typeface="Calibri" panose="020F0502020204030204" pitchFamily="34" charset="0"/>
              </a:rPr>
              <a:t>i</a:t>
            </a:r>
            <a:r>
              <a:rPr lang="es-MX" sz="3200" dirty="0">
                <a:solidFill>
                  <a:schemeClr val="tx1"/>
                </a:solidFill>
                <a:latin typeface="Calibri" panose="020F0502020204030204" pitchFamily="34" charset="0"/>
                <a:cs typeface="Calibri" panose="020F0502020204030204" pitchFamily="34" charset="0"/>
              </a:rPr>
              <a:t> representa la frecuencia conque se presenta el dato x</a:t>
            </a:r>
            <a:r>
              <a:rPr lang="es-MX" sz="2000" dirty="0">
                <a:solidFill>
                  <a:schemeClr val="tx1"/>
                </a:solidFill>
                <a:latin typeface="Calibri" panose="020F0502020204030204" pitchFamily="34" charset="0"/>
                <a:cs typeface="Calibri" panose="020F0502020204030204" pitchFamily="34" charset="0"/>
              </a:rPr>
              <a:t>i</a:t>
            </a:r>
            <a:r>
              <a:rPr lang="es-MX" sz="3200" dirty="0">
                <a:solidFill>
                  <a:schemeClr val="tx1"/>
                </a:solidFill>
                <a:latin typeface="Calibri" panose="020F0502020204030204" pitchFamily="34" charset="0"/>
                <a:cs typeface="Calibri" panose="020F0502020204030204" pitchFamily="34" charset="0"/>
              </a:rPr>
              <a:t> de una variable de interés X.  Podemos presentar este conjunto de datos en lo que llamaremos una distribución de frecuencias de X</a:t>
            </a:r>
          </a:p>
          <a:p>
            <a:pPr algn="just"/>
            <a:endParaRPr lang="es-E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08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988764" y="674400"/>
            <a:ext cx="10214472" cy="5509200"/>
          </a:xfrm>
          <a:prstGeom prst="rect">
            <a:avLst/>
          </a:prstGeom>
          <a:noFill/>
        </p:spPr>
        <p:txBody>
          <a:bodyPr wrap="square" rtlCol="0">
            <a:spAutoFit/>
          </a:bodyPr>
          <a:lstStyle/>
          <a:p>
            <a:pPr algn="just"/>
            <a:r>
              <a:rPr lang="es-MX" sz="3200" dirty="0">
                <a:solidFill>
                  <a:srgbClr val="0033CC"/>
                </a:solidFill>
                <a:latin typeface="Calibri" panose="020F0502020204030204" pitchFamily="34" charset="0"/>
                <a:cs typeface="Calibri" panose="020F0502020204030204" pitchFamily="34" charset="0"/>
              </a:rPr>
              <a:t>ORGANIZACIÓN (RESUMEN) DE LOS DATOS </a:t>
            </a:r>
          </a:p>
          <a:p>
            <a:pPr algn="just"/>
            <a:endParaRPr lang="es-MX" sz="3200" dirty="0">
              <a:solidFill>
                <a:srgbClr val="0033CC"/>
              </a:solidFill>
              <a:latin typeface="Calibri" panose="020F0502020204030204" pitchFamily="34" charset="0"/>
              <a:cs typeface="Calibri" panose="020F0502020204030204" pitchFamily="34" charset="0"/>
            </a:endParaRPr>
          </a:p>
          <a:p>
            <a:pPr algn="just"/>
            <a:r>
              <a:rPr lang="es-MX" sz="3200" dirty="0">
                <a:solidFill>
                  <a:schemeClr val="tx1"/>
                </a:solidFill>
                <a:latin typeface="Calibri" panose="020F0502020204030204" pitchFamily="34" charset="0"/>
                <a:cs typeface="Calibri" panose="020F0502020204030204" pitchFamily="34" charset="0"/>
              </a:rPr>
              <a:t>A menudo interpretar los datos cuantitativos se torna engorroso dado que comúnmente se habla de un cantidad razonable de datos y estos presentan variación en sus respuesta, la mayoría, como la estadística se fundamente en la interpretación de manera mas fácil. Lo datos con proviene de una familia de datos cuantitativos, es para mayor entendimiento se presentan en tabla de datos agrupado.</a:t>
            </a:r>
          </a:p>
          <a:p>
            <a:pPr algn="just"/>
            <a:endParaRPr lang="es-MX" sz="3200" dirty="0">
              <a:solidFill>
                <a:schemeClr val="tx1"/>
              </a:solidFill>
              <a:latin typeface="Calibri" panose="020F0502020204030204" pitchFamily="34" charset="0"/>
              <a:cs typeface="Calibri" panose="020F0502020204030204" pitchFamily="34" charset="0"/>
            </a:endParaRPr>
          </a:p>
          <a:p>
            <a:pPr algn="just"/>
            <a:endParaRPr lang="es-E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21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543671-C9BD-4BB8-9698-9F6331F412CD}"/>
              </a:ext>
            </a:extLst>
          </p:cNvPr>
          <p:cNvSpPr txBox="1"/>
          <p:nvPr/>
        </p:nvSpPr>
        <p:spPr>
          <a:xfrm>
            <a:off x="988764" y="166207"/>
            <a:ext cx="10214472" cy="6986528"/>
          </a:xfrm>
          <a:prstGeom prst="rect">
            <a:avLst/>
          </a:prstGeom>
          <a:noFill/>
        </p:spPr>
        <p:txBody>
          <a:bodyPr wrap="square" rtlCol="0">
            <a:spAutoFit/>
          </a:bodyPr>
          <a:lstStyle/>
          <a:p>
            <a:pPr algn="just"/>
            <a:r>
              <a:rPr lang="es-MX" sz="3200" dirty="0">
                <a:solidFill>
                  <a:srgbClr val="0033CC"/>
                </a:solidFill>
                <a:latin typeface="Calibri" panose="020F0502020204030204" pitchFamily="34" charset="0"/>
                <a:cs typeface="Calibri" panose="020F0502020204030204" pitchFamily="34" charset="0"/>
              </a:rPr>
              <a:t>DATOS  AGRUPADOS EN CLASES </a:t>
            </a:r>
          </a:p>
          <a:p>
            <a:pPr algn="just"/>
            <a:endParaRPr lang="es-MX" sz="3200" dirty="0">
              <a:solidFill>
                <a:schemeClr val="tx1"/>
              </a:solidFill>
              <a:latin typeface="Calibri" panose="020F0502020204030204" pitchFamily="34" charset="0"/>
              <a:cs typeface="Calibri" panose="020F0502020204030204" pitchFamily="34" charset="0"/>
            </a:endParaRPr>
          </a:p>
          <a:p>
            <a:pPr algn="just"/>
            <a:r>
              <a:rPr lang="es-MX" sz="3200" dirty="0">
                <a:solidFill>
                  <a:schemeClr val="tx1"/>
                </a:solidFill>
                <a:latin typeface="Calibri" panose="020F0502020204030204" pitchFamily="34" charset="0"/>
                <a:cs typeface="Calibri" panose="020F0502020204030204" pitchFamily="34" charset="0"/>
              </a:rPr>
              <a:t> Un intervalo de clase o simplemente clase se denota y define como: </a:t>
            </a:r>
          </a:p>
          <a:p>
            <a:pPr algn="just"/>
            <a:endParaRPr lang="es-MX" sz="3200" dirty="0">
              <a:solidFill>
                <a:schemeClr val="tx1"/>
              </a:solidFill>
              <a:latin typeface="Calibri" panose="020F0502020204030204" pitchFamily="34" charset="0"/>
              <a:cs typeface="Calibri" panose="020F0502020204030204" pitchFamily="34" charset="0"/>
            </a:endParaRPr>
          </a:p>
          <a:p>
            <a:pPr algn="just"/>
            <a:r>
              <a:rPr lang="es-MX" sz="3200" dirty="0">
                <a:solidFill>
                  <a:schemeClr val="tx1"/>
                </a:solidFill>
                <a:latin typeface="Calibri" panose="020F0502020204030204" pitchFamily="34" charset="0"/>
                <a:cs typeface="Calibri" panose="020F0502020204030204" pitchFamily="34" charset="0"/>
              </a:rPr>
              <a:t> Li ---- </a:t>
            </a:r>
            <a:r>
              <a:rPr lang="es-MX" sz="3200" dirty="0" err="1">
                <a:solidFill>
                  <a:schemeClr val="tx1"/>
                </a:solidFill>
                <a:latin typeface="Calibri" panose="020F0502020204030204" pitchFamily="34" charset="0"/>
                <a:cs typeface="Calibri" panose="020F0502020204030204" pitchFamily="34" charset="0"/>
              </a:rPr>
              <a:t>Ls</a:t>
            </a:r>
            <a:r>
              <a:rPr lang="es-MX" sz="3200" dirty="0">
                <a:solidFill>
                  <a:schemeClr val="tx1"/>
                </a:solidFill>
                <a:latin typeface="Calibri" panose="020F0502020204030204" pitchFamily="34" charset="0"/>
                <a:cs typeface="Calibri" panose="020F0502020204030204" pitchFamily="34" charset="0"/>
              </a:rPr>
              <a:t> :  Más de Li hasta </a:t>
            </a:r>
            <a:r>
              <a:rPr lang="es-MX" sz="3200" dirty="0" err="1">
                <a:solidFill>
                  <a:schemeClr val="tx1"/>
                </a:solidFill>
                <a:latin typeface="Calibri" panose="020F0502020204030204" pitchFamily="34" charset="0"/>
                <a:cs typeface="Calibri" panose="020F0502020204030204" pitchFamily="34" charset="0"/>
              </a:rPr>
              <a:t>Ls</a:t>
            </a:r>
            <a:r>
              <a:rPr lang="es-MX" sz="3200" dirty="0">
                <a:solidFill>
                  <a:schemeClr val="tx1"/>
                </a:solidFill>
                <a:latin typeface="Calibri" panose="020F0502020204030204" pitchFamily="34" charset="0"/>
                <a:cs typeface="Calibri" panose="020F0502020204030204" pitchFamily="34" charset="0"/>
              </a:rPr>
              <a:t>, donde Li el límite inferior y </a:t>
            </a:r>
            <a:r>
              <a:rPr lang="es-MX" sz="3200" dirty="0" err="1">
                <a:solidFill>
                  <a:schemeClr val="tx1"/>
                </a:solidFill>
                <a:latin typeface="Calibri" panose="020F0502020204030204" pitchFamily="34" charset="0"/>
                <a:cs typeface="Calibri" panose="020F0502020204030204" pitchFamily="34" charset="0"/>
              </a:rPr>
              <a:t>Ls</a:t>
            </a:r>
            <a:r>
              <a:rPr lang="es-MX" sz="3200" dirty="0">
                <a:solidFill>
                  <a:schemeClr val="tx1"/>
                </a:solidFill>
                <a:latin typeface="Calibri" panose="020F0502020204030204" pitchFamily="34" charset="0"/>
                <a:cs typeface="Calibri" panose="020F0502020204030204" pitchFamily="34" charset="0"/>
              </a:rPr>
              <a:t> es el límite superior de la clase. </a:t>
            </a:r>
          </a:p>
          <a:p>
            <a:pPr algn="just"/>
            <a:r>
              <a:rPr lang="es-MX" sz="3200" dirty="0">
                <a:solidFill>
                  <a:schemeClr val="tx1"/>
                </a:solidFill>
                <a:latin typeface="Calibri" panose="020F0502020204030204" pitchFamily="34" charset="0"/>
                <a:cs typeface="Calibri" panose="020F0502020204030204" pitchFamily="34" charset="0"/>
              </a:rPr>
              <a:t> </a:t>
            </a:r>
          </a:p>
          <a:p>
            <a:pPr algn="just"/>
            <a:r>
              <a:rPr lang="es-MX" sz="3200" dirty="0">
                <a:solidFill>
                  <a:schemeClr val="tx1"/>
                </a:solidFill>
                <a:latin typeface="Calibri" panose="020F0502020204030204" pitchFamily="34" charset="0"/>
                <a:cs typeface="Calibri" panose="020F0502020204030204" pitchFamily="34" charset="0"/>
              </a:rPr>
              <a:t>Amplitud o tamaño de un intervalo de clase                     </a:t>
            </a:r>
          </a:p>
          <a:p>
            <a:pPr algn="just"/>
            <a:r>
              <a:rPr lang="es-MX" sz="3200" dirty="0">
                <a:solidFill>
                  <a:schemeClr val="tx1"/>
                </a:solidFill>
                <a:latin typeface="Calibri" panose="020F0502020204030204" pitchFamily="34" charset="0"/>
                <a:cs typeface="Calibri" panose="020F0502020204030204" pitchFamily="34" charset="0"/>
              </a:rPr>
              <a:t> c = </a:t>
            </a:r>
            <a:r>
              <a:rPr lang="es-MX" sz="3200" dirty="0" err="1">
                <a:solidFill>
                  <a:schemeClr val="tx1"/>
                </a:solidFill>
                <a:latin typeface="Calibri" panose="020F0502020204030204" pitchFamily="34" charset="0"/>
                <a:cs typeface="Calibri" panose="020F0502020204030204" pitchFamily="34" charset="0"/>
              </a:rPr>
              <a:t>Ls</a:t>
            </a:r>
            <a:r>
              <a:rPr lang="es-MX" sz="3200" dirty="0">
                <a:solidFill>
                  <a:schemeClr val="tx1"/>
                </a:solidFill>
                <a:latin typeface="Calibri" panose="020F0502020204030204" pitchFamily="34" charset="0"/>
                <a:cs typeface="Calibri" panose="020F0502020204030204" pitchFamily="34" charset="0"/>
              </a:rPr>
              <a:t> – Li </a:t>
            </a:r>
          </a:p>
          <a:p>
            <a:pPr algn="just"/>
            <a:r>
              <a:rPr lang="es-MX" sz="3200" dirty="0">
                <a:solidFill>
                  <a:schemeClr val="tx1"/>
                </a:solidFill>
                <a:latin typeface="Calibri" panose="020F0502020204030204" pitchFamily="34" charset="0"/>
                <a:cs typeface="Calibri" panose="020F0502020204030204" pitchFamily="34" charset="0"/>
              </a:rPr>
              <a:t> </a:t>
            </a:r>
          </a:p>
          <a:p>
            <a:pPr algn="just"/>
            <a:r>
              <a:rPr lang="es-MX" sz="3200" dirty="0">
                <a:solidFill>
                  <a:schemeClr val="tx1"/>
                </a:solidFill>
                <a:latin typeface="Calibri" panose="020F0502020204030204" pitchFamily="34" charset="0"/>
                <a:cs typeface="Calibri" panose="020F0502020204030204" pitchFamily="34" charset="0"/>
              </a:rPr>
              <a:t>Punto medio de un intervalo de clase o marca de clase j </a:t>
            </a:r>
          </a:p>
          <a:p>
            <a:pPr algn="just"/>
            <a:r>
              <a:rPr lang="es-MX" sz="3200" dirty="0" err="1">
                <a:solidFill>
                  <a:schemeClr val="tx1"/>
                </a:solidFill>
                <a:latin typeface="Calibri" panose="020F0502020204030204" pitchFamily="34" charset="0"/>
                <a:cs typeface="Calibri" panose="020F0502020204030204" pitchFamily="34" charset="0"/>
              </a:rPr>
              <a:t>m</a:t>
            </a:r>
            <a:r>
              <a:rPr lang="es-MX" sz="2000" dirty="0" err="1">
                <a:solidFill>
                  <a:schemeClr val="tx1"/>
                </a:solidFill>
                <a:latin typeface="Calibri" panose="020F0502020204030204" pitchFamily="34" charset="0"/>
                <a:cs typeface="Calibri" panose="020F0502020204030204" pitchFamily="34" charset="0"/>
              </a:rPr>
              <a:t>j</a:t>
            </a:r>
            <a:r>
              <a:rPr lang="es-MX" sz="3200" dirty="0">
                <a:solidFill>
                  <a:schemeClr val="tx1"/>
                </a:solidFill>
                <a:latin typeface="Calibri" panose="020F0502020204030204" pitchFamily="34" charset="0"/>
                <a:cs typeface="Calibri" panose="020F0502020204030204" pitchFamily="34" charset="0"/>
              </a:rPr>
              <a:t> =   </a:t>
            </a:r>
            <a:r>
              <a:rPr lang="es-MX" sz="3200" dirty="0" err="1">
                <a:solidFill>
                  <a:schemeClr val="tx1"/>
                </a:solidFill>
                <a:latin typeface="Calibri" panose="020F0502020204030204" pitchFamily="34" charset="0"/>
                <a:cs typeface="Calibri" panose="020F0502020204030204" pitchFamily="34" charset="0"/>
              </a:rPr>
              <a:t>Ls</a:t>
            </a:r>
            <a:r>
              <a:rPr lang="es-MX" sz="3200" dirty="0">
                <a:solidFill>
                  <a:schemeClr val="tx1"/>
                </a:solidFill>
                <a:latin typeface="Calibri" panose="020F0502020204030204" pitchFamily="34" charset="0"/>
                <a:cs typeface="Calibri" panose="020F0502020204030204" pitchFamily="34" charset="0"/>
              </a:rPr>
              <a:t> + Li /2 </a:t>
            </a:r>
          </a:p>
          <a:p>
            <a:pPr algn="just"/>
            <a:endParaRPr lang="es-E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561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8C9F3-5B8A-4F41-B8A6-5FFE6EFA10F5}"/>
              </a:ext>
            </a:extLst>
          </p:cNvPr>
          <p:cNvSpPr txBox="1"/>
          <p:nvPr/>
        </p:nvSpPr>
        <p:spPr>
          <a:xfrm>
            <a:off x="179822" y="11780"/>
            <a:ext cx="7134727" cy="584775"/>
          </a:xfrm>
          <a:prstGeom prst="rect">
            <a:avLst/>
          </a:prstGeom>
          <a:noFill/>
        </p:spPr>
        <p:txBody>
          <a:bodyPr wrap="square" rtlCol="0">
            <a:spAutoFit/>
          </a:bodyPr>
          <a:lstStyle/>
          <a:p>
            <a:pPr algn="just"/>
            <a:r>
              <a:rPr lang="es-NI" sz="3200" dirty="0">
                <a:solidFill>
                  <a:srgbClr val="0033CC"/>
                </a:solidFill>
                <a:latin typeface="Calibri" panose="020F0502020204030204" pitchFamily="34" charset="0"/>
                <a:cs typeface="Calibri" panose="020F0502020204030204" pitchFamily="34" charset="0"/>
                <a:sym typeface="Calibri"/>
              </a:rPr>
              <a:t>Agrupar datos cuantitativo</a:t>
            </a:r>
            <a:endParaRPr lang="en-US" sz="3200" dirty="0">
              <a:solidFill>
                <a:srgbClr val="0033CC"/>
              </a:solidFill>
              <a:latin typeface="Calibri" panose="020F0502020204030204" pitchFamily="34" charset="0"/>
              <a:cs typeface="Calibri" panose="020F0502020204030204" pitchFamily="34" charset="0"/>
              <a:sym typeface="Calibri"/>
            </a:endParaRPr>
          </a:p>
        </p:txBody>
      </p:sp>
      <p:graphicFrame>
        <p:nvGraphicFramePr>
          <p:cNvPr id="4" name="Diagrama 3">
            <a:extLst>
              <a:ext uri="{FF2B5EF4-FFF2-40B4-BE49-F238E27FC236}">
                <a16:creationId xmlns:a16="http://schemas.microsoft.com/office/drawing/2014/main" id="{F3F4A2D8-5B31-4A02-AD43-8BE8479A7E41}"/>
              </a:ext>
            </a:extLst>
          </p:cNvPr>
          <p:cNvGraphicFramePr/>
          <p:nvPr>
            <p:extLst>
              <p:ext uri="{D42A27DB-BD31-4B8C-83A1-F6EECF244321}">
                <p14:modId xmlns:p14="http://schemas.microsoft.com/office/powerpoint/2010/main" val="22322943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88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8C9F3-5B8A-4F41-B8A6-5FFE6EFA10F5}"/>
              </a:ext>
            </a:extLst>
          </p:cNvPr>
          <p:cNvSpPr txBox="1"/>
          <p:nvPr/>
        </p:nvSpPr>
        <p:spPr>
          <a:xfrm>
            <a:off x="2528636" y="103413"/>
            <a:ext cx="7134727" cy="584775"/>
          </a:xfrm>
          <a:prstGeom prst="rect">
            <a:avLst/>
          </a:prstGeom>
          <a:noFill/>
        </p:spPr>
        <p:txBody>
          <a:bodyPr wrap="square" rtlCol="0">
            <a:spAutoFit/>
          </a:bodyPr>
          <a:lstStyle/>
          <a:p>
            <a:pPr algn="ctr"/>
            <a:r>
              <a:rPr lang="es-NI" sz="3200" dirty="0">
                <a:solidFill>
                  <a:schemeClr val="dk1"/>
                </a:solidFill>
                <a:latin typeface="Calibri"/>
                <a:cs typeface="Calibri"/>
                <a:sym typeface="Calibri"/>
              </a:rPr>
              <a:t>GRAFICO ESTADISTICO</a:t>
            </a:r>
            <a:endParaRPr lang="en-US" sz="3200" dirty="0">
              <a:solidFill>
                <a:schemeClr val="dk1"/>
              </a:solidFill>
              <a:latin typeface="Calibri"/>
              <a:cs typeface="Calibri"/>
              <a:sym typeface="Calibri"/>
            </a:endParaRPr>
          </a:p>
        </p:txBody>
      </p:sp>
      <p:sp>
        <p:nvSpPr>
          <p:cNvPr id="4" name="Rectángulo 3">
            <a:extLst>
              <a:ext uri="{FF2B5EF4-FFF2-40B4-BE49-F238E27FC236}">
                <a16:creationId xmlns:a16="http://schemas.microsoft.com/office/drawing/2014/main" id="{A5C8F439-D863-4E4E-8177-D6FE0C6D7C12}"/>
              </a:ext>
            </a:extLst>
          </p:cNvPr>
          <p:cNvSpPr/>
          <p:nvPr/>
        </p:nvSpPr>
        <p:spPr>
          <a:xfrm>
            <a:off x="525811" y="688188"/>
            <a:ext cx="10768265" cy="2554545"/>
          </a:xfrm>
          <a:prstGeom prst="rect">
            <a:avLst/>
          </a:prstGeom>
        </p:spPr>
        <p:txBody>
          <a:bodyPr wrap="square">
            <a:spAutoFit/>
          </a:bodyPr>
          <a:lstStyle/>
          <a:p>
            <a:pPr algn="ctr"/>
            <a:r>
              <a:rPr lang="es-NI" sz="2400" b="1" dirty="0">
                <a:solidFill>
                  <a:schemeClr val="tx1"/>
                </a:solidFill>
                <a:latin typeface="Calibri" panose="020F0502020204030204" pitchFamily="34" charset="0"/>
                <a:cs typeface="Calibri" panose="020F0502020204030204" pitchFamily="34" charset="0"/>
              </a:rPr>
              <a:t>HISTOGRAMA DE FRECUENCIAS / HISTOGRAMA DE FRECUENCIAS RELATIVAS</a:t>
            </a:r>
          </a:p>
          <a:p>
            <a:endParaRPr lang="es-NI" sz="2400" b="1" dirty="0">
              <a:solidFill>
                <a:schemeClr val="tx1"/>
              </a:solidFill>
              <a:latin typeface="Calibri" panose="020F0502020204030204" pitchFamily="34" charset="0"/>
              <a:cs typeface="Calibri" panose="020F0502020204030204" pitchFamily="34" charset="0"/>
            </a:endParaRPr>
          </a:p>
          <a:p>
            <a:pPr algn="just"/>
            <a:r>
              <a:rPr lang="es-NI" sz="2800" dirty="0">
                <a:solidFill>
                  <a:schemeClr val="tx1"/>
                </a:solidFill>
                <a:latin typeface="Calibri" panose="020F0502020204030204" pitchFamily="34" charset="0"/>
                <a:cs typeface="Calibri" panose="020F0502020204030204" pitchFamily="34" charset="0"/>
              </a:rPr>
              <a:t>Ubicamos en el eje horizontal los límites inferiores y superiores de cada clase. Dibujamos rectángulos tales que las longitudes de las bases correspondan a los tamaños de las clases y las alturas sean las correspondientes frecuencias de las clases.</a:t>
            </a:r>
          </a:p>
        </p:txBody>
      </p:sp>
      <p:pic>
        <p:nvPicPr>
          <p:cNvPr id="5" name="Imagen 4">
            <a:extLst>
              <a:ext uri="{FF2B5EF4-FFF2-40B4-BE49-F238E27FC236}">
                <a16:creationId xmlns:a16="http://schemas.microsoft.com/office/drawing/2014/main" id="{63E0BE0C-55E5-41B5-B1DD-F996C51C12AB}"/>
              </a:ext>
            </a:extLst>
          </p:cNvPr>
          <p:cNvPicPr>
            <a:picLocks noChangeAspect="1"/>
          </p:cNvPicPr>
          <p:nvPr/>
        </p:nvPicPr>
        <p:blipFill>
          <a:blip r:embed="rId2"/>
          <a:stretch>
            <a:fillRect/>
          </a:stretch>
        </p:blipFill>
        <p:spPr>
          <a:xfrm>
            <a:off x="2976243" y="3242733"/>
            <a:ext cx="5867400" cy="3476625"/>
          </a:xfrm>
          <a:prstGeom prst="rect">
            <a:avLst/>
          </a:prstGeom>
        </p:spPr>
      </p:pic>
    </p:spTree>
    <p:extLst>
      <p:ext uri="{BB962C8B-B14F-4D97-AF65-F5344CB8AC3E}">
        <p14:creationId xmlns:p14="http://schemas.microsoft.com/office/powerpoint/2010/main" val="381795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C8C9F3-5B8A-4F41-B8A6-5FFE6EFA10F5}"/>
              </a:ext>
            </a:extLst>
          </p:cNvPr>
          <p:cNvSpPr txBox="1"/>
          <p:nvPr/>
        </p:nvSpPr>
        <p:spPr>
          <a:xfrm>
            <a:off x="525812" y="189910"/>
            <a:ext cx="7134727" cy="584775"/>
          </a:xfrm>
          <a:prstGeom prst="rect">
            <a:avLst/>
          </a:prstGeom>
          <a:noFill/>
        </p:spPr>
        <p:txBody>
          <a:bodyPr wrap="square" rtlCol="0">
            <a:spAutoFit/>
          </a:bodyPr>
          <a:lstStyle/>
          <a:p>
            <a:r>
              <a:rPr lang="es-NI" sz="3200" dirty="0">
                <a:solidFill>
                  <a:schemeClr val="dk1"/>
                </a:solidFill>
                <a:latin typeface="Calibri"/>
                <a:cs typeface="Calibri"/>
                <a:sym typeface="Calibri"/>
              </a:rPr>
              <a:t>GRAFICO ESTADISTICO</a:t>
            </a:r>
            <a:endParaRPr lang="en-US" sz="3200" dirty="0">
              <a:solidFill>
                <a:schemeClr val="dk1"/>
              </a:solidFill>
              <a:latin typeface="Calibri"/>
              <a:cs typeface="Calibri"/>
              <a:sym typeface="Calibri"/>
            </a:endParaRPr>
          </a:p>
        </p:txBody>
      </p:sp>
      <p:sp>
        <p:nvSpPr>
          <p:cNvPr id="4" name="Rectángulo 3">
            <a:extLst>
              <a:ext uri="{FF2B5EF4-FFF2-40B4-BE49-F238E27FC236}">
                <a16:creationId xmlns:a16="http://schemas.microsoft.com/office/drawing/2014/main" id="{A5C8F439-D863-4E4E-8177-D6FE0C6D7C12}"/>
              </a:ext>
            </a:extLst>
          </p:cNvPr>
          <p:cNvSpPr/>
          <p:nvPr/>
        </p:nvSpPr>
        <p:spPr>
          <a:xfrm>
            <a:off x="525812" y="920059"/>
            <a:ext cx="10768265" cy="2308324"/>
          </a:xfrm>
          <a:prstGeom prst="rect">
            <a:avLst/>
          </a:prstGeom>
        </p:spPr>
        <p:txBody>
          <a:bodyPr wrap="square">
            <a:spAutoFit/>
          </a:bodyPr>
          <a:lstStyle/>
          <a:p>
            <a:r>
              <a:rPr lang="es-NI" sz="2400" b="1" dirty="0">
                <a:solidFill>
                  <a:schemeClr val="tx1"/>
                </a:solidFill>
                <a:latin typeface="Calibri" panose="020F0502020204030204" pitchFamily="34" charset="0"/>
                <a:cs typeface="Calibri" panose="020F0502020204030204" pitchFamily="34" charset="0"/>
              </a:rPr>
              <a:t>POLÍGONO DE FRECUENCIAS</a:t>
            </a:r>
          </a:p>
          <a:p>
            <a:endParaRPr lang="es-NI" sz="2400" b="1" dirty="0">
              <a:solidFill>
                <a:schemeClr val="tx1"/>
              </a:solidFill>
              <a:latin typeface="Calibri" panose="020F0502020204030204" pitchFamily="34" charset="0"/>
              <a:cs typeface="Calibri" panose="020F0502020204030204" pitchFamily="34" charset="0"/>
            </a:endParaRPr>
          </a:p>
          <a:p>
            <a:r>
              <a:rPr lang="es-NI" sz="2400" dirty="0">
                <a:solidFill>
                  <a:schemeClr val="tx1"/>
                </a:solidFill>
                <a:latin typeface="Calibri" panose="020F0502020204030204" pitchFamily="34" charset="0"/>
                <a:cs typeface="Calibri" panose="020F0502020204030204" pitchFamily="34" charset="0"/>
              </a:rPr>
              <a:t>Se forman haciendo que cada marca de clase represente los datos de esa clase. Luego se toman las frecuencias correspondientes a cada marca de clase para después unir los puntos resultantes con segmentos.  Algunos prolongan el polígono hasta las marcas de clase imaginarias inferior y superior inmediata.</a:t>
            </a:r>
          </a:p>
        </p:txBody>
      </p:sp>
      <p:pic>
        <p:nvPicPr>
          <p:cNvPr id="3" name="Imagen 2">
            <a:extLst>
              <a:ext uri="{FF2B5EF4-FFF2-40B4-BE49-F238E27FC236}">
                <a16:creationId xmlns:a16="http://schemas.microsoft.com/office/drawing/2014/main" id="{62F1718B-E339-4968-BACC-6B3AF711FAA7}"/>
              </a:ext>
            </a:extLst>
          </p:cNvPr>
          <p:cNvPicPr>
            <a:picLocks noChangeAspect="1"/>
          </p:cNvPicPr>
          <p:nvPr/>
        </p:nvPicPr>
        <p:blipFill>
          <a:blip r:embed="rId2"/>
          <a:stretch>
            <a:fillRect/>
          </a:stretch>
        </p:blipFill>
        <p:spPr>
          <a:xfrm>
            <a:off x="3187399" y="3373757"/>
            <a:ext cx="5445090" cy="3087313"/>
          </a:xfrm>
          <a:prstGeom prst="rect">
            <a:avLst/>
          </a:prstGeom>
        </p:spPr>
      </p:pic>
    </p:spTree>
    <p:extLst>
      <p:ext uri="{BB962C8B-B14F-4D97-AF65-F5344CB8AC3E}">
        <p14:creationId xmlns:p14="http://schemas.microsoft.com/office/powerpoint/2010/main" val="1917691560"/>
      </p:ext>
    </p:extLst>
  </p:cSld>
  <p:clrMapOvr>
    <a:masterClrMapping/>
  </p:clrMapOvr>
</p:sld>
</file>

<file path=ppt/theme/theme1.xml><?xml version="1.0" encoding="utf-8"?>
<a:theme xmlns:a="http://schemas.openxmlformats.org/drawingml/2006/main"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A60E7A3FFA8C4A9089D65B2150D5D2" ma:contentTypeVersion="12" ma:contentTypeDescription="Create a new document." ma:contentTypeScope="" ma:versionID="1ccf55d481268cfe8ab12850fd4f6ffc">
  <xsd:schema xmlns:xsd="http://www.w3.org/2001/XMLSchema" xmlns:xs="http://www.w3.org/2001/XMLSchema" xmlns:p="http://schemas.microsoft.com/office/2006/metadata/properties" xmlns:ns3="fb9c6275-cfea-4653-a9df-f8d74b958a1e" xmlns:ns4="f595744d-f031-4839-9049-b8483bd49a0a" targetNamespace="http://schemas.microsoft.com/office/2006/metadata/properties" ma:root="true" ma:fieldsID="98a0d45ff9a909fe8ea4135d997b5595" ns3:_="" ns4:_="">
    <xsd:import namespace="fb9c6275-cfea-4653-a9df-f8d74b958a1e"/>
    <xsd:import namespace="f595744d-f031-4839-9049-b8483bd49a0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c6275-cfea-4653-a9df-f8d74b958a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95744d-f031-4839-9049-b8483bd49a0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C095F2-1DAA-44D5-9DF4-012C7458A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c6275-cfea-4653-a9df-f8d74b958a1e"/>
    <ds:schemaRef ds:uri="f595744d-f031-4839-9049-b8483bd49a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523746-80BC-40DC-9CB0-B1AF75C942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E958B34-DA8F-42DE-8DBA-36A0D30E31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814</TotalTime>
  <Words>912</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uncertainty with hypothetical outcome plots (HOPs)</dc:title>
  <dc:creator>lenovo</dc:creator>
  <cp:lastModifiedBy>Henry Luis López García</cp:lastModifiedBy>
  <cp:revision>51</cp:revision>
  <dcterms:modified xsi:type="dcterms:W3CDTF">2020-01-20T16:30:45Z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0x010100FDA60E7A3FFA8C4A9089D65B2150D5D2</vt:lpwstr>
  </property>
</Properties>
</file>