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9" Type="http://schemas.openxmlformats.org/officeDocument/2006/relationships/viewProps" Target="viewProps.xml" /><Relationship Id="rId8" Type="http://schemas.openxmlformats.org/officeDocument/2006/relationships/presProps" Target="presProps.xml" /><Relationship Id="rId1" Type="http://schemas.openxmlformats.org/officeDocument/2006/relationships/slideMaster" Target="slideMasters/slideMaster1.xml" /><Relationship Id="rId11" Type="http://schemas.openxmlformats.org/officeDocument/2006/relationships/tableStyles" Target="tableStyles.xml" /><Relationship Id="rId10"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AI Implementer: New Horizons</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HL VAN ZYL 17640296</a:t>
            </a:r>
          </a:p>
        </p:txBody>
      </p:sp>
      <p:sp>
        <p:nvSpPr>
          <p:cNvPr id="4" name="Date Placeholder 3"/>
          <p:cNvSpPr>
            <a:spLocks noGrp="1"/>
          </p:cNvSpPr>
          <p:nvPr>
            <p:ph idx="10" sz="half" type="dt"/>
          </p:nvPr>
        </p:nvSpPr>
        <p:spPr/>
        <p:txBody>
          <a:bodyPr/>
          <a:lstStyle/>
          <a:p>
            <a:pPr lvl="0" indent="0" marL="0">
              <a:buNone/>
            </a:pPr>
            <a:r>
              <a:rPr/>
              <a:t>2024-11-26</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Introduction</a:t>
            </a:r>
          </a:p>
        </p:txBody>
      </p:sp>
      <p:sp>
        <p:nvSpPr>
          <p:cNvPr id="3" name="Content Placeholder 2"/>
          <p:cNvSpPr>
            <a:spLocks noGrp="1"/>
          </p:cNvSpPr>
          <p:nvPr>
            <p:ph idx="1"/>
          </p:nvPr>
        </p:nvSpPr>
        <p:spPr/>
        <p:txBody>
          <a:bodyPr/>
          <a:lstStyle/>
          <a:p>
            <a:pPr lvl="0" indent="0" marL="0">
              <a:buNone/>
            </a:pPr>
            <a:r>
              <a:rPr/>
              <a:t>This presentation aims to show you that our AI implementer consistently outperforms the benchmark strategy as well as the median performance of our peers and that is before taking fees into account.</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Tyranny of fees</a:t>
            </a:r>
          </a:p>
        </p:txBody>
      </p:sp>
      <p:sp>
        <p:nvSpPr>
          <p:cNvPr id="4" name="Text Placeholder 3"/>
          <p:cNvSpPr>
            <a:spLocks noGrp="1"/>
          </p:cNvSpPr>
          <p:nvPr>
            <p:ph idx="2" sz="half" type="body"/>
          </p:nvPr>
        </p:nvSpPr>
        <p:spPr/>
        <p:txBody>
          <a:bodyPr/>
          <a:lstStyle/>
          <a:p>
            <a:pPr lvl="0"/>
            <a:r>
              <a:rPr/>
              <a:t>First let’s demonstrate the destructive impact of fees on your long run cumulative returns</a:t>
            </a:r>
          </a:p>
        </p:txBody>
      </p:sp>
      <p:pic>
        <p:nvPicPr>
          <p:cNvPr descr="/Users/R/Hen_FM_practical/Question%201/plots/comp_plot.png" id="0" name="Picture 1"/>
          <p:cNvPicPr>
            <a:picLocks noGrp="1" noChangeAspect="1"/>
          </p:cNvPicPr>
          <p:nvPr/>
        </p:nvPicPr>
        <p:blipFill>
          <a:blip r:embed="rId2"/>
          <a:stretch>
            <a:fillRect/>
          </a:stretch>
        </p:blipFill>
        <p:spPr bwMode="auto">
          <a:xfrm>
            <a:off x="3937000" y="203200"/>
            <a:ext cx="4381500" cy="4381500"/>
          </a:xfrm>
          <a:prstGeom prst="rect">
            <a:avLst/>
          </a:prstGeom>
          <a:noFill/>
          <a:ln w="9525">
            <a:noFill/>
            <a:headEnd/>
            <a:tailEnd/>
          </a:ln>
        </p:spPr>
      </p:pic>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Rolling Returns</a:t>
            </a:r>
          </a:p>
        </p:txBody>
      </p:sp>
      <p:sp>
        <p:nvSpPr>
          <p:cNvPr id="4" name="Text Placeholder 3"/>
          <p:cNvSpPr>
            <a:spLocks noGrp="1"/>
          </p:cNvSpPr>
          <p:nvPr>
            <p:ph idx="2" sz="half" type="body"/>
          </p:nvPr>
        </p:nvSpPr>
        <p:spPr/>
        <p:txBody>
          <a:bodyPr/>
          <a:lstStyle/>
          <a:p>
            <a:pPr lvl="0"/>
            <a:r>
              <a:rPr/>
              <a:t>Our fund consistently far outperforms the median actively managed funds BEFORE taking management fees into account</a:t>
            </a:r>
          </a:p>
          <a:p>
            <a:pPr lvl="0"/>
            <a:r>
              <a:rPr/>
              <a:t>It is also consistently outperforms the benchmark strategy</a:t>
            </a:r>
          </a:p>
        </p:txBody>
      </p:sp>
      <p:pic>
        <p:nvPicPr>
          <p:cNvPr descr="/Users/R/Hen_FM_practical/Question%201/plots/rolling.png" id="0" name="Picture 1"/>
          <p:cNvPicPr>
            <a:picLocks noGrp="1" noChangeAspect="1"/>
          </p:cNvPicPr>
          <p:nvPr/>
        </p:nvPicPr>
        <p:blipFill>
          <a:blip r:embed="rId2"/>
          <a:stretch>
            <a:fillRect/>
          </a:stretch>
        </p:blipFill>
        <p:spPr bwMode="auto">
          <a:xfrm>
            <a:off x="3568700" y="482600"/>
            <a:ext cx="5105400" cy="38354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Rolling Densities</a:t>
            </a:r>
          </a:p>
        </p:txBody>
      </p:sp>
      <p:sp>
        <p:nvSpPr>
          <p:cNvPr id="4" name="Text Placeholder 3"/>
          <p:cNvSpPr>
            <a:spLocks noGrp="1"/>
          </p:cNvSpPr>
          <p:nvPr>
            <p:ph idx="2" sz="half" type="body"/>
          </p:nvPr>
        </p:nvSpPr>
        <p:spPr/>
        <p:txBody>
          <a:bodyPr/>
          <a:lstStyle/>
          <a:p>
            <a:pPr lvl="0"/>
            <a:r>
              <a:rPr/>
              <a:t>Here we can clearly see the median return of the AI implementer beats the benchmark and Actively managed funds</a:t>
            </a:r>
          </a:p>
        </p:txBody>
      </p:sp>
      <p:pic>
        <p:nvPicPr>
          <p:cNvPr descr="/Users/R/Hen_FM_practical/Question%201/plots/dens.png" id="0" name="Picture 1"/>
          <p:cNvPicPr>
            <a:picLocks noGrp="1" noChangeAspect="1"/>
          </p:cNvPicPr>
          <p:nvPr/>
        </p:nvPicPr>
        <p:blipFill>
          <a:blip r:embed="rId2"/>
          <a:stretch>
            <a:fillRect/>
          </a:stretch>
        </p:blipFill>
        <p:spPr bwMode="auto">
          <a:xfrm>
            <a:off x="3568700" y="482600"/>
            <a:ext cx="5105400" cy="38354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Performance Comparison</a:t>
            </a:r>
          </a:p>
        </p:txBody>
      </p:sp>
      <p:sp>
        <p:nvSpPr>
          <p:cNvPr id="4" name="Text Placeholder 3"/>
          <p:cNvSpPr>
            <a:spLocks noGrp="1"/>
          </p:cNvSpPr>
          <p:nvPr>
            <p:ph idx="2" sz="half" type="body"/>
          </p:nvPr>
        </p:nvSpPr>
        <p:spPr/>
        <p:txBody>
          <a:bodyPr/>
          <a:lstStyle/>
          <a:p>
            <a:pPr lvl="0"/>
            <a:r>
              <a:rPr/>
              <a:t>This plot shows our AI implementer fund was able to outperform the benchmark in 57% of months</a:t>
            </a:r>
          </a:p>
          <a:p>
            <a:pPr lvl="0"/>
            <a:r>
              <a:rPr/>
              <a:t>The Median Actively managed fund could only outperform the benchmark in 45% of months</a:t>
            </a:r>
          </a:p>
        </p:txBody>
      </p:sp>
      <p:pic>
        <p:nvPicPr>
          <p:cNvPr descr="/Users/R/Hen_FM_practical/Question%201/plots/rel_perf.png" id="0" name="Picture 1"/>
          <p:cNvPicPr>
            <a:picLocks noGrp="1" noChangeAspect="1"/>
          </p:cNvPicPr>
          <p:nvPr/>
        </p:nvPicPr>
        <p:blipFill>
          <a:blip r:embed="rId2"/>
          <a:stretch>
            <a:fillRect/>
          </a:stretch>
        </p:blipFill>
        <p:spPr bwMode="auto">
          <a:xfrm>
            <a:off x="3568700" y="482600"/>
            <a:ext cx="5105400" cy="38354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Implementer: New Horizons</dc:title>
  <dc:creator>HL VAN ZYL 17640296</dc:creator>
  <cp:keywords/>
  <dcterms:created xsi:type="dcterms:W3CDTF">2024-11-27T12:17:43Z</dcterms:created>
  <dcterms:modified xsi:type="dcterms:W3CDTF">2024-11-27T12:17:43Z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2024-11-26</vt:lpwstr>
  </property>
  <property fmtid="{D5CDD505-2E9C-101B-9397-08002B2CF9AE}" pid="3" name="output">
    <vt:lpwstr>powerpoint_presentation</vt:lpwstr>
  </property>
</Properties>
</file>