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2" r:id="rId3"/>
    <p:sldId id="273" r:id="rId4"/>
    <p:sldId id="274" r:id="rId5"/>
    <p:sldId id="257" r:id="rId6"/>
    <p:sldId id="267" r:id="rId7"/>
    <p:sldId id="268" r:id="rId8"/>
    <p:sldId id="269" r:id="rId9"/>
    <p:sldId id="270" r:id="rId10"/>
    <p:sldId id="271" r:id="rId11"/>
    <p:sldId id="261" r:id="rId1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豪" initials="周" lastIdx="1" clrIdx="0">
    <p:extLst>
      <p:ext uri="{19B8F6BF-5375-455C-9EA6-DF929625EA0E}">
        <p15:presenceInfo xmlns:p15="http://schemas.microsoft.com/office/powerpoint/2012/main" userId="53d126585e6fb7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561" autoAdjust="0"/>
  </p:normalViewPr>
  <p:slideViewPr>
    <p:cSldViewPr>
      <p:cViewPr varScale="1">
        <p:scale>
          <a:sx n="86" d="100"/>
          <a:sy n="86" d="100"/>
        </p:scale>
        <p:origin x="448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1T08:54:55.79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2019/10/2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2019/10/2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    </a:t>
            </a:r>
          </a:p>
          <a:p>
            <a:r>
              <a:rPr lang="en-US" altLang="zh-CN" dirty="0" err="1"/>
              <a:t>UniformGrid</a:t>
            </a:r>
            <a:r>
              <a:rPr lang="zh-CN" altLang="en-US" dirty="0"/>
              <a:t>示例代码：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未显示设置</a:t>
            </a:r>
            <a:r>
              <a:rPr lang="en-US" altLang="zh-CN" dirty="0"/>
              <a:t>Columns/Rows: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&lt;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UniformGrid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Margin="10"&gt;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&lt;Button Width="40" Height="40" Background="Red"/&gt;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&lt;Button Width="40" Height="40" Background="Beige" 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&lt;Button Width="40" Height="40"  Background="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DarkBlue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"/&gt;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&lt;Button Width="40" Height="40"  Background="Pink"/&gt;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&lt;Button Width="40" Height="40" Background="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DarkKhaki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"/&gt;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&lt;Button Width="40" Height="40" Background="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PaleGreen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"/&gt;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&lt;Button Width="40" Height="40" Background="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OliveDrab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"/&gt;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&lt;Button Width="40" Height="40" Background="Beige" 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&lt;Button Width="40" Height="40"  Background="Moccasin"/&gt;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&lt;/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UniformGrid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&gt;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显示设置</a:t>
            </a:r>
            <a:r>
              <a:rPr lang="en-US" altLang="zh-CN" dirty="0"/>
              <a:t>Columns :</a:t>
            </a:r>
          </a:p>
          <a:p>
            <a:r>
              <a:rPr lang="en-US" altLang="zh-CN" dirty="0"/>
              <a:t>        &lt;</a:t>
            </a:r>
            <a:r>
              <a:rPr lang="en-US" altLang="zh-CN" dirty="0" err="1"/>
              <a:t>UniformGrid</a:t>
            </a:r>
            <a:r>
              <a:rPr lang="en-US" altLang="zh-CN" dirty="0"/>
              <a:t> Margin="10" Columns="4"&gt;</a:t>
            </a:r>
          </a:p>
          <a:p>
            <a:r>
              <a:rPr lang="en-US" altLang="zh-CN" dirty="0"/>
              <a:t>            &lt;Button Width="40" Height="40" Background="Red"/&gt;</a:t>
            </a:r>
          </a:p>
          <a:p>
            <a:r>
              <a:rPr lang="en-US" altLang="zh-CN" dirty="0"/>
              <a:t>            &lt;Button Width="40" Height="40" Background="Beige" /&gt;</a:t>
            </a:r>
          </a:p>
          <a:p>
            <a:r>
              <a:rPr lang="en-US" altLang="zh-CN" dirty="0"/>
              <a:t>            &lt;Button Width="40" Height="40"  Background="</a:t>
            </a:r>
            <a:r>
              <a:rPr lang="en-US" altLang="zh-CN" dirty="0" err="1"/>
              <a:t>DarkBlue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      &lt;Button Width="40" Height="40"  Background="Pink"/&gt;</a:t>
            </a:r>
          </a:p>
          <a:p>
            <a:r>
              <a:rPr lang="en-US" altLang="zh-CN" dirty="0"/>
              <a:t>            &lt;Button Width="40" Height="40" Background="</a:t>
            </a:r>
            <a:r>
              <a:rPr lang="en-US" altLang="zh-CN" dirty="0" err="1"/>
              <a:t>DarkKhaki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      &lt;Button Width="40" Height="40" Background="</a:t>
            </a:r>
            <a:r>
              <a:rPr lang="en-US" altLang="zh-CN" dirty="0" err="1"/>
              <a:t>PaleGreen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      &lt;Button Width="40" Height="40" Background="</a:t>
            </a:r>
            <a:r>
              <a:rPr lang="en-US" altLang="zh-CN" dirty="0" err="1"/>
              <a:t>OliveDrab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      &lt;Button Width="40" Height="40" Background="Beige" /&gt;</a:t>
            </a:r>
          </a:p>
          <a:p>
            <a:r>
              <a:rPr lang="en-US" altLang="zh-CN" dirty="0"/>
              <a:t>            &lt;Button Width="40" Height="40"  Background="Moccasin"/&gt;</a:t>
            </a:r>
          </a:p>
          <a:p>
            <a:r>
              <a:rPr lang="en-US" altLang="zh-CN" dirty="0"/>
              <a:t>        &lt;/</a:t>
            </a:r>
            <a:r>
              <a:rPr lang="en-US" altLang="zh-CN" dirty="0" err="1"/>
              <a:t>UniformGrid</a:t>
            </a:r>
            <a:r>
              <a:rPr lang="en-US" altLang="zh-CN" dirty="0"/>
              <a:t>&gt;</a:t>
            </a: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836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84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101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499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896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示例代码， 创建三行三列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&lt;Grid&gt;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&lt;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Grid.ColumnDefinitions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ColumnDefinition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Width="10"/&gt;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ColumnDefinition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Width="2*"/&gt;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ColumnDefinition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&lt;/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Grid.ColumnDefinitions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&lt;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Grid.RowDefinitions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RowDefinition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Height="10"/&gt;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RowDefinition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Height="2*"/&gt;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RowDefinition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&lt;/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Grid.RowDefinitions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&lt;/Grid&gt;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921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StackPanel</a:t>
            </a:r>
            <a:r>
              <a:rPr lang="zh-CN" altLang="en-US" dirty="0"/>
              <a:t>示例代码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&lt;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StackPanel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Orientation="Horizontal"&gt;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&lt;Button Width="40" Height="40" Background="Red"/&gt;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&lt;Button Width="40" Height="40"  Background="Beige" 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&lt;Button Width="40" Height="40"  Background="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DarkBlue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"/&gt;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&lt;Button Width="40" Height="40"  Background="Pink"/&gt;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&lt;Button Width="40" Height="40" Background="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DarkGray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" 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&lt;/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StackPanel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95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WrapPanel</a:t>
            </a:r>
            <a:r>
              <a:rPr lang="zh-CN" altLang="en-US" dirty="0"/>
              <a:t>示例代码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&lt;Grid&gt;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&lt;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WrapPanel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Orientation="Horizontal" HorizontalAlignment="Center" VerticalAlignment="Center"&gt;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&lt;Button Width="40" Height="40" Background="Red"/&gt;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&lt;Button Width="40" Height="40"  Background="Beige" 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&lt;Button Width="40" Height="40"  Background="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DarkBlue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"/&gt;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&lt;Button Width="40" Height="40"  Background="Pink"/&gt;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    &lt;Button Width="40" Height="40" Background="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DarkGray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" 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    &lt;/</a:t>
            </a:r>
            <a:r>
              <a:rPr lang="en-US" altLang="zh-CN" sz="1200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WrapPanel</a:t>
            </a:r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 &lt;/Grid&gt;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036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DockPanel</a:t>
            </a:r>
            <a:r>
              <a:rPr lang="zh-CN" altLang="en-US" dirty="0"/>
              <a:t>示例代码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DockPanel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LastChildFill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="True" Margin="10"&gt;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&lt;Button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DockPanel.Dock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="Top"  Width="40" Height="40" Background="Red"/&gt;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&lt;Button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DockPanel.Dock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="Left“ Width="40" Height="40" Background="Beige" /&gt;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&lt;Button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DockPanel.Dock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="Right"  Width="40" Height="40"  Background="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DarkBlue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"/&gt;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&lt;Button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DockPanel.Dock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="Bottom"  Width="40" Height="40"  Background="Pink"/&gt;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&lt;/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DockPanel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03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2019/10/2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2019/10/2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2019/10/2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2019/10/2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2019/10/2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2019/10/2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2019/10/2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2019/10/2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2019/10/2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2019/10/2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2019/10/2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zh779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HenJigg" TargetMode="External"/><Relationship Id="rId4" Type="http://schemas.openxmlformats.org/officeDocument/2006/relationships/hyperlink" Target="https://space.bilibili.com/3249746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WPF</a:t>
            </a:r>
            <a:r>
              <a:rPr lang="zh-CN" altLang="en-US" dirty="0"/>
              <a:t>入门基础教学</a:t>
            </a:r>
            <a:r>
              <a:rPr lang="en-US" altLang="zh-CN" dirty="0"/>
              <a:t>(1)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布局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26660" y="4230368"/>
            <a:ext cx="81464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痕迹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740" y="5933902"/>
            <a:ext cx="268727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/>
              <a:t>Blog: </a:t>
            </a:r>
            <a:r>
              <a:rPr lang="en-US" altLang="zh-CN" sz="1200" dirty="0">
                <a:hlinkClick r:id="rId3"/>
              </a:rPr>
              <a:t>https://www.cnblogs.com/zh7791/</a:t>
            </a:r>
            <a:endParaRPr lang="en-US" altLang="zh-CN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9046740" y="6182972"/>
            <a:ext cx="270099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/>
              <a:t>B</a:t>
            </a:r>
            <a:r>
              <a:rPr lang="zh-CN" altLang="en-US" sz="1200" dirty="0"/>
              <a:t>站</a:t>
            </a:r>
            <a:r>
              <a:rPr lang="en-US" altLang="zh-CN" sz="1200" dirty="0"/>
              <a:t>: </a:t>
            </a:r>
            <a:r>
              <a:rPr lang="en-US" altLang="zh-CN" sz="1200" dirty="0">
                <a:hlinkClick r:id="rId4"/>
              </a:rPr>
              <a:t>https://space.bilibili.com/32497462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9046740" y="5445224"/>
            <a:ext cx="130657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/>
              <a:t>C#</a:t>
            </a:r>
            <a:r>
              <a:rPr lang="zh-CN" altLang="en-US" sz="1200" dirty="0"/>
              <a:t>群</a:t>
            </a:r>
            <a:r>
              <a:rPr lang="en-US" altLang="zh-CN" sz="1200" dirty="0"/>
              <a:t>: </a:t>
            </a:r>
            <a:r>
              <a:rPr lang="en-US" altLang="zh-CN" sz="1200" b="1" dirty="0"/>
              <a:t>874752819</a:t>
            </a:r>
            <a:endParaRPr lang="zh-CN" altLang="en-US" sz="12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9046740" y="5684832"/>
            <a:ext cx="241444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 err="1"/>
              <a:t>github</a:t>
            </a:r>
            <a:r>
              <a:rPr lang="en-US" altLang="zh-CN" sz="1200" dirty="0"/>
              <a:t>: </a:t>
            </a:r>
            <a:r>
              <a:rPr lang="en-US" altLang="zh-CN" sz="1200" dirty="0">
                <a:hlinkClick r:id="rId5"/>
              </a:rPr>
              <a:t>https://github.com/HenJigg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3.5 </a:t>
            </a:r>
            <a:r>
              <a:rPr lang="en-US" altLang="zh-CN" dirty="0" err="1"/>
              <a:t>UniformGrid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335391" y="1223861"/>
            <a:ext cx="10853434" cy="2205139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与</a:t>
            </a:r>
            <a:r>
              <a:rPr lang="en-US" altLang="zh-CN" sz="2000" dirty="0"/>
              <a:t>Grid</a:t>
            </a:r>
            <a:r>
              <a:rPr lang="zh-CN" altLang="en-US" sz="2000" dirty="0"/>
              <a:t>不同的是</a:t>
            </a:r>
            <a:r>
              <a:rPr lang="en-US" altLang="zh-CN" sz="2000" dirty="0"/>
              <a:t>, </a:t>
            </a:r>
            <a:r>
              <a:rPr lang="zh-CN" altLang="en-US" sz="2000" dirty="0"/>
              <a:t>该容器具备</a:t>
            </a:r>
            <a:r>
              <a:rPr lang="en-US" altLang="zh-CN" sz="2000" dirty="0"/>
              <a:t>Columns/Rows </a:t>
            </a:r>
            <a:r>
              <a:rPr lang="zh-CN" altLang="en-US" sz="2000" dirty="0"/>
              <a:t>属性</a:t>
            </a:r>
            <a:r>
              <a:rPr lang="en-US" altLang="zh-CN" sz="2000" dirty="0"/>
              <a:t>, </a:t>
            </a:r>
            <a:r>
              <a:rPr lang="zh-CN" altLang="en-US" sz="2000" dirty="0"/>
              <a:t>通过设置该属性</a:t>
            </a:r>
            <a:r>
              <a:rPr lang="en-US" altLang="zh-CN" sz="2000" dirty="0"/>
              <a:t>,  </a:t>
            </a:r>
            <a:r>
              <a:rPr lang="en-US" altLang="zh-CN" sz="2000" dirty="0" err="1"/>
              <a:t>UniformGrid</a:t>
            </a:r>
            <a:r>
              <a:rPr lang="zh-CN" altLang="en-US" sz="2000" dirty="0"/>
              <a:t>则具备相应的行与列</a:t>
            </a:r>
            <a:r>
              <a:rPr lang="en-US" altLang="zh-CN" sz="2000" dirty="0"/>
              <a:t>, </a:t>
            </a:r>
            <a:r>
              <a:rPr lang="zh-CN" altLang="en-US" sz="2000" dirty="0"/>
              <a:t>但是设置的</a:t>
            </a:r>
            <a:r>
              <a:rPr lang="en-US" altLang="zh-CN" sz="2000" dirty="0"/>
              <a:t>Columns/Rows</a:t>
            </a:r>
            <a:r>
              <a:rPr lang="zh-CN" altLang="en-US" sz="2000" dirty="0"/>
              <a:t>不允许单独的进行容器的大小设置。</a:t>
            </a:r>
            <a:endParaRPr lang="en-US" altLang="zh-CN" sz="2000" dirty="0"/>
          </a:p>
          <a:p>
            <a:r>
              <a:rPr lang="zh-CN" altLang="en-US" sz="2000" dirty="0"/>
              <a:t>位于</a:t>
            </a:r>
            <a:r>
              <a:rPr lang="en-US" altLang="zh-CN" sz="2000" dirty="0" err="1"/>
              <a:t>UniformGrid</a:t>
            </a:r>
            <a:r>
              <a:rPr lang="zh-CN" altLang="en-US" sz="2000" dirty="0"/>
              <a:t>中的子元素</a:t>
            </a:r>
            <a:r>
              <a:rPr lang="en-US" altLang="zh-CN" sz="2000" dirty="0"/>
              <a:t>, </a:t>
            </a:r>
            <a:r>
              <a:rPr lang="zh-CN" altLang="en-US" sz="2000" dirty="0"/>
              <a:t>按输入顺序排列至容器中</a:t>
            </a:r>
            <a:r>
              <a:rPr lang="en-US" altLang="zh-CN" sz="2000" dirty="0"/>
              <a:t>, </a:t>
            </a:r>
            <a:r>
              <a:rPr lang="zh-CN" altLang="en-US" sz="2000" dirty="0"/>
              <a:t>直至填充容器的所有空间。</a:t>
            </a:r>
            <a:endParaRPr lang="en-US" altLang="zh-CN" sz="2000" dirty="0"/>
          </a:p>
          <a:p>
            <a:r>
              <a:rPr lang="zh-CN" altLang="en-US" sz="2000" dirty="0"/>
              <a:t>未显示指定</a:t>
            </a:r>
            <a:r>
              <a:rPr lang="en-US" altLang="zh-CN" sz="2000" dirty="0"/>
              <a:t>Columns/Rows,  </a:t>
            </a:r>
            <a:r>
              <a:rPr lang="en-US" altLang="zh-CN" sz="2000" dirty="0" err="1"/>
              <a:t>UniformGrid</a:t>
            </a:r>
            <a:r>
              <a:rPr lang="zh-CN" altLang="en-US" sz="2000" dirty="0"/>
              <a:t>则为子元素动态分配</a:t>
            </a:r>
            <a:r>
              <a:rPr lang="en-US" altLang="zh-CN" sz="2000" dirty="0"/>
              <a:t>Columns/Rows, </a:t>
            </a:r>
            <a:r>
              <a:rPr lang="zh-CN" altLang="en-US" sz="2000" dirty="0"/>
              <a:t>换行与换列的基准主要基于</a:t>
            </a:r>
            <a:r>
              <a:rPr lang="en-US" altLang="zh-CN" sz="2000" dirty="0" err="1"/>
              <a:t>UniformGrid</a:t>
            </a:r>
            <a:r>
              <a:rPr lang="zh-CN" altLang="en-US" sz="2000" dirty="0"/>
              <a:t>的容器大小</a:t>
            </a:r>
            <a:r>
              <a:rPr lang="en-US" altLang="zh-CN" sz="2000" dirty="0"/>
              <a:t> ( </a:t>
            </a:r>
            <a:r>
              <a:rPr lang="zh-CN" altLang="en-US" sz="2000" dirty="0"/>
              <a:t>宽度与高度</a:t>
            </a:r>
            <a:r>
              <a:rPr lang="en-US" altLang="zh-CN" sz="2000" dirty="0"/>
              <a:t>) 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A3625D-3648-46CF-B955-CF1CE8111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3429000"/>
            <a:ext cx="3067208" cy="30037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9BBAB7-0234-47BD-B814-ED956EF2F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702" y="3362944"/>
            <a:ext cx="3048157" cy="303545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4A51A4B-1949-47AC-8E7D-AD7A76725BEF}"/>
              </a:ext>
            </a:extLst>
          </p:cNvPr>
          <p:cNvSpPr txBox="1"/>
          <p:nvPr/>
        </p:nvSpPr>
        <p:spPr>
          <a:xfrm>
            <a:off x="2173505" y="639869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/>
              <a:t>未显示设置行列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B362DE-F2EC-4B5E-9EA2-6035BEF96F17}"/>
              </a:ext>
            </a:extLst>
          </p:cNvPr>
          <p:cNvSpPr txBox="1"/>
          <p:nvPr/>
        </p:nvSpPr>
        <p:spPr>
          <a:xfrm>
            <a:off x="8215721" y="641214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/>
              <a:t>显示设置</a:t>
            </a:r>
            <a:r>
              <a:rPr lang="en-US" altLang="zh-CN" sz="2000" dirty="0"/>
              <a:t>4</a:t>
            </a:r>
            <a:r>
              <a:rPr lang="zh-CN" altLang="en-US" sz="2000" dirty="0"/>
              <a:t>列</a:t>
            </a:r>
          </a:p>
        </p:txBody>
      </p:sp>
    </p:spTree>
    <p:extLst>
      <p:ext uri="{BB962C8B-B14F-4D97-AF65-F5344CB8AC3E}">
        <p14:creationId xmlns:p14="http://schemas.microsoft.com/office/powerpoint/2010/main" val="9471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总结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103F51E-0A92-419D-AB06-7B1E229447C8}"/>
              </a:ext>
            </a:extLst>
          </p:cNvPr>
          <p:cNvSpPr txBox="1">
            <a:spLocks/>
          </p:cNvSpPr>
          <p:nvPr/>
        </p:nvSpPr>
        <p:spPr>
          <a:xfrm>
            <a:off x="1522414" y="1412776"/>
            <a:ext cx="10620670" cy="44644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zh-CN" sz="2200" dirty="0"/>
          </a:p>
          <a:p>
            <a:r>
              <a:rPr lang="zh-CN" altLang="en-US" sz="2200" dirty="0"/>
              <a:t>掌握最为常用的最外层布局容器 </a:t>
            </a:r>
            <a:r>
              <a:rPr lang="en-US" altLang="zh-CN" sz="2200" dirty="0"/>
              <a:t>Grid , </a:t>
            </a:r>
            <a:r>
              <a:rPr lang="en-US" altLang="zh-CN" sz="2200" dirty="0" err="1"/>
              <a:t>StackPanel</a:t>
            </a:r>
            <a:r>
              <a:rPr lang="zh-CN" altLang="en-US" sz="2200" dirty="0"/>
              <a:t>则为有限的空间内垂直或水平分布元素。</a:t>
            </a:r>
            <a:endParaRPr lang="en-US" altLang="zh-CN" sz="2200" dirty="0"/>
          </a:p>
          <a:p>
            <a:r>
              <a:rPr lang="en-US" altLang="zh-CN" sz="2200" dirty="0" err="1"/>
              <a:t>WrapPanel</a:t>
            </a:r>
            <a:r>
              <a:rPr lang="en-US" altLang="zh-CN" sz="2200" dirty="0"/>
              <a:t> </a:t>
            </a:r>
            <a:r>
              <a:rPr lang="zh-CN" altLang="en-US" sz="2200" dirty="0"/>
              <a:t>相对于</a:t>
            </a:r>
            <a:r>
              <a:rPr lang="en-US" altLang="zh-CN" sz="2200" dirty="0" err="1"/>
              <a:t>StackPanel</a:t>
            </a:r>
            <a:r>
              <a:rPr lang="en-US" altLang="zh-CN" sz="2200" dirty="0"/>
              <a:t> </a:t>
            </a:r>
            <a:r>
              <a:rPr lang="zh-CN" altLang="en-US" sz="2200" dirty="0"/>
              <a:t>其自适应空间</a:t>
            </a:r>
            <a:r>
              <a:rPr lang="en-US" altLang="zh-CN" sz="2200" dirty="0"/>
              <a:t>, </a:t>
            </a:r>
            <a:r>
              <a:rPr lang="zh-CN" altLang="en-US" sz="2200" dirty="0"/>
              <a:t>可进行自动 </a:t>
            </a:r>
            <a:r>
              <a:rPr lang="en-US" altLang="zh-CN" sz="2200" dirty="0"/>
              <a:t>( </a:t>
            </a:r>
            <a:r>
              <a:rPr lang="zh-CN" altLang="en-US" sz="2200" dirty="0"/>
              <a:t>换行</a:t>
            </a:r>
            <a:r>
              <a:rPr lang="en-US" altLang="zh-CN" sz="2200" dirty="0"/>
              <a:t>/</a:t>
            </a:r>
            <a:r>
              <a:rPr lang="zh-CN" altLang="en-US" sz="2200" dirty="0"/>
              <a:t>换列）处理</a:t>
            </a:r>
            <a:r>
              <a:rPr lang="en-US" altLang="zh-CN" sz="2200" dirty="0"/>
              <a:t>, </a:t>
            </a:r>
            <a:r>
              <a:rPr lang="zh-CN" altLang="en-US" sz="2200" dirty="0"/>
              <a:t>适用于自适应布局及元素的个数不固定的情况。</a:t>
            </a:r>
            <a:endParaRPr lang="en-US" altLang="zh-CN" sz="2200" dirty="0"/>
          </a:p>
          <a:p>
            <a:r>
              <a:rPr lang="en-US" altLang="zh-CN" sz="2200" dirty="0" err="1"/>
              <a:t>DockPanel</a:t>
            </a:r>
            <a:r>
              <a:rPr lang="en-US" altLang="zh-CN" sz="2200" dirty="0"/>
              <a:t> </a:t>
            </a:r>
            <a:r>
              <a:rPr lang="zh-CN" altLang="en-US" sz="2200" dirty="0"/>
              <a:t>具备</a:t>
            </a:r>
            <a:r>
              <a:rPr lang="en-US" altLang="zh-CN" sz="2200" dirty="0"/>
              <a:t>4</a:t>
            </a:r>
            <a:r>
              <a:rPr lang="zh-CN" altLang="en-US" sz="2200" dirty="0"/>
              <a:t>个方向的锚定功能</a:t>
            </a:r>
            <a:r>
              <a:rPr lang="en-US" altLang="zh-CN" sz="2200" dirty="0"/>
              <a:t>, </a:t>
            </a:r>
            <a:r>
              <a:rPr lang="zh-CN" altLang="en-US" sz="2200" dirty="0"/>
              <a:t>可适应灵活的非固定的页面布局。</a:t>
            </a:r>
            <a:endParaRPr lang="en-US" altLang="zh-CN" sz="2200" dirty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布局的基本原则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一个窗口中只能包含一个元素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不应使用坐标设置元素的位置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大多数情况不应显示定义元素尺寸</a:t>
            </a:r>
            <a:endParaRPr lang="en-US" altLang="zh-CN" dirty="0"/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支持多元素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可使用嵌套容器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87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000" dirty="0"/>
              <a:t>1.1 </a:t>
            </a:r>
            <a:r>
              <a:rPr lang="zh-CN" altLang="en-US" sz="4000" dirty="0"/>
              <a:t>错误示例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74C09E-2094-41B7-A4EA-A1A5281F5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346" y="1628800"/>
            <a:ext cx="4933854" cy="2520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B47116-E127-4B93-970E-070784D59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20" y="5040390"/>
            <a:ext cx="5505733" cy="15494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0CDAFF-C30A-4041-9F3C-150DE9D98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04" y="1664570"/>
            <a:ext cx="4870700" cy="1555830"/>
          </a:xfrm>
          <a:prstGeom prst="rect">
            <a:avLst/>
          </a:prstGeom>
        </p:spPr>
      </p:pic>
      <p:sp>
        <p:nvSpPr>
          <p:cNvPr id="7" name="流程图: 汇总连接 6">
            <a:extLst>
              <a:ext uri="{FF2B5EF4-FFF2-40B4-BE49-F238E27FC236}">
                <a16:creationId xmlns:a16="http://schemas.microsoft.com/office/drawing/2014/main" id="{C970EAE9-B36A-40D5-9A81-8FD248678861}"/>
              </a:ext>
            </a:extLst>
          </p:cNvPr>
          <p:cNvSpPr/>
          <p:nvPr/>
        </p:nvSpPr>
        <p:spPr>
          <a:xfrm>
            <a:off x="4942284" y="3192873"/>
            <a:ext cx="1819909" cy="1734049"/>
          </a:xfrm>
          <a:prstGeom prst="flowChartSummingJunction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532F20-6DD9-4318-AFAE-8ED1617B5FC5}"/>
              </a:ext>
            </a:extLst>
          </p:cNvPr>
          <p:cNvSpPr txBox="1"/>
          <p:nvPr/>
        </p:nvSpPr>
        <p:spPr>
          <a:xfrm>
            <a:off x="504818" y="3333868"/>
            <a:ext cx="4554452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多数情况下</a:t>
            </a:r>
            <a:r>
              <a:rPr lang="en-US" altLang="zh-CN" dirty="0"/>
              <a:t>,</a:t>
            </a:r>
            <a:r>
              <a:rPr lang="zh-CN" altLang="en-US" dirty="0"/>
              <a:t>我们可是通过设置元素的位置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而不是固定元素的尺寸</a:t>
            </a:r>
            <a:r>
              <a:rPr lang="en-US" altLang="zh-CN" dirty="0"/>
              <a:t>, </a:t>
            </a:r>
            <a:r>
              <a:rPr lang="zh-CN" altLang="en-US" dirty="0"/>
              <a:t>这样当内容变化时</a:t>
            </a:r>
            <a:r>
              <a:rPr lang="en-US" altLang="zh-CN" dirty="0"/>
              <a:t>,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元素的尺寸也可以动态的变化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8C0EC2-01B3-4051-8B4F-CE948C84ED4C}"/>
              </a:ext>
            </a:extLst>
          </p:cNvPr>
          <p:cNvSpPr txBox="1"/>
          <p:nvPr/>
        </p:nvSpPr>
        <p:spPr>
          <a:xfrm>
            <a:off x="6310436" y="5667100"/>
            <a:ext cx="553576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尽量不用手动拖拽控件的形式创建界面</a:t>
            </a:r>
            <a:r>
              <a:rPr lang="en-US" altLang="zh-CN" dirty="0"/>
              <a:t>, </a:t>
            </a:r>
            <a:r>
              <a:rPr lang="zh-CN" altLang="en-US" dirty="0"/>
              <a:t>尽管</a:t>
            </a:r>
            <a:r>
              <a:rPr lang="en-US" altLang="zh-CN" dirty="0"/>
              <a:t>WPF</a:t>
            </a:r>
            <a:r>
              <a:rPr lang="zh-CN" altLang="en-US" dirty="0"/>
              <a:t>中仍然支持这一部分</a:t>
            </a:r>
            <a:r>
              <a:rPr lang="en-US" altLang="zh-CN" dirty="0"/>
              <a:t>,</a:t>
            </a:r>
            <a:r>
              <a:rPr lang="zh-CN" altLang="en-US" dirty="0"/>
              <a:t>因为生成的部分的代码仍然在后期需要手动更新。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9BC901-F417-45F3-9C7B-C456B04338D5}"/>
              </a:ext>
            </a:extLst>
          </p:cNvPr>
          <p:cNvSpPr txBox="1"/>
          <p:nvPr/>
        </p:nvSpPr>
        <p:spPr>
          <a:xfrm>
            <a:off x="6909669" y="4187015"/>
            <a:ext cx="501739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一个窗口中仅支持一个元素</a:t>
            </a:r>
            <a:r>
              <a:rPr lang="en-US" altLang="zh-CN" dirty="0"/>
              <a:t>, </a:t>
            </a:r>
            <a:r>
              <a:rPr lang="zh-CN" altLang="en-US" dirty="0"/>
              <a:t>如需支持多个元素</a:t>
            </a:r>
            <a:r>
              <a:rPr lang="en-US" altLang="zh-CN" dirty="0"/>
              <a:t>, </a:t>
            </a:r>
            <a:r>
              <a:rPr lang="zh-CN" altLang="en-US" dirty="0"/>
              <a:t>则可以使用嵌套式布局的方式。</a:t>
            </a:r>
          </a:p>
        </p:txBody>
      </p:sp>
    </p:spTree>
    <p:extLst>
      <p:ext uri="{BB962C8B-B14F-4D97-AF65-F5344CB8AC3E}">
        <p14:creationId xmlns:p14="http://schemas.microsoft.com/office/powerpoint/2010/main" val="29344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布局属性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BAFF08D-ABC4-4E09-9735-640D4B186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152162"/>
              </p:ext>
            </p:extLst>
          </p:nvPr>
        </p:nvGraphicFramePr>
        <p:xfrm>
          <a:off x="1701924" y="1772816"/>
          <a:ext cx="9828584" cy="461216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029029">
                  <a:extLst>
                    <a:ext uri="{9D8B030D-6E8A-4147-A177-3AD203B41FA5}">
                      <a16:colId xmlns:a16="http://schemas.microsoft.com/office/drawing/2014/main" val="2123188479"/>
                    </a:ext>
                  </a:extLst>
                </a:gridCol>
                <a:gridCol w="5799555">
                  <a:extLst>
                    <a:ext uri="{9D8B030D-6E8A-4147-A177-3AD203B41FA5}">
                      <a16:colId xmlns:a16="http://schemas.microsoft.com/office/drawing/2014/main" val="4175823822"/>
                    </a:ext>
                  </a:extLst>
                </a:gridCol>
              </a:tblGrid>
              <a:tr h="11173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HorizontalAlignment</a:t>
                      </a:r>
                      <a:endParaRPr lang="zh-CN" alt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5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用于设置子元素在</a:t>
                      </a:r>
                      <a:r>
                        <a:rPr lang="zh-CN" altLang="en-US" b="0" dirty="0">
                          <a:ln>
                            <a:noFill/>
                          </a:ln>
                        </a:rPr>
                        <a:t>容器</a:t>
                      </a:r>
                      <a:r>
                        <a:rPr lang="zh-CN" altLang="en-US" b="0" dirty="0"/>
                        <a:t>中的水平位置。</a:t>
                      </a:r>
                      <a:endParaRPr lang="en-US" altLang="zh-CN" b="0" dirty="0"/>
                    </a:p>
                    <a:p>
                      <a:pPr algn="ctr"/>
                      <a:r>
                        <a:rPr lang="zh-CN" altLang="en-US" b="0" dirty="0"/>
                        <a:t>参数</a:t>
                      </a:r>
                      <a:r>
                        <a:rPr lang="en-US" altLang="zh-CN" b="0" dirty="0"/>
                        <a:t>: Center</a:t>
                      </a:r>
                      <a:r>
                        <a:rPr lang="zh-CN" altLang="en-US" b="0" dirty="0"/>
                        <a:t>、</a:t>
                      </a:r>
                      <a:r>
                        <a:rPr lang="en-US" altLang="zh-CN" b="0" dirty="0"/>
                        <a:t>Left</a:t>
                      </a:r>
                      <a:r>
                        <a:rPr lang="zh-CN" altLang="en-US" b="0" dirty="0"/>
                        <a:t>、</a:t>
                      </a:r>
                      <a:r>
                        <a:rPr lang="en-US" altLang="zh-CN" b="0" dirty="0"/>
                        <a:t>Right</a:t>
                      </a:r>
                      <a:r>
                        <a:rPr lang="zh-CN" altLang="en-US" b="0" dirty="0"/>
                        <a:t>、</a:t>
                      </a:r>
                      <a:r>
                        <a:rPr lang="en-US" altLang="zh-CN" b="0" dirty="0"/>
                        <a:t>Stretch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5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258996448"/>
                  </a:ext>
                </a:extLst>
              </a:tr>
              <a:tr h="11173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VerticalAlignment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5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用于设置子元素在容器中的垂直位置。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参数</a:t>
                      </a:r>
                      <a:r>
                        <a:rPr lang="en-US" altLang="zh-CN" dirty="0"/>
                        <a:t>: Center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Bottom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Stretch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alphaModFix amt="5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95095139"/>
                  </a:ext>
                </a:extLst>
              </a:tr>
              <a:tr h="11868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endParaRPr lang="zh-CN" altLang="en-US" sz="2400" dirty="0"/>
                    </a:p>
                  </a:txBody>
                  <a:tcPr marT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5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用于设置子元素在容器中的边距。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参数</a:t>
                      </a:r>
                      <a:r>
                        <a:rPr lang="en-US" altLang="zh-CN" dirty="0"/>
                        <a:t>: 4</a:t>
                      </a:r>
                      <a:r>
                        <a:rPr lang="zh-CN" altLang="en-US" dirty="0"/>
                        <a:t>个方向的边距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左、上、右、下</a:t>
                      </a:r>
                      <a:r>
                        <a:rPr lang="en-US" altLang="zh-CN" dirty="0"/>
                        <a:t>)</a:t>
                      </a:r>
                    </a:p>
                    <a:p>
                      <a:pPr algn="ctr"/>
                      <a:r>
                        <a:rPr lang="zh-CN" altLang="en-US" b="1" dirty="0">
                          <a:solidFill>
                            <a:schemeClr val="accent2"/>
                          </a:solidFill>
                        </a:rPr>
                        <a:t>使用</a:t>
                      </a:r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: </a:t>
                      </a:r>
                      <a:r>
                        <a:rPr lang="zh-CN" altLang="en-US" b="1" dirty="0">
                          <a:solidFill>
                            <a:schemeClr val="accent2"/>
                          </a:solidFill>
                        </a:rPr>
                        <a:t>可以同时设置</a:t>
                      </a:r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zh-CN" altLang="en-US" b="1" dirty="0">
                          <a:solidFill>
                            <a:schemeClr val="accent2"/>
                          </a:solidFill>
                        </a:rPr>
                        <a:t>个相同边距、也可以单独设置每条边的边距。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alphaModFix amt="5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195016325"/>
                  </a:ext>
                </a:extLst>
              </a:tr>
              <a:tr h="11868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Height/Width</a:t>
                      </a:r>
                    </a:p>
                    <a:p>
                      <a:pPr algn="ctr"/>
                      <a:r>
                        <a:rPr lang="en-US" altLang="zh-CN" sz="24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MinHeight/MinWidth</a:t>
                      </a:r>
                    </a:p>
                    <a:p>
                      <a:pPr algn="ctr"/>
                      <a:r>
                        <a:rPr lang="en-US" altLang="zh-CN" sz="24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MaxHeight/ MaxWidth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54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设置元素的基本尺寸、有固定尺寸、最小尺寸、最大尺寸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5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418729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6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000" dirty="0"/>
              <a:t>3.</a:t>
            </a:r>
            <a:r>
              <a:rPr lang="zh-CN" altLang="en-US" sz="4000" dirty="0"/>
              <a:t>常用布局容器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Grid</a:t>
            </a:r>
          </a:p>
          <a:p>
            <a:pPr rtl="0"/>
            <a:r>
              <a:rPr lang="en-US" altLang="zh-CN" dirty="0" err="1"/>
              <a:t>StackPanel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WrapPanel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DockPanel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 err="1"/>
              <a:t>UniformGrid</a:t>
            </a:r>
            <a:endParaRPr lang="en-US" altLang="zh-CN" dirty="0"/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3.1 Grid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5AE537-AABB-4219-B765-D87F07A3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Grid</a:t>
            </a:r>
            <a:r>
              <a:rPr lang="zh-CN" altLang="en-US" dirty="0"/>
              <a:t>为</a:t>
            </a:r>
            <a:r>
              <a:rPr lang="en-US" altLang="zh-CN" dirty="0" err="1"/>
              <a:t>wpf</a:t>
            </a:r>
            <a:r>
              <a:rPr lang="zh-CN" altLang="en-US" dirty="0"/>
              <a:t>中最常用的布局容器</a:t>
            </a:r>
            <a:r>
              <a:rPr lang="en-US" altLang="zh-CN" dirty="0"/>
              <a:t>, </a:t>
            </a:r>
            <a:r>
              <a:rPr lang="zh-CN" altLang="en-US" dirty="0"/>
              <a:t>作为</a:t>
            </a:r>
            <a:r>
              <a:rPr lang="en-US" altLang="zh-CN" dirty="0"/>
              <a:t>View</a:t>
            </a:r>
            <a:r>
              <a:rPr lang="zh-CN" altLang="en-US" dirty="0"/>
              <a:t>中的主要组成部分</a:t>
            </a:r>
            <a:r>
              <a:rPr lang="en-US" altLang="zh-CN" dirty="0"/>
              <a:t>,  </a:t>
            </a:r>
            <a:r>
              <a:rPr lang="zh-CN" altLang="en-US" dirty="0"/>
              <a:t>负责框架中整体的页面布局。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 err="1"/>
              <a:t>ShowGridLines</a:t>
            </a:r>
            <a:r>
              <a:rPr lang="en-US" altLang="zh-CN" sz="2000" dirty="0"/>
              <a:t>: </a:t>
            </a:r>
            <a:r>
              <a:rPr lang="zh-CN" altLang="en-US" sz="2000" dirty="0"/>
              <a:t> 可以设置行业的边距线的显示。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Grid. </a:t>
            </a:r>
            <a:r>
              <a:rPr lang="en-US" altLang="zh-CN" sz="2000" dirty="0" err="1"/>
              <a:t>RowDefinitions</a:t>
            </a:r>
            <a:r>
              <a:rPr lang="en-US" altLang="zh-CN" sz="2000" dirty="0"/>
              <a:t> : </a:t>
            </a:r>
            <a:r>
              <a:rPr lang="zh-CN" altLang="en-US" sz="2000" dirty="0"/>
              <a:t>可以创建任意行</a:t>
            </a:r>
            <a:r>
              <a:rPr lang="en-US" altLang="zh-CN" sz="2000" dirty="0"/>
              <a:t>, </a:t>
            </a:r>
            <a:r>
              <a:rPr lang="zh-CN" altLang="en-US" sz="2000" dirty="0"/>
              <a:t>进行固定高度与百分比高度设置。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Grid. </a:t>
            </a:r>
            <a:r>
              <a:rPr lang="en-US" altLang="zh-CN" sz="2000" dirty="0" err="1"/>
              <a:t>ColumnDefinitions</a:t>
            </a:r>
            <a:r>
              <a:rPr lang="en-US" altLang="zh-CN" sz="2000" dirty="0"/>
              <a:t>:  </a:t>
            </a:r>
            <a:r>
              <a:rPr lang="zh-CN" altLang="en-US" sz="2000" dirty="0"/>
              <a:t>可以创建任意列</a:t>
            </a:r>
            <a:r>
              <a:rPr lang="en-US" altLang="zh-CN" sz="2000" dirty="0"/>
              <a:t>, </a:t>
            </a:r>
            <a:r>
              <a:rPr lang="zh-CN" altLang="en-US" sz="2000" dirty="0"/>
              <a:t>进行固定宽度与百分宽度设置。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3.2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StackPanel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900591" cy="4267200"/>
          </a:xfrm>
        </p:spPr>
        <p:txBody>
          <a:bodyPr rtlCol="0"/>
          <a:lstStyle/>
          <a:p>
            <a:r>
              <a:rPr lang="en-US" altLang="zh-CN" sz="2000" dirty="0"/>
              <a:t>Orientation: </a:t>
            </a:r>
            <a:r>
              <a:rPr lang="zh-CN" altLang="en-US" sz="2000" dirty="0"/>
              <a:t>用于设置</a:t>
            </a:r>
            <a:r>
              <a:rPr lang="en-US" altLang="zh-CN" sz="2000" dirty="0" err="1"/>
              <a:t>StackPanel</a:t>
            </a:r>
            <a:r>
              <a:rPr lang="zh-CN" altLang="en-US" sz="2000" dirty="0"/>
              <a:t>的元素排列方式。默认以垂直的方式布局。</a:t>
            </a:r>
            <a:endParaRPr lang="en-US" altLang="zh-CN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Horizontal</a:t>
            </a:r>
            <a:r>
              <a:rPr lang="zh-CN" altLang="en-US" sz="2000" dirty="0"/>
              <a:t>为水平布局</a:t>
            </a:r>
            <a:r>
              <a:rPr lang="en-US" altLang="zh-CN" sz="2000" dirty="0"/>
              <a:t>, Vertical</a:t>
            </a:r>
            <a:r>
              <a:rPr lang="zh-CN" altLang="en-US" sz="2000" dirty="0"/>
              <a:t>为垂直布局</a:t>
            </a:r>
            <a:r>
              <a:rPr lang="en-US" altLang="zh-CN" sz="2000" dirty="0"/>
              <a:t>, </a:t>
            </a:r>
            <a:r>
              <a:rPr lang="zh-CN" altLang="en-US" sz="2000" dirty="0"/>
              <a:t>分别设置水平和垂直的效果如下</a:t>
            </a:r>
            <a:r>
              <a:rPr lang="en-US" altLang="zh-CN" sz="2000" dirty="0"/>
              <a:t>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4EC3A6-A003-4EF7-A5A4-0F44E514E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4" y="2924944"/>
            <a:ext cx="2070206" cy="31434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701684-F34F-4198-ADE3-37A6C699C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492" y="4017038"/>
            <a:ext cx="3460928" cy="10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3.3</a:t>
            </a:r>
            <a:r>
              <a:rPr lang="zh-CN" altLang="en-US" dirty="0"/>
              <a:t> </a:t>
            </a:r>
            <a:r>
              <a:rPr lang="en-US" altLang="zh-CN" dirty="0" err="1"/>
              <a:t>WrapPanel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522414" y="2060848"/>
            <a:ext cx="10116614" cy="4267200"/>
          </a:xfrm>
        </p:spPr>
        <p:txBody>
          <a:bodyPr rtlCol="0">
            <a:normAutofit/>
          </a:bodyPr>
          <a:lstStyle/>
          <a:p>
            <a:r>
              <a:rPr lang="en-US" altLang="zh-CN" sz="2000" dirty="0" err="1"/>
              <a:t>WrapPanel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StackPanel</a:t>
            </a:r>
            <a:r>
              <a:rPr lang="zh-CN" altLang="en-US" sz="2000" dirty="0"/>
              <a:t>类似的功能</a:t>
            </a:r>
            <a:r>
              <a:rPr lang="en-US" altLang="zh-CN" sz="2000" dirty="0"/>
              <a:t>,  </a:t>
            </a:r>
            <a:r>
              <a:rPr lang="zh-CN" altLang="en-US" sz="2000" dirty="0"/>
              <a:t>相对于</a:t>
            </a:r>
            <a:r>
              <a:rPr lang="en-US" altLang="zh-CN" sz="2000" dirty="0" err="1"/>
              <a:t>WrapPanel</a:t>
            </a:r>
            <a:r>
              <a:rPr lang="en-US" altLang="zh-CN" sz="2000" dirty="0"/>
              <a:t> , </a:t>
            </a:r>
            <a:r>
              <a:rPr lang="zh-CN" altLang="en-US" sz="2000" dirty="0"/>
              <a:t>具有在有限的容器范围内</a:t>
            </a:r>
            <a:r>
              <a:rPr lang="en-US" altLang="zh-CN" sz="2000" dirty="0"/>
              <a:t>, </a:t>
            </a:r>
            <a:r>
              <a:rPr lang="zh-CN" altLang="en-US" sz="2000" dirty="0"/>
              <a:t>可以自动换行</a:t>
            </a:r>
            <a:r>
              <a:rPr lang="en-US" altLang="zh-CN" sz="2000" dirty="0"/>
              <a:t>, </a:t>
            </a:r>
            <a:r>
              <a:rPr lang="zh-CN" altLang="en-US" sz="2000" dirty="0"/>
              <a:t>或者换列处理。具体则取决于</a:t>
            </a:r>
            <a:r>
              <a:rPr lang="en-US" altLang="zh-CN" sz="2000" dirty="0" err="1"/>
              <a:t>WrapPanel</a:t>
            </a:r>
            <a:r>
              <a:rPr lang="zh-CN" altLang="en-US" sz="2000" dirty="0"/>
              <a:t>的排列方式</a:t>
            </a:r>
            <a:r>
              <a:rPr lang="en-US" altLang="zh-CN" sz="2000" dirty="0"/>
              <a:t> (</a:t>
            </a:r>
            <a:r>
              <a:rPr lang="en-US" altLang="zh-CN" dirty="0"/>
              <a:t>Orientation</a:t>
            </a:r>
            <a:r>
              <a:rPr lang="en-US" altLang="zh-CN" sz="2000" dirty="0"/>
              <a:t> 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下图演示当容器的大小不足够呈现有限的元素时</a:t>
            </a:r>
            <a:r>
              <a:rPr lang="en-US" altLang="zh-CN" sz="2000" dirty="0"/>
              <a:t>, </a:t>
            </a:r>
            <a:r>
              <a:rPr lang="zh-CN" altLang="en-US" sz="2000" dirty="0"/>
              <a:t>针对元素会自动换行</a:t>
            </a:r>
            <a:r>
              <a:rPr lang="en-US" altLang="zh-CN" sz="2000" dirty="0"/>
              <a:t>/</a:t>
            </a:r>
            <a:r>
              <a:rPr lang="zh-CN" altLang="en-US" sz="2000" dirty="0"/>
              <a:t>列：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09C5D4-C4E7-44F4-AD46-2658710EE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3429000"/>
            <a:ext cx="3143412" cy="23496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E533CA-4A65-440E-A254-C6AE3D573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00" y="3400364"/>
            <a:ext cx="3111660" cy="23305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1EB0DED-1565-49BB-A620-E81C62A6B019}"/>
              </a:ext>
            </a:extLst>
          </p:cNvPr>
          <p:cNvSpPr txBox="1"/>
          <p:nvPr/>
        </p:nvSpPr>
        <p:spPr>
          <a:xfrm>
            <a:off x="8038628" y="5801831"/>
            <a:ext cx="9144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Vertical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9B98C7-7B4C-46C3-A9A7-F7689CBBAD2E}"/>
              </a:ext>
            </a:extLst>
          </p:cNvPr>
          <p:cNvSpPr txBox="1"/>
          <p:nvPr/>
        </p:nvSpPr>
        <p:spPr>
          <a:xfrm>
            <a:off x="2926060" y="5801831"/>
            <a:ext cx="136815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Horizontal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3.4 </a:t>
            </a:r>
            <a:r>
              <a:rPr lang="en-US" altLang="zh-CN" dirty="0" err="1"/>
              <a:t>DockPanel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335390" y="1223860"/>
            <a:ext cx="10332639" cy="2592287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包含在</a:t>
            </a:r>
            <a:r>
              <a:rPr lang="en-US" altLang="zh-CN" sz="2000" dirty="0" err="1"/>
              <a:t>DockPanel</a:t>
            </a:r>
            <a:r>
              <a:rPr lang="zh-CN" altLang="en-US" sz="2000" dirty="0"/>
              <a:t>中的元素</a:t>
            </a:r>
            <a:r>
              <a:rPr lang="en-US" altLang="zh-CN" sz="2000" dirty="0"/>
              <a:t>, </a:t>
            </a:r>
            <a:r>
              <a:rPr lang="zh-CN" altLang="en-US" sz="2000" dirty="0"/>
              <a:t>具备</a:t>
            </a:r>
            <a:r>
              <a:rPr lang="en-US" altLang="zh-CN" sz="2000" dirty="0" err="1"/>
              <a:t>DockPanel.Dock</a:t>
            </a:r>
            <a:r>
              <a:rPr lang="zh-CN" altLang="en-US" sz="2000" dirty="0"/>
              <a:t>的</a:t>
            </a:r>
            <a:r>
              <a:rPr lang="en-US" altLang="zh-CN" sz="2000" dirty="0"/>
              <a:t>4</a:t>
            </a:r>
            <a:r>
              <a:rPr lang="zh-CN" altLang="en-US" sz="2000" dirty="0"/>
              <a:t>个枚举值（</a:t>
            </a:r>
            <a:r>
              <a:rPr lang="en-US" altLang="zh-CN" sz="2000" dirty="0"/>
              <a:t>Top/Left/Right/Bottom</a:t>
            </a:r>
            <a:r>
              <a:rPr lang="zh-CN" altLang="en-US" sz="2000" dirty="0"/>
              <a:t>） 用于设置元素的锚定位置</a:t>
            </a:r>
            <a:r>
              <a:rPr lang="en-US" altLang="zh-CN" sz="2000" dirty="0"/>
              <a:t> .</a:t>
            </a:r>
          </a:p>
          <a:p>
            <a:r>
              <a:rPr lang="en-US" altLang="zh-CN" sz="2000" dirty="0" err="1"/>
              <a:t>LastChildFill</a:t>
            </a:r>
            <a:r>
              <a:rPr lang="en-US" altLang="zh-CN" sz="2000" dirty="0"/>
              <a:t> : </a:t>
            </a:r>
            <a:r>
              <a:rPr lang="zh-CN" altLang="en-US" sz="2000" dirty="0"/>
              <a:t>容器中的最后一个元素时</a:t>
            </a:r>
            <a:r>
              <a:rPr lang="en-US" altLang="zh-CN" sz="2000" dirty="0"/>
              <a:t>, </a:t>
            </a:r>
            <a:r>
              <a:rPr lang="zh-CN" altLang="en-US" sz="2000" dirty="0"/>
              <a:t>默认该元素填充</a:t>
            </a:r>
            <a:r>
              <a:rPr lang="en-US" altLang="zh-CN" sz="2000" dirty="0" err="1"/>
              <a:t>DockPanel</a:t>
            </a:r>
            <a:r>
              <a:rPr lang="zh-CN" altLang="en-US" sz="2000" dirty="0"/>
              <a:t>所有空间</a:t>
            </a:r>
            <a:r>
              <a:rPr lang="en-US" altLang="zh-CN" sz="2000" dirty="0"/>
              <a:t>, </a:t>
            </a:r>
            <a:r>
              <a:rPr lang="zh-CN" altLang="en-US" sz="2000" dirty="0"/>
              <a:t>默认值为</a:t>
            </a:r>
            <a:r>
              <a:rPr lang="en-US" altLang="zh-CN" sz="2000" dirty="0"/>
              <a:t>True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 err="1"/>
              <a:t>DockPanel</a:t>
            </a:r>
            <a:r>
              <a:rPr lang="zh-CN" altLang="en-US" sz="2000" dirty="0"/>
              <a:t>中的元素未显示添加</a:t>
            </a:r>
            <a:r>
              <a:rPr lang="en-US" altLang="zh-CN" sz="2000" dirty="0" err="1"/>
              <a:t>DockPanel.Dock</a:t>
            </a:r>
            <a:r>
              <a:rPr lang="zh-CN" altLang="en-US" sz="2000" dirty="0"/>
              <a:t>属性时</a:t>
            </a:r>
            <a:r>
              <a:rPr lang="en-US" altLang="zh-CN" sz="2000" dirty="0"/>
              <a:t>, </a:t>
            </a:r>
            <a:r>
              <a:rPr lang="zh-CN" altLang="en-US" sz="2000" dirty="0"/>
              <a:t>系统则会默认为</a:t>
            </a:r>
            <a:r>
              <a:rPr lang="en-US" altLang="zh-CN" sz="2000" dirty="0" err="1"/>
              <a:t>DockPanel.Dock</a:t>
            </a:r>
            <a:r>
              <a:rPr lang="en-US" altLang="zh-CN" sz="2000" dirty="0"/>
              <a:t>=“Left”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D28429-3FF1-4A2A-8E7F-CBB97C2A7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332" y="3429000"/>
            <a:ext cx="3048157" cy="30037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A199D1-4506-4871-B4BF-36694D231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740" y="3429000"/>
            <a:ext cx="2971953" cy="30037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94ABDE-C590-4892-9D9E-32C9A704FE0C}"/>
              </a:ext>
            </a:extLst>
          </p:cNvPr>
          <p:cNvSpPr txBox="1"/>
          <p:nvPr/>
        </p:nvSpPr>
        <p:spPr>
          <a:xfrm>
            <a:off x="6094412" y="6436112"/>
            <a:ext cx="19461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err="1"/>
              <a:t>LastChildFill</a:t>
            </a:r>
            <a:r>
              <a:rPr lang="en-US" altLang="zh-CN" dirty="0"/>
              <a:t>=True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9ACD38-2435-4945-9760-F5DB8A6DCB53}"/>
              </a:ext>
            </a:extLst>
          </p:cNvPr>
          <p:cNvSpPr txBox="1"/>
          <p:nvPr/>
        </p:nvSpPr>
        <p:spPr>
          <a:xfrm>
            <a:off x="9682809" y="6436112"/>
            <a:ext cx="196720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err="1"/>
              <a:t>LastChildFill</a:t>
            </a:r>
            <a:r>
              <a:rPr lang="en-US" altLang="zh-CN" dirty="0"/>
              <a:t>=False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671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222</TotalTime>
  <Words>1465</Words>
  <Application>Microsoft Office PowerPoint</Application>
  <PresentationFormat>自定义</PresentationFormat>
  <Paragraphs>158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Microsoft YaHei UI</vt:lpstr>
      <vt:lpstr>微软雅黑</vt:lpstr>
      <vt:lpstr>Arial</vt:lpstr>
      <vt:lpstr>Consolas</vt:lpstr>
      <vt:lpstr>Corbel</vt:lpstr>
      <vt:lpstr>黑板 16 x 9</vt:lpstr>
      <vt:lpstr>WPF入门基础教学(1)</vt:lpstr>
      <vt:lpstr>1.布局的基本原则</vt:lpstr>
      <vt:lpstr>1.1 错误示例</vt:lpstr>
      <vt:lpstr>2.布局属性</vt:lpstr>
      <vt:lpstr>3.常用布局容器</vt:lpstr>
      <vt:lpstr>3.1 Grid</vt:lpstr>
      <vt:lpstr>3.2 StackPanel</vt:lpstr>
      <vt:lpstr>3.3 WrapPanel</vt:lpstr>
      <vt:lpstr>3.4 DockPanel</vt:lpstr>
      <vt:lpstr>3.5 UniformGrid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周 豪</dc:creator>
  <cp:lastModifiedBy>周 豪</cp:lastModifiedBy>
  <cp:revision>64</cp:revision>
  <dcterms:created xsi:type="dcterms:W3CDTF">2019-09-27T11:44:42Z</dcterms:created>
  <dcterms:modified xsi:type="dcterms:W3CDTF">2019-10-02T10:42:54Z</dcterms:modified>
</cp:coreProperties>
</file>