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[HW1 8-24 ExcelBook-Hena.xlsx]State Count by Years!PivotTable2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Count by Years'!$B$4:$B$5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'State Count by Years'!$A$6:$A$15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'State Count by Years'!$B$6:$B$15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6</c:v>
                </c:pt>
                <c:pt idx="4">
                  <c:v>7</c:v>
                </c:pt>
                <c:pt idx="5">
                  <c:v>80</c:v>
                </c:pt>
                <c:pt idx="6">
                  <c:v>131</c:v>
                </c:pt>
                <c:pt idx="7">
                  <c:v>99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4-4167-82DB-193E8FD9BE8F}"/>
            </c:ext>
          </c:extLst>
        </c:ser>
        <c:ser>
          <c:idx val="1"/>
          <c:order val="1"/>
          <c:tx>
            <c:strRef>
              <c:f>'State Count by Years'!$C$4:$C$5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'State Count by Years'!$A$6:$A$15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'State Count by Years'!$C$6:$C$15</c:f>
              <c:numCache>
                <c:formatCode>General</c:formatCode>
                <c:ptCount val="9"/>
                <c:pt idx="0">
                  <c:v>4</c:v>
                </c:pt>
                <c:pt idx="1">
                  <c:v>15</c:v>
                </c:pt>
                <c:pt idx="2">
                  <c:v>28</c:v>
                </c:pt>
                <c:pt idx="3">
                  <c:v>60</c:v>
                </c:pt>
                <c:pt idx="4">
                  <c:v>67</c:v>
                </c:pt>
                <c:pt idx="5">
                  <c:v>422</c:v>
                </c:pt>
                <c:pt idx="6">
                  <c:v>527</c:v>
                </c:pt>
                <c:pt idx="7">
                  <c:v>376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4-4167-82DB-193E8FD9B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186296"/>
        <c:axId val="525184656"/>
      </c:barChart>
      <c:lineChart>
        <c:grouping val="standard"/>
        <c:varyColors val="0"/>
        <c:ser>
          <c:idx val="2"/>
          <c:order val="2"/>
          <c:tx>
            <c:strRef>
              <c:f>'State Count by Years'!$D$4:$D$5</c:f>
              <c:strCache>
                <c:ptCount val="1"/>
                <c:pt idx="0">
                  <c:v>live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'State Count by Years'!$A$6:$A$15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'State Count by Years'!$D$6:$D$15</c:f>
              <c:numCache>
                <c:formatCode>General</c:formatCode>
                <c:ptCount val="9"/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4-4167-82DB-193E8FD9BE8F}"/>
            </c:ext>
          </c:extLst>
        </c:ser>
        <c:ser>
          <c:idx val="3"/>
          <c:order val="3"/>
          <c:tx>
            <c:strRef>
              <c:f>'State Count by Years'!$E$4:$E$5</c:f>
              <c:strCache>
                <c:ptCount val="1"/>
                <c:pt idx="0">
                  <c:v>successful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'State Count by Years'!$A$6:$A$15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'State Count by Years'!$E$6:$E$15</c:f>
              <c:numCache>
                <c:formatCode>General</c:formatCode>
                <c:ptCount val="9"/>
                <c:pt idx="0">
                  <c:v>9</c:v>
                </c:pt>
                <c:pt idx="1">
                  <c:v>49</c:v>
                </c:pt>
                <c:pt idx="2">
                  <c:v>136</c:v>
                </c:pt>
                <c:pt idx="3">
                  <c:v>216</c:v>
                </c:pt>
                <c:pt idx="4">
                  <c:v>200</c:v>
                </c:pt>
                <c:pt idx="5">
                  <c:v>474</c:v>
                </c:pt>
                <c:pt idx="6">
                  <c:v>567</c:v>
                </c:pt>
                <c:pt idx="7">
                  <c:v>475</c:v>
                </c:pt>
                <c:pt idx="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64-4167-82DB-193E8FD9B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186296"/>
        <c:axId val="525184656"/>
      </c:lineChart>
      <c:catAx>
        <c:axId val="52518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84656"/>
        <c:crosses val="autoZero"/>
        <c:auto val="1"/>
        <c:lblAlgn val="ctr"/>
        <c:lblOffset val="100"/>
        <c:noMultiLvlLbl val="0"/>
      </c:catAx>
      <c:valAx>
        <c:axId val="52518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8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80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9103-EB8C-48DF-8F92-67F21100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KICKSTARTER </a:t>
            </a:r>
            <a:r>
              <a:rPr lang="en-US" dirty="0" err="1">
                <a:solidFill>
                  <a:schemeClr val="tx1"/>
                </a:solidFill>
              </a:rPr>
              <a:t>cAMPAIGN</a:t>
            </a:r>
            <a:r>
              <a:rPr lang="en-US" dirty="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0E03-8718-4A64-A04F-8B1A80F1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Hena VENUGOPAL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B6422-6B9C-432E-9B7E-7AEF15EB2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2" r="1023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37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49C-B52F-45A3-AFC6-003DBF00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340F-1DF8-4E14-B7C8-BBE65FC0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1.From 2014 to 2016, campaigns were very successful and it dropped during 2017.</a:t>
            </a:r>
          </a:p>
          <a:p>
            <a:r>
              <a:rPr lang="en-US" dirty="0"/>
              <a:t>2. Most Popular categories were Theater, Technology and Music.</a:t>
            </a:r>
          </a:p>
          <a:p>
            <a:r>
              <a:rPr lang="en-US" dirty="0"/>
              <a:t>3.Plays and Rock are the Top </a:t>
            </a:r>
            <a:r>
              <a:rPr lang="en-US" dirty="0" err="1"/>
              <a:t>SubCategories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B02C8E-E3F6-46F1-A77A-7995B0D1A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613" y="1179513"/>
          <a:ext cx="665162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53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B7D3-01E1-4B58-BF6C-42B58F3D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15065-1E24-4763-8A74-DDC3CD4C38DD}"/>
              </a:ext>
            </a:extLst>
          </p:cNvPr>
          <p:cNvSpPr txBox="1"/>
          <p:nvPr/>
        </p:nvSpPr>
        <p:spPr>
          <a:xfrm>
            <a:off x="575894" y="2382982"/>
            <a:ext cx="1075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1.Data could be incomplete and missing pieces</a:t>
            </a:r>
          </a:p>
          <a:p>
            <a:endParaRPr lang="en-US" dirty="0"/>
          </a:p>
          <a:p>
            <a:r>
              <a:rPr lang="en-US" dirty="0"/>
              <a:t>2. Of the more than 300,000 projects launched on Kickstarter, </a:t>
            </a:r>
          </a:p>
          <a:p>
            <a:r>
              <a:rPr lang="en-US" dirty="0"/>
              <a:t>only a third have made it through the funding process with a positive outcome. Hence the data set is very limited</a:t>
            </a:r>
          </a:p>
        </p:txBody>
      </p:sp>
    </p:spTree>
    <p:extLst>
      <p:ext uri="{BB962C8B-B14F-4D97-AF65-F5344CB8AC3E}">
        <p14:creationId xmlns:p14="http://schemas.microsoft.com/office/powerpoint/2010/main" val="32222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23E-330D-4E23-9979-6CC98936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possible tables and/or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C55A8-BDF6-4E3A-846E-1E4532E2CFA2}"/>
              </a:ext>
            </a:extLst>
          </p:cNvPr>
          <p:cNvSpPr txBox="1"/>
          <p:nvPr/>
        </p:nvSpPr>
        <p:spPr>
          <a:xfrm>
            <a:off x="856343" y="3075708"/>
            <a:ext cx="11341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Pie Chart would be a good option showing the various proportions of each State within Overall Projects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Scatter Plot is another option.</a:t>
            </a:r>
          </a:p>
        </p:txBody>
      </p:sp>
    </p:spTree>
    <p:extLst>
      <p:ext uri="{BB962C8B-B14F-4D97-AF65-F5344CB8AC3E}">
        <p14:creationId xmlns:p14="http://schemas.microsoft.com/office/powerpoint/2010/main" val="1844434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A2441"/>
      </a:dk2>
      <a:lt2>
        <a:srgbClr val="E2E7E8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8F4DC3"/>
      </a:accent5>
      <a:accent6>
        <a:srgbClr val="5646B6"/>
      </a:accent6>
      <a:hlink>
        <a:srgbClr val="A24AC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DividendVTI</vt:lpstr>
      <vt:lpstr>KICKSTARTER cAMPAIGN Insights</vt:lpstr>
      <vt:lpstr>cONCLUSIONS:</vt:lpstr>
      <vt:lpstr>Limitations</vt:lpstr>
      <vt:lpstr>some other possible tables and/or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 Insights</dc:title>
  <dc:creator>Hena V</dc:creator>
  <cp:lastModifiedBy>Hena V</cp:lastModifiedBy>
  <cp:revision>3</cp:revision>
  <dcterms:created xsi:type="dcterms:W3CDTF">2019-08-24T19:24:20Z</dcterms:created>
  <dcterms:modified xsi:type="dcterms:W3CDTF">2019-08-24T21:20:25Z</dcterms:modified>
</cp:coreProperties>
</file>