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Marina: Louisiana, Mississippi, Alabama, Arkansas, Oklahoma, South Carolina, North Carolina, Tennessee, Kentucky, and Missouri have above average obesity and temperatures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Hena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Hena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Shape 2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Sabir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Becca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Marina: Louisiana, Mississippi, Alabama, Arkansas, Oklahoma, South Carolina, North Carolina, Tennessee, Kentucky, and Missouri have above average obesity and temperatures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18911" r="0" b="16857"/>
          <a:stretch>
            <a:fillRect/>
          </a:stretch>
        </p:blipFill>
        <p:spPr>
          <a:xfrm>
            <a:off x="14315947" y="3522562"/>
            <a:ext cx="8894923" cy="5713283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grpSp>
        <p:nvGrpSpPr>
          <p:cNvPr id="124" name="Group"/>
          <p:cNvGrpSpPr/>
          <p:nvPr/>
        </p:nvGrpSpPr>
        <p:grpSpPr>
          <a:xfrm>
            <a:off x="1872683" y="4862332"/>
            <a:ext cx="11459086" cy="2579869"/>
            <a:chOff x="0" y="0"/>
            <a:chExt cx="11459086" cy="2579867"/>
          </a:xfrm>
        </p:grpSpPr>
        <p:sp>
          <p:nvSpPr>
            <p:cNvPr id="121" name="Is there a relationship between obesity and states that are colder/hotter than average?"/>
            <p:cNvSpPr txBox="1"/>
            <p:nvPr/>
          </p:nvSpPr>
          <p:spPr>
            <a:xfrm>
              <a:off x="370321" y="1411467"/>
              <a:ext cx="11088766" cy="1168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 cap="all" sz="3600"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Is there a relationship between obesity and states that are colder/hotter than average?</a:t>
              </a:r>
            </a:p>
          </p:txBody>
        </p:sp>
        <p:sp>
          <p:nvSpPr>
            <p:cNvPr id="122" name="Hot Bods"/>
            <p:cNvSpPr txBox="1"/>
            <p:nvPr/>
          </p:nvSpPr>
          <p:spPr>
            <a:xfrm>
              <a:off x="167725" y="0"/>
              <a:ext cx="11088766" cy="9779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cap="all" sz="6000"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Hot Bods</a:t>
              </a:r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1077448"/>
              <a:ext cx="11424217" cy="234471"/>
            </a:xfrm>
            <a:prstGeom prst="rect">
              <a:avLst/>
            </a:prstGeom>
            <a:solidFill>
              <a:srgbClr val="000000">
                <a:alpha val="7942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Temperature_Chroropleth.png" descr="Temperature_Chroroplet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855" y="81290"/>
            <a:ext cx="22363568" cy="14376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010 mean temperature by stat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2010 mean temperature by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nitial Comparison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Initial Comparison</a:t>
            </a:r>
          </a:p>
        </p:txBody>
      </p:sp>
      <p:pic>
        <p:nvPicPr>
          <p:cNvPr id="197" name="mean_obsity_by_state.png" descr="mean_obsity_by_state.png"/>
          <p:cNvPicPr>
            <a:picLocks noChangeAspect="1"/>
          </p:cNvPicPr>
          <p:nvPr/>
        </p:nvPicPr>
        <p:blipFill>
          <a:blip r:embed="rId3">
            <a:extLst/>
          </a:blip>
          <a:srcRect l="8214" t="0" r="8214" b="0"/>
          <a:stretch>
            <a:fillRect/>
          </a:stretch>
        </p:blipFill>
        <p:spPr>
          <a:xfrm>
            <a:off x="1299765" y="7281449"/>
            <a:ext cx="21784482" cy="6516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Temperature_State_2010.png" descr="Temperature_State_20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5332" y="2081065"/>
            <a:ext cx="22853336" cy="5713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ploring Obesity Data Set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Exploring Obesity Data Set</a:t>
            </a:r>
          </a:p>
        </p:txBody>
      </p:sp>
      <p:pic>
        <p:nvPicPr>
          <p:cNvPr id="203" name="Screen Shot 2019-10-09 at 1.38.02 PM.png" descr="Screen Shot 2019-10-09 at 1.38.02 PM.png"/>
          <p:cNvPicPr>
            <a:picLocks noChangeAspect="1"/>
          </p:cNvPicPr>
          <p:nvPr/>
        </p:nvPicPr>
        <p:blipFill>
          <a:blip r:embed="rId3">
            <a:extLst/>
          </a:blip>
          <a:srcRect l="0" t="0" r="9179" b="0"/>
          <a:stretch>
            <a:fillRect/>
          </a:stretch>
        </p:blipFill>
        <p:spPr>
          <a:xfrm>
            <a:off x="812799" y="3844765"/>
            <a:ext cx="12619173" cy="88381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04" name="Cleaned Subset"/>
          <p:cNvSpPr txBox="1"/>
          <p:nvPr/>
        </p:nvSpPr>
        <p:spPr>
          <a:xfrm>
            <a:off x="16746497" y="4623342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Cleaned Subset</a:t>
            </a:r>
          </a:p>
        </p:txBody>
      </p:sp>
      <p:sp>
        <p:nvSpPr>
          <p:cNvPr id="205" name="Rectangle"/>
          <p:cNvSpPr/>
          <p:nvPr/>
        </p:nvSpPr>
        <p:spPr>
          <a:xfrm>
            <a:off x="7747431" y="4796929"/>
            <a:ext cx="1034877" cy="34914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Initial Testing"/>
          <p:cNvSpPr txBox="1"/>
          <p:nvPr/>
        </p:nvSpPr>
        <p:spPr>
          <a:xfrm>
            <a:off x="4946658" y="2899230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Initial Testing</a:t>
            </a:r>
          </a:p>
        </p:txBody>
      </p:sp>
      <p:pic>
        <p:nvPicPr>
          <p:cNvPr id="207" name="Screen Shot 2019-10-09 at 1.37.25 PM.png" descr="Screen Shot 2019-10-09 at 1.37.2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04352" y="5627917"/>
            <a:ext cx="7794971" cy="301967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208" name="Rectangle"/>
          <p:cNvSpPr/>
          <p:nvPr/>
        </p:nvSpPr>
        <p:spPr>
          <a:xfrm>
            <a:off x="12142179" y="4796929"/>
            <a:ext cx="1222910" cy="349149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14198302" y="7422830"/>
            <a:ext cx="852287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0" name="Oval Oval" descr="Oval Oval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72812" y="8101895"/>
            <a:ext cx="1535194" cy="349149"/>
          </a:xfrm>
          <a:prstGeom prst="rect">
            <a:avLst/>
          </a:prstGeom>
        </p:spPr>
      </p:pic>
      <p:pic>
        <p:nvPicPr>
          <p:cNvPr id="212" name="Oval Oval" descr="Oval Oval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22673" y="8101895"/>
            <a:ext cx="1535194" cy="349149"/>
          </a:xfrm>
          <a:prstGeom prst="rect">
            <a:avLst/>
          </a:prstGeom>
        </p:spPr>
      </p:pic>
      <p:pic>
        <p:nvPicPr>
          <p:cNvPr id="214" name="Oval Oval" descr="Oval Oval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634463" y="7635926"/>
            <a:ext cx="5161272" cy="5633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esity by State Boxplot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Obesity by State Boxplot</a:t>
            </a:r>
          </a:p>
        </p:txBody>
      </p:sp>
      <p:sp>
        <p:nvSpPr>
          <p:cNvPr id="220" name="Statistic=11.554393289970982 and pvalue=2.6714108531690735e-75"/>
          <p:cNvSpPr txBox="1"/>
          <p:nvPr/>
        </p:nvSpPr>
        <p:spPr>
          <a:xfrm>
            <a:off x="1363982" y="2351459"/>
            <a:ext cx="20909835" cy="1443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Statistic=11.554393289970982 and pvalue=2.6714108531690735e-75</a:t>
            </a:r>
          </a:p>
        </p:txBody>
      </p:sp>
      <p:pic>
        <p:nvPicPr>
          <p:cNvPr id="221" name="Statepop_BMI_boxplot.png" descr="Statepop_BMI_boxplot.png"/>
          <p:cNvPicPr>
            <a:picLocks noChangeAspect="1"/>
          </p:cNvPicPr>
          <p:nvPr/>
        </p:nvPicPr>
        <p:blipFill>
          <a:blip r:embed="rId3">
            <a:extLst/>
          </a:blip>
          <a:srcRect l="0" t="6312" r="0" b="0"/>
          <a:stretch>
            <a:fillRect/>
          </a:stretch>
        </p:blipFill>
        <p:spPr>
          <a:xfrm>
            <a:off x="1585515" y="4019111"/>
            <a:ext cx="21213052" cy="9936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mperature and Obesity plot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Temperature and Obesity plots</a:t>
            </a:r>
          </a:p>
        </p:txBody>
      </p:sp>
      <p:sp>
        <p:nvSpPr>
          <p:cNvPr id="226" name="We cannot prove a significant difference in the obesity means by population of each state"/>
          <p:cNvSpPr txBox="1"/>
          <p:nvPr/>
        </p:nvSpPr>
        <p:spPr>
          <a:xfrm>
            <a:off x="1363982" y="2580059"/>
            <a:ext cx="20909835" cy="7326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cannot prove a significant difference in the obesity means by population of each state</a:t>
            </a:r>
          </a:p>
        </p:txBody>
      </p:sp>
      <p:pic>
        <p:nvPicPr>
          <p:cNvPr id="227" name="Linear Regression of Mean Obesity vs Temperature by state.png" descr="Linear Regression of Mean Obesity vs Temperature by sta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667" y="3692227"/>
            <a:ext cx="10872987" cy="108729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atter Plot of Mean Obesity vs Temperature by state.png" descr="Scatter Plot of Mean Obesity vs Temperature by sta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1512" y="3692227"/>
            <a:ext cx="10872987" cy="1087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creen Shot 2019-10-09 at 12.30.35 PM.png" descr="Screen Shot 2019-10-09 at 12.30.35 PM.png"/>
          <p:cNvPicPr>
            <a:picLocks noChangeAspect="1"/>
          </p:cNvPicPr>
          <p:nvPr/>
        </p:nvPicPr>
        <p:blipFill>
          <a:blip r:embed="rId3">
            <a:extLst/>
          </a:blip>
          <a:srcRect l="0" t="0" r="62036" b="7014"/>
          <a:stretch>
            <a:fillRect/>
          </a:stretch>
        </p:blipFill>
        <p:spPr>
          <a:xfrm>
            <a:off x="1785299" y="5735273"/>
            <a:ext cx="2787541" cy="53876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5" name="Group"/>
          <p:cNvGrpSpPr/>
          <p:nvPr/>
        </p:nvGrpSpPr>
        <p:grpSpPr>
          <a:xfrm>
            <a:off x="17773607" y="4815722"/>
            <a:ext cx="2497889" cy="8552112"/>
            <a:chOff x="0" y="0"/>
            <a:chExt cx="2497887" cy="8552110"/>
          </a:xfrm>
        </p:grpSpPr>
        <p:pic>
          <p:nvPicPr>
            <p:cNvPr id="233" name="Screen Shot 2019-10-09 at 12.33.50 PM.png" descr="Screen Shot 2019-10-09 at 12.33.50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3415" b="0"/>
            <a:stretch>
              <a:fillRect/>
            </a:stretch>
          </p:blipFill>
          <p:spPr>
            <a:xfrm>
              <a:off x="41668" y="4100986"/>
              <a:ext cx="2427917" cy="44511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Screen Shot 2019-10-09 at 12.33.43 PM.png" descr="Screen Shot 2019-10-09 at 12.33.43 PM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62622" b="0"/>
            <a:stretch>
              <a:fillRect/>
            </a:stretch>
          </p:blipFill>
          <p:spPr>
            <a:xfrm>
              <a:off x="0" y="0"/>
              <a:ext cx="2497888" cy="4481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Outlier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Outliers</a:t>
            </a:r>
          </a:p>
        </p:txBody>
      </p:sp>
      <p:sp>
        <p:nvSpPr>
          <p:cNvPr id="237" name="No outliers at the state level…"/>
          <p:cNvSpPr txBox="1"/>
          <p:nvPr/>
        </p:nvSpPr>
        <p:spPr>
          <a:xfrm>
            <a:off x="1363982" y="15831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No outliers at the state level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Outliers at the county level were detected</a:t>
            </a:r>
          </a:p>
        </p:txBody>
      </p:sp>
      <p:sp>
        <p:nvSpPr>
          <p:cNvPr id="238" name="Lowest Quartile"/>
          <p:cNvSpPr txBox="1"/>
          <p:nvPr/>
        </p:nvSpPr>
        <p:spPr>
          <a:xfrm>
            <a:off x="55517" y="4623342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Lowest Quartile </a:t>
            </a:r>
          </a:p>
        </p:txBody>
      </p:sp>
      <p:sp>
        <p:nvSpPr>
          <p:cNvPr id="239" name="Highest Quartile"/>
          <p:cNvSpPr txBox="1"/>
          <p:nvPr/>
        </p:nvSpPr>
        <p:spPr>
          <a:xfrm>
            <a:off x="15897043" y="4131218"/>
            <a:ext cx="6636423" cy="660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cap="all" sz="3700">
                <a:solidFill>
                  <a:srgbClr val="5E5E5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Highest Quartile 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0220726" y="4749621"/>
            <a:ext cx="610964" cy="8608114"/>
            <a:chOff x="0" y="0"/>
            <a:chExt cx="610963" cy="8608112"/>
          </a:xfrm>
        </p:grpSpPr>
        <p:pic>
          <p:nvPicPr>
            <p:cNvPr id="240" name="Screen Shot 2019-10-07 at 5.40.35 PM.png" descr="Screen Shot 2019-10-07 at 5.40.35 PM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7088" t="0" r="63842" b="0"/>
            <a:stretch>
              <a:fillRect/>
            </a:stretch>
          </p:blipFill>
          <p:spPr>
            <a:xfrm>
              <a:off x="0" y="0"/>
              <a:ext cx="601866" cy="86081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Rectangle"/>
            <p:cNvSpPr/>
            <p:nvPr/>
          </p:nvSpPr>
          <p:spPr>
            <a:xfrm>
              <a:off x="93240" y="7553919"/>
              <a:ext cx="517724" cy="360662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Rectangle"/>
            <p:cNvSpPr/>
            <p:nvPr/>
          </p:nvSpPr>
          <p:spPr>
            <a:xfrm>
              <a:off x="93240" y="7987370"/>
              <a:ext cx="517724" cy="360662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3" name="Rectangle"/>
            <p:cNvSpPr/>
            <p:nvPr/>
          </p:nvSpPr>
          <p:spPr>
            <a:xfrm>
              <a:off x="93240" y="2073323"/>
              <a:ext cx="517724" cy="36066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Rectangle"/>
            <p:cNvSpPr/>
            <p:nvPr/>
          </p:nvSpPr>
          <p:spPr>
            <a:xfrm>
              <a:off x="93240" y="6099223"/>
              <a:ext cx="517724" cy="36066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459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46" name="Screen Shot 2019-10-07 at 5.40.46 PM.png" descr="Screen Shot 2019-10-07 at 5.40.46 PM.png"/>
          <p:cNvPicPr>
            <a:picLocks noChangeAspect="1"/>
          </p:cNvPicPr>
          <p:nvPr/>
        </p:nvPicPr>
        <p:blipFill>
          <a:blip r:embed="rId7">
            <a:extLst/>
          </a:blip>
          <a:srcRect l="27066" t="0" r="63070" b="6556"/>
          <a:stretch>
            <a:fillRect/>
          </a:stretch>
        </p:blipFill>
        <p:spPr>
          <a:xfrm>
            <a:off x="4566266" y="5720922"/>
            <a:ext cx="702708" cy="541418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ctangle"/>
          <p:cNvSpPr/>
          <p:nvPr/>
        </p:nvSpPr>
        <p:spPr>
          <a:xfrm>
            <a:off x="4765216" y="6270494"/>
            <a:ext cx="403622" cy="360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" name="Rectangle"/>
          <p:cNvSpPr/>
          <p:nvPr/>
        </p:nvSpPr>
        <p:spPr>
          <a:xfrm>
            <a:off x="4765216" y="8683495"/>
            <a:ext cx="403622" cy="360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Rectangle"/>
          <p:cNvSpPr/>
          <p:nvPr/>
        </p:nvSpPr>
        <p:spPr>
          <a:xfrm>
            <a:off x="4765216" y="90461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Rectangle"/>
          <p:cNvSpPr/>
          <p:nvPr/>
        </p:nvSpPr>
        <p:spPr>
          <a:xfrm>
            <a:off x="4765216" y="98843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Rectangle"/>
          <p:cNvSpPr/>
          <p:nvPr/>
        </p:nvSpPr>
        <p:spPr>
          <a:xfrm>
            <a:off x="4765216" y="10265314"/>
            <a:ext cx="403622" cy="360662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4592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2" name="obesityrates_by_counties.png" descr="obesityrates_by_countie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68348" y="4697348"/>
            <a:ext cx="10706242" cy="802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sting within the County outliers"/>
          <p:cNvSpPr txBox="1"/>
          <p:nvPr/>
        </p:nvSpPr>
        <p:spPr>
          <a:xfrm>
            <a:off x="516408" y="760232"/>
            <a:ext cx="12932778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Testing within the County outliers</a:t>
            </a:r>
          </a:p>
        </p:txBody>
      </p:sp>
      <p:sp>
        <p:nvSpPr>
          <p:cNvPr id="257" name="Within outlier subsets, there was not evidence to support statistical correlation within the tested factors"/>
          <p:cNvSpPr txBox="1"/>
          <p:nvPr/>
        </p:nvSpPr>
        <p:spPr>
          <a:xfrm>
            <a:off x="1363982" y="19387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Within outlier subsets, there was not evidence to support statistical correlation within the tested factors</a:t>
            </a:r>
          </a:p>
        </p:txBody>
      </p:sp>
      <p:pic>
        <p:nvPicPr>
          <p:cNvPr id="258" name="Screen Shot 2019-10-09 at 12.49.15 PM.png" descr="Screen Shot 2019-10-09 at 12.49.1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35983" y="5976924"/>
            <a:ext cx="9676398" cy="38235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59" name="Screen Shot 2019-10-09 at 12.49.09 PM.png" descr="Screen Shot 2019-10-09 at 12.49.0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5417" y="5976924"/>
            <a:ext cx="9838165" cy="38235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onclusion"/>
          <p:cNvSpPr txBox="1"/>
          <p:nvPr/>
        </p:nvSpPr>
        <p:spPr>
          <a:xfrm>
            <a:off x="9677152" y="6311899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65" name="Rectangle"/>
          <p:cNvSpPr/>
          <p:nvPr/>
        </p:nvSpPr>
        <p:spPr>
          <a:xfrm>
            <a:off x="9707700" y="6223000"/>
            <a:ext cx="5308305" cy="1270000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ata Limitation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Data Limitations</a:t>
            </a:r>
          </a:p>
        </p:txBody>
      </p:sp>
      <p:sp>
        <p:nvSpPr>
          <p:cNvPr id="268" name="Incomplete data sets limited our analysis from factors such as income range, gender, age, etc, which led us to data that included only health risk factors in a one-year range…"/>
          <p:cNvSpPr txBox="1"/>
          <p:nvPr/>
        </p:nvSpPr>
        <p:spPr>
          <a:xfrm>
            <a:off x="1468885" y="1815777"/>
            <a:ext cx="20909835" cy="3729881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Incomplete data sets limited our analysis from factors such as income range, gender, age, etc, which led us to data that included only health risk factors in a one-year range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Obesity data at county level, but weather data was not</a:t>
            </a:r>
          </a:p>
          <a:p>
            <a:pPr marL="529166" indent="-529166" algn="l">
              <a:buSzPct val="125000"/>
              <a:buChar char="•"/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Select county data had “1111.1” meaning that there was missing reports</a:t>
            </a:r>
          </a:p>
        </p:txBody>
      </p:sp>
      <p:pic>
        <p:nvPicPr>
          <p:cNvPr id="269" name="Screen Shot 2019-10-07 at 9.06.47 PM.png" descr="Screen Shot 2019-10-07 at 9.06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8728" y="10491664"/>
            <a:ext cx="16563508" cy="220520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70" name="Screen Shot 2019-10-07 at 9.08.02 PM.png" descr="Screen Shot 2019-10-07 at 9.08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54451" y="7136403"/>
            <a:ext cx="6252061" cy="242427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onclusion"/>
          <p:cNvSpPr txBox="1"/>
          <p:nvPr/>
        </p:nvSpPr>
        <p:spPr>
          <a:xfrm>
            <a:off x="516408" y="760232"/>
            <a:ext cx="13512482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75" name="We failed to reject the null hypothesis, meaning that there is no significant relationship between obesity and the state temperature, with a pvalue of 2.6714108531690735e-75"/>
          <p:cNvSpPr txBox="1"/>
          <p:nvPr/>
        </p:nvSpPr>
        <p:spPr>
          <a:xfrm>
            <a:off x="1363982" y="2070663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We failed to reject the null hypothesis, meaning that there is no significant relationship between obesity and the state temperature, with a pvalue of 2.6714108531690735e-75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15558591" y="-627127"/>
            <a:ext cx="10954148" cy="15020421"/>
            <a:chOff x="0" y="0"/>
            <a:chExt cx="10954146" cy="15020419"/>
          </a:xfrm>
        </p:grpSpPr>
        <p:sp>
          <p:nvSpPr>
            <p:cNvPr id="128" name="Rectangle"/>
            <p:cNvSpPr/>
            <p:nvPr/>
          </p:nvSpPr>
          <p:spPr>
            <a:xfrm>
              <a:off x="0" y="0"/>
              <a:ext cx="10954147" cy="15020419"/>
            </a:xfrm>
            <a:prstGeom prst="rect">
              <a:avLst/>
            </a:pr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0021" t="13198" r="10773" b="16543"/>
            <a:stretch>
              <a:fillRect/>
            </a:stretch>
          </p:blipFill>
          <p:spPr>
            <a:xfrm>
              <a:off x="1878357" y="2228592"/>
              <a:ext cx="5133217" cy="10563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99" fill="norm" stroke="1" extrusionOk="0">
                  <a:moveTo>
                    <a:pt x="10515" y="0"/>
                  </a:moveTo>
                  <a:cubicBezTo>
                    <a:pt x="9098" y="-1"/>
                    <a:pt x="7688" y="57"/>
                    <a:pt x="6795" y="176"/>
                  </a:cubicBezTo>
                  <a:cubicBezTo>
                    <a:pt x="4045" y="543"/>
                    <a:pt x="2222" y="1253"/>
                    <a:pt x="1096" y="2396"/>
                  </a:cubicBezTo>
                  <a:cubicBezTo>
                    <a:pt x="182" y="3323"/>
                    <a:pt x="-89" y="4068"/>
                    <a:pt x="23" y="5352"/>
                  </a:cubicBezTo>
                  <a:cubicBezTo>
                    <a:pt x="106" y="6296"/>
                    <a:pt x="401" y="7258"/>
                    <a:pt x="644" y="7377"/>
                  </a:cubicBezTo>
                  <a:cubicBezTo>
                    <a:pt x="758" y="7432"/>
                    <a:pt x="7763" y="6804"/>
                    <a:pt x="7957" y="6720"/>
                  </a:cubicBezTo>
                  <a:cubicBezTo>
                    <a:pt x="8027" y="6690"/>
                    <a:pt x="8002" y="6516"/>
                    <a:pt x="7902" y="6335"/>
                  </a:cubicBezTo>
                  <a:cubicBezTo>
                    <a:pt x="7615" y="5814"/>
                    <a:pt x="7644" y="4845"/>
                    <a:pt x="7960" y="4392"/>
                  </a:cubicBezTo>
                  <a:cubicBezTo>
                    <a:pt x="8260" y="3963"/>
                    <a:pt x="9161" y="3497"/>
                    <a:pt x="9855" y="3412"/>
                  </a:cubicBezTo>
                  <a:cubicBezTo>
                    <a:pt x="10538" y="3328"/>
                    <a:pt x="11614" y="3430"/>
                    <a:pt x="12259" y="3638"/>
                  </a:cubicBezTo>
                  <a:cubicBezTo>
                    <a:pt x="13201" y="3942"/>
                    <a:pt x="13553" y="4348"/>
                    <a:pt x="13551" y="5127"/>
                  </a:cubicBezTo>
                  <a:cubicBezTo>
                    <a:pt x="13548" y="6296"/>
                    <a:pt x="12570" y="7552"/>
                    <a:pt x="10732" y="8742"/>
                  </a:cubicBezTo>
                  <a:cubicBezTo>
                    <a:pt x="9717" y="9398"/>
                    <a:pt x="7012" y="10714"/>
                    <a:pt x="5846" y="11120"/>
                  </a:cubicBezTo>
                  <a:lnTo>
                    <a:pt x="5107" y="11377"/>
                  </a:lnTo>
                  <a:lnTo>
                    <a:pt x="5107" y="13680"/>
                  </a:lnTo>
                  <a:lnTo>
                    <a:pt x="5107" y="15982"/>
                  </a:lnTo>
                  <a:lnTo>
                    <a:pt x="9069" y="15982"/>
                  </a:lnTo>
                  <a:lnTo>
                    <a:pt x="13031" y="15982"/>
                  </a:lnTo>
                  <a:lnTo>
                    <a:pt x="13074" y="14335"/>
                  </a:lnTo>
                  <a:lnTo>
                    <a:pt x="13116" y="12689"/>
                  </a:lnTo>
                  <a:lnTo>
                    <a:pt x="14281" y="12287"/>
                  </a:lnTo>
                  <a:cubicBezTo>
                    <a:pt x="17590" y="11148"/>
                    <a:pt x="20015" y="9442"/>
                    <a:pt x="21081" y="7502"/>
                  </a:cubicBezTo>
                  <a:cubicBezTo>
                    <a:pt x="21445" y="6837"/>
                    <a:pt x="21490" y="6617"/>
                    <a:pt x="21501" y="5393"/>
                  </a:cubicBezTo>
                  <a:cubicBezTo>
                    <a:pt x="21511" y="4306"/>
                    <a:pt x="21457" y="3926"/>
                    <a:pt x="21237" y="3533"/>
                  </a:cubicBezTo>
                  <a:cubicBezTo>
                    <a:pt x="20250" y="1771"/>
                    <a:pt x="17949" y="663"/>
                    <a:pt x="14279" y="183"/>
                  </a:cubicBezTo>
                  <a:cubicBezTo>
                    <a:pt x="13359" y="62"/>
                    <a:pt x="11933" y="1"/>
                    <a:pt x="10515" y="0"/>
                  </a:cubicBezTo>
                  <a:close/>
                  <a:moveTo>
                    <a:pt x="5107" y="17880"/>
                  </a:moveTo>
                  <a:lnTo>
                    <a:pt x="5107" y="19739"/>
                  </a:lnTo>
                  <a:lnTo>
                    <a:pt x="5107" y="21599"/>
                  </a:lnTo>
                  <a:lnTo>
                    <a:pt x="9072" y="21599"/>
                  </a:lnTo>
                  <a:lnTo>
                    <a:pt x="13037" y="21599"/>
                  </a:lnTo>
                  <a:lnTo>
                    <a:pt x="13037" y="19739"/>
                  </a:lnTo>
                  <a:lnTo>
                    <a:pt x="13037" y="17880"/>
                  </a:lnTo>
                  <a:lnTo>
                    <a:pt x="9072" y="17880"/>
                  </a:lnTo>
                  <a:lnTo>
                    <a:pt x="5107" y="1788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131" name="Null: There is no statistically significant relationship between average state temperature and average state obesity rate"/>
          <p:cNvSpPr txBox="1"/>
          <p:nvPr/>
        </p:nvSpPr>
        <p:spPr>
          <a:xfrm>
            <a:off x="1821182" y="3380159"/>
            <a:ext cx="11992451" cy="2586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Null: There is no statistically significant relationship between average state temperature and average state obesity rate</a:t>
            </a:r>
          </a:p>
        </p:txBody>
      </p:sp>
      <p:sp>
        <p:nvSpPr>
          <p:cNvPr id="132" name="Hypothesi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Hypothesis</a:t>
            </a:r>
          </a:p>
        </p:txBody>
      </p:sp>
      <p:sp>
        <p:nvSpPr>
          <p:cNvPr id="133" name="Alternative: Average state temperature correlates to average state obesity rate at a 95% confidence level"/>
          <p:cNvSpPr txBox="1"/>
          <p:nvPr/>
        </p:nvSpPr>
        <p:spPr>
          <a:xfrm>
            <a:off x="1821182" y="6004765"/>
            <a:ext cx="11992451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Alternative: Average state temperature correlates to average state obesity rate at a 95% confidence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urther Scope"/>
          <p:cNvSpPr txBox="1"/>
          <p:nvPr/>
        </p:nvSpPr>
        <p:spPr>
          <a:xfrm>
            <a:off x="516408" y="760232"/>
            <a:ext cx="13512482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Further Scope</a:t>
            </a:r>
          </a:p>
        </p:txBody>
      </p:sp>
      <p:sp>
        <p:nvSpPr>
          <p:cNvPr id="280" name="Multi-variant analysis such as polynomial regressions on factors such as income level, demographic, education, ethnicity, distance to fast food restaurants (KFC), co-morbidity or autoimmune disorders such as thyroid and fatty liver disease"/>
          <p:cNvSpPr txBox="1"/>
          <p:nvPr/>
        </p:nvSpPr>
        <p:spPr>
          <a:xfrm>
            <a:off x="1363982" y="1784913"/>
            <a:ext cx="20909835" cy="25868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Multi-variant analysis such as polynomial regressions on factors such as income level, demographic, education, ethnicity, distance to fast food restaurants (KFC), co-morbidity or autoimmune disorders such as thyroid and fatty liver disease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hank you!"/>
          <p:cNvSpPr txBox="1"/>
          <p:nvPr/>
        </p:nvSpPr>
        <p:spPr>
          <a:xfrm>
            <a:off x="9677152" y="6311899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286" name="Rectangle"/>
          <p:cNvSpPr/>
          <p:nvPr/>
        </p:nvSpPr>
        <p:spPr>
          <a:xfrm>
            <a:off x="9707700" y="6223000"/>
            <a:ext cx="5308305" cy="1270000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riginally found what we thought was a great set of data, but would have had to drop 95% due to incomplete information. Other data sources were too sparse, which would be limiting."/>
          <p:cNvSpPr txBox="1"/>
          <p:nvPr/>
        </p:nvSpPr>
        <p:spPr>
          <a:xfrm>
            <a:off x="1363982" y="17863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Originally found what we thought was a great set of data, but would have had to drop 95% due to incomplete information. Other data sources were too sparse, which would be limiting.</a:t>
            </a:r>
          </a:p>
        </p:txBody>
      </p:sp>
      <p:sp>
        <p:nvSpPr>
          <p:cNvPr id="138" name="Search for a data sourc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Search for a data source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783332" y="4495303"/>
            <a:ext cx="17243035" cy="7292107"/>
            <a:chOff x="-127000" y="-76696"/>
            <a:chExt cx="17243034" cy="7292105"/>
          </a:xfrm>
        </p:grpSpPr>
        <p:grpSp>
          <p:nvGrpSpPr>
            <p:cNvPr id="141" name="Screen Shot 2019-10-07 at 4.18.45 PM.png"/>
            <p:cNvGrpSpPr/>
            <p:nvPr/>
          </p:nvGrpSpPr>
          <p:grpSpPr>
            <a:xfrm>
              <a:off x="-127000" y="-76697"/>
              <a:ext cx="17243035" cy="7292107"/>
              <a:chOff x="0" y="0"/>
              <a:chExt cx="17243034" cy="7292105"/>
            </a:xfrm>
          </p:grpSpPr>
          <p:pic>
            <p:nvPicPr>
              <p:cNvPr id="140" name="Screen Shot 2019-10-07 at 4.18.45 PM.png" descr="Screen Shot 2019-10-07 at 4.18.45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27000" y="88900"/>
                <a:ext cx="16989035" cy="6961906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39" name="Screen Shot 2019-10-07 at 4.18.45 PM.png" descr="Screen Shot 2019-10-07 at 4.18.45 PM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243035" cy="7292106"/>
              </a:xfrm>
              <a:prstGeom prst="rect">
                <a:avLst/>
              </a:prstGeom>
              <a:effectLst/>
            </p:spPr>
          </p:pic>
        </p:grpSp>
        <p:pic>
          <p:nvPicPr>
            <p:cNvPr id="142" name="Rectangle Rectangle" descr="Rectangle Rectangl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843767" y="-38101"/>
              <a:ext cx="4196062" cy="7214915"/>
            </a:xfrm>
            <a:prstGeom prst="rect">
              <a:avLst/>
            </a:prstGeom>
            <a:effectLst/>
          </p:spPr>
        </p:pic>
      </p:grpSp>
      <p:grpSp>
        <p:nvGrpSpPr>
          <p:cNvPr id="147" name="Screen Shot 2019-10-07 at 4.18.05 PM.png"/>
          <p:cNvGrpSpPr/>
          <p:nvPr/>
        </p:nvGrpSpPr>
        <p:grpSpPr>
          <a:xfrm>
            <a:off x="15260439" y="6988335"/>
            <a:ext cx="8920279" cy="6467018"/>
            <a:chOff x="0" y="0"/>
            <a:chExt cx="8920277" cy="6467016"/>
          </a:xfrm>
        </p:grpSpPr>
        <p:pic>
          <p:nvPicPr>
            <p:cNvPr id="146" name="Screen Shot 2019-10-07 at 4.18.05 PM.png" descr="Screen Shot 2019-10-07 at 4.18.05 P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0" y="88900"/>
              <a:ext cx="8666278" cy="61368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Screen Shot 2019-10-07 at 4.18.05 PM.png" descr="Screen Shot 2019-10-07 at 4.18.05 PM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8920278" cy="64670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2"/>
      <p:bldP build="whole" bldLvl="1" animBg="1" rev="0" advAuto="0" spid="1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osen Data source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Chosen Data sources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0400" y="7214236"/>
            <a:ext cx="8252347" cy="198056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elected data for use was 2010 American obesity rate and health risk factor data by state from Data World and national climate data from the National Climatic Data Center, NOAA."/>
          <p:cNvSpPr txBox="1"/>
          <p:nvPr/>
        </p:nvSpPr>
        <p:spPr>
          <a:xfrm>
            <a:off x="1363982" y="1938709"/>
            <a:ext cx="20909835" cy="2015382"/>
          </a:xfrm>
          <a:prstGeom prst="rect">
            <a:avLst/>
          </a:prstGeom>
          <a:ln w="76200">
            <a:solidFill>
              <a:srgbClr val="FFFFFF">
                <a:alpha val="66899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4000">
                <a:latin typeface="Arial Black"/>
                <a:ea typeface="Arial Black"/>
                <a:cs typeface="Arial Black"/>
                <a:sym typeface="Arial Black"/>
              </a:defRPr>
            </a:pPr>
          </a:p>
          <a:p>
            <a:pPr algn="l">
              <a:defRPr b="0" sz="4000">
                <a:latin typeface="Arial"/>
                <a:ea typeface="Arial"/>
                <a:cs typeface="Arial"/>
                <a:sym typeface="Arial"/>
              </a:defRPr>
            </a:pPr>
            <a:r>
              <a:t>Selected data for use was 2010 American obesity rate and health risk factor data by state from Data World and national climate data from the National Climatic Data Center, NOAA.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26696" t="24743" r="27938" b="19976"/>
          <a:stretch>
            <a:fillRect/>
          </a:stretch>
        </p:blipFill>
        <p:spPr>
          <a:xfrm>
            <a:off x="14668301" y="6341336"/>
            <a:ext cx="5440760" cy="3726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fill="norm" stroke="1" extrusionOk="0">
                <a:moveTo>
                  <a:pt x="11185" y="3"/>
                </a:moveTo>
                <a:cubicBezTo>
                  <a:pt x="10079" y="14"/>
                  <a:pt x="9559" y="80"/>
                  <a:pt x="9462" y="222"/>
                </a:cubicBezTo>
                <a:cubicBezTo>
                  <a:pt x="9385" y="334"/>
                  <a:pt x="9231" y="426"/>
                  <a:pt x="9120" y="426"/>
                </a:cubicBezTo>
                <a:cubicBezTo>
                  <a:pt x="9008" y="426"/>
                  <a:pt x="8720" y="609"/>
                  <a:pt x="8478" y="831"/>
                </a:cubicBezTo>
                <a:cubicBezTo>
                  <a:pt x="8237" y="1053"/>
                  <a:pt x="7965" y="1194"/>
                  <a:pt x="7875" y="1144"/>
                </a:cubicBezTo>
                <a:cubicBezTo>
                  <a:pt x="7778" y="1090"/>
                  <a:pt x="7661" y="1190"/>
                  <a:pt x="7588" y="1390"/>
                </a:cubicBezTo>
                <a:cubicBezTo>
                  <a:pt x="7520" y="1576"/>
                  <a:pt x="7389" y="1728"/>
                  <a:pt x="7298" y="1728"/>
                </a:cubicBezTo>
                <a:cubicBezTo>
                  <a:pt x="7046" y="1728"/>
                  <a:pt x="5436" y="4163"/>
                  <a:pt x="5201" y="4901"/>
                </a:cubicBezTo>
                <a:cubicBezTo>
                  <a:pt x="5087" y="5259"/>
                  <a:pt x="4950" y="5679"/>
                  <a:pt x="4895" y="5834"/>
                </a:cubicBezTo>
                <a:cubicBezTo>
                  <a:pt x="4841" y="5990"/>
                  <a:pt x="4796" y="6256"/>
                  <a:pt x="4796" y="6425"/>
                </a:cubicBezTo>
                <a:cubicBezTo>
                  <a:pt x="4796" y="6594"/>
                  <a:pt x="4714" y="7017"/>
                  <a:pt x="4615" y="7363"/>
                </a:cubicBezTo>
                <a:cubicBezTo>
                  <a:pt x="4297" y="8473"/>
                  <a:pt x="4210" y="11134"/>
                  <a:pt x="4468" y="11826"/>
                </a:cubicBezTo>
                <a:cubicBezTo>
                  <a:pt x="4616" y="12220"/>
                  <a:pt x="4629" y="12313"/>
                  <a:pt x="4665" y="13148"/>
                </a:cubicBezTo>
                <a:cubicBezTo>
                  <a:pt x="4679" y="13466"/>
                  <a:pt x="4752" y="13598"/>
                  <a:pt x="4935" y="13636"/>
                </a:cubicBezTo>
                <a:cubicBezTo>
                  <a:pt x="5151" y="13681"/>
                  <a:pt x="5189" y="13795"/>
                  <a:pt x="5206" y="14452"/>
                </a:cubicBezTo>
                <a:cubicBezTo>
                  <a:pt x="5224" y="15137"/>
                  <a:pt x="5283" y="15300"/>
                  <a:pt x="5790" y="16036"/>
                </a:cubicBezTo>
                <a:cubicBezTo>
                  <a:pt x="6101" y="16488"/>
                  <a:pt x="6356" y="16922"/>
                  <a:pt x="6356" y="17002"/>
                </a:cubicBezTo>
                <a:cubicBezTo>
                  <a:pt x="6356" y="17197"/>
                  <a:pt x="7051" y="17960"/>
                  <a:pt x="7409" y="18158"/>
                </a:cubicBezTo>
                <a:cubicBezTo>
                  <a:pt x="7566" y="18246"/>
                  <a:pt x="7695" y="18413"/>
                  <a:pt x="7695" y="18529"/>
                </a:cubicBezTo>
                <a:cubicBezTo>
                  <a:pt x="7695" y="18726"/>
                  <a:pt x="8430" y="19102"/>
                  <a:pt x="9014" y="19202"/>
                </a:cubicBezTo>
                <a:cubicBezTo>
                  <a:pt x="9157" y="19227"/>
                  <a:pt x="9309" y="19326"/>
                  <a:pt x="9350" y="19423"/>
                </a:cubicBezTo>
                <a:cubicBezTo>
                  <a:pt x="9391" y="19520"/>
                  <a:pt x="9574" y="19632"/>
                  <a:pt x="9758" y="19674"/>
                </a:cubicBezTo>
                <a:cubicBezTo>
                  <a:pt x="9942" y="19715"/>
                  <a:pt x="10688" y="19725"/>
                  <a:pt x="11415" y="19697"/>
                </a:cubicBezTo>
                <a:cubicBezTo>
                  <a:pt x="12418" y="19657"/>
                  <a:pt x="12784" y="19583"/>
                  <a:pt x="12929" y="19391"/>
                </a:cubicBezTo>
                <a:cubicBezTo>
                  <a:pt x="13035" y="19252"/>
                  <a:pt x="13153" y="19186"/>
                  <a:pt x="13193" y="19244"/>
                </a:cubicBezTo>
                <a:cubicBezTo>
                  <a:pt x="13324" y="19436"/>
                  <a:pt x="14532" y="18771"/>
                  <a:pt x="14767" y="18377"/>
                </a:cubicBezTo>
                <a:cubicBezTo>
                  <a:pt x="14929" y="18105"/>
                  <a:pt x="15127" y="17983"/>
                  <a:pt x="15427" y="17968"/>
                </a:cubicBezTo>
                <a:cubicBezTo>
                  <a:pt x="15808" y="17948"/>
                  <a:pt x="15848" y="17906"/>
                  <a:pt x="15805" y="17579"/>
                </a:cubicBezTo>
                <a:cubicBezTo>
                  <a:pt x="15770" y="17315"/>
                  <a:pt x="15847" y="17113"/>
                  <a:pt x="16076" y="16866"/>
                </a:cubicBezTo>
                <a:cubicBezTo>
                  <a:pt x="16446" y="16467"/>
                  <a:pt x="16933" y="15403"/>
                  <a:pt x="16990" y="14870"/>
                </a:cubicBezTo>
                <a:cubicBezTo>
                  <a:pt x="17011" y="14668"/>
                  <a:pt x="16993" y="14319"/>
                  <a:pt x="16950" y="14096"/>
                </a:cubicBezTo>
                <a:cubicBezTo>
                  <a:pt x="16845" y="13546"/>
                  <a:pt x="16922" y="13288"/>
                  <a:pt x="17243" y="13109"/>
                </a:cubicBezTo>
                <a:cubicBezTo>
                  <a:pt x="17392" y="13027"/>
                  <a:pt x="17541" y="12830"/>
                  <a:pt x="17576" y="12672"/>
                </a:cubicBezTo>
                <a:cubicBezTo>
                  <a:pt x="17611" y="12514"/>
                  <a:pt x="17691" y="12228"/>
                  <a:pt x="17754" y="12035"/>
                </a:cubicBezTo>
                <a:cubicBezTo>
                  <a:pt x="17817" y="11843"/>
                  <a:pt x="17833" y="11602"/>
                  <a:pt x="17790" y="11500"/>
                </a:cubicBezTo>
                <a:cubicBezTo>
                  <a:pt x="17747" y="11398"/>
                  <a:pt x="17761" y="11226"/>
                  <a:pt x="17822" y="11118"/>
                </a:cubicBezTo>
                <a:cubicBezTo>
                  <a:pt x="17912" y="10957"/>
                  <a:pt x="17929" y="9007"/>
                  <a:pt x="17842" y="8724"/>
                </a:cubicBezTo>
                <a:cubicBezTo>
                  <a:pt x="17828" y="8680"/>
                  <a:pt x="17825" y="8485"/>
                  <a:pt x="17836" y="8292"/>
                </a:cubicBezTo>
                <a:cubicBezTo>
                  <a:pt x="17846" y="8099"/>
                  <a:pt x="17801" y="7894"/>
                  <a:pt x="17735" y="7835"/>
                </a:cubicBezTo>
                <a:cubicBezTo>
                  <a:pt x="17669" y="7775"/>
                  <a:pt x="17644" y="7658"/>
                  <a:pt x="17678" y="7577"/>
                </a:cubicBezTo>
                <a:cubicBezTo>
                  <a:pt x="17772" y="7356"/>
                  <a:pt x="17438" y="5851"/>
                  <a:pt x="17177" y="5317"/>
                </a:cubicBezTo>
                <a:cubicBezTo>
                  <a:pt x="17052" y="5060"/>
                  <a:pt x="16950" y="4776"/>
                  <a:pt x="16950" y="4687"/>
                </a:cubicBezTo>
                <a:cubicBezTo>
                  <a:pt x="16950" y="4485"/>
                  <a:pt x="16396" y="3556"/>
                  <a:pt x="15684" y="2562"/>
                </a:cubicBezTo>
                <a:cubicBezTo>
                  <a:pt x="15386" y="2147"/>
                  <a:pt x="15011" y="1621"/>
                  <a:pt x="14849" y="1390"/>
                </a:cubicBezTo>
                <a:cubicBezTo>
                  <a:pt x="14671" y="1137"/>
                  <a:pt x="14361" y="923"/>
                  <a:pt x="14073" y="856"/>
                </a:cubicBezTo>
                <a:cubicBezTo>
                  <a:pt x="13810" y="795"/>
                  <a:pt x="13408" y="574"/>
                  <a:pt x="13182" y="366"/>
                </a:cubicBezTo>
                <a:cubicBezTo>
                  <a:pt x="12798" y="15"/>
                  <a:pt x="12659" y="-11"/>
                  <a:pt x="11185" y="3"/>
                </a:cubicBezTo>
                <a:close/>
                <a:moveTo>
                  <a:pt x="0" y="21499"/>
                </a:moveTo>
                <a:lnTo>
                  <a:pt x="0" y="21589"/>
                </a:lnTo>
                <a:lnTo>
                  <a:pt x="21600" y="21589"/>
                </a:lnTo>
                <a:lnTo>
                  <a:pt x="21600" y="21499"/>
                </a:lnTo>
                <a:lnTo>
                  <a:pt x="11095" y="21499"/>
                </a:lnTo>
                <a:lnTo>
                  <a:pt x="0" y="21499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ethodology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59" name="Compare temperature patterns to identify unique behavior by region…"/>
          <p:cNvSpPr/>
          <p:nvPr/>
        </p:nvSpPr>
        <p:spPr>
          <a:xfrm>
            <a:off x="8764543" y="3424668"/>
            <a:ext cx="14382474" cy="1970861"/>
          </a:xfrm>
          <a:prstGeom prst="rect">
            <a:avLst/>
          </a:prstGeom>
          <a:solidFill>
            <a:srgbClr val="FFFFFF"/>
          </a:solidFill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Compare temperature patterns to identify unique behavior by region</a:t>
            </a:r>
          </a:p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Rank states by mean temperature to identify states with extreme temperatures</a:t>
            </a:r>
          </a:p>
          <a:p>
            <a:pPr algn="l">
              <a:defRPr b="0" sz="3200">
                <a:solidFill>
                  <a:srgbClr val="5E5E5E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  Combine those finding to visualize trends</a:t>
            </a:r>
          </a:p>
        </p:txBody>
      </p:sp>
      <p:sp>
        <p:nvSpPr>
          <p:cNvPr id="160" name="Analyze temperature data"/>
          <p:cNvSpPr/>
          <p:nvPr/>
        </p:nvSpPr>
        <p:spPr>
          <a:xfrm>
            <a:off x="1236983" y="3424668"/>
            <a:ext cx="7342471" cy="1970861"/>
          </a:xfrm>
          <a:prstGeom prst="rect">
            <a:avLst/>
          </a:prstGeom>
          <a:solidFill>
            <a:srgbClr val="929292"/>
          </a:solidFill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cap="all"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 Analyze temperature data</a:t>
            </a:r>
          </a:p>
        </p:txBody>
      </p:sp>
      <p:sp>
        <p:nvSpPr>
          <p:cNvPr id="161" name="Triangle"/>
          <p:cNvSpPr/>
          <p:nvPr/>
        </p:nvSpPr>
        <p:spPr>
          <a:xfrm rot="18919779">
            <a:off x="4335171" y="5372589"/>
            <a:ext cx="1146095" cy="114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Triangle"/>
          <p:cNvSpPr/>
          <p:nvPr/>
        </p:nvSpPr>
        <p:spPr>
          <a:xfrm rot="18919779">
            <a:off x="4335171" y="4614061"/>
            <a:ext cx="1146095" cy="114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6" name="Group"/>
          <p:cNvGrpSpPr/>
          <p:nvPr/>
        </p:nvGrpSpPr>
        <p:grpSpPr>
          <a:xfrm>
            <a:off x="1236983" y="8129948"/>
            <a:ext cx="21910034" cy="3206621"/>
            <a:chOff x="0" y="0"/>
            <a:chExt cx="21910032" cy="3206620"/>
          </a:xfrm>
        </p:grpSpPr>
        <p:sp>
          <p:nvSpPr>
            <p:cNvPr id="163" name="Compare Data sets"/>
            <p:cNvSpPr/>
            <p:nvPr/>
          </p:nvSpPr>
          <p:spPr>
            <a:xfrm>
              <a:off x="0" y="1235760"/>
              <a:ext cx="7342470" cy="1970861"/>
            </a:xfrm>
            <a:prstGeom prst="rect">
              <a:avLst/>
            </a:prstGeom>
            <a:solidFill>
              <a:srgbClr val="929292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cap="all" sz="32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Compare Data sets</a:t>
              </a:r>
            </a:p>
          </p:txBody>
        </p:sp>
        <p:sp>
          <p:nvSpPr>
            <p:cNvPr id="164" name="Run a linear regression on our two variables to identify potential correlation"/>
            <p:cNvSpPr/>
            <p:nvPr/>
          </p:nvSpPr>
          <p:spPr>
            <a:xfrm>
              <a:off x="7527560" y="1235760"/>
              <a:ext cx="14382473" cy="1970861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6" indent="0"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Run a linear regression on our two variables to identify potential correlation</a:t>
              </a:r>
            </a:p>
          </p:txBody>
        </p:sp>
        <p:sp>
          <p:nvSpPr>
            <p:cNvPr id="165" name="Triangle"/>
            <p:cNvSpPr/>
            <p:nvPr/>
          </p:nvSpPr>
          <p:spPr>
            <a:xfrm rot="18919779">
              <a:off x="3098188" y="237557"/>
              <a:ext cx="1146094" cy="114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1236983" y="6395188"/>
            <a:ext cx="21910034" cy="2596007"/>
            <a:chOff x="0" y="0"/>
            <a:chExt cx="21910032" cy="2596005"/>
          </a:xfrm>
        </p:grpSpPr>
        <p:sp>
          <p:nvSpPr>
            <p:cNvPr id="167" name="Analyze Obesity data"/>
            <p:cNvSpPr/>
            <p:nvPr/>
          </p:nvSpPr>
          <p:spPr>
            <a:xfrm>
              <a:off x="0" y="0"/>
              <a:ext cx="7342470" cy="1970860"/>
            </a:xfrm>
            <a:prstGeom prst="rect">
              <a:avLst/>
            </a:prstGeom>
            <a:solidFill>
              <a:srgbClr val="929292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cap="all" sz="32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/>
              <a:r>
                <a:t>Analyze Obesity data</a:t>
              </a:r>
            </a:p>
          </p:txBody>
        </p:sp>
        <p:sp>
          <p:nvSpPr>
            <p:cNvPr id="168" name="Rank states by mean obesity to identify states with highest and lowest obesity rates…"/>
            <p:cNvSpPr/>
            <p:nvPr/>
          </p:nvSpPr>
          <p:spPr>
            <a:xfrm>
              <a:off x="7527560" y="0"/>
              <a:ext cx="14382473" cy="1970860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Rank states by mean obesity to identify states with highest and lowest obesity rates</a:t>
              </a:r>
            </a:p>
            <a:p>
              <a:pPr algn="l">
                <a:defRPr b="0" sz="3200">
                  <a:solidFill>
                    <a:srgbClr val="5E5E5E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  Search for any outlier state populations with obesity rates outside of the norm</a:t>
              </a:r>
            </a:p>
          </p:txBody>
        </p:sp>
        <p:sp>
          <p:nvSpPr>
            <p:cNvPr id="169" name="Triangle"/>
            <p:cNvSpPr/>
            <p:nvPr/>
          </p:nvSpPr>
          <p:spPr>
            <a:xfrm rot="18919779">
              <a:off x="3098188" y="1213788"/>
              <a:ext cx="1146094" cy="114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2"/>
      <p:bldP build="whole" bldLvl="1" animBg="1" rev="0" advAuto="0" spid="1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7" y="-5886297"/>
            <a:ext cx="24531131" cy="2453113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Analysis"/>
          <p:cNvSpPr txBox="1"/>
          <p:nvPr/>
        </p:nvSpPr>
        <p:spPr>
          <a:xfrm>
            <a:off x="9677152" y="6311900"/>
            <a:ext cx="5369401" cy="185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6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74" name="Rectangle"/>
          <p:cNvSpPr/>
          <p:nvPr/>
        </p:nvSpPr>
        <p:spPr>
          <a:xfrm>
            <a:off x="9707700" y="6222999"/>
            <a:ext cx="5308305" cy="1270001"/>
          </a:xfrm>
          <a:prstGeom prst="rect">
            <a:avLst/>
          </a:prstGeom>
          <a:ln w="762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9 Regions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9 Regions</a:t>
            </a:r>
          </a:p>
        </p:txBody>
      </p:sp>
      <p:pic>
        <p:nvPicPr>
          <p:cNvPr id="177" name="US_Climate_Regions.gif" descr="US_Climate_Regions.gif"/>
          <p:cNvPicPr>
            <a:picLocks noChangeAspect="1"/>
          </p:cNvPicPr>
          <p:nvPr/>
        </p:nvPicPr>
        <p:blipFill>
          <a:blip r:embed="rId3">
            <a:extLst/>
          </a:blip>
          <a:srcRect l="0" t="4254" r="0" b="0"/>
          <a:stretch>
            <a:fillRect/>
          </a:stretch>
        </p:blipFill>
        <p:spPr>
          <a:xfrm>
            <a:off x="4363442" y="2551776"/>
            <a:ext cx="15657209" cy="9871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limates by Region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Climates by Region</a:t>
            </a:r>
          </a:p>
        </p:txBody>
      </p:sp>
      <p:pic>
        <p:nvPicPr>
          <p:cNvPr id="182" name="Temperature_Month_2010.png" descr="Temperature_Month_20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335" y="2237731"/>
            <a:ext cx="22756116" cy="11378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Temperature_State_2010.png" descr="Temperature_State_20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44" y="5411513"/>
            <a:ext cx="23414512" cy="585362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2010 mean temperature by state"/>
          <p:cNvSpPr txBox="1"/>
          <p:nvPr/>
        </p:nvSpPr>
        <p:spPr>
          <a:xfrm>
            <a:off x="516408" y="760232"/>
            <a:ext cx="11088766" cy="901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cap="all" sz="55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2010 mean temperature by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