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Spartan"/>
      <p:regular r:id="rId11"/>
      <p:bold r:id="rId12"/>
    </p:embeddedFon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E11827-5F7A-41E8-8F47-927B41823318}">
  <a:tblStyle styleId="{9EE11827-5F7A-41E8-8F47-927B418233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Spartan-regular.fntdata"/><Relationship Id="rId10" Type="http://schemas.openxmlformats.org/officeDocument/2006/relationships/slide" Target="slides/slide4.xml"/><Relationship Id="rId13" Type="http://schemas.openxmlformats.org/officeDocument/2006/relationships/font" Target="fonts/Montserrat-regular.fntdata"/><Relationship Id="rId12" Type="http://schemas.openxmlformats.org/officeDocument/2006/relationships/font" Target="fonts/Sparta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5bf0f3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5bf0f3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a5e1163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a5e116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a5e1163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a5e1163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063250" y="635225"/>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AP PROJECT:</a:t>
            </a:r>
            <a:endParaRPr b="1"/>
          </a:p>
          <a:p>
            <a:pPr indent="0" lvl="0" marL="0" rtl="0" algn="l">
              <a:spcBef>
                <a:spcPts val="0"/>
              </a:spcBef>
              <a:spcAft>
                <a:spcPts val="0"/>
              </a:spcAft>
              <a:buNone/>
            </a:pPr>
            <a:r>
              <a:rPr b="1" lang="en">
                <a:solidFill>
                  <a:srgbClr val="00FFFF"/>
                </a:solidFill>
              </a:rPr>
              <a:t>WILL HERO GAME</a:t>
            </a:r>
            <a:endParaRPr b="1">
              <a:solidFill>
                <a:srgbClr val="00FFFF"/>
              </a:solidFill>
            </a:endParaRPr>
          </a:p>
        </p:txBody>
      </p:sp>
      <p:sp>
        <p:nvSpPr>
          <p:cNvPr id="135" name="Google Shape;135;p13"/>
          <p:cNvSpPr txBox="1"/>
          <p:nvPr>
            <p:ph idx="1" type="subTitle"/>
          </p:nvPr>
        </p:nvSpPr>
        <p:spPr>
          <a:xfrm>
            <a:off x="5489050" y="3952200"/>
            <a:ext cx="3470700" cy="988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500"/>
              <a:t>Group 40:</a:t>
            </a:r>
            <a:endParaRPr sz="1500"/>
          </a:p>
          <a:p>
            <a:pPr indent="0" lvl="0" marL="0" rtl="0" algn="l">
              <a:lnSpc>
                <a:spcPct val="90000"/>
              </a:lnSpc>
              <a:spcBef>
                <a:spcPts val="0"/>
              </a:spcBef>
              <a:spcAft>
                <a:spcPts val="0"/>
              </a:spcAft>
              <a:buNone/>
            </a:pPr>
            <a:r>
              <a:rPr lang="en" sz="1500"/>
              <a:t>Henansh </a:t>
            </a:r>
            <a:r>
              <a:rPr lang="en" sz="1500"/>
              <a:t>Tanwar</a:t>
            </a:r>
            <a:r>
              <a:rPr lang="en" sz="1500"/>
              <a:t>-2020065</a:t>
            </a:r>
            <a:endParaRPr sz="1500"/>
          </a:p>
          <a:p>
            <a:pPr indent="0" lvl="0" marL="0" rtl="0" algn="l">
              <a:lnSpc>
                <a:spcPct val="90000"/>
              </a:lnSpc>
              <a:spcBef>
                <a:spcPts val="0"/>
              </a:spcBef>
              <a:spcAft>
                <a:spcPts val="0"/>
              </a:spcAft>
              <a:buNone/>
            </a:pPr>
            <a:r>
              <a:rPr lang="en" sz="1500"/>
              <a:t>Prasun Pratik-20201</a:t>
            </a:r>
            <a:r>
              <a:rPr lang="en" sz="1400"/>
              <a:t>01</a:t>
            </a:r>
            <a:endParaRPr sz="1400"/>
          </a:p>
        </p:txBody>
      </p:sp>
      <p:pic>
        <p:nvPicPr>
          <p:cNvPr id="136" name="Google Shape;136;p13"/>
          <p:cNvPicPr preferRelativeResize="0"/>
          <p:nvPr/>
        </p:nvPicPr>
        <p:blipFill>
          <a:blip r:embed="rId3">
            <a:alphaModFix/>
          </a:blip>
          <a:stretch>
            <a:fillRect/>
          </a:stretch>
        </p:blipFill>
        <p:spPr>
          <a:xfrm>
            <a:off x="803025" y="2571754"/>
            <a:ext cx="3470701" cy="2136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522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Implementation </a:t>
            </a:r>
            <a:r>
              <a:rPr lang="en" sz="3000">
                <a:solidFill>
                  <a:srgbClr val="A4C2F4"/>
                </a:solidFill>
              </a:rPr>
              <a:t>and</a:t>
            </a:r>
            <a:r>
              <a:rPr lang="en" sz="3000"/>
              <a:t> Design</a:t>
            </a:r>
            <a:endParaRPr sz="3000"/>
          </a:p>
        </p:txBody>
      </p:sp>
      <p:sp>
        <p:nvSpPr>
          <p:cNvPr id="142" name="Google Shape;142;p14"/>
          <p:cNvSpPr txBox="1"/>
          <p:nvPr>
            <p:ph idx="1" type="body"/>
          </p:nvPr>
        </p:nvSpPr>
        <p:spPr>
          <a:xfrm>
            <a:off x="329525" y="1567550"/>
            <a:ext cx="87252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323">
                <a:latin typeface="Spartan"/>
                <a:ea typeface="Spartan"/>
                <a:cs typeface="Spartan"/>
                <a:sym typeface="Spartan"/>
              </a:rPr>
              <a:t>We have </a:t>
            </a:r>
            <a:r>
              <a:rPr lang="en" sz="6323">
                <a:latin typeface="Spartan"/>
                <a:ea typeface="Spartan"/>
                <a:cs typeface="Spartan"/>
                <a:sym typeface="Spartan"/>
              </a:rPr>
              <a:t>implemented the game Will Hero using JavaFX and </a:t>
            </a:r>
            <a:r>
              <a:rPr lang="en" sz="6323">
                <a:latin typeface="Spartan"/>
                <a:ea typeface="Spartan"/>
                <a:cs typeface="Spartan"/>
                <a:sym typeface="Spartan"/>
              </a:rPr>
              <a:t>OOP concepts.</a:t>
            </a:r>
            <a:endParaRPr sz="6323">
              <a:latin typeface="Spartan"/>
              <a:ea typeface="Spartan"/>
              <a:cs typeface="Spartan"/>
              <a:sym typeface="Spartan"/>
            </a:endParaRPr>
          </a:p>
          <a:p>
            <a:pPr indent="0" lvl="0" marL="0" rtl="0" algn="l">
              <a:spcBef>
                <a:spcPts val="1200"/>
              </a:spcBef>
              <a:spcAft>
                <a:spcPts val="0"/>
              </a:spcAft>
              <a:buNone/>
            </a:pPr>
            <a:r>
              <a:rPr lang="en" sz="6323">
                <a:latin typeface="Spartan"/>
                <a:ea typeface="Spartan"/>
                <a:cs typeface="Spartan"/>
                <a:sym typeface="Spartan"/>
              </a:rPr>
              <a:t>The objective of the project is to make the Hero manoeuvre through the islands and defeat the Boss. Boss is also an Orc, although with more power and of a bigger size. The Hero can kill Orcs either by pushing them into the abyss or by killing them using some weapons. While manoeuvring, the Hero can find treasure chests that could give him some weapon or some coins that the Hero has to collect. The player loses the game if the Hero falls into the abyss or fails to defeat the Boss.</a:t>
            </a:r>
            <a:endParaRPr sz="6323">
              <a:latin typeface="Spartan"/>
              <a:ea typeface="Spartan"/>
              <a:cs typeface="Spartan"/>
              <a:sym typeface="Spartan"/>
            </a:endParaRPr>
          </a:p>
          <a:p>
            <a:pPr indent="0" lvl="0" marL="0" rtl="0" algn="l">
              <a:spcBef>
                <a:spcPts val="1200"/>
              </a:spcBef>
              <a:spcAft>
                <a:spcPts val="0"/>
              </a:spcAft>
              <a:buNone/>
            </a:pPr>
            <a:r>
              <a:rPr lang="en" sz="6323">
                <a:latin typeface="Spartan"/>
                <a:ea typeface="Spartan"/>
                <a:cs typeface="Spartan"/>
                <a:sym typeface="Spartan"/>
              </a:rPr>
              <a:t>The game involves proper implementation of the things given in the handout like jumping of hero and moving backgrounds, etc.</a:t>
            </a:r>
            <a:endParaRPr sz="6323">
              <a:latin typeface="Spartan"/>
              <a:ea typeface="Spartan"/>
              <a:cs typeface="Spartan"/>
              <a:sym typeface="Spartan"/>
            </a:endParaRPr>
          </a:p>
          <a:p>
            <a:pPr indent="0" lvl="0" marL="0" rtl="0" algn="l">
              <a:spcBef>
                <a:spcPts val="1200"/>
              </a:spcBef>
              <a:spcAft>
                <a:spcPts val="0"/>
              </a:spcAft>
              <a:buNone/>
            </a:pPr>
            <a:r>
              <a:t/>
            </a:r>
            <a:endParaRPr sz="2550">
              <a:latin typeface="Spartan"/>
              <a:ea typeface="Spartan"/>
              <a:cs typeface="Spartan"/>
              <a:sym typeface="Spart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Individual Roles</a:t>
            </a:r>
            <a:endParaRPr/>
          </a:p>
        </p:txBody>
      </p:sp>
      <p:graphicFrame>
        <p:nvGraphicFramePr>
          <p:cNvPr id="148" name="Google Shape;148;p15"/>
          <p:cNvGraphicFramePr/>
          <p:nvPr/>
        </p:nvGraphicFramePr>
        <p:xfrm>
          <a:off x="952500" y="2393075"/>
          <a:ext cx="3000000" cy="3000000"/>
        </p:xfrm>
        <a:graphic>
          <a:graphicData uri="http://schemas.openxmlformats.org/drawingml/2006/table">
            <a:tbl>
              <a:tblPr>
                <a:noFill/>
                <a:tableStyleId>{9EE11827-5F7A-41E8-8F47-927B41823318}</a:tableStyleId>
              </a:tblPr>
              <a:tblGrid>
                <a:gridCol w="3619500"/>
                <a:gridCol w="3619500"/>
              </a:tblGrid>
              <a:tr h="381000">
                <a:tc>
                  <a:txBody>
                    <a:bodyPr/>
                    <a:lstStyle/>
                    <a:p>
                      <a:pPr indent="0" lvl="0" marL="0" rtl="0" algn="ctr">
                        <a:spcBef>
                          <a:spcPts val="0"/>
                        </a:spcBef>
                        <a:spcAft>
                          <a:spcPts val="0"/>
                        </a:spcAft>
                        <a:buNone/>
                      </a:pPr>
                      <a:r>
                        <a:rPr lang="en" sz="2100">
                          <a:solidFill>
                            <a:schemeClr val="lt1"/>
                          </a:solidFill>
                        </a:rPr>
                        <a:t>Henansh</a:t>
                      </a:r>
                      <a:endParaRPr sz="2100">
                        <a:solidFill>
                          <a:schemeClr val="lt1"/>
                        </a:solidFill>
                      </a:endParaRPr>
                    </a:p>
                  </a:txBody>
                  <a:tcPr marT="91425" marB="91425" marR="91425" marL="91425"/>
                </a:tc>
                <a:tc>
                  <a:txBody>
                    <a:bodyPr/>
                    <a:lstStyle/>
                    <a:p>
                      <a:pPr indent="0" lvl="0" marL="0" rtl="0" algn="ctr">
                        <a:spcBef>
                          <a:spcPts val="0"/>
                        </a:spcBef>
                        <a:spcAft>
                          <a:spcPts val="0"/>
                        </a:spcAft>
                        <a:buNone/>
                      </a:pPr>
                      <a:r>
                        <a:rPr lang="en" sz="2100">
                          <a:solidFill>
                            <a:schemeClr val="lt1"/>
                          </a:solidFill>
                        </a:rPr>
                        <a:t>Prasun</a:t>
                      </a:r>
                      <a:endParaRPr sz="21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sz="2100">
                          <a:solidFill>
                            <a:schemeClr val="lt1"/>
                          </a:solidFill>
                        </a:rPr>
                        <a:t>Uml case</a:t>
                      </a:r>
                      <a:endParaRPr sz="2100">
                        <a:solidFill>
                          <a:schemeClr val="lt1"/>
                        </a:solidFill>
                      </a:endParaRPr>
                    </a:p>
                  </a:txBody>
                  <a:tcPr marT="91425" marB="91425" marR="91425" marL="91425"/>
                </a:tc>
                <a:tc>
                  <a:txBody>
                    <a:bodyPr/>
                    <a:lstStyle/>
                    <a:p>
                      <a:pPr indent="0" lvl="0" marL="0" rtl="0" algn="ctr">
                        <a:spcBef>
                          <a:spcPts val="0"/>
                        </a:spcBef>
                        <a:spcAft>
                          <a:spcPts val="0"/>
                        </a:spcAft>
                        <a:buNone/>
                      </a:pPr>
                      <a:r>
                        <a:rPr lang="en" sz="2100">
                          <a:solidFill>
                            <a:schemeClr val="lt1"/>
                          </a:solidFill>
                        </a:rPr>
                        <a:t>Uml Class</a:t>
                      </a:r>
                      <a:endParaRPr sz="21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sz="2100">
                          <a:solidFill>
                            <a:schemeClr val="lt1"/>
                          </a:solidFill>
                        </a:rPr>
                        <a:t>Project Deadline 3</a:t>
                      </a:r>
                      <a:endParaRPr sz="2100">
                        <a:solidFill>
                          <a:schemeClr val="lt1"/>
                        </a:solidFill>
                      </a:endParaRPr>
                    </a:p>
                  </a:txBody>
                  <a:tcPr marT="91425" marB="91425" marR="91425" marL="91425"/>
                </a:tc>
                <a:tc>
                  <a:txBody>
                    <a:bodyPr/>
                    <a:lstStyle/>
                    <a:p>
                      <a:pPr indent="0" lvl="0" marL="0" rtl="0" algn="ctr">
                        <a:spcBef>
                          <a:spcPts val="0"/>
                        </a:spcBef>
                        <a:spcAft>
                          <a:spcPts val="0"/>
                        </a:spcAft>
                        <a:buNone/>
                      </a:pPr>
                      <a:r>
                        <a:rPr lang="en" sz="2100">
                          <a:solidFill>
                            <a:schemeClr val="lt1"/>
                          </a:solidFill>
                        </a:rPr>
                        <a:t>Project Deadline 2</a:t>
                      </a:r>
                      <a:endParaRPr sz="2100">
                        <a:solidFill>
                          <a:schemeClr val="lt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Bonus Part</a:t>
            </a:r>
            <a:endParaRPr sz="25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Input through keyboard using key listener </a:t>
            </a:r>
            <a:endParaRPr sz="2100"/>
          </a:p>
          <a:p>
            <a:pPr indent="-361950" lvl="0" marL="457200" rtl="0" algn="l">
              <a:spcBef>
                <a:spcPts val="0"/>
              </a:spcBef>
              <a:spcAft>
                <a:spcPts val="0"/>
              </a:spcAft>
              <a:buSzPts val="2100"/>
              <a:buAutoNum type="arabicPeriod"/>
            </a:pPr>
            <a:r>
              <a:rPr lang="en" sz="2100"/>
              <a:t>Disable long press of a key</a:t>
            </a:r>
            <a:endParaRPr sz="2100"/>
          </a:p>
          <a:p>
            <a:pPr indent="-361950" lvl="0" marL="457200" rtl="0" algn="l">
              <a:spcBef>
                <a:spcPts val="0"/>
              </a:spcBef>
              <a:spcAft>
                <a:spcPts val="0"/>
              </a:spcAft>
              <a:buSzPts val="2100"/>
              <a:buAutoNum type="arabicPeriod"/>
            </a:pPr>
            <a:r>
              <a:rPr lang="en" sz="2100"/>
              <a:t>Multiple kill using a weapon</a:t>
            </a:r>
            <a:endParaRPr sz="2100"/>
          </a:p>
          <a:p>
            <a:pPr indent="-361950" lvl="0" marL="457200" rtl="0" algn="l">
              <a:spcBef>
                <a:spcPts val="0"/>
              </a:spcBef>
              <a:spcAft>
                <a:spcPts val="0"/>
              </a:spcAft>
              <a:buSzPts val="2100"/>
              <a:buAutoNum type="arabicPeriod"/>
            </a:pPr>
            <a:r>
              <a:rPr lang="en" sz="2100"/>
              <a:t>Smooth Transition</a:t>
            </a:r>
            <a:endParaRPr sz="2100"/>
          </a:p>
          <a:p>
            <a:pPr indent="-361950" lvl="0" marL="457200" rtl="0" algn="l">
              <a:spcBef>
                <a:spcPts val="0"/>
              </a:spcBef>
              <a:spcAft>
                <a:spcPts val="0"/>
              </a:spcAft>
              <a:buSzPts val="2100"/>
              <a:buAutoNum type="arabicPeriod"/>
            </a:pPr>
            <a:r>
              <a:rPr lang="en" sz="2100"/>
              <a:t>Progress bar </a:t>
            </a:r>
            <a:r>
              <a:rPr lang="en" sz="2100"/>
              <a:t>displaying</a:t>
            </a:r>
            <a:r>
              <a:rPr lang="en" sz="2100"/>
              <a:t> portion of level completed</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