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5143500" cx="9144000"/>
  <p:notesSz cx="6858000" cy="9144000"/>
  <p:embeddedFontLst>
    <p:embeddedFont>
      <p:font typeface="Average"/>
      <p:regular r:id="rId72"/>
    </p:embeddedFont>
    <p:embeddedFont>
      <p:font typeface="Oswald"/>
      <p:regular r:id="rId73"/>
      <p:bold r:id="rId74"/>
    </p:embeddedFont>
    <p:embeddedFont>
      <p:font typeface="El Messiri"/>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E4A765-4068-41B4-A9C5-76A31C234911}">
  <a:tblStyle styleId="{94E4A765-4068-41B4-A9C5-76A31C2349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swald-regular.fntdata"/><Relationship Id="rId72" Type="http://schemas.openxmlformats.org/officeDocument/2006/relationships/font" Target="fonts/Average-regular.fntdata"/><Relationship Id="rId31" Type="http://schemas.openxmlformats.org/officeDocument/2006/relationships/slide" Target="slides/slide25.xml"/><Relationship Id="rId75" Type="http://schemas.openxmlformats.org/officeDocument/2006/relationships/font" Target="fonts/ElMessiri-regular.fntdata"/><Relationship Id="rId30" Type="http://schemas.openxmlformats.org/officeDocument/2006/relationships/slide" Target="slides/slide24.xml"/><Relationship Id="rId74" Type="http://schemas.openxmlformats.org/officeDocument/2006/relationships/font" Target="fonts/Oswald-bold.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ElMessiri-bold.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9b3680cb5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9b3680cb5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9b3680cb5_3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9b3680cb5_3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9b3680cb5_3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9b3680cb5_3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9b3680cb5_3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9b3680cb5_3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9b3680cb5_3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9b3680cb5_3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9b3680cb5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9b3680cb5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9b3680cb5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f9b3680cb5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f9b3680cb5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f9b3680cb5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f9b3680cb5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f9b3680cb5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9b3680cb5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f9b3680cb5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9b3680cb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9b3680cb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9b3680cb5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9b3680cb5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9b3680cb5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9b3680cb5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9b3680cb5_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9b3680cb5_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f9b3680cb5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f9b3680cb5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9b3680cb5_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9b3680cb5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9b3680cb5_3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9b3680cb5_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f9b3680cb5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f9b3680cb5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9b3680cb5_3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f9b3680cb5_3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9b3680cb5_3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9b3680cb5_3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f9b3680cb5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f9b3680cb5_3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9b3680cb5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9b3680cb5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f9b3680cb5_3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f9b3680cb5_3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f9b3680cb5_3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f9b3680cb5_3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f9b3680cb5_3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f9b3680cb5_3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f9b3680cb5_3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f9b3680cb5_3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f9b3680cb5_3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f9b3680cb5_3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f9b3680cb5_3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f9b3680cb5_3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f9b3680cb5_3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f9b3680cb5_3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f9b3680cb5_3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f9b3680cb5_3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f9b3680cb5_3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f9b3680cb5_3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f9b3680cb5_3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f9b3680cb5_3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9b3680cb5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f9b3680cb5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f9b3680cb5_3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f9b3680cb5_3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f9b3680cb5_3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f9b3680cb5_3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f9b3680cb5_3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f9b3680cb5_3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f9b3680cb5_3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f9b3680cb5_3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9b3680cb5_3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9b3680cb5_3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f9b3680cb5_3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f9b3680cb5_3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f9b3680cb5_3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f9b3680cb5_3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f9b3680cb5_3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f9b3680cb5_3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f9b3680cb5_3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f9b3680cb5_3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266c8e56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266c8e56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9b3680cb5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9b3680cb5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266c8e56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266c8e56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266c8e56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266c8e56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266c8e56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266c8e56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266c8e56f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266c8e56f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266c8e56f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266c8e56f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266c8e56f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266c8e56f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266c8e56f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266c8e56f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266c8e56f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266c8e56f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266c8e56f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266c8e56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266c8e56f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266c8e56f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9b3680cb5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9b3680cb5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266c8e56f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266c8e56f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266c8e56f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266c8e56f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266c8e56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266c8e56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266c8e56f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266c8e56f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266c8e56f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266c8e56f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266c8e56f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266c8e56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9b3680cb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9b3680cb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9b3680cb5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9b3680cb5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9b3680cb5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9b3680cb5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4.png"/><Relationship Id="rId4" Type="http://schemas.openxmlformats.org/officeDocument/2006/relationships/image" Target="../media/image5.png"/><Relationship Id="rId5"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5.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51.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40.png"/><Relationship Id="rId4" Type="http://schemas.openxmlformats.org/officeDocument/2006/relationships/image" Target="../media/image66.png"/><Relationship Id="rId5"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49.png"/><Relationship Id="rId4" Type="http://schemas.openxmlformats.org/officeDocument/2006/relationships/hyperlink" Target="https://github.com/HendEmad/Coding/blob/main/Python/Basics/user%20input.py"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48.png"/><Relationship Id="rId4" Type="http://schemas.openxmlformats.org/officeDocument/2006/relationships/hyperlink" Target="https://github.com/HendEmad/Coding/blob/main/Python/Basics/conditional%20statements.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github.com/HendEmad/Coding/blob/main/Python/Basics/Loops_2.py" TargetMode="External"/><Relationship Id="rId4" Type="http://schemas.openxmlformats.org/officeDocument/2006/relationships/hyperlink" Target="https://github.com/HendEmad/Coding/blob/main/Python/Basics/Loops.py" TargetMode="External"/><Relationship Id="rId5" Type="http://schemas.openxmlformats.org/officeDocument/2006/relationships/hyperlink" Target="https://github.com/HendEmad/Coding/blob/main/Python/Basics/List%20Comprehension.py" TargetMode="External"/><Relationship Id="rId6" Type="http://schemas.openxmlformats.org/officeDocument/2006/relationships/hyperlink" Target="https://github.com/HendEmad/Coding/blob/main/Python/Basics/Loops%20examples.py"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47.png"/><Relationship Id="rId4" Type="http://schemas.openxmlformats.org/officeDocument/2006/relationships/image" Target="../media/image68.png"/><Relationship Id="rId5" Type="http://schemas.openxmlformats.org/officeDocument/2006/relationships/image" Target="../media/image54.png"/><Relationship Id="rId6" Type="http://schemas.openxmlformats.org/officeDocument/2006/relationships/image" Target="../media/image69.png"/><Relationship Id="rId7" Type="http://schemas.openxmlformats.org/officeDocument/2006/relationships/image" Target="../media/image53.png"/><Relationship Id="rId8" Type="http://schemas.openxmlformats.org/officeDocument/2006/relationships/image" Target="../media/image4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67.png"/><Relationship Id="rId4" Type="http://schemas.openxmlformats.org/officeDocument/2006/relationships/image" Target="../media/image74.png"/><Relationship Id="rId5" Type="http://schemas.openxmlformats.org/officeDocument/2006/relationships/image" Target="../media/image57.png"/><Relationship Id="rId6" Type="http://schemas.openxmlformats.org/officeDocument/2006/relationships/image" Target="../media/image59.png"/><Relationship Id="rId7" Type="http://schemas.openxmlformats.org/officeDocument/2006/relationships/image" Target="../media/image5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72.png"/><Relationship Id="rId4" Type="http://schemas.openxmlformats.org/officeDocument/2006/relationships/image" Target="../media/image78.png"/><Relationship Id="rId5" Type="http://schemas.openxmlformats.org/officeDocument/2006/relationships/image" Target="../media/image58.png"/><Relationship Id="rId6" Type="http://schemas.openxmlformats.org/officeDocument/2006/relationships/image" Target="../media/image7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image" Target="../media/image61.png"/><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github.com/HendEmad/Coding/blob/main/Python/Basics/Arrays.py" TargetMode="External"/><Relationship Id="rId4" Type="http://schemas.openxmlformats.org/officeDocument/2006/relationships/hyperlink" Target="https://github.com/HendEmad/Coding/blob/main/Python/Basics/Array%20values%20from%20User.py" TargetMode="External"/><Relationship Id="rId5" Type="http://schemas.openxmlformats.org/officeDocument/2006/relationships/hyperlink" Target="https://github.com/HendEmad/Coding/blob/main/Python/Basics/Ways%20of%20Creating%20Arrays%20in%20Numpy.py" TargetMode="External"/><Relationship Id="rId6" Type="http://schemas.openxmlformats.org/officeDocument/2006/relationships/hyperlink" Target="https://github.com/HendEmad/Coding/blob/main/Python/Basics/Copying%20an%20Array.py"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65.png"/><Relationship Id="rId4" Type="http://schemas.openxmlformats.org/officeDocument/2006/relationships/image" Target="../media/image64.png"/><Relationship Id="rId5" Type="http://schemas.openxmlformats.org/officeDocument/2006/relationships/image" Target="../media/image70.png"/><Relationship Id="rId6" Type="http://schemas.openxmlformats.org/officeDocument/2006/relationships/image" Target="../media/image82.png"/><Relationship Id="rId7" Type="http://schemas.openxmlformats.org/officeDocument/2006/relationships/image" Target="../media/image7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image" Target="../media/image60.png"/><Relationship Id="rId4" Type="http://schemas.openxmlformats.org/officeDocument/2006/relationships/hyperlink" Target="https://numpy.org/doc/1.2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7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8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73.png"/><Relationship Id="rId4" Type="http://schemas.openxmlformats.org/officeDocument/2006/relationships/image" Target="../media/image7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image" Target="../media/image77.png"/><Relationship Id="rId4" Type="http://schemas.openxmlformats.org/officeDocument/2006/relationships/image" Target="../media/image8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5.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El Messiri"/>
                <a:ea typeface="El Messiri"/>
                <a:cs typeface="El Messiri"/>
                <a:sym typeface="El Messiri"/>
              </a:rPr>
              <a:t>Python basics</a:t>
            </a:r>
            <a:endParaRPr>
              <a:latin typeface="El Messiri"/>
              <a:ea typeface="El Messiri"/>
              <a:cs typeface="El Messiri"/>
              <a:sym typeface="El Messiri"/>
            </a:endParaRPr>
          </a:p>
        </p:txBody>
      </p:sp>
      <p:pic>
        <p:nvPicPr>
          <p:cNvPr id="60" name="Google Shape;60;p13"/>
          <p:cNvPicPr preferRelativeResize="0"/>
          <p:nvPr/>
        </p:nvPicPr>
        <p:blipFill>
          <a:blip r:embed="rId3">
            <a:alphaModFix/>
          </a:blip>
          <a:stretch>
            <a:fillRect/>
          </a:stretch>
        </p:blipFill>
        <p:spPr>
          <a:xfrm>
            <a:off x="1755375" y="2005550"/>
            <a:ext cx="1136251" cy="639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 name="Shape 132"/>
        <p:cNvGrpSpPr/>
        <p:nvPr/>
      </p:nvGrpSpPr>
      <p:grpSpPr>
        <a:xfrm>
          <a:off x="0" y="0"/>
          <a:ext cx="0" cy="0"/>
          <a:chOff x="0" y="0"/>
          <a:chExt cx="0" cy="0"/>
        </a:xfrm>
      </p:grpSpPr>
      <p:sp>
        <p:nvSpPr>
          <p:cNvPr id="133" name="Google Shape;133;p22"/>
          <p:cNvSpPr txBox="1"/>
          <p:nvPr>
            <p:ph idx="1" type="body"/>
          </p:nvPr>
        </p:nvSpPr>
        <p:spPr>
          <a:xfrm>
            <a:off x="311700" y="531350"/>
            <a:ext cx="8520600" cy="42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In python, strings are immutable, which means it is not allowable to be changed. </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But we can change it by another way which is:</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To know the </a:t>
            </a:r>
            <a:r>
              <a:rPr lang="en" sz="1600">
                <a:solidFill>
                  <a:srgbClr val="000000"/>
                </a:solidFill>
                <a:latin typeface="El Messiri"/>
                <a:ea typeface="El Messiri"/>
                <a:cs typeface="El Messiri"/>
                <a:sym typeface="El Messiri"/>
              </a:rPr>
              <a:t>length</a:t>
            </a:r>
            <a:r>
              <a:rPr lang="en" sz="1600">
                <a:solidFill>
                  <a:srgbClr val="000000"/>
                </a:solidFill>
                <a:latin typeface="El Messiri"/>
                <a:ea typeface="El Messiri"/>
                <a:cs typeface="El Messiri"/>
                <a:sym typeface="El Messiri"/>
              </a:rPr>
              <a:t> of the string, we can use the built in function `len()`:</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pic>
        <p:nvPicPr>
          <p:cNvPr id="134" name="Google Shape;134;p22"/>
          <p:cNvPicPr preferRelativeResize="0"/>
          <p:nvPr/>
        </p:nvPicPr>
        <p:blipFill>
          <a:blip r:embed="rId3">
            <a:alphaModFix/>
          </a:blip>
          <a:stretch>
            <a:fillRect/>
          </a:stretch>
        </p:blipFill>
        <p:spPr>
          <a:xfrm>
            <a:off x="1624023" y="933450"/>
            <a:ext cx="5060176" cy="1803325"/>
          </a:xfrm>
          <a:prstGeom prst="rect">
            <a:avLst/>
          </a:prstGeom>
          <a:noFill/>
          <a:ln>
            <a:noFill/>
          </a:ln>
        </p:spPr>
      </p:pic>
      <p:pic>
        <p:nvPicPr>
          <p:cNvPr id="135" name="Google Shape;135;p22"/>
          <p:cNvPicPr preferRelativeResize="0"/>
          <p:nvPr/>
        </p:nvPicPr>
        <p:blipFill>
          <a:blip r:embed="rId4">
            <a:alphaModFix/>
          </a:blip>
          <a:stretch>
            <a:fillRect/>
          </a:stretch>
        </p:blipFill>
        <p:spPr>
          <a:xfrm>
            <a:off x="609600" y="3048000"/>
            <a:ext cx="2272550" cy="427325"/>
          </a:xfrm>
          <a:prstGeom prst="rect">
            <a:avLst/>
          </a:prstGeom>
          <a:noFill/>
          <a:ln>
            <a:noFill/>
          </a:ln>
        </p:spPr>
      </p:pic>
      <p:pic>
        <p:nvPicPr>
          <p:cNvPr id="136" name="Google Shape;136;p22"/>
          <p:cNvPicPr preferRelativeResize="0"/>
          <p:nvPr/>
        </p:nvPicPr>
        <p:blipFill>
          <a:blip r:embed="rId5">
            <a:alphaModFix/>
          </a:blip>
          <a:stretch>
            <a:fillRect/>
          </a:stretch>
        </p:blipFill>
        <p:spPr>
          <a:xfrm>
            <a:off x="609600" y="4057150"/>
            <a:ext cx="1923675" cy="480925"/>
          </a:xfrm>
          <a:prstGeom prst="rect">
            <a:avLst/>
          </a:prstGeom>
          <a:noFill/>
          <a:ln>
            <a:noFill/>
          </a:ln>
        </p:spPr>
      </p:pic>
      <p:sp>
        <p:nvSpPr>
          <p:cNvPr id="137" name="Google Shape;137;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3"/>
          <p:cNvSpPr txBox="1"/>
          <p:nvPr>
            <p:ph idx="1" type="body"/>
          </p:nvPr>
        </p:nvSpPr>
        <p:spPr>
          <a:xfrm>
            <a:off x="311700" y="450825"/>
            <a:ext cx="8520600" cy="430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Each variable has a position in the memory, this position is called `address`. To know the address, we can use `id()` built in function:</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In python, if two variables have the same value, thus they both will point to the same address. That’s where </a:t>
            </a:r>
            <a:r>
              <a:rPr lang="en" sz="1600" u="sng">
                <a:solidFill>
                  <a:srgbClr val="FF0000"/>
                </a:solidFill>
                <a:latin typeface="El Messiri"/>
                <a:ea typeface="El Messiri"/>
                <a:cs typeface="El Messiri"/>
                <a:sym typeface="El Messiri"/>
              </a:rPr>
              <a:t>Python is more memory efficient.</a:t>
            </a:r>
            <a:endParaRPr sz="1600" u="sng">
              <a:solidFill>
                <a:srgbClr val="FF0000"/>
              </a:solidFill>
              <a:latin typeface="El Messiri"/>
              <a:ea typeface="El Messiri"/>
              <a:cs typeface="El Messiri"/>
              <a:sym typeface="El Messiri"/>
            </a:endParaRPr>
          </a:p>
          <a:p>
            <a:pPr indent="0" lvl="0" marL="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pic>
        <p:nvPicPr>
          <p:cNvPr id="143" name="Google Shape;143;p23"/>
          <p:cNvPicPr preferRelativeResize="0"/>
          <p:nvPr/>
        </p:nvPicPr>
        <p:blipFill>
          <a:blip r:embed="rId3">
            <a:alphaModFix/>
          </a:blip>
          <a:stretch>
            <a:fillRect/>
          </a:stretch>
        </p:blipFill>
        <p:spPr>
          <a:xfrm>
            <a:off x="3533775" y="1100138"/>
            <a:ext cx="2076450" cy="1419225"/>
          </a:xfrm>
          <a:prstGeom prst="rect">
            <a:avLst/>
          </a:prstGeom>
          <a:noFill/>
          <a:ln>
            <a:noFill/>
          </a:ln>
        </p:spPr>
      </p:pic>
      <p:pic>
        <p:nvPicPr>
          <p:cNvPr id="144" name="Google Shape;144;p23"/>
          <p:cNvPicPr preferRelativeResize="0"/>
          <p:nvPr/>
        </p:nvPicPr>
        <p:blipFill>
          <a:blip r:embed="rId4">
            <a:alphaModFix/>
          </a:blip>
          <a:stretch>
            <a:fillRect/>
          </a:stretch>
        </p:blipFill>
        <p:spPr>
          <a:xfrm>
            <a:off x="3780088" y="3148613"/>
            <a:ext cx="2066925" cy="1876425"/>
          </a:xfrm>
          <a:prstGeom prst="rect">
            <a:avLst/>
          </a:prstGeom>
          <a:noFill/>
          <a:ln>
            <a:noFill/>
          </a:ln>
        </p:spPr>
      </p:pic>
      <p:sp>
        <p:nvSpPr>
          <p:cNvPr id="145" name="Google Shape;145;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41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The address is not based on the variable name, it is based on the position itself.</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For example, if we create another variable `k` which </a:t>
            </a:r>
            <a:r>
              <a:rPr lang="en" sz="1600">
                <a:solidFill>
                  <a:srgbClr val="000000"/>
                </a:solidFill>
                <a:latin typeface="El Messiri"/>
                <a:ea typeface="El Messiri"/>
                <a:cs typeface="El Messiri"/>
                <a:sym typeface="El Messiri"/>
              </a:rPr>
              <a:t>holds the same value as `a` and `b`, k will refer to the same address.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151" name="Google Shape;151;p24"/>
          <p:cNvPicPr preferRelativeResize="0"/>
          <p:nvPr/>
        </p:nvPicPr>
        <p:blipFill>
          <a:blip r:embed="rId3">
            <a:alphaModFix/>
          </a:blip>
          <a:stretch>
            <a:fillRect/>
          </a:stretch>
        </p:blipFill>
        <p:spPr>
          <a:xfrm>
            <a:off x="3267075" y="1419225"/>
            <a:ext cx="2305050" cy="3067050"/>
          </a:xfrm>
          <a:prstGeom prst="rect">
            <a:avLst/>
          </a:prstGeom>
          <a:noFill/>
          <a:ln>
            <a:noFill/>
          </a:ln>
        </p:spPr>
      </p:pic>
      <p:sp>
        <p:nvSpPr>
          <p:cNvPr id="152" name="Google Shape;152;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43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So, the address is affected by the value that is hold inside the variable box. If the value holded is changed, the address will be change.</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158" name="Google Shape;158;p25"/>
          <p:cNvPicPr preferRelativeResize="0"/>
          <p:nvPr/>
        </p:nvPicPr>
        <p:blipFill>
          <a:blip r:embed="rId3">
            <a:alphaModFix/>
          </a:blip>
          <a:stretch>
            <a:fillRect/>
          </a:stretch>
        </p:blipFill>
        <p:spPr>
          <a:xfrm>
            <a:off x="3529000" y="1102675"/>
            <a:ext cx="2085975" cy="1333500"/>
          </a:xfrm>
          <a:prstGeom prst="rect">
            <a:avLst/>
          </a:prstGeom>
          <a:noFill/>
          <a:ln>
            <a:noFill/>
          </a:ln>
        </p:spPr>
      </p:pic>
      <p:pic>
        <p:nvPicPr>
          <p:cNvPr id="159" name="Google Shape;159;p25"/>
          <p:cNvPicPr preferRelativeResize="0"/>
          <p:nvPr/>
        </p:nvPicPr>
        <p:blipFill>
          <a:blip r:embed="rId4">
            <a:alphaModFix/>
          </a:blip>
          <a:stretch>
            <a:fillRect/>
          </a:stretch>
        </p:blipFill>
        <p:spPr>
          <a:xfrm>
            <a:off x="1612825" y="2761250"/>
            <a:ext cx="3878675" cy="2382250"/>
          </a:xfrm>
          <a:prstGeom prst="rect">
            <a:avLst/>
          </a:prstGeom>
          <a:noFill/>
          <a:ln>
            <a:noFill/>
          </a:ln>
        </p:spPr>
      </p:pic>
      <p:sp>
        <p:nvSpPr>
          <p:cNvPr id="160" name="Google Shape;160;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42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Here, we have changed the values of a, b and k, so the first value which is 10, what happened to it?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10 is dead in the memory, and it became useless. This value will be garbage collected later.</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800" u="sng">
                <a:solidFill>
                  <a:srgbClr val="073763"/>
                </a:solidFill>
                <a:latin typeface="El Messiri"/>
                <a:ea typeface="El Messiri"/>
                <a:cs typeface="El Messiri"/>
                <a:sym typeface="El Messiri"/>
              </a:rPr>
              <a:t>Constants(where the values can’t be changed):</a:t>
            </a:r>
            <a:endParaRPr sz="1800" u="sng">
              <a:solidFill>
                <a:srgbClr val="073763"/>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How to create a constant?</a:t>
            </a:r>
            <a:endParaRPr sz="1600">
              <a:solidFill>
                <a:srgbClr val="000000"/>
              </a:solidFill>
              <a:latin typeface="El Messiri"/>
              <a:ea typeface="El Messiri"/>
              <a:cs typeface="El Messiri"/>
              <a:sym typeface="El Messiri"/>
            </a:endParaRPr>
          </a:p>
          <a:p>
            <a:pPr indent="0" lvl="0" marL="457200" rtl="0" algn="l">
              <a:spcBef>
                <a:spcPts val="0"/>
              </a:spcBef>
              <a:spcAft>
                <a:spcPts val="0"/>
              </a:spcAft>
              <a:buNone/>
            </a:pPr>
            <a:r>
              <a:rPr lang="en" sz="1600">
                <a:solidFill>
                  <a:srgbClr val="000000"/>
                </a:solidFill>
                <a:latin typeface="El Messiri"/>
                <a:ea typeface="El Messiri"/>
                <a:cs typeface="El Messiri"/>
                <a:sym typeface="El Messiri"/>
              </a:rPr>
              <a:t>We can show out </a:t>
            </a:r>
            <a:r>
              <a:rPr lang="en" sz="1600">
                <a:solidFill>
                  <a:srgbClr val="000000"/>
                </a:solidFill>
                <a:latin typeface="El Messiri"/>
                <a:ea typeface="El Messiri"/>
                <a:cs typeface="El Messiri"/>
                <a:sym typeface="El Messiri"/>
              </a:rPr>
              <a:t>intention</a:t>
            </a:r>
            <a:r>
              <a:rPr lang="en" sz="1600">
                <a:solidFill>
                  <a:srgbClr val="000000"/>
                </a:solidFill>
                <a:latin typeface="El Messiri"/>
                <a:ea typeface="El Messiri"/>
                <a:cs typeface="El Messiri"/>
                <a:sym typeface="El Messiri"/>
              </a:rPr>
              <a:t> that this value is constant by naming it in capital letters only. For example: `PI=3.14`.</a:t>
            </a:r>
            <a:endParaRPr sz="1600">
              <a:solidFill>
                <a:srgbClr val="000000"/>
              </a:solidFill>
              <a:latin typeface="El Messiri"/>
              <a:ea typeface="El Messiri"/>
              <a:cs typeface="El Messiri"/>
              <a:sym typeface="El Messiri"/>
            </a:endParaRPr>
          </a:p>
          <a:p>
            <a:pPr indent="0" lvl="0" marL="45720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i="1" lang="en" sz="1600" u="sng">
                <a:solidFill>
                  <a:srgbClr val="000000"/>
                </a:solidFill>
                <a:latin typeface="El Messiri"/>
                <a:ea typeface="El Messiri"/>
                <a:cs typeface="El Messiri"/>
                <a:sym typeface="El Messiri"/>
              </a:rPr>
              <a:t>Knowing the type of the variable:</a:t>
            </a:r>
            <a:endParaRPr i="1"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166" name="Google Shape;166;p26"/>
          <p:cNvPicPr preferRelativeResize="0"/>
          <p:nvPr/>
        </p:nvPicPr>
        <p:blipFill>
          <a:blip r:embed="rId3">
            <a:alphaModFix/>
          </a:blip>
          <a:stretch>
            <a:fillRect/>
          </a:stretch>
        </p:blipFill>
        <p:spPr>
          <a:xfrm>
            <a:off x="3552825" y="3170888"/>
            <a:ext cx="2038350" cy="1533525"/>
          </a:xfrm>
          <a:prstGeom prst="rect">
            <a:avLst/>
          </a:prstGeom>
          <a:noFill/>
          <a:ln>
            <a:noFill/>
          </a:ln>
        </p:spPr>
      </p:pic>
      <p:sp>
        <p:nvSpPr>
          <p:cNvPr id="167" name="Google Shape;167;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173" name="Google Shape;173;p27"/>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Number systems conversion</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Examples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cxnSp>
        <p:nvCxnSpPr>
          <p:cNvPr id="174" name="Google Shape;174;p27"/>
          <p:cNvCxnSpPr/>
          <p:nvPr/>
        </p:nvCxnSpPr>
        <p:spPr>
          <a:xfrm>
            <a:off x="806850" y="1175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175" name="Google Shape;175;p27"/>
          <p:cNvCxnSpPr/>
          <p:nvPr/>
        </p:nvCxnSpPr>
        <p:spPr>
          <a:xfrm>
            <a:off x="806850" y="1448725"/>
            <a:ext cx="1136100" cy="0"/>
          </a:xfrm>
          <a:prstGeom prst="straightConnector1">
            <a:avLst/>
          </a:prstGeom>
          <a:noFill/>
          <a:ln cap="flat" cmpd="sng" w="9525">
            <a:solidFill>
              <a:srgbClr val="000000"/>
            </a:solidFill>
            <a:prstDash val="solid"/>
            <a:round/>
            <a:headEnd len="med" w="med" type="none"/>
            <a:tailEnd len="med" w="med" type="none"/>
          </a:ln>
        </p:spPr>
      </p:cxnSp>
      <p:sp>
        <p:nvSpPr>
          <p:cNvPr id="176" name="Google Shape;176;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C4587"/>
                </a:solidFill>
                <a:latin typeface="El Messiri"/>
                <a:ea typeface="El Messiri"/>
                <a:cs typeface="El Messiri"/>
                <a:sym typeface="El Messiri"/>
              </a:rPr>
              <a:t>3. Data structures</a:t>
            </a:r>
            <a:endParaRPr b="1">
              <a:solidFill>
                <a:srgbClr val="1C4587"/>
              </a:solidFill>
              <a:latin typeface="El Messiri"/>
              <a:ea typeface="El Messiri"/>
              <a:cs typeface="El Messiri"/>
              <a:sym typeface="El Messiri"/>
            </a:endParaRPr>
          </a:p>
        </p:txBody>
      </p:sp>
      <p:sp>
        <p:nvSpPr>
          <p:cNvPr id="182" name="Google Shape;182;p28"/>
          <p:cNvSpPr txBox="1"/>
          <p:nvPr>
            <p:ph idx="1" type="body"/>
          </p:nvPr>
        </p:nvSpPr>
        <p:spPr>
          <a:xfrm>
            <a:off x="311700" y="1175400"/>
            <a:ext cx="8520600" cy="373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El Messiri"/>
              <a:buAutoNum type="arabicPeriod"/>
            </a:pPr>
            <a:r>
              <a:rPr lang="en" u="sng">
                <a:solidFill>
                  <a:srgbClr val="000000"/>
                </a:solidFill>
                <a:highlight>
                  <a:srgbClr val="FFFF00"/>
                </a:highlight>
                <a:latin typeface="El Messiri"/>
                <a:ea typeface="El Messiri"/>
                <a:cs typeface="El Messiri"/>
                <a:sym typeface="El Messiri"/>
              </a:rPr>
              <a:t>List</a:t>
            </a:r>
            <a:endParaRPr u="sng">
              <a:solidFill>
                <a:srgbClr val="000000"/>
              </a:solidFill>
              <a:highlight>
                <a:srgbClr val="FFFF00"/>
              </a:highlight>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 group of numbers, strings, characters, etc..</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It’s similar to variable, but it can hold multiple values not only one value.</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It can hold values of different types (numbers and strings for example).</a:t>
            </a:r>
            <a:endParaRPr sz="1600">
              <a:solidFill>
                <a:srgbClr val="000000"/>
              </a:solidFill>
              <a:latin typeface="El Messiri"/>
              <a:ea typeface="El Messiri"/>
              <a:cs typeface="El Messiri"/>
              <a:sym typeface="El Messiri"/>
            </a:endParaRPr>
          </a:p>
          <a:p>
            <a:pPr indent="0" lvl="0" marL="45720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45720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45720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457200" rtl="0" algn="l">
              <a:spcBef>
                <a:spcPts val="120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pic>
        <p:nvPicPr>
          <p:cNvPr id="183" name="Google Shape;183;p28"/>
          <p:cNvPicPr preferRelativeResize="0"/>
          <p:nvPr/>
        </p:nvPicPr>
        <p:blipFill>
          <a:blip r:embed="rId3">
            <a:alphaModFix/>
          </a:blip>
          <a:stretch>
            <a:fillRect/>
          </a:stretch>
        </p:blipFill>
        <p:spPr>
          <a:xfrm>
            <a:off x="1352550" y="2657475"/>
            <a:ext cx="3238500" cy="1352550"/>
          </a:xfrm>
          <a:prstGeom prst="rect">
            <a:avLst/>
          </a:prstGeom>
          <a:noFill/>
          <a:ln>
            <a:noFill/>
          </a:ln>
        </p:spPr>
      </p:pic>
      <p:graphicFrame>
        <p:nvGraphicFramePr>
          <p:cNvPr id="184" name="Google Shape;184;p28"/>
          <p:cNvGraphicFramePr/>
          <p:nvPr/>
        </p:nvGraphicFramePr>
        <p:xfrm>
          <a:off x="6134100" y="3857655"/>
          <a:ext cx="3000000" cy="3000000"/>
        </p:xfrm>
        <a:graphic>
          <a:graphicData uri="http://schemas.openxmlformats.org/drawingml/2006/table">
            <a:tbl>
              <a:tblPr>
                <a:noFill/>
                <a:tableStyleId>{94E4A765-4068-41B4-A9C5-76A31C234911}</a:tableStyleId>
              </a:tblPr>
              <a:tblGrid>
                <a:gridCol w="390125"/>
                <a:gridCol w="390125"/>
                <a:gridCol w="390125"/>
                <a:gridCol w="390125"/>
                <a:gridCol w="390125"/>
              </a:tblGrid>
              <a:tr h="285075">
                <a:tc>
                  <a:txBody>
                    <a:bodyPr/>
                    <a:lstStyle/>
                    <a:p>
                      <a:pPr indent="0" lvl="0" marL="0" rtl="0" algn="l">
                        <a:spcBef>
                          <a:spcPts val="0"/>
                        </a:spcBef>
                        <a:spcAft>
                          <a:spcPts val="0"/>
                        </a:spcAft>
                        <a:buNone/>
                      </a:pPr>
                      <a:r>
                        <a:rPr lang="en"/>
                        <a:t>25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36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95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14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r>
              <a:tr h="285075">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r>
              <a:tr h="285075">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r>
            </a:tbl>
          </a:graphicData>
        </a:graphic>
      </p:graphicFrame>
      <p:pic>
        <p:nvPicPr>
          <p:cNvPr id="185" name="Google Shape;185;p28"/>
          <p:cNvPicPr preferRelativeResize="0"/>
          <p:nvPr/>
        </p:nvPicPr>
        <p:blipFill>
          <a:blip r:embed="rId4">
            <a:alphaModFix/>
          </a:blip>
          <a:stretch>
            <a:fillRect/>
          </a:stretch>
        </p:blipFill>
        <p:spPr>
          <a:xfrm>
            <a:off x="667438" y="4253863"/>
            <a:ext cx="3819525" cy="561975"/>
          </a:xfrm>
          <a:prstGeom prst="rect">
            <a:avLst/>
          </a:prstGeom>
          <a:noFill/>
          <a:ln>
            <a:noFill/>
          </a:ln>
        </p:spPr>
      </p:pic>
      <p:sp>
        <p:nvSpPr>
          <p:cNvPr id="186" name="Google Shape;186;p28"/>
          <p:cNvSpPr txBox="1"/>
          <p:nvPr/>
        </p:nvSpPr>
        <p:spPr>
          <a:xfrm>
            <a:off x="5731700" y="3492225"/>
            <a:ext cx="273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El Messiri"/>
                <a:ea typeface="El Messiri"/>
                <a:cs typeface="El Messiri"/>
                <a:sym typeface="El Messiri"/>
              </a:rPr>
              <a:t>List is as the string in terms of indexing</a:t>
            </a:r>
            <a:endParaRPr sz="1200">
              <a:latin typeface="El Messiri"/>
              <a:ea typeface="El Messiri"/>
              <a:cs typeface="El Messiri"/>
              <a:sym typeface="El Messiri"/>
            </a:endParaRPr>
          </a:p>
          <a:p>
            <a:pPr indent="0" lvl="0" marL="0" rtl="0" algn="l">
              <a:spcBef>
                <a:spcPts val="0"/>
              </a:spcBef>
              <a:spcAft>
                <a:spcPts val="0"/>
              </a:spcAft>
              <a:buNone/>
            </a:pPr>
            <a:r>
              <a:t/>
            </a:r>
            <a:endParaRPr sz="1200">
              <a:latin typeface="El Messiri"/>
              <a:ea typeface="El Messiri"/>
              <a:cs typeface="El Messiri"/>
              <a:sym typeface="El Messiri"/>
            </a:endParaRPr>
          </a:p>
          <a:p>
            <a:pPr indent="0" lvl="0" marL="0" rtl="0" algn="l">
              <a:spcBef>
                <a:spcPts val="0"/>
              </a:spcBef>
              <a:spcAft>
                <a:spcPts val="0"/>
              </a:spcAft>
              <a:buNone/>
            </a:pPr>
            <a:r>
              <a:t/>
            </a:r>
            <a:endParaRPr sz="1200">
              <a:latin typeface="El Messiri"/>
              <a:ea typeface="El Messiri"/>
              <a:cs typeface="El Messiri"/>
              <a:sym typeface="El Messiri"/>
            </a:endParaRPr>
          </a:p>
        </p:txBody>
      </p:sp>
      <p:sp>
        <p:nvSpPr>
          <p:cNvPr id="187" name="Google Shape;187;p28"/>
          <p:cNvSpPr/>
          <p:nvPr/>
        </p:nvSpPr>
        <p:spPr>
          <a:xfrm>
            <a:off x="5717775" y="3528000"/>
            <a:ext cx="2751000" cy="161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4341600" cy="42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rgbClr val="000000"/>
                </a:solidFill>
                <a:latin typeface="El Messiri"/>
                <a:ea typeface="El Messiri"/>
                <a:cs typeface="El Messiri"/>
                <a:sym typeface="El Messiri"/>
              </a:rPr>
              <a:t>Lists together:</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We can perform different operations on the list by using a built in functions: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[append(), clear(), copy(), count(), extend(), index(), insert(), pop(), remove(), reverse()]</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Lists is a mutable, which means that we can change its values (add/remove/change)</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194" name="Google Shape;194;p29"/>
          <p:cNvPicPr preferRelativeResize="0"/>
          <p:nvPr/>
        </p:nvPicPr>
        <p:blipFill>
          <a:blip r:embed="rId3">
            <a:alphaModFix/>
          </a:blip>
          <a:stretch>
            <a:fillRect/>
          </a:stretch>
        </p:blipFill>
        <p:spPr>
          <a:xfrm>
            <a:off x="311700" y="987022"/>
            <a:ext cx="4241874" cy="507775"/>
          </a:xfrm>
          <a:prstGeom prst="rect">
            <a:avLst/>
          </a:prstGeom>
          <a:noFill/>
          <a:ln>
            <a:noFill/>
          </a:ln>
        </p:spPr>
      </p:pic>
      <p:pic>
        <p:nvPicPr>
          <p:cNvPr id="195" name="Google Shape;195;p29"/>
          <p:cNvPicPr preferRelativeResize="0"/>
          <p:nvPr/>
        </p:nvPicPr>
        <p:blipFill>
          <a:blip r:embed="rId4">
            <a:alphaModFix/>
          </a:blip>
          <a:stretch>
            <a:fillRect/>
          </a:stretch>
        </p:blipFill>
        <p:spPr>
          <a:xfrm>
            <a:off x="5082675" y="126700"/>
            <a:ext cx="4043901" cy="4345251"/>
          </a:xfrm>
          <a:prstGeom prst="rect">
            <a:avLst/>
          </a:prstGeom>
          <a:noFill/>
          <a:ln>
            <a:noFill/>
          </a:ln>
        </p:spPr>
      </p:pic>
      <p:cxnSp>
        <p:nvCxnSpPr>
          <p:cNvPr id="196" name="Google Shape;196;p29"/>
          <p:cNvCxnSpPr/>
          <p:nvPr/>
        </p:nvCxnSpPr>
        <p:spPr>
          <a:xfrm>
            <a:off x="4053975" y="3259625"/>
            <a:ext cx="1064400" cy="9000"/>
          </a:xfrm>
          <a:prstGeom prst="straightConnector1">
            <a:avLst/>
          </a:prstGeom>
          <a:noFill/>
          <a:ln cap="flat" cmpd="sng" w="9525">
            <a:solidFill>
              <a:srgbClr val="000000"/>
            </a:solidFill>
            <a:prstDash val="solid"/>
            <a:round/>
            <a:headEnd len="med" w="med" type="none"/>
            <a:tailEnd len="med" w="med" type="triangle"/>
          </a:ln>
        </p:spPr>
      </p:cxnSp>
      <p:pic>
        <p:nvPicPr>
          <p:cNvPr id="197" name="Google Shape;197;p29"/>
          <p:cNvPicPr preferRelativeResize="0"/>
          <p:nvPr/>
        </p:nvPicPr>
        <p:blipFill>
          <a:blip r:embed="rId5">
            <a:alphaModFix/>
          </a:blip>
          <a:stretch>
            <a:fillRect/>
          </a:stretch>
        </p:blipFill>
        <p:spPr>
          <a:xfrm>
            <a:off x="5082675" y="4471951"/>
            <a:ext cx="1985504" cy="366749"/>
          </a:xfrm>
          <a:prstGeom prst="rect">
            <a:avLst/>
          </a:prstGeom>
          <a:noFill/>
          <a:ln>
            <a:noFill/>
          </a:ln>
        </p:spPr>
      </p:pic>
      <p:sp>
        <p:nvSpPr>
          <p:cNvPr id="198" name="Google Shape;198;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40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We can use python built in functions with lists, such as: min(), max()</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204" name="Google Shape;204;p30"/>
          <p:cNvPicPr preferRelativeResize="0"/>
          <p:nvPr/>
        </p:nvPicPr>
        <p:blipFill>
          <a:blip r:embed="rId3">
            <a:alphaModFix/>
          </a:blip>
          <a:stretch>
            <a:fillRect/>
          </a:stretch>
        </p:blipFill>
        <p:spPr>
          <a:xfrm>
            <a:off x="3038800" y="937888"/>
            <a:ext cx="2762250" cy="1514475"/>
          </a:xfrm>
          <a:prstGeom prst="rect">
            <a:avLst/>
          </a:prstGeom>
          <a:noFill/>
          <a:ln>
            <a:noFill/>
          </a:ln>
        </p:spPr>
      </p:pic>
      <p:sp>
        <p:nvSpPr>
          <p:cNvPr id="205" name="Google Shape;205;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45025"/>
            <a:ext cx="8520600" cy="41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highlight>
                  <a:srgbClr val="FFFF00"/>
                </a:highlight>
                <a:latin typeface="El Messiri"/>
                <a:ea typeface="El Messiri"/>
                <a:cs typeface="El Messiri"/>
                <a:sym typeface="El Messiri"/>
              </a:rPr>
              <a:t>2. Tuple &amp; Set</a:t>
            </a:r>
            <a:endParaRPr sz="1600">
              <a:solidFill>
                <a:srgbClr val="000000"/>
              </a:solidFill>
              <a:highlight>
                <a:srgbClr val="FFFF00"/>
              </a:highlight>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highlight>
                  <a:schemeClr val="dk1"/>
                </a:highlight>
                <a:latin typeface="El Messiri"/>
                <a:ea typeface="El Messiri"/>
                <a:cs typeface="El Messiri"/>
                <a:sym typeface="El Messiri"/>
              </a:rPr>
              <a:t>Tuple is almost same as lists, but it is </a:t>
            </a:r>
            <a:r>
              <a:rPr lang="en" sz="1600">
                <a:solidFill>
                  <a:srgbClr val="000000"/>
                </a:solidFill>
                <a:highlight>
                  <a:schemeClr val="dk1"/>
                </a:highlight>
                <a:latin typeface="El Messiri"/>
                <a:ea typeface="El Messiri"/>
                <a:cs typeface="El Messiri"/>
                <a:sym typeface="El Messiri"/>
              </a:rPr>
              <a:t>immutable. </a:t>
            </a:r>
            <a:endParaRPr sz="1600">
              <a:solidFill>
                <a:srgbClr val="000000"/>
              </a:solidFill>
              <a:highlight>
                <a:schemeClr val="dk1"/>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highlight>
                <a:srgbClr val="FFFF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highlight>
                <a:srgbClr val="FFFF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highlight>
                <a:srgbClr val="FFFF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highlight>
                <a:srgbClr val="FFFF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highlight>
                <a:srgbClr val="FFFF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highlight>
                <a:srgbClr val="FFFF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highlight>
                <a:srgbClr val="FFFF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highlight>
                <a:srgbClr val="FFFF00"/>
              </a:highlight>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There are many methods in tuple [count(), index()]:</a:t>
            </a:r>
            <a:endParaRPr sz="1600">
              <a:solidFill>
                <a:srgbClr val="000000"/>
              </a:solidFill>
              <a:latin typeface="El Messiri"/>
              <a:ea typeface="El Messiri"/>
              <a:cs typeface="El Messiri"/>
              <a:sym typeface="El Messiri"/>
            </a:endParaRPr>
          </a:p>
          <a:p>
            <a:pPr indent="0" lvl="0" marL="45720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211" name="Google Shape;211;p31"/>
          <p:cNvPicPr preferRelativeResize="0"/>
          <p:nvPr/>
        </p:nvPicPr>
        <p:blipFill>
          <a:blip r:embed="rId3">
            <a:alphaModFix/>
          </a:blip>
          <a:stretch>
            <a:fillRect/>
          </a:stretch>
        </p:blipFill>
        <p:spPr>
          <a:xfrm>
            <a:off x="1952336" y="1068973"/>
            <a:ext cx="5239325" cy="1686125"/>
          </a:xfrm>
          <a:prstGeom prst="rect">
            <a:avLst/>
          </a:prstGeom>
          <a:noFill/>
          <a:ln>
            <a:noFill/>
          </a:ln>
        </p:spPr>
      </p:pic>
      <p:pic>
        <p:nvPicPr>
          <p:cNvPr id="212" name="Google Shape;212;p31"/>
          <p:cNvPicPr preferRelativeResize="0"/>
          <p:nvPr/>
        </p:nvPicPr>
        <p:blipFill>
          <a:blip r:embed="rId4">
            <a:alphaModFix/>
          </a:blip>
          <a:stretch>
            <a:fillRect/>
          </a:stretch>
        </p:blipFill>
        <p:spPr>
          <a:xfrm>
            <a:off x="925787" y="3422625"/>
            <a:ext cx="7597226" cy="1435125"/>
          </a:xfrm>
          <a:prstGeom prst="rect">
            <a:avLst/>
          </a:prstGeom>
          <a:noFill/>
          <a:ln>
            <a:noFill/>
          </a:ln>
        </p:spPr>
      </p:pic>
      <p:sp>
        <p:nvSpPr>
          <p:cNvPr id="213" name="Google Shape;213;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66" name="Google Shape;66;p14"/>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Number systems conversion</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Examples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45025"/>
            <a:ext cx="8520600" cy="41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When should we use tuples?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If the project require not to change the grouped </a:t>
            </a:r>
            <a:r>
              <a:rPr lang="en" sz="1600">
                <a:solidFill>
                  <a:srgbClr val="000000"/>
                </a:solidFill>
                <a:latin typeface="El Messiri"/>
                <a:ea typeface="El Messiri"/>
                <a:cs typeface="El Messiri"/>
                <a:sym typeface="El Messiri"/>
              </a:rPr>
              <a:t>values</a:t>
            </a:r>
            <a:r>
              <a:rPr lang="en" sz="1600">
                <a:solidFill>
                  <a:srgbClr val="000000"/>
                </a:solidFill>
                <a:latin typeface="El Messiri"/>
                <a:ea typeface="El Messiri"/>
                <a:cs typeface="El Messiri"/>
                <a:sym typeface="El Messiri"/>
              </a:rPr>
              <a:t>. As the tuples are immutable, in iteration over the elements, tuples are faster than lists. So, tuples are used for enhancing the speed of our execution.</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Sets are a collection of </a:t>
            </a:r>
            <a:r>
              <a:rPr lang="en" sz="1600" u="sng">
                <a:solidFill>
                  <a:srgbClr val="FF0000"/>
                </a:solidFill>
                <a:latin typeface="El Messiri"/>
                <a:ea typeface="El Messiri"/>
                <a:cs typeface="El Messiri"/>
                <a:sym typeface="El Messiri"/>
              </a:rPr>
              <a:t>unique </a:t>
            </a:r>
            <a:r>
              <a:rPr lang="en" sz="1600">
                <a:solidFill>
                  <a:srgbClr val="000000"/>
                </a:solidFill>
                <a:latin typeface="El Messiri"/>
                <a:ea typeface="El Messiri"/>
                <a:cs typeface="El Messiri"/>
                <a:sym typeface="El Messiri"/>
              </a:rPr>
              <a:t>elements. It removes the </a:t>
            </a:r>
            <a:r>
              <a:rPr lang="en" sz="1600">
                <a:solidFill>
                  <a:srgbClr val="000000"/>
                </a:solidFill>
                <a:latin typeface="El Messiri"/>
                <a:ea typeface="El Messiri"/>
                <a:cs typeface="El Messiri"/>
                <a:sym typeface="El Messiri"/>
              </a:rPr>
              <a:t>repeated</a:t>
            </a:r>
            <a:r>
              <a:rPr lang="en" sz="1600">
                <a:solidFill>
                  <a:srgbClr val="000000"/>
                </a:solidFill>
                <a:latin typeface="El Messiri"/>
                <a:ea typeface="El Messiri"/>
                <a:cs typeface="El Messiri"/>
                <a:sym typeface="El Messiri"/>
              </a:rPr>
              <a:t> numbers automatically and returns the elements but not in the same sequence.</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Sets use the concept of hach, and using hash improves the performance, and help us to fetch an element as fast as possible.</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The indexing is not supported in sets, as they don’t have proper sequence.</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There are many built in methods for sets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[such as pop(), remove(), union(), update(), etc..]</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cxnSp>
        <p:nvCxnSpPr>
          <p:cNvPr id="219" name="Google Shape;219;p32"/>
          <p:cNvCxnSpPr/>
          <p:nvPr/>
        </p:nvCxnSpPr>
        <p:spPr>
          <a:xfrm>
            <a:off x="417775" y="1637900"/>
            <a:ext cx="8341800" cy="0"/>
          </a:xfrm>
          <a:prstGeom prst="straightConnector1">
            <a:avLst/>
          </a:prstGeom>
          <a:noFill/>
          <a:ln cap="flat" cmpd="sng" w="9525">
            <a:solidFill>
              <a:srgbClr val="000000"/>
            </a:solidFill>
            <a:prstDash val="solid"/>
            <a:round/>
            <a:headEnd len="med" w="med" type="none"/>
            <a:tailEnd len="med" w="med" type="none"/>
          </a:ln>
        </p:spPr>
      </p:cxnSp>
      <p:pic>
        <p:nvPicPr>
          <p:cNvPr id="220" name="Google Shape;220;p32"/>
          <p:cNvPicPr preferRelativeResize="0"/>
          <p:nvPr/>
        </p:nvPicPr>
        <p:blipFill>
          <a:blip r:embed="rId3">
            <a:alphaModFix/>
          </a:blip>
          <a:stretch>
            <a:fillRect/>
          </a:stretch>
        </p:blipFill>
        <p:spPr>
          <a:xfrm>
            <a:off x="5128475" y="3008700"/>
            <a:ext cx="3780025" cy="2058600"/>
          </a:xfrm>
          <a:prstGeom prst="rect">
            <a:avLst/>
          </a:prstGeom>
          <a:noFill/>
          <a:ln>
            <a:noFill/>
          </a:ln>
        </p:spPr>
      </p:pic>
      <p:sp>
        <p:nvSpPr>
          <p:cNvPr id="221" name="Google Shape;221;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420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highlight>
                  <a:srgbClr val="FFFF00"/>
                </a:highlight>
                <a:latin typeface="El Messiri"/>
                <a:ea typeface="El Messiri"/>
                <a:cs typeface="El Messiri"/>
                <a:sym typeface="El Messiri"/>
              </a:rPr>
              <a:t>3. </a:t>
            </a:r>
            <a:r>
              <a:rPr lang="en" sz="1800">
                <a:solidFill>
                  <a:srgbClr val="000000"/>
                </a:solidFill>
                <a:highlight>
                  <a:srgbClr val="FFFF00"/>
                </a:highlight>
                <a:latin typeface="El Messiri"/>
                <a:ea typeface="El Messiri"/>
                <a:cs typeface="El Messiri"/>
                <a:sym typeface="El Messiri"/>
              </a:rPr>
              <a:t>Dictionaries:</a:t>
            </a:r>
            <a:endParaRPr sz="1800">
              <a:solidFill>
                <a:srgbClr val="000000"/>
              </a:solidFill>
              <a:highlight>
                <a:srgbClr val="FFFF00"/>
              </a:highlight>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It is effective if we want to change the index (key) of the value.</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We can specify the key of each value, the key should be immutable.</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To fetch a particular value, We pass the key of the value into the square brackets of the dictionary.</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227" name="Google Shape;227;p33"/>
          <p:cNvPicPr preferRelativeResize="0"/>
          <p:nvPr/>
        </p:nvPicPr>
        <p:blipFill>
          <a:blip r:embed="rId3">
            <a:alphaModFix/>
          </a:blip>
          <a:stretch>
            <a:fillRect/>
          </a:stretch>
        </p:blipFill>
        <p:spPr>
          <a:xfrm>
            <a:off x="2590800" y="1371600"/>
            <a:ext cx="4267200" cy="571500"/>
          </a:xfrm>
          <a:prstGeom prst="rect">
            <a:avLst/>
          </a:prstGeom>
          <a:noFill/>
          <a:ln>
            <a:noFill/>
          </a:ln>
        </p:spPr>
      </p:pic>
      <p:pic>
        <p:nvPicPr>
          <p:cNvPr id="228" name="Google Shape;228;p33"/>
          <p:cNvPicPr preferRelativeResize="0"/>
          <p:nvPr/>
        </p:nvPicPr>
        <p:blipFill>
          <a:blip r:embed="rId4">
            <a:alphaModFix/>
          </a:blip>
          <a:stretch>
            <a:fillRect/>
          </a:stretch>
        </p:blipFill>
        <p:spPr>
          <a:xfrm>
            <a:off x="1890713" y="2705100"/>
            <a:ext cx="5057775" cy="1714500"/>
          </a:xfrm>
          <a:prstGeom prst="rect">
            <a:avLst/>
          </a:prstGeom>
          <a:noFill/>
          <a:ln>
            <a:noFill/>
          </a:ln>
        </p:spPr>
      </p:pic>
      <p:sp>
        <p:nvSpPr>
          <p:cNvPr id="229" name="Google Shape;229;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445025"/>
            <a:ext cx="8520600" cy="40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The dictionary has built in functions [ex. clear(), copy(), get(), items(), keys(), pop(), etc..]:</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Create a dictionary with the help of lists: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235" name="Google Shape;235;p34"/>
          <p:cNvPicPr preferRelativeResize="0"/>
          <p:nvPr/>
        </p:nvPicPr>
        <p:blipFill>
          <a:blip r:embed="rId3">
            <a:alphaModFix/>
          </a:blip>
          <a:stretch>
            <a:fillRect/>
          </a:stretch>
        </p:blipFill>
        <p:spPr>
          <a:xfrm>
            <a:off x="2490533" y="898200"/>
            <a:ext cx="4162924" cy="1754775"/>
          </a:xfrm>
          <a:prstGeom prst="rect">
            <a:avLst/>
          </a:prstGeom>
          <a:noFill/>
          <a:ln>
            <a:noFill/>
          </a:ln>
        </p:spPr>
      </p:pic>
      <p:pic>
        <p:nvPicPr>
          <p:cNvPr id="236" name="Google Shape;236;p34"/>
          <p:cNvPicPr preferRelativeResize="0"/>
          <p:nvPr/>
        </p:nvPicPr>
        <p:blipFill>
          <a:blip r:embed="rId4">
            <a:alphaModFix/>
          </a:blip>
          <a:stretch>
            <a:fillRect/>
          </a:stretch>
        </p:blipFill>
        <p:spPr>
          <a:xfrm>
            <a:off x="1866900" y="3125825"/>
            <a:ext cx="5410200" cy="1143000"/>
          </a:xfrm>
          <a:prstGeom prst="rect">
            <a:avLst/>
          </a:prstGeom>
          <a:noFill/>
          <a:ln>
            <a:noFill/>
          </a:ln>
        </p:spPr>
      </p:pic>
      <p:sp>
        <p:nvSpPr>
          <p:cNvPr id="237" name="Google Shape;237;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445025"/>
            <a:ext cx="8520600" cy="41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Add a new value and key:</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Delete values: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243" name="Google Shape;243;p35"/>
          <p:cNvPicPr preferRelativeResize="0"/>
          <p:nvPr/>
        </p:nvPicPr>
        <p:blipFill>
          <a:blip r:embed="rId3">
            <a:alphaModFix/>
          </a:blip>
          <a:stretch>
            <a:fillRect/>
          </a:stretch>
        </p:blipFill>
        <p:spPr>
          <a:xfrm>
            <a:off x="1320363" y="884100"/>
            <a:ext cx="6503275" cy="1807450"/>
          </a:xfrm>
          <a:prstGeom prst="rect">
            <a:avLst/>
          </a:prstGeom>
          <a:noFill/>
          <a:ln>
            <a:noFill/>
          </a:ln>
        </p:spPr>
      </p:pic>
      <p:pic>
        <p:nvPicPr>
          <p:cNvPr id="244" name="Google Shape;244;p35"/>
          <p:cNvPicPr preferRelativeResize="0"/>
          <p:nvPr/>
        </p:nvPicPr>
        <p:blipFill>
          <a:blip r:embed="rId4">
            <a:alphaModFix/>
          </a:blip>
          <a:stretch>
            <a:fillRect/>
          </a:stretch>
        </p:blipFill>
        <p:spPr>
          <a:xfrm>
            <a:off x="1528750" y="3081338"/>
            <a:ext cx="6086475" cy="657225"/>
          </a:xfrm>
          <a:prstGeom prst="rect">
            <a:avLst/>
          </a:prstGeom>
          <a:noFill/>
          <a:ln>
            <a:noFill/>
          </a:ln>
        </p:spPr>
      </p:pic>
      <p:sp>
        <p:nvSpPr>
          <p:cNvPr id="245" name="Google Shape;245;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sp>
        <p:nvSpPr>
          <p:cNvPr id="250" name="Google Shape;25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We can have a dictionary as a value in the dictionary itself, also we can have a list as a value in the dictionary itself:</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251" name="Google Shape;251;p36"/>
          <p:cNvPicPr preferRelativeResize="0"/>
          <p:nvPr/>
        </p:nvPicPr>
        <p:blipFill>
          <a:blip r:embed="rId3">
            <a:alphaModFix/>
          </a:blip>
          <a:stretch>
            <a:fillRect/>
          </a:stretch>
        </p:blipFill>
        <p:spPr>
          <a:xfrm>
            <a:off x="228600" y="1170125"/>
            <a:ext cx="8839200" cy="2194560"/>
          </a:xfrm>
          <a:prstGeom prst="rect">
            <a:avLst/>
          </a:prstGeom>
          <a:noFill/>
          <a:ln>
            <a:noFill/>
          </a:ln>
        </p:spPr>
      </p:pic>
      <p:sp>
        <p:nvSpPr>
          <p:cNvPr id="252" name="Google Shape;252;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6" name="Shape 256"/>
        <p:cNvGrpSpPr/>
        <p:nvPr/>
      </p:nvGrpSpPr>
      <p:grpSpPr>
        <a:xfrm>
          <a:off x="0" y="0"/>
          <a:ext cx="0" cy="0"/>
          <a:chOff x="0" y="0"/>
          <a:chExt cx="0" cy="0"/>
        </a:xfrm>
      </p:grpSpPr>
      <p:sp>
        <p:nvSpPr>
          <p:cNvPr id="257" name="Google Shape;257;p3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258" name="Google Shape;258;p37"/>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types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Number systems conversion</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Examples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cxnSp>
        <p:nvCxnSpPr>
          <p:cNvPr id="259" name="Google Shape;259;p37"/>
          <p:cNvCxnSpPr/>
          <p:nvPr/>
        </p:nvCxnSpPr>
        <p:spPr>
          <a:xfrm>
            <a:off x="806850" y="1175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260" name="Google Shape;260;p37"/>
          <p:cNvCxnSpPr/>
          <p:nvPr/>
        </p:nvCxnSpPr>
        <p:spPr>
          <a:xfrm>
            <a:off x="806850" y="14487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261" name="Google Shape;261;p37"/>
          <p:cNvCxnSpPr/>
          <p:nvPr/>
        </p:nvCxnSpPr>
        <p:spPr>
          <a:xfrm>
            <a:off x="856225" y="1722050"/>
            <a:ext cx="1372800" cy="8100"/>
          </a:xfrm>
          <a:prstGeom prst="straightConnector1">
            <a:avLst/>
          </a:prstGeom>
          <a:noFill/>
          <a:ln cap="flat" cmpd="sng" w="9525">
            <a:solidFill>
              <a:srgbClr val="000000"/>
            </a:solidFill>
            <a:prstDash val="solid"/>
            <a:round/>
            <a:headEnd len="med" w="med" type="none"/>
            <a:tailEnd len="med" w="med" type="none"/>
          </a:ln>
        </p:spPr>
      </p:cxnSp>
      <p:sp>
        <p:nvSpPr>
          <p:cNvPr id="262" name="Google Shape;262;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sp>
        <p:nvSpPr>
          <p:cNvPr id="267" name="Google Shape;26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latin typeface="El Messiri"/>
                <a:ea typeface="El Messiri"/>
                <a:cs typeface="El Messiri"/>
                <a:sym typeface="El Messiri"/>
              </a:rPr>
              <a:t>4. Data types</a:t>
            </a:r>
            <a:endParaRPr b="1">
              <a:solidFill>
                <a:srgbClr val="073763"/>
              </a:solidFill>
              <a:latin typeface="El Messiri"/>
              <a:ea typeface="El Messiri"/>
              <a:cs typeface="El Messiri"/>
              <a:sym typeface="El Messiri"/>
            </a:endParaRPr>
          </a:p>
        </p:txBody>
      </p:sp>
      <p:sp>
        <p:nvSpPr>
          <p:cNvPr id="268" name="Google Shape;26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None</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Numeric</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List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Tuple</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Set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String </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Range</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Dictionary/ mapping</a:t>
            </a:r>
            <a:endParaRPr sz="1600">
              <a:solidFill>
                <a:srgbClr val="000000"/>
              </a:solidFill>
              <a:latin typeface="El Messiri"/>
              <a:ea typeface="El Messiri"/>
              <a:cs typeface="El Messiri"/>
              <a:sym typeface="El Messiri"/>
            </a:endParaRPr>
          </a:p>
        </p:txBody>
      </p:sp>
      <p:sp>
        <p:nvSpPr>
          <p:cNvPr id="269" name="Google Shape;269;p38"/>
          <p:cNvSpPr/>
          <p:nvPr/>
        </p:nvSpPr>
        <p:spPr>
          <a:xfrm>
            <a:off x="753925" y="1775300"/>
            <a:ext cx="891600" cy="1413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txBox="1"/>
          <p:nvPr/>
        </p:nvSpPr>
        <p:spPr>
          <a:xfrm>
            <a:off x="2751325" y="2143550"/>
            <a:ext cx="1059300" cy="67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El Messiri"/>
                <a:ea typeface="El Messiri"/>
                <a:cs typeface="El Messiri"/>
                <a:sym typeface="El Messiri"/>
              </a:rPr>
              <a:t>Sequence type</a:t>
            </a:r>
            <a:endParaRPr sz="1600">
              <a:latin typeface="El Messiri"/>
              <a:ea typeface="El Messiri"/>
              <a:cs typeface="El Messiri"/>
              <a:sym typeface="El Messiri"/>
            </a:endParaRPr>
          </a:p>
        </p:txBody>
      </p:sp>
      <p:cxnSp>
        <p:nvCxnSpPr>
          <p:cNvPr id="271" name="Google Shape;271;p38"/>
          <p:cNvCxnSpPr>
            <a:stCxn id="269" idx="3"/>
            <a:endCxn id="270" idx="1"/>
          </p:cNvCxnSpPr>
          <p:nvPr/>
        </p:nvCxnSpPr>
        <p:spPr>
          <a:xfrm>
            <a:off x="1645525" y="2482100"/>
            <a:ext cx="1105800" cy="0"/>
          </a:xfrm>
          <a:prstGeom prst="straightConnector1">
            <a:avLst/>
          </a:prstGeom>
          <a:noFill/>
          <a:ln cap="flat" cmpd="sng" w="9525">
            <a:solidFill>
              <a:srgbClr val="000000"/>
            </a:solidFill>
            <a:prstDash val="solid"/>
            <a:round/>
            <a:headEnd len="med" w="med" type="none"/>
            <a:tailEnd len="med" w="med" type="triangle"/>
          </a:ln>
        </p:spPr>
      </p:cxnSp>
      <p:sp>
        <p:nvSpPr>
          <p:cNvPr id="272" name="Google Shape;272;p3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sp>
        <p:nvSpPr>
          <p:cNvPr id="277" name="Google Shape;277;p39"/>
          <p:cNvSpPr txBox="1"/>
          <p:nvPr>
            <p:ph idx="1" type="body"/>
          </p:nvPr>
        </p:nvSpPr>
        <p:spPr>
          <a:xfrm>
            <a:off x="311700" y="527250"/>
            <a:ext cx="8520600" cy="4291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73763"/>
              </a:buClr>
              <a:buSzPts val="1600"/>
              <a:buFont typeface="El Messiri"/>
              <a:buAutoNum type="arabicPeriod"/>
            </a:pPr>
            <a:r>
              <a:rPr lang="en" sz="1600" u="sng">
                <a:solidFill>
                  <a:srgbClr val="073763"/>
                </a:solidFill>
                <a:latin typeface="El Messiri"/>
                <a:ea typeface="El Messiri"/>
                <a:cs typeface="El Messiri"/>
                <a:sym typeface="El Messiri"/>
              </a:rPr>
              <a:t>None:</a:t>
            </a:r>
            <a:endParaRPr sz="1600" u="sng">
              <a:solidFill>
                <a:srgbClr val="073763"/>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When creating a variable which is not assigned to any value. In other languages, it is `null`, but in python is `None`.</a:t>
            </a:r>
            <a:endParaRPr sz="1600">
              <a:solidFill>
                <a:srgbClr val="000000"/>
              </a:solidFill>
              <a:latin typeface="El Messiri"/>
              <a:ea typeface="El Messiri"/>
              <a:cs typeface="El Messiri"/>
              <a:sym typeface="El Messiri"/>
            </a:endParaRPr>
          </a:p>
          <a:p>
            <a:pPr indent="-330200" lvl="0" marL="457200" rtl="0" algn="l">
              <a:spcBef>
                <a:spcPts val="1200"/>
              </a:spcBef>
              <a:spcAft>
                <a:spcPts val="0"/>
              </a:spcAft>
              <a:buClr>
                <a:srgbClr val="073763"/>
              </a:buClr>
              <a:buSzPts val="1600"/>
              <a:buFont typeface="El Messiri"/>
              <a:buAutoNum type="arabicPeriod"/>
            </a:pPr>
            <a:r>
              <a:rPr lang="en" sz="1600" u="sng">
                <a:solidFill>
                  <a:srgbClr val="073763"/>
                </a:solidFill>
                <a:latin typeface="El Messiri"/>
                <a:ea typeface="El Messiri"/>
                <a:cs typeface="El Messiri"/>
                <a:sym typeface="El Messiri"/>
              </a:rPr>
              <a:t>Numeric:</a:t>
            </a:r>
            <a:endParaRPr sz="1600" u="sng">
              <a:solidFill>
                <a:srgbClr val="073763"/>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Int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Float </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Complex</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bool</a:t>
            </a:r>
            <a:endParaRPr sz="1600">
              <a:solidFill>
                <a:srgbClr val="000000"/>
              </a:solidFill>
              <a:latin typeface="El Messiri"/>
              <a:ea typeface="El Messiri"/>
              <a:cs typeface="El Messiri"/>
              <a:sym typeface="El Messiri"/>
            </a:endParaRPr>
          </a:p>
          <a:p>
            <a:pPr indent="45720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pic>
        <p:nvPicPr>
          <p:cNvPr id="278" name="Google Shape;278;p39"/>
          <p:cNvPicPr preferRelativeResize="0"/>
          <p:nvPr/>
        </p:nvPicPr>
        <p:blipFill>
          <a:blip r:embed="rId3">
            <a:alphaModFix/>
          </a:blip>
          <a:stretch>
            <a:fillRect/>
          </a:stretch>
        </p:blipFill>
        <p:spPr>
          <a:xfrm>
            <a:off x="3127888" y="2091850"/>
            <a:ext cx="2124075" cy="2895600"/>
          </a:xfrm>
          <a:prstGeom prst="rect">
            <a:avLst/>
          </a:prstGeom>
          <a:noFill/>
          <a:ln>
            <a:noFill/>
          </a:ln>
        </p:spPr>
      </p:pic>
      <p:sp>
        <p:nvSpPr>
          <p:cNvPr id="279" name="Google Shape;279;p3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3" name="Shape 283"/>
        <p:cNvGrpSpPr/>
        <p:nvPr/>
      </p:nvGrpSpPr>
      <p:grpSpPr>
        <a:xfrm>
          <a:off x="0" y="0"/>
          <a:ext cx="0" cy="0"/>
          <a:chOff x="0" y="0"/>
          <a:chExt cx="0" cy="0"/>
        </a:xfrm>
      </p:grpSpPr>
      <p:sp>
        <p:nvSpPr>
          <p:cNvPr id="284" name="Google Shape;284;p40"/>
          <p:cNvSpPr txBox="1"/>
          <p:nvPr>
            <p:ph type="title"/>
          </p:nvPr>
        </p:nvSpPr>
        <p:spPr>
          <a:xfrm>
            <a:off x="311700" y="445025"/>
            <a:ext cx="8520600" cy="42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Converting from data type into another data type:</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285" name="Google Shape;285;p40"/>
          <p:cNvPicPr preferRelativeResize="0"/>
          <p:nvPr/>
        </p:nvPicPr>
        <p:blipFill>
          <a:blip r:embed="rId3">
            <a:alphaModFix/>
          </a:blip>
          <a:stretch>
            <a:fillRect/>
          </a:stretch>
        </p:blipFill>
        <p:spPr>
          <a:xfrm>
            <a:off x="3757577" y="954725"/>
            <a:ext cx="1491950" cy="4074151"/>
          </a:xfrm>
          <a:prstGeom prst="rect">
            <a:avLst/>
          </a:prstGeom>
          <a:noFill/>
          <a:ln>
            <a:noFill/>
          </a:ln>
        </p:spPr>
      </p:pic>
      <p:sp>
        <p:nvSpPr>
          <p:cNvPr id="286" name="Google Shape;286;p4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0" name="Shape 290"/>
        <p:cNvGrpSpPr/>
        <p:nvPr/>
      </p:nvGrpSpPr>
      <p:grpSpPr>
        <a:xfrm>
          <a:off x="0" y="0"/>
          <a:ext cx="0" cy="0"/>
          <a:chOff x="0" y="0"/>
          <a:chExt cx="0" cy="0"/>
        </a:xfrm>
      </p:grpSpPr>
      <p:sp>
        <p:nvSpPr>
          <p:cNvPr id="291" name="Google Shape;291;p41"/>
          <p:cNvSpPr txBox="1"/>
          <p:nvPr>
            <p:ph type="title"/>
          </p:nvPr>
        </p:nvSpPr>
        <p:spPr>
          <a:xfrm>
            <a:off x="311700" y="445025"/>
            <a:ext cx="8520600" cy="42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rgbClr val="073763"/>
                </a:solidFill>
                <a:latin typeface="El Messiri"/>
                <a:ea typeface="El Messiri"/>
                <a:cs typeface="El Messiri"/>
                <a:sym typeface="El Messiri"/>
              </a:rPr>
              <a:t>3. Sequence type:</a:t>
            </a:r>
            <a:endParaRPr sz="1600" u="sng">
              <a:solidFill>
                <a:srgbClr val="073763"/>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292" name="Google Shape;292;p41"/>
          <p:cNvPicPr preferRelativeResize="0"/>
          <p:nvPr/>
        </p:nvPicPr>
        <p:blipFill>
          <a:blip r:embed="rId3">
            <a:alphaModFix/>
          </a:blip>
          <a:stretch>
            <a:fillRect/>
          </a:stretch>
        </p:blipFill>
        <p:spPr>
          <a:xfrm>
            <a:off x="2891900" y="935100"/>
            <a:ext cx="3076988" cy="4208401"/>
          </a:xfrm>
          <a:prstGeom prst="rect">
            <a:avLst/>
          </a:prstGeom>
          <a:noFill/>
          <a:ln>
            <a:noFill/>
          </a:ln>
        </p:spPr>
      </p:pic>
      <p:sp>
        <p:nvSpPr>
          <p:cNvPr id="293" name="Google Shape;293;p4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Functions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Recursion </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Anonymous functions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Filter map reduce</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Decorators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Modules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Special variable _name_</a:t>
            </a:r>
            <a:endParaRPr sz="1600">
              <a:solidFill>
                <a:srgbClr val="000000"/>
              </a:solidFill>
              <a:latin typeface="El Messiri"/>
              <a:ea typeface="El Messiri"/>
              <a:cs typeface="El Messiri"/>
              <a:sym typeface="El Messiri"/>
            </a:endParaRPr>
          </a:p>
        </p:txBody>
      </p:sp>
      <p:sp>
        <p:nvSpPr>
          <p:cNvPr id="74" name="Google Shape;74;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7" name="Shape 297"/>
        <p:cNvGrpSpPr/>
        <p:nvPr/>
      </p:nvGrpSpPr>
      <p:grpSpPr>
        <a:xfrm>
          <a:off x="0" y="0"/>
          <a:ext cx="0" cy="0"/>
          <a:chOff x="0" y="0"/>
          <a:chExt cx="0" cy="0"/>
        </a:xfrm>
      </p:grpSpPr>
      <p:sp>
        <p:nvSpPr>
          <p:cNvPr id="298" name="Google Shape;298;p42"/>
          <p:cNvSpPr txBox="1"/>
          <p:nvPr>
            <p:ph type="title"/>
          </p:nvPr>
        </p:nvSpPr>
        <p:spPr>
          <a:xfrm>
            <a:off x="311700" y="445025"/>
            <a:ext cx="8520600" cy="431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rgbClr val="073763"/>
                </a:solidFill>
                <a:latin typeface="El Messiri"/>
                <a:ea typeface="El Messiri"/>
                <a:cs typeface="El Messiri"/>
                <a:sym typeface="El Messiri"/>
              </a:rPr>
              <a:t>4. Mapping type (dictionary):</a:t>
            </a:r>
            <a:endParaRPr sz="1600" u="sng">
              <a:solidFill>
                <a:srgbClr val="073763"/>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Note that the key should be unique in dictionaries.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299" name="Google Shape;299;p42"/>
          <p:cNvPicPr preferRelativeResize="0"/>
          <p:nvPr/>
        </p:nvPicPr>
        <p:blipFill>
          <a:blip r:embed="rId3">
            <a:alphaModFix/>
          </a:blip>
          <a:stretch>
            <a:fillRect/>
          </a:stretch>
        </p:blipFill>
        <p:spPr>
          <a:xfrm>
            <a:off x="1362075" y="1152525"/>
            <a:ext cx="6419850" cy="2838450"/>
          </a:xfrm>
          <a:prstGeom prst="rect">
            <a:avLst/>
          </a:prstGeom>
          <a:noFill/>
          <a:ln>
            <a:noFill/>
          </a:ln>
        </p:spPr>
      </p:pic>
      <p:sp>
        <p:nvSpPr>
          <p:cNvPr id="300" name="Google Shape;300;p4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sp>
        <p:nvSpPr>
          <p:cNvPr id="305" name="Google Shape;305;p4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306" name="Google Shape;306;p43"/>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types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Number systems conversion</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Examples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cxnSp>
        <p:nvCxnSpPr>
          <p:cNvPr id="307" name="Google Shape;307;p43"/>
          <p:cNvCxnSpPr/>
          <p:nvPr/>
        </p:nvCxnSpPr>
        <p:spPr>
          <a:xfrm>
            <a:off x="806850" y="1175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308" name="Google Shape;308;p43"/>
          <p:cNvCxnSpPr/>
          <p:nvPr/>
        </p:nvCxnSpPr>
        <p:spPr>
          <a:xfrm>
            <a:off x="806850" y="14487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309" name="Google Shape;309;p43"/>
          <p:cNvCxnSpPr/>
          <p:nvPr/>
        </p:nvCxnSpPr>
        <p:spPr>
          <a:xfrm>
            <a:off x="856225" y="1722050"/>
            <a:ext cx="1372800" cy="8100"/>
          </a:xfrm>
          <a:prstGeom prst="straightConnector1">
            <a:avLst/>
          </a:prstGeom>
          <a:noFill/>
          <a:ln cap="flat" cmpd="sng" w="9525">
            <a:solidFill>
              <a:srgbClr val="000000"/>
            </a:solidFill>
            <a:prstDash val="solid"/>
            <a:round/>
            <a:headEnd len="med" w="med" type="none"/>
            <a:tailEnd len="med" w="med" type="none"/>
          </a:ln>
        </p:spPr>
      </p:cxnSp>
      <p:cxnSp>
        <p:nvCxnSpPr>
          <p:cNvPr id="310" name="Google Shape;310;p43"/>
          <p:cNvCxnSpPr/>
          <p:nvPr/>
        </p:nvCxnSpPr>
        <p:spPr>
          <a:xfrm>
            <a:off x="806850" y="2020325"/>
            <a:ext cx="1136100" cy="0"/>
          </a:xfrm>
          <a:prstGeom prst="straightConnector1">
            <a:avLst/>
          </a:prstGeom>
          <a:noFill/>
          <a:ln cap="flat" cmpd="sng" w="9525">
            <a:solidFill>
              <a:srgbClr val="000000"/>
            </a:solidFill>
            <a:prstDash val="solid"/>
            <a:round/>
            <a:headEnd len="med" w="med" type="none"/>
            <a:tailEnd len="med" w="med" type="none"/>
          </a:ln>
        </p:spPr>
      </p:cxnSp>
      <p:sp>
        <p:nvSpPr>
          <p:cNvPr id="311" name="Google Shape;311;p4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5" name="Shape 315"/>
        <p:cNvGrpSpPr/>
        <p:nvPr/>
      </p:nvGrpSpPr>
      <p:grpSpPr>
        <a:xfrm>
          <a:off x="0" y="0"/>
          <a:ext cx="0" cy="0"/>
          <a:chOff x="0" y="0"/>
          <a:chExt cx="0" cy="0"/>
        </a:xfrm>
      </p:grpSpPr>
      <p:sp>
        <p:nvSpPr>
          <p:cNvPr id="316" name="Google Shape;31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latin typeface="El Messiri"/>
                <a:ea typeface="El Messiri"/>
                <a:cs typeface="El Messiri"/>
                <a:sym typeface="El Messiri"/>
              </a:rPr>
              <a:t>5. Operators</a:t>
            </a:r>
            <a:endParaRPr b="1">
              <a:solidFill>
                <a:srgbClr val="073763"/>
              </a:solidFill>
              <a:latin typeface="El Messiri"/>
              <a:ea typeface="El Messiri"/>
              <a:cs typeface="El Messiri"/>
              <a:sym typeface="El Messiri"/>
            </a:endParaRPr>
          </a:p>
        </p:txBody>
      </p:sp>
      <p:sp>
        <p:nvSpPr>
          <p:cNvPr id="317" name="Google Shape;31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Arithmetic</a:t>
            </a:r>
            <a:r>
              <a:rPr lang="en" sz="1600">
                <a:solidFill>
                  <a:srgbClr val="000000"/>
                </a:solidFill>
                <a:latin typeface="El Messiri"/>
                <a:ea typeface="El Messiri"/>
                <a:cs typeface="El Messiri"/>
                <a:sym typeface="El Messiri"/>
              </a:rPr>
              <a:t> operators (sum/ subtract/ multiply/ division/ modulus)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Assignment 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Relational 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Logical 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Unary operator</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pic>
        <p:nvPicPr>
          <p:cNvPr id="318" name="Google Shape;318;p44"/>
          <p:cNvPicPr preferRelativeResize="0"/>
          <p:nvPr/>
        </p:nvPicPr>
        <p:blipFill>
          <a:blip r:embed="rId3">
            <a:alphaModFix/>
          </a:blip>
          <a:stretch>
            <a:fillRect/>
          </a:stretch>
        </p:blipFill>
        <p:spPr>
          <a:xfrm>
            <a:off x="5692713" y="2287088"/>
            <a:ext cx="2657475" cy="2505075"/>
          </a:xfrm>
          <a:prstGeom prst="rect">
            <a:avLst/>
          </a:prstGeom>
          <a:noFill/>
          <a:ln cap="flat" cmpd="sng" w="9525">
            <a:solidFill>
              <a:srgbClr val="000000"/>
            </a:solidFill>
            <a:prstDash val="solid"/>
            <a:round/>
            <a:headEnd len="sm" w="sm" type="none"/>
            <a:tailEnd len="sm" w="sm" type="none"/>
          </a:ln>
        </p:spPr>
      </p:pic>
      <p:cxnSp>
        <p:nvCxnSpPr>
          <p:cNvPr id="319" name="Google Shape;319;p44"/>
          <p:cNvCxnSpPr/>
          <p:nvPr/>
        </p:nvCxnSpPr>
        <p:spPr>
          <a:xfrm>
            <a:off x="4829250" y="1495125"/>
            <a:ext cx="866100" cy="789600"/>
          </a:xfrm>
          <a:prstGeom prst="straightConnector1">
            <a:avLst/>
          </a:prstGeom>
          <a:noFill/>
          <a:ln cap="flat" cmpd="sng" w="9525">
            <a:solidFill>
              <a:srgbClr val="000000"/>
            </a:solidFill>
            <a:prstDash val="solid"/>
            <a:round/>
            <a:headEnd len="med" w="med" type="none"/>
            <a:tailEnd len="med" w="med" type="triangle"/>
          </a:ln>
        </p:spPr>
      </p:cxnSp>
      <p:sp>
        <p:nvSpPr>
          <p:cNvPr id="320" name="Google Shape;320;p4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4" name="Shape 324"/>
        <p:cNvGrpSpPr/>
        <p:nvPr/>
      </p:nvGrpSpPr>
      <p:grpSpPr>
        <a:xfrm>
          <a:off x="0" y="0"/>
          <a:ext cx="0" cy="0"/>
          <a:chOff x="0" y="0"/>
          <a:chExt cx="0" cy="0"/>
        </a:xfrm>
      </p:grpSpPr>
      <p:sp>
        <p:nvSpPr>
          <p:cNvPr id="325" name="Google Shape;325;p45"/>
          <p:cNvSpPr txBox="1"/>
          <p:nvPr>
            <p:ph type="title"/>
          </p:nvPr>
        </p:nvSpPr>
        <p:spPr>
          <a:xfrm>
            <a:off x="311700" y="445025"/>
            <a:ext cx="8520600" cy="427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rgbClr val="073763"/>
                </a:solidFill>
                <a:latin typeface="El Messiri"/>
                <a:ea typeface="El Messiri"/>
                <a:cs typeface="El Messiri"/>
                <a:sym typeface="El Messiri"/>
              </a:rPr>
              <a:t>2. Assignment operators: (=)</a:t>
            </a:r>
            <a:endParaRPr sz="1600" u="sng">
              <a:solidFill>
                <a:srgbClr val="073763"/>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326" name="Google Shape;326;p45"/>
          <p:cNvPicPr preferRelativeResize="0"/>
          <p:nvPr/>
        </p:nvPicPr>
        <p:blipFill>
          <a:blip r:embed="rId3">
            <a:alphaModFix/>
          </a:blip>
          <a:stretch>
            <a:fillRect/>
          </a:stretch>
        </p:blipFill>
        <p:spPr>
          <a:xfrm>
            <a:off x="2657475" y="957813"/>
            <a:ext cx="3829050" cy="3609975"/>
          </a:xfrm>
          <a:prstGeom prst="rect">
            <a:avLst/>
          </a:prstGeom>
          <a:noFill/>
          <a:ln>
            <a:noFill/>
          </a:ln>
        </p:spPr>
      </p:pic>
      <p:sp>
        <p:nvSpPr>
          <p:cNvPr id="327" name="Google Shape;327;p4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46"/>
          <p:cNvSpPr txBox="1"/>
          <p:nvPr>
            <p:ph type="title"/>
          </p:nvPr>
        </p:nvSpPr>
        <p:spPr>
          <a:xfrm>
            <a:off x="311700" y="445025"/>
            <a:ext cx="3055500" cy="419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rgbClr val="073763"/>
                </a:solidFill>
                <a:latin typeface="El Messiri"/>
                <a:ea typeface="El Messiri"/>
                <a:cs typeface="El Messiri"/>
                <a:sym typeface="El Messiri"/>
              </a:rPr>
              <a:t>3. Unary operator:</a:t>
            </a:r>
            <a:endParaRPr sz="1600" u="sng">
              <a:solidFill>
                <a:srgbClr val="073763"/>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u="sng">
                <a:solidFill>
                  <a:srgbClr val="073763"/>
                </a:solidFill>
                <a:latin typeface="El Messiri"/>
                <a:ea typeface="El Messiri"/>
                <a:cs typeface="El Messiri"/>
                <a:sym typeface="El Messiri"/>
              </a:rPr>
              <a:t>4. Relational operators:</a:t>
            </a:r>
            <a:r>
              <a:rPr lang="en" sz="1600">
                <a:solidFill>
                  <a:srgbClr val="073763"/>
                </a:solidFill>
                <a:latin typeface="El Messiri"/>
                <a:ea typeface="El Messiri"/>
                <a:cs typeface="El Messiri"/>
                <a:sym typeface="El Messiri"/>
              </a:rPr>
              <a:t> </a:t>
            </a:r>
            <a:r>
              <a:rPr lang="en" sz="1600">
                <a:solidFill>
                  <a:srgbClr val="000000"/>
                </a:solidFill>
                <a:latin typeface="El Messiri"/>
                <a:ea typeface="El Messiri"/>
                <a:cs typeface="El Messiri"/>
                <a:sym typeface="El Messiri"/>
              </a:rPr>
              <a:t>Comparing two numbers.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(&lt;/ &gt;/ ==/ &lt;=/ &gt;=/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333" name="Google Shape;333;p46"/>
          <p:cNvPicPr preferRelativeResize="0"/>
          <p:nvPr/>
        </p:nvPicPr>
        <p:blipFill>
          <a:blip r:embed="rId3">
            <a:alphaModFix/>
          </a:blip>
          <a:stretch>
            <a:fillRect/>
          </a:stretch>
        </p:blipFill>
        <p:spPr>
          <a:xfrm>
            <a:off x="512475" y="804200"/>
            <a:ext cx="2209800" cy="1905000"/>
          </a:xfrm>
          <a:prstGeom prst="rect">
            <a:avLst/>
          </a:prstGeom>
          <a:noFill/>
          <a:ln>
            <a:noFill/>
          </a:ln>
        </p:spPr>
      </p:pic>
      <p:pic>
        <p:nvPicPr>
          <p:cNvPr id="334" name="Google Shape;334;p46"/>
          <p:cNvPicPr preferRelativeResize="0"/>
          <p:nvPr/>
        </p:nvPicPr>
        <p:blipFill>
          <a:blip r:embed="rId4">
            <a:alphaModFix/>
          </a:blip>
          <a:stretch>
            <a:fillRect/>
          </a:stretch>
        </p:blipFill>
        <p:spPr>
          <a:xfrm>
            <a:off x="5277400" y="1243600"/>
            <a:ext cx="2633800" cy="3899900"/>
          </a:xfrm>
          <a:prstGeom prst="rect">
            <a:avLst/>
          </a:prstGeom>
          <a:noFill/>
          <a:ln>
            <a:noFill/>
          </a:ln>
        </p:spPr>
      </p:pic>
      <p:sp>
        <p:nvSpPr>
          <p:cNvPr id="335" name="Google Shape;335;p4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9" name="Shape 339"/>
        <p:cNvGrpSpPr/>
        <p:nvPr/>
      </p:nvGrpSpPr>
      <p:grpSpPr>
        <a:xfrm>
          <a:off x="0" y="0"/>
          <a:ext cx="0" cy="0"/>
          <a:chOff x="0" y="0"/>
          <a:chExt cx="0" cy="0"/>
        </a:xfrm>
      </p:grpSpPr>
      <p:sp>
        <p:nvSpPr>
          <p:cNvPr id="340" name="Google Shape;340;p47"/>
          <p:cNvSpPr txBox="1"/>
          <p:nvPr>
            <p:ph type="title"/>
          </p:nvPr>
        </p:nvSpPr>
        <p:spPr>
          <a:xfrm>
            <a:off x="311700" y="445025"/>
            <a:ext cx="8520600" cy="42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rgbClr val="073763"/>
                </a:solidFill>
                <a:latin typeface="El Messiri"/>
                <a:ea typeface="El Messiri"/>
                <a:cs typeface="El Messiri"/>
                <a:sym typeface="El Messiri"/>
              </a:rPr>
              <a:t>5. Logical operators:</a:t>
            </a:r>
            <a:endParaRPr sz="1600" u="sng">
              <a:solidFill>
                <a:srgbClr val="073763"/>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(and, or, not)</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341" name="Google Shape;341;p47"/>
          <p:cNvPicPr preferRelativeResize="0"/>
          <p:nvPr/>
        </p:nvPicPr>
        <p:blipFill>
          <a:blip r:embed="rId3">
            <a:alphaModFix/>
          </a:blip>
          <a:stretch>
            <a:fillRect/>
          </a:stretch>
        </p:blipFill>
        <p:spPr>
          <a:xfrm>
            <a:off x="985838" y="1209675"/>
            <a:ext cx="2600325" cy="3638550"/>
          </a:xfrm>
          <a:prstGeom prst="rect">
            <a:avLst/>
          </a:prstGeom>
          <a:noFill/>
          <a:ln>
            <a:noFill/>
          </a:ln>
        </p:spPr>
      </p:pic>
      <p:sp>
        <p:nvSpPr>
          <p:cNvPr id="342" name="Google Shape;342;p4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6" name="Shape 346"/>
        <p:cNvGrpSpPr/>
        <p:nvPr/>
      </p:nvGrpSpPr>
      <p:grpSpPr>
        <a:xfrm>
          <a:off x="0" y="0"/>
          <a:ext cx="0" cy="0"/>
          <a:chOff x="0" y="0"/>
          <a:chExt cx="0" cy="0"/>
        </a:xfrm>
      </p:grpSpPr>
      <p:sp>
        <p:nvSpPr>
          <p:cNvPr id="347" name="Google Shape;347;p4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348" name="Google Shape;348;p48"/>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types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Examples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cxnSp>
        <p:nvCxnSpPr>
          <p:cNvPr id="349" name="Google Shape;349;p48"/>
          <p:cNvCxnSpPr/>
          <p:nvPr/>
        </p:nvCxnSpPr>
        <p:spPr>
          <a:xfrm>
            <a:off x="806850" y="1175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350" name="Google Shape;350;p48"/>
          <p:cNvCxnSpPr/>
          <p:nvPr/>
        </p:nvCxnSpPr>
        <p:spPr>
          <a:xfrm>
            <a:off x="806850" y="14487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351" name="Google Shape;351;p48"/>
          <p:cNvCxnSpPr/>
          <p:nvPr/>
        </p:nvCxnSpPr>
        <p:spPr>
          <a:xfrm>
            <a:off x="856225" y="1722050"/>
            <a:ext cx="1372800" cy="8100"/>
          </a:xfrm>
          <a:prstGeom prst="straightConnector1">
            <a:avLst/>
          </a:prstGeom>
          <a:noFill/>
          <a:ln cap="flat" cmpd="sng" w="9525">
            <a:solidFill>
              <a:srgbClr val="000000"/>
            </a:solidFill>
            <a:prstDash val="solid"/>
            <a:round/>
            <a:headEnd len="med" w="med" type="none"/>
            <a:tailEnd len="med" w="med" type="none"/>
          </a:ln>
        </p:spPr>
      </p:cxnSp>
      <p:cxnSp>
        <p:nvCxnSpPr>
          <p:cNvPr id="352" name="Google Shape;352;p48"/>
          <p:cNvCxnSpPr/>
          <p:nvPr/>
        </p:nvCxnSpPr>
        <p:spPr>
          <a:xfrm>
            <a:off x="806850" y="20203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353" name="Google Shape;353;p48"/>
          <p:cNvCxnSpPr/>
          <p:nvPr/>
        </p:nvCxnSpPr>
        <p:spPr>
          <a:xfrm>
            <a:off x="806850" y="2293650"/>
            <a:ext cx="1136100" cy="0"/>
          </a:xfrm>
          <a:prstGeom prst="straightConnector1">
            <a:avLst/>
          </a:prstGeom>
          <a:noFill/>
          <a:ln cap="flat" cmpd="sng" w="9525">
            <a:solidFill>
              <a:srgbClr val="000000"/>
            </a:solidFill>
            <a:prstDash val="solid"/>
            <a:round/>
            <a:headEnd len="med" w="med" type="none"/>
            <a:tailEnd len="med" w="med" type="none"/>
          </a:ln>
        </p:spPr>
      </p:cxnSp>
      <p:sp>
        <p:nvSpPr>
          <p:cNvPr id="354" name="Google Shape;354;p4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sp>
        <p:nvSpPr>
          <p:cNvPr id="359" name="Google Shape;359;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latin typeface="El Messiri"/>
                <a:ea typeface="El Messiri"/>
                <a:cs typeface="El Messiri"/>
                <a:sym typeface="El Messiri"/>
              </a:rPr>
              <a:t>6. Bitwise operators(with bits)</a:t>
            </a:r>
            <a:endParaRPr b="1">
              <a:solidFill>
                <a:srgbClr val="073763"/>
              </a:solidFill>
              <a:latin typeface="El Messiri"/>
              <a:ea typeface="El Messiri"/>
              <a:cs typeface="El Messiri"/>
              <a:sym typeface="El Messiri"/>
            </a:endParaRPr>
          </a:p>
        </p:txBody>
      </p:sp>
      <p:sp>
        <p:nvSpPr>
          <p:cNvPr id="360" name="Google Shape;360;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Complement (~ / tilde operator)</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And (&amp;)</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Or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XOR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Left shift (&lt;&lt;)</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Right shift (&gt;&gt;)</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sp>
        <p:nvSpPr>
          <p:cNvPr id="361" name="Google Shape;361;p49"/>
          <p:cNvSpPr txBox="1"/>
          <p:nvPr/>
        </p:nvSpPr>
        <p:spPr>
          <a:xfrm>
            <a:off x="3301650" y="2550250"/>
            <a:ext cx="5043300" cy="255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rgbClr val="073763"/>
              </a:buClr>
              <a:buSzPts val="1400"/>
              <a:buFont typeface="El Messiri"/>
              <a:buAutoNum type="arabicPeriod"/>
            </a:pPr>
            <a:r>
              <a:rPr b="1" lang="en" u="sng">
                <a:solidFill>
                  <a:srgbClr val="073763"/>
                </a:solidFill>
                <a:latin typeface="El Messiri"/>
                <a:ea typeface="El Messiri"/>
                <a:cs typeface="El Messiri"/>
                <a:sym typeface="El Messiri"/>
              </a:rPr>
              <a:t>Complement (~):</a:t>
            </a:r>
            <a:endParaRPr b="1" u="sng">
              <a:solidFill>
                <a:srgbClr val="073763"/>
              </a:solidFill>
              <a:latin typeface="El Messiri"/>
              <a:ea typeface="El Messiri"/>
              <a:cs typeface="El Messiri"/>
              <a:sym typeface="El Messiri"/>
            </a:endParaRPr>
          </a:p>
          <a:p>
            <a:pPr indent="-317500" lvl="0" marL="914400" rtl="0" algn="l">
              <a:spcBef>
                <a:spcPts val="0"/>
              </a:spcBef>
              <a:spcAft>
                <a:spcPts val="0"/>
              </a:spcAft>
              <a:buSzPts val="1400"/>
              <a:buFont typeface="El Messiri"/>
              <a:buChar char="●"/>
            </a:pPr>
            <a:r>
              <a:rPr lang="en">
                <a:latin typeface="El Messiri"/>
                <a:ea typeface="El Messiri"/>
                <a:cs typeface="El Messiri"/>
                <a:sym typeface="El Messiri"/>
              </a:rPr>
              <a:t>~1 = 0</a:t>
            </a:r>
            <a:endParaRPr>
              <a:latin typeface="El Messiri"/>
              <a:ea typeface="El Messiri"/>
              <a:cs typeface="El Messiri"/>
              <a:sym typeface="El Messiri"/>
            </a:endParaRPr>
          </a:p>
          <a:p>
            <a:pPr indent="-317500" lvl="0" marL="914400" rtl="0" algn="l">
              <a:spcBef>
                <a:spcPts val="0"/>
              </a:spcBef>
              <a:spcAft>
                <a:spcPts val="0"/>
              </a:spcAft>
              <a:buSzPts val="1400"/>
              <a:buFont typeface="El Messiri"/>
              <a:buChar char="●"/>
            </a:pPr>
            <a:r>
              <a:rPr lang="en">
                <a:latin typeface="El Messiri"/>
                <a:ea typeface="El Messiri"/>
                <a:cs typeface="El Messiri"/>
                <a:sym typeface="El Messiri"/>
              </a:rPr>
              <a:t>~0 = 1</a:t>
            </a:r>
            <a:endParaRPr>
              <a:latin typeface="El Messiri"/>
              <a:ea typeface="El Messiri"/>
              <a:cs typeface="El Messiri"/>
              <a:sym typeface="El Messiri"/>
            </a:endParaRPr>
          </a:p>
          <a:p>
            <a:pPr indent="-317500" lvl="0" marL="914400" rtl="0" algn="l">
              <a:spcBef>
                <a:spcPts val="0"/>
              </a:spcBef>
              <a:spcAft>
                <a:spcPts val="0"/>
              </a:spcAft>
              <a:buSzPts val="1400"/>
              <a:buFont typeface="El Messiri"/>
              <a:buChar char="●"/>
            </a:pPr>
            <a:r>
              <a:rPr lang="en">
                <a:latin typeface="El Messiri"/>
                <a:ea typeface="El Messiri"/>
                <a:cs typeface="El Messiri"/>
                <a:sym typeface="El Messiri"/>
              </a:rPr>
              <a:t>So, it converts 1 to 0 and 0 to 1, but in bits (binary)</a:t>
            </a:r>
            <a:endParaRPr>
              <a:latin typeface="El Messiri"/>
              <a:ea typeface="El Messiri"/>
              <a:cs typeface="El Messiri"/>
              <a:sym typeface="El Messiri"/>
            </a:endParaRPr>
          </a:p>
          <a:p>
            <a:pPr indent="0" lvl="0" marL="0" rtl="0" algn="l">
              <a:spcBef>
                <a:spcPts val="0"/>
              </a:spcBef>
              <a:spcAft>
                <a:spcPts val="0"/>
              </a:spcAft>
              <a:buNone/>
            </a:pPr>
            <a:r>
              <a:rPr lang="en">
                <a:latin typeface="El Messiri"/>
                <a:ea typeface="El Messiri"/>
                <a:cs typeface="El Messiri"/>
                <a:sym typeface="El Messiri"/>
              </a:rPr>
              <a:t>For </a:t>
            </a:r>
            <a:r>
              <a:rPr lang="en">
                <a:latin typeface="El Messiri"/>
                <a:ea typeface="El Messiri"/>
                <a:cs typeface="El Messiri"/>
                <a:sym typeface="El Messiri"/>
              </a:rPr>
              <a:t>example, we want to get the complement of 12:</a:t>
            </a:r>
            <a:endParaRPr>
              <a:latin typeface="El Messiri"/>
              <a:ea typeface="El Messiri"/>
              <a:cs typeface="El Messiri"/>
              <a:sym typeface="El Messiri"/>
            </a:endParaRPr>
          </a:p>
          <a:p>
            <a:pPr indent="-317500" lvl="0" marL="457200" rtl="0" algn="l">
              <a:spcBef>
                <a:spcPts val="0"/>
              </a:spcBef>
              <a:spcAft>
                <a:spcPts val="0"/>
              </a:spcAft>
              <a:buSzPts val="1400"/>
              <a:buFont typeface="El Messiri"/>
              <a:buAutoNum type="arabicPeriod"/>
            </a:pPr>
            <a:r>
              <a:rPr lang="en">
                <a:latin typeface="El Messiri"/>
                <a:ea typeface="El Messiri"/>
                <a:cs typeface="El Messiri"/>
                <a:sym typeface="El Messiri"/>
              </a:rPr>
              <a:t>Convert 12 to binary form:</a:t>
            </a:r>
            <a:endParaRPr>
              <a:latin typeface="El Messiri"/>
              <a:ea typeface="El Messiri"/>
              <a:cs typeface="El Messiri"/>
              <a:sym typeface="El Messiri"/>
            </a:endParaRPr>
          </a:p>
          <a:p>
            <a:pPr indent="0" lvl="0" marL="457200" rtl="0" algn="l">
              <a:spcBef>
                <a:spcPts val="0"/>
              </a:spcBef>
              <a:spcAft>
                <a:spcPts val="0"/>
              </a:spcAft>
              <a:buNone/>
            </a:pPr>
            <a:r>
              <a:rPr lang="en">
                <a:latin typeface="El Messiri"/>
                <a:ea typeface="El Messiri"/>
                <a:cs typeface="El Messiri"/>
                <a:sym typeface="El Messiri"/>
              </a:rPr>
              <a:t>12 = 00001100 ⇒ ~12 = 11110011 = -13</a:t>
            </a:r>
            <a:endParaRPr>
              <a:latin typeface="El Messiri"/>
              <a:ea typeface="El Messiri"/>
              <a:cs typeface="El Messiri"/>
              <a:sym typeface="El Messiri"/>
            </a:endParaRPr>
          </a:p>
          <a:p>
            <a:pPr indent="0" lvl="0" marL="457200" rtl="0" algn="l">
              <a:spcBef>
                <a:spcPts val="0"/>
              </a:spcBef>
              <a:spcAft>
                <a:spcPts val="0"/>
              </a:spcAft>
              <a:buNone/>
            </a:pPr>
            <a:r>
              <a:rPr lang="en">
                <a:latin typeface="El Messiri"/>
                <a:ea typeface="El Messiri"/>
                <a:cs typeface="El Messiri"/>
                <a:sym typeface="El Messiri"/>
              </a:rPr>
              <a:t>But, </a:t>
            </a:r>
            <a:r>
              <a:rPr lang="en" u="sng">
                <a:solidFill>
                  <a:srgbClr val="FF0000"/>
                </a:solidFill>
                <a:latin typeface="El Messiri"/>
                <a:ea typeface="El Messiri"/>
                <a:cs typeface="El Messiri"/>
                <a:sym typeface="El Messiri"/>
              </a:rPr>
              <a:t>why 11110011 is equal to -13?</a:t>
            </a:r>
            <a:endParaRPr u="sng">
              <a:solidFill>
                <a:srgbClr val="FF0000"/>
              </a:solidFill>
              <a:latin typeface="El Messiri"/>
              <a:ea typeface="El Messiri"/>
              <a:cs typeface="El Messiri"/>
              <a:sym typeface="El Messiri"/>
            </a:endParaRPr>
          </a:p>
          <a:p>
            <a:pPr indent="0" lvl="0" marL="457200" rtl="0" algn="l">
              <a:spcBef>
                <a:spcPts val="0"/>
              </a:spcBef>
              <a:spcAft>
                <a:spcPts val="0"/>
              </a:spcAft>
              <a:buNone/>
            </a:pPr>
            <a:r>
              <a:rPr lang="en">
                <a:latin typeface="El Messiri"/>
                <a:ea typeface="El Messiri"/>
                <a:cs typeface="El Messiri"/>
                <a:sym typeface="El Messiri"/>
              </a:rPr>
              <a:t>This is the concept of </a:t>
            </a:r>
            <a:r>
              <a:rPr lang="en" u="sng">
                <a:solidFill>
                  <a:srgbClr val="073763"/>
                </a:solidFill>
                <a:latin typeface="El Messiri"/>
                <a:ea typeface="El Messiri"/>
                <a:cs typeface="El Messiri"/>
                <a:sym typeface="El Messiri"/>
              </a:rPr>
              <a:t>2’s complement</a:t>
            </a:r>
            <a:r>
              <a:rPr lang="en">
                <a:latin typeface="El Messiri"/>
                <a:ea typeface="El Messiri"/>
                <a:cs typeface="El Messiri"/>
                <a:sym typeface="El Messiri"/>
              </a:rPr>
              <a:t>..</a:t>
            </a:r>
            <a:endParaRPr>
              <a:latin typeface="El Messiri"/>
              <a:ea typeface="El Messiri"/>
              <a:cs typeface="El Messiri"/>
              <a:sym typeface="El Messiri"/>
            </a:endParaRPr>
          </a:p>
          <a:p>
            <a:pPr indent="0" lvl="0" marL="457200" rtl="0" algn="l">
              <a:spcBef>
                <a:spcPts val="0"/>
              </a:spcBef>
              <a:spcAft>
                <a:spcPts val="0"/>
              </a:spcAft>
              <a:buNone/>
            </a:pPr>
            <a:r>
              <a:t/>
            </a:r>
            <a:endParaRPr>
              <a:latin typeface="El Messiri"/>
              <a:ea typeface="El Messiri"/>
              <a:cs typeface="El Messiri"/>
              <a:sym typeface="El Messiri"/>
            </a:endParaRPr>
          </a:p>
          <a:p>
            <a:pPr indent="0" lvl="0" marL="457200" rtl="0" algn="l">
              <a:spcBef>
                <a:spcPts val="0"/>
              </a:spcBef>
              <a:spcAft>
                <a:spcPts val="0"/>
              </a:spcAft>
              <a:buNone/>
            </a:pPr>
            <a:r>
              <a:t/>
            </a:r>
            <a:endParaRPr>
              <a:latin typeface="El Messiri"/>
              <a:ea typeface="El Messiri"/>
              <a:cs typeface="El Messiri"/>
              <a:sym typeface="El Messiri"/>
            </a:endParaRPr>
          </a:p>
        </p:txBody>
      </p:sp>
      <p:sp>
        <p:nvSpPr>
          <p:cNvPr id="362" name="Google Shape;362;p4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sp>
        <p:nvSpPr>
          <p:cNvPr id="367" name="Google Shape;367;p50"/>
          <p:cNvSpPr txBox="1"/>
          <p:nvPr>
            <p:ph type="title"/>
          </p:nvPr>
        </p:nvSpPr>
        <p:spPr>
          <a:xfrm>
            <a:off x="311700" y="445025"/>
            <a:ext cx="8520600" cy="41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600" u="sng">
                <a:solidFill>
                  <a:srgbClr val="FF0000"/>
                </a:solidFill>
                <a:latin typeface="El Messiri"/>
                <a:ea typeface="El Messiri"/>
                <a:cs typeface="El Messiri"/>
                <a:sym typeface="El Messiri"/>
              </a:rPr>
              <a:t>2’s complement:</a:t>
            </a:r>
            <a:endParaRPr b="1" i="1" sz="1600" u="sng">
              <a:solidFill>
                <a:srgbClr val="FF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In programming, we can store positive numbers only, so how can we store negative numbers?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We have to convert this negative numbers into positive ones at first, this is done with the help of 2’s complement.</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highlight>
                  <a:srgbClr val="FFFF00"/>
                </a:highlight>
                <a:latin typeface="El Messiri"/>
                <a:ea typeface="El Messiri"/>
                <a:cs typeface="El Messiri"/>
                <a:sym typeface="El Messiri"/>
              </a:rPr>
              <a:t>2’s complement = 1’s complement + 1  </a:t>
            </a:r>
            <a:r>
              <a:rPr lang="en" sz="1600">
                <a:solidFill>
                  <a:srgbClr val="000000"/>
                </a:solidFill>
                <a:latin typeface="El Messiri"/>
                <a:ea typeface="El Messiri"/>
                <a:cs typeface="El Messiri"/>
                <a:sym typeface="El Messiri"/>
              </a:rPr>
              <a:t>⇒ This is the formula.</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s</a:t>
            </a:r>
            <a:r>
              <a:rPr lang="en" sz="1600">
                <a:solidFill>
                  <a:srgbClr val="000000"/>
                </a:solidFill>
                <a:latin typeface="El Messiri"/>
                <a:ea typeface="El Messiri"/>
                <a:cs typeface="El Messiri"/>
                <a:sym typeface="El Messiri"/>
              </a:rPr>
              <a:t>o , we need to find the 1’s </a:t>
            </a:r>
            <a:r>
              <a:rPr lang="en" sz="1600">
                <a:solidFill>
                  <a:srgbClr val="000000"/>
                </a:solidFill>
                <a:latin typeface="El Messiri"/>
                <a:ea typeface="El Messiri"/>
                <a:cs typeface="El Messiri"/>
                <a:sym typeface="El Messiri"/>
              </a:rPr>
              <a:t>complement: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AutoNum type="arabicPeriod"/>
            </a:pPr>
            <a:r>
              <a:rPr lang="en" sz="1600">
                <a:solidFill>
                  <a:srgbClr val="000000"/>
                </a:solidFill>
                <a:latin typeface="El Messiri"/>
                <a:ea typeface="El Messiri"/>
                <a:cs typeface="El Messiri"/>
                <a:sym typeface="El Messiri"/>
              </a:rPr>
              <a:t>Find the binary format ⇒ +13 = 00001101</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AutoNum type="arabicPeriod"/>
            </a:pPr>
            <a:r>
              <a:rPr lang="en" sz="1600">
                <a:solidFill>
                  <a:srgbClr val="000000"/>
                </a:solidFill>
                <a:latin typeface="El Messiri"/>
                <a:ea typeface="El Messiri"/>
                <a:cs typeface="El Messiri"/>
                <a:sym typeface="El Messiri"/>
              </a:rPr>
              <a:t>Find the complement of this binary number; convert 1 to 0 and 0 to 1 ⇒ 11110010</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AutoNum type="arabicPeriod"/>
            </a:pPr>
            <a:r>
              <a:rPr lang="en" sz="1600">
                <a:solidFill>
                  <a:srgbClr val="000000"/>
                </a:solidFill>
                <a:latin typeface="El Messiri"/>
                <a:ea typeface="El Messiri"/>
                <a:cs typeface="El Messiri"/>
                <a:sym typeface="El Messiri"/>
              </a:rPr>
              <a:t>Add this binary number into 1 ⇒ 11110010 + 1 = 11110011</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AutoNum type="arabicPeriod"/>
            </a:pPr>
            <a:r>
              <a:rPr lang="en" sz="1600">
                <a:solidFill>
                  <a:srgbClr val="000000"/>
                </a:solidFill>
                <a:latin typeface="El Messiri"/>
                <a:ea typeface="El Messiri"/>
                <a:cs typeface="El Messiri"/>
                <a:sym typeface="El Messiri"/>
              </a:rPr>
              <a:t>Thus, we get the 2’s complement which is 11110011</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So, the complement of 12 ⇒ ~12 is equal to -13</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sp>
        <p:nvSpPr>
          <p:cNvPr id="368" name="Google Shape;368;p5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2" name="Shape 372"/>
        <p:cNvGrpSpPr/>
        <p:nvPr/>
      </p:nvGrpSpPr>
      <p:grpSpPr>
        <a:xfrm>
          <a:off x="0" y="0"/>
          <a:ext cx="0" cy="0"/>
          <a:chOff x="0" y="0"/>
          <a:chExt cx="0" cy="0"/>
        </a:xfrm>
      </p:grpSpPr>
      <p:sp>
        <p:nvSpPr>
          <p:cNvPr id="373" name="Google Shape;373;p51"/>
          <p:cNvSpPr txBox="1"/>
          <p:nvPr>
            <p:ph type="title"/>
          </p:nvPr>
        </p:nvSpPr>
        <p:spPr>
          <a:xfrm>
            <a:off x="83100" y="445025"/>
            <a:ext cx="1983300" cy="431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600" u="sng">
                <a:solidFill>
                  <a:srgbClr val="FF0000"/>
                </a:solidFill>
                <a:latin typeface="El Messiri"/>
                <a:ea typeface="El Messiri"/>
                <a:cs typeface="El Messiri"/>
                <a:sym typeface="El Messiri"/>
              </a:rPr>
              <a:t>Bitwise and (&amp;):</a:t>
            </a:r>
            <a:endParaRPr b="1" i="1" sz="1600" u="sng">
              <a:solidFill>
                <a:srgbClr val="FF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highlight>
                  <a:srgbClr val="FF9900"/>
                </a:highlight>
                <a:latin typeface="El Messiri"/>
                <a:ea typeface="El Messiri"/>
                <a:cs typeface="El Messiri"/>
                <a:sym typeface="El Messiri"/>
              </a:rPr>
              <a:t>12 &amp; 13:</a:t>
            </a:r>
            <a:endParaRPr sz="1600">
              <a:solidFill>
                <a:srgbClr val="000000"/>
              </a:solidFill>
              <a:highlight>
                <a:srgbClr val="FF99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12 ⇒ 00001100 &amp;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13 ⇒ 00001101</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         00001100  ⇒ 12</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b="1" i="1" lang="en" sz="1600" u="sng">
                <a:solidFill>
                  <a:srgbClr val="FF0000"/>
                </a:solidFill>
                <a:latin typeface="El Messiri"/>
                <a:ea typeface="El Messiri"/>
                <a:cs typeface="El Messiri"/>
                <a:sym typeface="El Messiri"/>
              </a:rPr>
              <a:t>Bitwise or(|):</a:t>
            </a:r>
            <a:endParaRPr b="1" i="1" sz="1600" u="sng">
              <a:solidFill>
                <a:srgbClr val="FF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highlight>
                  <a:srgbClr val="FF9900"/>
                </a:highlight>
                <a:latin typeface="El Messiri"/>
                <a:ea typeface="El Messiri"/>
                <a:cs typeface="El Messiri"/>
                <a:sym typeface="El Messiri"/>
              </a:rPr>
              <a:t>12 | 13:</a:t>
            </a:r>
            <a:endParaRPr sz="1600">
              <a:solidFill>
                <a:srgbClr val="000000"/>
              </a:solidFill>
              <a:highlight>
                <a:srgbClr val="FF99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12 ⇒ 00001100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13 ⇒ 00001101</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         00001101  ⇒ 13</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cxnSp>
        <p:nvCxnSpPr>
          <p:cNvPr id="374" name="Google Shape;374;p51"/>
          <p:cNvCxnSpPr/>
          <p:nvPr/>
        </p:nvCxnSpPr>
        <p:spPr>
          <a:xfrm>
            <a:off x="2053800" y="463575"/>
            <a:ext cx="0" cy="4393800"/>
          </a:xfrm>
          <a:prstGeom prst="straightConnector1">
            <a:avLst/>
          </a:prstGeom>
          <a:noFill/>
          <a:ln cap="flat" cmpd="sng" w="9525">
            <a:solidFill>
              <a:srgbClr val="000000"/>
            </a:solidFill>
            <a:prstDash val="solid"/>
            <a:round/>
            <a:headEnd len="med" w="med" type="none"/>
            <a:tailEnd len="med" w="med" type="none"/>
          </a:ln>
        </p:spPr>
      </p:cxnSp>
      <p:sp>
        <p:nvSpPr>
          <p:cNvPr id="375" name="Google Shape;375;p51"/>
          <p:cNvSpPr txBox="1"/>
          <p:nvPr>
            <p:ph type="title"/>
          </p:nvPr>
        </p:nvSpPr>
        <p:spPr>
          <a:xfrm>
            <a:off x="2053800" y="416550"/>
            <a:ext cx="1983300" cy="431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600" u="sng">
                <a:solidFill>
                  <a:srgbClr val="FF0000"/>
                </a:solidFill>
                <a:latin typeface="El Messiri"/>
                <a:ea typeface="El Messiri"/>
                <a:cs typeface="El Messiri"/>
                <a:sym typeface="El Messiri"/>
              </a:rPr>
              <a:t>XOR (^):</a:t>
            </a:r>
            <a:endParaRPr b="1" i="1" sz="1600" u="sng">
              <a:solidFill>
                <a:srgbClr val="FF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highlight>
                  <a:srgbClr val="FF9900"/>
                </a:highlight>
                <a:latin typeface="El Messiri"/>
                <a:ea typeface="El Messiri"/>
                <a:cs typeface="El Messiri"/>
                <a:sym typeface="El Messiri"/>
              </a:rPr>
              <a:t>12 ^ 13:</a:t>
            </a:r>
            <a:endParaRPr sz="1600">
              <a:solidFill>
                <a:srgbClr val="000000"/>
              </a:solidFill>
              <a:highlight>
                <a:srgbClr val="FF99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12 ⇒ 00001100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13 ⇒ 00001101</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         00000001 ⇒ 1</a:t>
            </a:r>
            <a:endParaRPr sz="1600">
              <a:solidFill>
                <a:srgbClr val="000000"/>
              </a:solidFill>
              <a:latin typeface="El Messiri"/>
              <a:ea typeface="El Messiri"/>
              <a:cs typeface="El Messiri"/>
              <a:sym typeface="El Messiri"/>
            </a:endParaRPr>
          </a:p>
        </p:txBody>
      </p:sp>
      <p:graphicFrame>
        <p:nvGraphicFramePr>
          <p:cNvPr id="376" name="Google Shape;376;p51"/>
          <p:cNvGraphicFramePr/>
          <p:nvPr/>
        </p:nvGraphicFramePr>
        <p:xfrm>
          <a:off x="2226900" y="867325"/>
          <a:ext cx="3000000" cy="3000000"/>
        </p:xfrm>
        <a:graphic>
          <a:graphicData uri="http://schemas.openxmlformats.org/drawingml/2006/table">
            <a:tbl>
              <a:tblPr>
                <a:noFill/>
                <a:tableStyleId>{94E4A765-4068-41B4-A9C5-76A31C234911}</a:tableStyleId>
              </a:tblPr>
              <a:tblGrid>
                <a:gridCol w="468700"/>
                <a:gridCol w="468700"/>
                <a:gridCol w="468700"/>
              </a:tblGrid>
              <a:tr h="278100">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r>
              <a:tr h="278100">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r>
              <a:tr h="278100">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r>
              <a:tr h="278100">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r>
            </a:tbl>
          </a:graphicData>
        </a:graphic>
      </p:graphicFrame>
      <p:cxnSp>
        <p:nvCxnSpPr>
          <p:cNvPr id="377" name="Google Shape;377;p51"/>
          <p:cNvCxnSpPr/>
          <p:nvPr/>
        </p:nvCxnSpPr>
        <p:spPr>
          <a:xfrm>
            <a:off x="3960900" y="451050"/>
            <a:ext cx="0" cy="4393800"/>
          </a:xfrm>
          <a:prstGeom prst="straightConnector1">
            <a:avLst/>
          </a:prstGeom>
          <a:noFill/>
          <a:ln cap="flat" cmpd="sng" w="9525">
            <a:solidFill>
              <a:srgbClr val="000000"/>
            </a:solidFill>
            <a:prstDash val="solid"/>
            <a:round/>
            <a:headEnd len="med" w="med" type="none"/>
            <a:tailEnd len="med" w="med" type="none"/>
          </a:ln>
        </p:spPr>
      </p:cxnSp>
      <p:sp>
        <p:nvSpPr>
          <p:cNvPr id="378" name="Google Shape;378;p51"/>
          <p:cNvSpPr txBox="1"/>
          <p:nvPr>
            <p:ph type="title"/>
          </p:nvPr>
        </p:nvSpPr>
        <p:spPr>
          <a:xfrm>
            <a:off x="4189500" y="546975"/>
            <a:ext cx="1983300" cy="431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600" u="sng">
                <a:solidFill>
                  <a:srgbClr val="FF0000"/>
                </a:solidFill>
                <a:latin typeface="El Messiri"/>
                <a:ea typeface="El Messiri"/>
                <a:cs typeface="El Messiri"/>
                <a:sym typeface="El Messiri"/>
              </a:rPr>
              <a:t>Left shift (&lt;&lt;):</a:t>
            </a:r>
            <a:endParaRPr b="1" i="1" sz="1600" u="sng">
              <a:solidFill>
                <a:srgbClr val="FF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 </a:t>
            </a:r>
            <a:r>
              <a:rPr lang="en" sz="1600">
                <a:solidFill>
                  <a:srgbClr val="000000"/>
                </a:solidFill>
                <a:highlight>
                  <a:srgbClr val="FF9900"/>
                </a:highlight>
                <a:latin typeface="El Messiri"/>
                <a:ea typeface="El Messiri"/>
                <a:cs typeface="El Messiri"/>
                <a:sym typeface="El Messiri"/>
              </a:rPr>
              <a:t>10 &lt;&lt; 2:</a:t>
            </a:r>
            <a:endParaRPr sz="1600">
              <a:solidFill>
                <a:srgbClr val="000000"/>
              </a:solidFill>
              <a:highlight>
                <a:srgbClr val="FF99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highlight>
                <a:srgbClr val="FF9900"/>
              </a:highlight>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10 ⇒ 00001010.000</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1010  .   000</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Then the zeros on the right side of the dot, will be shifted to the left by 2 as the example says: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So it will be:</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00101000.0 ⇒ 40</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So 10 &lt;&lt; 2 = 40</a:t>
            </a:r>
            <a:endParaRPr sz="1600">
              <a:solidFill>
                <a:srgbClr val="000000"/>
              </a:solidFill>
              <a:latin typeface="El Messiri"/>
              <a:ea typeface="El Messiri"/>
              <a:cs typeface="El Messiri"/>
              <a:sym typeface="El Messiri"/>
            </a:endParaRPr>
          </a:p>
        </p:txBody>
      </p:sp>
      <p:sp>
        <p:nvSpPr>
          <p:cNvPr id="379" name="Google Shape;379;p51"/>
          <p:cNvSpPr/>
          <p:nvPr/>
        </p:nvSpPr>
        <p:spPr>
          <a:xfrm>
            <a:off x="4166800" y="1839000"/>
            <a:ext cx="481500" cy="292800"/>
          </a:xfrm>
          <a:prstGeom prst="rect">
            <a:avLst/>
          </a:prstGeom>
          <a:no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1"/>
          <p:cNvSpPr/>
          <p:nvPr/>
        </p:nvSpPr>
        <p:spPr>
          <a:xfrm>
            <a:off x="4905250" y="1851725"/>
            <a:ext cx="481500" cy="292800"/>
          </a:xfrm>
          <a:prstGeom prst="rect">
            <a:avLst/>
          </a:prstGeom>
          <a:no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p51"/>
          <p:cNvCxnSpPr/>
          <p:nvPr/>
        </p:nvCxnSpPr>
        <p:spPr>
          <a:xfrm>
            <a:off x="6222050" y="451050"/>
            <a:ext cx="0" cy="4393800"/>
          </a:xfrm>
          <a:prstGeom prst="straightConnector1">
            <a:avLst/>
          </a:prstGeom>
          <a:noFill/>
          <a:ln cap="flat" cmpd="sng" w="9525">
            <a:solidFill>
              <a:srgbClr val="000000"/>
            </a:solidFill>
            <a:prstDash val="solid"/>
            <a:round/>
            <a:headEnd len="med" w="med" type="none"/>
            <a:tailEnd len="med" w="med" type="none"/>
          </a:ln>
        </p:spPr>
      </p:cxnSp>
      <p:sp>
        <p:nvSpPr>
          <p:cNvPr id="382" name="Google Shape;382;p51"/>
          <p:cNvSpPr txBox="1"/>
          <p:nvPr>
            <p:ph type="title"/>
          </p:nvPr>
        </p:nvSpPr>
        <p:spPr>
          <a:xfrm>
            <a:off x="6475500" y="546975"/>
            <a:ext cx="2352600" cy="431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600" u="sng">
                <a:solidFill>
                  <a:srgbClr val="FF0000"/>
                </a:solidFill>
                <a:latin typeface="El Messiri"/>
                <a:ea typeface="El Messiri"/>
                <a:cs typeface="El Messiri"/>
                <a:sym typeface="El Messiri"/>
              </a:rPr>
              <a:t>Right shift</a:t>
            </a:r>
            <a:r>
              <a:rPr b="1" i="1" lang="en" sz="1600" u="sng">
                <a:solidFill>
                  <a:srgbClr val="FF0000"/>
                </a:solidFill>
                <a:latin typeface="El Messiri"/>
                <a:ea typeface="El Messiri"/>
                <a:cs typeface="El Messiri"/>
                <a:sym typeface="El Messiri"/>
              </a:rPr>
              <a:t> (&gt;&gt;):</a:t>
            </a:r>
            <a:endParaRPr b="1" i="1" sz="1600" u="sng">
              <a:solidFill>
                <a:srgbClr val="FF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 </a:t>
            </a:r>
            <a:r>
              <a:rPr lang="en" sz="1600">
                <a:solidFill>
                  <a:srgbClr val="000000"/>
                </a:solidFill>
                <a:highlight>
                  <a:srgbClr val="FF9900"/>
                </a:highlight>
                <a:latin typeface="El Messiri"/>
                <a:ea typeface="El Messiri"/>
                <a:cs typeface="El Messiri"/>
                <a:sym typeface="El Messiri"/>
              </a:rPr>
              <a:t>10 &gt;&gt; 2:</a:t>
            </a:r>
            <a:endParaRPr sz="1600">
              <a:solidFill>
                <a:srgbClr val="000000"/>
              </a:solidFill>
              <a:highlight>
                <a:srgbClr val="FF9900"/>
              </a:highlight>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highlight>
                <a:srgbClr val="FF9900"/>
              </a:highlight>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10 ⇒ 00001010.000</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1010  .   000</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Then two bits on the right side of the dot, will be shifted to the right by 2 as the example says: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So it will be:</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00000010.1000 ⇒ 2</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So 10 &lt;&lt; 2 = 2</a:t>
            </a:r>
            <a:endParaRPr sz="1600">
              <a:solidFill>
                <a:srgbClr val="000000"/>
              </a:solidFill>
              <a:latin typeface="El Messiri"/>
              <a:ea typeface="El Messiri"/>
              <a:cs typeface="El Messiri"/>
              <a:sym typeface="El Messiri"/>
            </a:endParaRPr>
          </a:p>
        </p:txBody>
      </p:sp>
      <p:sp>
        <p:nvSpPr>
          <p:cNvPr id="383" name="Google Shape;383;p51"/>
          <p:cNvSpPr/>
          <p:nvPr/>
        </p:nvSpPr>
        <p:spPr>
          <a:xfrm>
            <a:off x="6529000" y="1839000"/>
            <a:ext cx="481500" cy="292800"/>
          </a:xfrm>
          <a:prstGeom prst="rect">
            <a:avLst/>
          </a:prstGeom>
          <a:no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1"/>
          <p:cNvSpPr/>
          <p:nvPr/>
        </p:nvSpPr>
        <p:spPr>
          <a:xfrm>
            <a:off x="7191250" y="1851725"/>
            <a:ext cx="481500" cy="292800"/>
          </a:xfrm>
          <a:prstGeom prst="rect">
            <a:avLst/>
          </a:prstGeom>
          <a:no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Clr>
                <a:srgbClr val="073763"/>
              </a:buClr>
              <a:buSzPct val="100000"/>
              <a:buAutoNum type="arabicPeriod"/>
            </a:pPr>
            <a:r>
              <a:rPr lang="en">
                <a:solidFill>
                  <a:srgbClr val="073763"/>
                </a:solidFill>
              </a:rPr>
              <a:t>Operations</a:t>
            </a:r>
            <a:endParaRPr>
              <a:solidFill>
                <a:srgbClr val="073763"/>
              </a:solidFill>
            </a:endParaRPr>
          </a:p>
        </p:txBody>
      </p:sp>
      <p:sp>
        <p:nvSpPr>
          <p:cNvPr id="80" name="Google Shape;80;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Python can do all operations (addition, subtraction, multiplication, division, modulus, etc..)</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pic>
        <p:nvPicPr>
          <p:cNvPr id="81" name="Google Shape;81;p16"/>
          <p:cNvPicPr preferRelativeResize="0"/>
          <p:nvPr/>
        </p:nvPicPr>
        <p:blipFill>
          <a:blip r:embed="rId3">
            <a:alphaModFix/>
          </a:blip>
          <a:stretch>
            <a:fillRect/>
          </a:stretch>
        </p:blipFill>
        <p:spPr>
          <a:xfrm>
            <a:off x="6122625" y="923875"/>
            <a:ext cx="2163450" cy="3952975"/>
          </a:xfrm>
          <a:prstGeom prst="rect">
            <a:avLst/>
          </a:prstGeom>
          <a:noFill/>
          <a:ln cap="flat" cmpd="sng" w="9525">
            <a:solidFill>
              <a:srgbClr val="073763"/>
            </a:solidFill>
            <a:prstDash val="solid"/>
            <a:round/>
            <a:headEnd len="sm" w="sm" type="none"/>
            <a:tailEnd len="sm" w="sm" type="none"/>
          </a:ln>
        </p:spPr>
      </p:pic>
      <p:sp>
        <p:nvSpPr>
          <p:cNvPr id="82" name="Google Shape;82;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9" name="Shape 389"/>
        <p:cNvGrpSpPr/>
        <p:nvPr/>
      </p:nvGrpSpPr>
      <p:grpSpPr>
        <a:xfrm>
          <a:off x="0" y="0"/>
          <a:ext cx="0" cy="0"/>
          <a:chOff x="0" y="0"/>
          <a:chExt cx="0" cy="0"/>
        </a:xfrm>
      </p:grpSpPr>
      <p:pic>
        <p:nvPicPr>
          <p:cNvPr id="390" name="Google Shape;390;p52"/>
          <p:cNvPicPr preferRelativeResize="0"/>
          <p:nvPr/>
        </p:nvPicPr>
        <p:blipFill>
          <a:blip r:embed="rId3">
            <a:alphaModFix/>
          </a:blip>
          <a:stretch>
            <a:fillRect/>
          </a:stretch>
        </p:blipFill>
        <p:spPr>
          <a:xfrm>
            <a:off x="3167063" y="361950"/>
            <a:ext cx="2809875" cy="4419600"/>
          </a:xfrm>
          <a:prstGeom prst="rect">
            <a:avLst/>
          </a:prstGeom>
          <a:noFill/>
          <a:ln>
            <a:noFill/>
          </a:ln>
        </p:spPr>
      </p:pic>
      <p:sp>
        <p:nvSpPr>
          <p:cNvPr id="391" name="Google Shape;391;p5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5" name="Shape 395"/>
        <p:cNvGrpSpPr/>
        <p:nvPr/>
      </p:nvGrpSpPr>
      <p:grpSpPr>
        <a:xfrm>
          <a:off x="0" y="0"/>
          <a:ext cx="0" cy="0"/>
          <a:chOff x="0" y="0"/>
          <a:chExt cx="0" cy="0"/>
        </a:xfrm>
      </p:grpSpPr>
      <p:sp>
        <p:nvSpPr>
          <p:cNvPr id="396" name="Google Shape;396;p5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397" name="Google Shape;397;p53"/>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types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Examples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cxnSp>
        <p:nvCxnSpPr>
          <p:cNvPr id="398" name="Google Shape;398;p53"/>
          <p:cNvCxnSpPr/>
          <p:nvPr/>
        </p:nvCxnSpPr>
        <p:spPr>
          <a:xfrm>
            <a:off x="806850" y="1175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399" name="Google Shape;399;p53"/>
          <p:cNvCxnSpPr/>
          <p:nvPr/>
        </p:nvCxnSpPr>
        <p:spPr>
          <a:xfrm>
            <a:off x="806850" y="14487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00" name="Google Shape;400;p53"/>
          <p:cNvCxnSpPr/>
          <p:nvPr/>
        </p:nvCxnSpPr>
        <p:spPr>
          <a:xfrm>
            <a:off x="856225" y="1722050"/>
            <a:ext cx="1372800" cy="8100"/>
          </a:xfrm>
          <a:prstGeom prst="straightConnector1">
            <a:avLst/>
          </a:prstGeom>
          <a:noFill/>
          <a:ln cap="flat" cmpd="sng" w="9525">
            <a:solidFill>
              <a:srgbClr val="000000"/>
            </a:solidFill>
            <a:prstDash val="solid"/>
            <a:round/>
            <a:headEnd len="med" w="med" type="none"/>
            <a:tailEnd len="med" w="med" type="none"/>
          </a:ln>
        </p:spPr>
      </p:cxnSp>
      <p:cxnSp>
        <p:nvCxnSpPr>
          <p:cNvPr id="401" name="Google Shape;401;p53"/>
          <p:cNvCxnSpPr/>
          <p:nvPr/>
        </p:nvCxnSpPr>
        <p:spPr>
          <a:xfrm>
            <a:off x="806850" y="20203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02" name="Google Shape;402;p53"/>
          <p:cNvCxnSpPr/>
          <p:nvPr/>
        </p:nvCxnSpPr>
        <p:spPr>
          <a:xfrm>
            <a:off x="806850" y="229365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03" name="Google Shape;403;p53"/>
          <p:cNvCxnSpPr/>
          <p:nvPr/>
        </p:nvCxnSpPr>
        <p:spPr>
          <a:xfrm>
            <a:off x="856225" y="2560250"/>
            <a:ext cx="1604400" cy="4800"/>
          </a:xfrm>
          <a:prstGeom prst="straightConnector1">
            <a:avLst/>
          </a:prstGeom>
          <a:noFill/>
          <a:ln cap="flat" cmpd="sng" w="9525">
            <a:solidFill>
              <a:srgbClr val="000000"/>
            </a:solidFill>
            <a:prstDash val="solid"/>
            <a:round/>
            <a:headEnd len="med" w="med" type="none"/>
            <a:tailEnd len="med" w="med" type="none"/>
          </a:ln>
        </p:spPr>
      </p:cxnSp>
      <p:sp>
        <p:nvSpPr>
          <p:cNvPr id="404" name="Google Shape;404;p5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8" name="Shape 408"/>
        <p:cNvGrpSpPr/>
        <p:nvPr/>
      </p:nvGrpSpPr>
      <p:grpSpPr>
        <a:xfrm>
          <a:off x="0" y="0"/>
          <a:ext cx="0" cy="0"/>
          <a:chOff x="0" y="0"/>
          <a:chExt cx="0" cy="0"/>
        </a:xfrm>
      </p:grpSpPr>
      <p:sp>
        <p:nvSpPr>
          <p:cNvPr id="409" name="Google Shape;40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latin typeface="El Messiri"/>
                <a:ea typeface="El Messiri"/>
                <a:cs typeface="El Messiri"/>
                <a:sym typeface="El Messiri"/>
              </a:rPr>
              <a:t>7. Math library</a:t>
            </a:r>
            <a:endParaRPr b="1">
              <a:solidFill>
                <a:srgbClr val="073763"/>
              </a:solidFill>
              <a:latin typeface="El Messiri"/>
              <a:ea typeface="El Messiri"/>
              <a:cs typeface="El Messiri"/>
              <a:sym typeface="El Messiri"/>
            </a:endParaRPr>
          </a:p>
        </p:txBody>
      </p:sp>
      <p:sp>
        <p:nvSpPr>
          <p:cNvPr id="410" name="Google Shape;410;p54"/>
          <p:cNvSpPr txBox="1"/>
          <p:nvPr>
            <p:ph idx="1" type="body"/>
          </p:nvPr>
        </p:nvSpPr>
        <p:spPr>
          <a:xfrm>
            <a:off x="311700" y="1152475"/>
            <a:ext cx="51798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It has many math functions like sqrt() for finding the </a:t>
            </a:r>
            <a:r>
              <a:rPr lang="en" sz="1600">
                <a:solidFill>
                  <a:srgbClr val="000000"/>
                </a:solidFill>
                <a:latin typeface="El Messiri"/>
                <a:ea typeface="El Messiri"/>
                <a:cs typeface="El Messiri"/>
                <a:sym typeface="El Messiri"/>
              </a:rPr>
              <a:t>square</a:t>
            </a:r>
            <a:r>
              <a:rPr lang="en" sz="1600">
                <a:solidFill>
                  <a:srgbClr val="000000"/>
                </a:solidFill>
                <a:latin typeface="El Messiri"/>
                <a:ea typeface="El Messiri"/>
                <a:cs typeface="El Messiri"/>
                <a:sym typeface="El Messiri"/>
              </a:rPr>
              <a:t> root of a given number, many other useful mathematical built in </a:t>
            </a:r>
            <a:r>
              <a:rPr lang="en" sz="1600">
                <a:solidFill>
                  <a:srgbClr val="000000"/>
                </a:solidFill>
                <a:latin typeface="El Messiri"/>
                <a:ea typeface="El Messiri"/>
                <a:cs typeface="El Messiri"/>
                <a:sym typeface="El Messiri"/>
              </a:rPr>
              <a:t>functions</a:t>
            </a:r>
            <a:r>
              <a:rPr lang="en" sz="1600">
                <a:solidFill>
                  <a:srgbClr val="000000"/>
                </a:solidFill>
                <a:latin typeface="El Messiri"/>
                <a:ea typeface="El Messiri"/>
                <a:cs typeface="El Messiri"/>
                <a:sym typeface="El Messiri"/>
              </a:rPr>
              <a: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It is better to use built in functions in software; as it is more readable for the developers.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It also contains constants like pi and epsilon.</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pic>
        <p:nvPicPr>
          <p:cNvPr id="411" name="Google Shape;411;p54"/>
          <p:cNvPicPr preferRelativeResize="0"/>
          <p:nvPr/>
        </p:nvPicPr>
        <p:blipFill>
          <a:blip r:embed="rId3">
            <a:alphaModFix/>
          </a:blip>
          <a:stretch>
            <a:fillRect/>
          </a:stretch>
        </p:blipFill>
        <p:spPr>
          <a:xfrm>
            <a:off x="5872500" y="941525"/>
            <a:ext cx="2749060" cy="3820975"/>
          </a:xfrm>
          <a:prstGeom prst="rect">
            <a:avLst/>
          </a:prstGeom>
          <a:noFill/>
          <a:ln cap="flat" cmpd="sng" w="9525">
            <a:solidFill>
              <a:srgbClr val="073763"/>
            </a:solidFill>
            <a:prstDash val="solid"/>
            <a:round/>
            <a:headEnd len="sm" w="sm" type="none"/>
            <a:tailEnd len="sm" w="sm" type="none"/>
          </a:ln>
        </p:spPr>
      </p:pic>
      <p:sp>
        <p:nvSpPr>
          <p:cNvPr id="412" name="Google Shape;412;p5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6" name="Shape 416"/>
        <p:cNvGrpSpPr/>
        <p:nvPr/>
      </p:nvGrpSpPr>
      <p:grpSpPr>
        <a:xfrm>
          <a:off x="0" y="0"/>
          <a:ext cx="0" cy="0"/>
          <a:chOff x="0" y="0"/>
          <a:chExt cx="0" cy="0"/>
        </a:xfrm>
      </p:grpSpPr>
      <p:sp>
        <p:nvSpPr>
          <p:cNvPr id="417" name="Google Shape;417;p55"/>
          <p:cNvSpPr txBox="1"/>
          <p:nvPr>
            <p:ph type="title"/>
          </p:nvPr>
        </p:nvSpPr>
        <p:spPr>
          <a:xfrm>
            <a:off x="311700" y="368825"/>
            <a:ext cx="8520600" cy="41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There are modules whose name is big, so we can use aliasing which means import the module with a shorter name like `import math as m`.</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After importing the library, we import all the built in functions inside it. If we want to import only specific functions, we can say for example `from math import sqrt, pow`.</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To know all the functions inside math module/ library:</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418" name="Google Shape;418;p55"/>
          <p:cNvPicPr preferRelativeResize="0"/>
          <p:nvPr/>
        </p:nvPicPr>
        <p:blipFill>
          <a:blip r:embed="rId3">
            <a:alphaModFix/>
          </a:blip>
          <a:stretch>
            <a:fillRect/>
          </a:stretch>
        </p:blipFill>
        <p:spPr>
          <a:xfrm>
            <a:off x="3319450" y="959150"/>
            <a:ext cx="2505075" cy="1009650"/>
          </a:xfrm>
          <a:prstGeom prst="rect">
            <a:avLst/>
          </a:prstGeom>
          <a:noFill/>
          <a:ln>
            <a:noFill/>
          </a:ln>
        </p:spPr>
      </p:pic>
      <p:pic>
        <p:nvPicPr>
          <p:cNvPr id="419" name="Google Shape;419;p55"/>
          <p:cNvPicPr preferRelativeResize="0"/>
          <p:nvPr/>
        </p:nvPicPr>
        <p:blipFill>
          <a:blip r:embed="rId4">
            <a:alphaModFix/>
          </a:blip>
          <a:stretch>
            <a:fillRect/>
          </a:stretch>
        </p:blipFill>
        <p:spPr>
          <a:xfrm>
            <a:off x="3071788" y="2766625"/>
            <a:ext cx="3000375" cy="628650"/>
          </a:xfrm>
          <a:prstGeom prst="rect">
            <a:avLst/>
          </a:prstGeom>
          <a:noFill/>
          <a:ln>
            <a:noFill/>
          </a:ln>
        </p:spPr>
      </p:pic>
      <p:pic>
        <p:nvPicPr>
          <p:cNvPr id="420" name="Google Shape;420;p55"/>
          <p:cNvPicPr preferRelativeResize="0"/>
          <p:nvPr/>
        </p:nvPicPr>
        <p:blipFill rotWithShape="1">
          <a:blip r:embed="rId5">
            <a:alphaModFix/>
          </a:blip>
          <a:srcRect b="95539" l="0" r="0" t="0"/>
          <a:stretch/>
        </p:blipFill>
        <p:spPr>
          <a:xfrm>
            <a:off x="962025" y="3743125"/>
            <a:ext cx="7219950" cy="222650"/>
          </a:xfrm>
          <a:prstGeom prst="rect">
            <a:avLst/>
          </a:prstGeom>
          <a:noFill/>
          <a:ln>
            <a:noFill/>
          </a:ln>
        </p:spPr>
      </p:pic>
      <p:sp>
        <p:nvSpPr>
          <p:cNvPr id="421" name="Google Shape;421;p5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5" name="Shape 425"/>
        <p:cNvGrpSpPr/>
        <p:nvPr/>
      </p:nvGrpSpPr>
      <p:grpSpPr>
        <a:xfrm>
          <a:off x="0" y="0"/>
          <a:ext cx="0" cy="0"/>
          <a:chOff x="0" y="0"/>
          <a:chExt cx="0" cy="0"/>
        </a:xfrm>
      </p:grpSpPr>
      <p:sp>
        <p:nvSpPr>
          <p:cNvPr id="426" name="Google Shape;426;p5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427" name="Google Shape;427;p56"/>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types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Examples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cxnSp>
        <p:nvCxnSpPr>
          <p:cNvPr id="428" name="Google Shape;428;p56"/>
          <p:cNvCxnSpPr/>
          <p:nvPr/>
        </p:nvCxnSpPr>
        <p:spPr>
          <a:xfrm>
            <a:off x="806850" y="1175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29" name="Google Shape;429;p56"/>
          <p:cNvCxnSpPr/>
          <p:nvPr/>
        </p:nvCxnSpPr>
        <p:spPr>
          <a:xfrm>
            <a:off x="806850" y="14487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30" name="Google Shape;430;p56"/>
          <p:cNvCxnSpPr/>
          <p:nvPr/>
        </p:nvCxnSpPr>
        <p:spPr>
          <a:xfrm>
            <a:off x="856225" y="1722050"/>
            <a:ext cx="1372800" cy="8100"/>
          </a:xfrm>
          <a:prstGeom prst="straightConnector1">
            <a:avLst/>
          </a:prstGeom>
          <a:noFill/>
          <a:ln cap="flat" cmpd="sng" w="9525">
            <a:solidFill>
              <a:srgbClr val="000000"/>
            </a:solidFill>
            <a:prstDash val="solid"/>
            <a:round/>
            <a:headEnd len="med" w="med" type="none"/>
            <a:tailEnd len="med" w="med" type="none"/>
          </a:ln>
        </p:spPr>
      </p:cxnSp>
      <p:cxnSp>
        <p:nvCxnSpPr>
          <p:cNvPr id="431" name="Google Shape;431;p56"/>
          <p:cNvCxnSpPr/>
          <p:nvPr/>
        </p:nvCxnSpPr>
        <p:spPr>
          <a:xfrm>
            <a:off x="806850" y="20203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32" name="Google Shape;432;p56"/>
          <p:cNvCxnSpPr/>
          <p:nvPr/>
        </p:nvCxnSpPr>
        <p:spPr>
          <a:xfrm>
            <a:off x="806850" y="229365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33" name="Google Shape;433;p56"/>
          <p:cNvCxnSpPr/>
          <p:nvPr/>
        </p:nvCxnSpPr>
        <p:spPr>
          <a:xfrm>
            <a:off x="856225" y="2560250"/>
            <a:ext cx="1604400" cy="4800"/>
          </a:xfrm>
          <a:prstGeom prst="straightConnector1">
            <a:avLst/>
          </a:prstGeom>
          <a:noFill/>
          <a:ln cap="flat" cmpd="sng" w="9525">
            <a:solidFill>
              <a:srgbClr val="000000"/>
            </a:solidFill>
            <a:prstDash val="solid"/>
            <a:round/>
            <a:headEnd len="med" w="med" type="none"/>
            <a:tailEnd len="med" w="med" type="none"/>
          </a:ln>
        </p:spPr>
      </p:cxnSp>
      <p:cxnSp>
        <p:nvCxnSpPr>
          <p:cNvPr id="434" name="Google Shape;434;p56"/>
          <p:cNvCxnSpPr/>
          <p:nvPr/>
        </p:nvCxnSpPr>
        <p:spPr>
          <a:xfrm>
            <a:off x="806850" y="2865025"/>
            <a:ext cx="1136100" cy="0"/>
          </a:xfrm>
          <a:prstGeom prst="straightConnector1">
            <a:avLst/>
          </a:prstGeom>
          <a:noFill/>
          <a:ln cap="flat" cmpd="sng" w="9525">
            <a:solidFill>
              <a:srgbClr val="000000"/>
            </a:solidFill>
            <a:prstDash val="solid"/>
            <a:round/>
            <a:headEnd len="med" w="med" type="none"/>
            <a:tailEnd len="med" w="med" type="none"/>
          </a:ln>
        </p:spPr>
      </p:cxnSp>
      <p:sp>
        <p:nvSpPr>
          <p:cNvPr id="435" name="Google Shape;435;p5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9" name="Shape 439"/>
        <p:cNvGrpSpPr/>
        <p:nvPr/>
      </p:nvGrpSpPr>
      <p:grpSpPr>
        <a:xfrm>
          <a:off x="0" y="0"/>
          <a:ext cx="0" cy="0"/>
          <a:chOff x="0" y="0"/>
          <a:chExt cx="0" cy="0"/>
        </a:xfrm>
      </p:grpSpPr>
      <p:sp>
        <p:nvSpPr>
          <p:cNvPr id="440" name="Google Shape;44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latin typeface="El Messiri"/>
                <a:ea typeface="El Messiri"/>
                <a:cs typeface="El Messiri"/>
                <a:sym typeface="El Messiri"/>
              </a:rPr>
              <a:t>8. User input</a:t>
            </a:r>
            <a:endParaRPr b="1">
              <a:solidFill>
                <a:srgbClr val="073763"/>
              </a:solidFill>
              <a:latin typeface="El Messiri"/>
              <a:ea typeface="El Messiri"/>
              <a:cs typeface="El Messiri"/>
              <a:sym typeface="El Messiri"/>
            </a:endParaRPr>
          </a:p>
        </p:txBody>
      </p:sp>
      <p:sp>
        <p:nvSpPr>
          <p:cNvPr id="441" name="Google Shape;441;p57"/>
          <p:cNvSpPr txBox="1"/>
          <p:nvPr>
            <p:ph idx="1" type="body"/>
          </p:nvPr>
        </p:nvSpPr>
        <p:spPr>
          <a:xfrm>
            <a:off x="311700" y="1152475"/>
            <a:ext cx="39954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We can take the values from the used using the function `input()`.</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We can pass a sentence to the user by typing it inside the function.</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This function </a:t>
            </a:r>
            <a:r>
              <a:rPr lang="en" sz="1600">
                <a:solidFill>
                  <a:srgbClr val="000000"/>
                </a:solidFill>
                <a:latin typeface="El Messiri"/>
                <a:ea typeface="El Messiri"/>
                <a:cs typeface="El Messiri"/>
                <a:sym typeface="El Messiri"/>
              </a:rPr>
              <a:t>always</a:t>
            </a:r>
            <a:r>
              <a:rPr lang="en" sz="1600">
                <a:solidFill>
                  <a:srgbClr val="000000"/>
                </a:solidFill>
                <a:latin typeface="El Messiri"/>
                <a:ea typeface="El Messiri"/>
                <a:cs typeface="El Messiri"/>
                <a:sym typeface="El Messiri"/>
              </a:rPr>
              <a:t> </a:t>
            </a:r>
            <a:r>
              <a:rPr lang="en" sz="1600">
                <a:solidFill>
                  <a:srgbClr val="000000"/>
                </a:solidFill>
                <a:latin typeface="El Messiri"/>
                <a:ea typeface="El Messiri"/>
                <a:cs typeface="El Messiri"/>
                <a:sym typeface="El Messiri"/>
              </a:rPr>
              <a:t>give</a:t>
            </a:r>
            <a:r>
              <a:rPr lang="en" sz="1600">
                <a:solidFill>
                  <a:srgbClr val="000000"/>
                </a:solidFill>
                <a:latin typeface="El Messiri"/>
                <a:ea typeface="El Messiri"/>
                <a:cs typeface="El Messiri"/>
                <a:sym typeface="El Messiri"/>
              </a:rPr>
              <a:t> us the </a:t>
            </a:r>
            <a:r>
              <a:rPr lang="en" sz="1600">
                <a:solidFill>
                  <a:srgbClr val="000000"/>
                </a:solidFill>
                <a:latin typeface="El Messiri"/>
                <a:ea typeface="El Messiri"/>
                <a:cs typeface="El Messiri"/>
                <a:sym typeface="El Messiri"/>
              </a:rPr>
              <a:t>string</a:t>
            </a:r>
            <a:r>
              <a:rPr lang="en" sz="1600">
                <a:solidFill>
                  <a:srgbClr val="000000"/>
                </a:solidFill>
                <a:latin typeface="El Messiri"/>
                <a:ea typeface="El Messiri"/>
                <a:cs typeface="El Messiri"/>
                <a:sym typeface="El Messiri"/>
              </a:rPr>
              <a:t> type, for example if we want the sum of 9 and 5, it will return 95 not 14 as it calculate the operation on strings not integers.</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So, the solution for this problem is to cast the type into int/ float `int(input())`.</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pic>
        <p:nvPicPr>
          <p:cNvPr id="442" name="Google Shape;442;p57"/>
          <p:cNvPicPr preferRelativeResize="0"/>
          <p:nvPr/>
        </p:nvPicPr>
        <p:blipFill>
          <a:blip r:embed="rId3">
            <a:alphaModFix/>
          </a:blip>
          <a:stretch>
            <a:fillRect/>
          </a:stretch>
        </p:blipFill>
        <p:spPr>
          <a:xfrm>
            <a:off x="4459500" y="1627325"/>
            <a:ext cx="4532100" cy="2104435"/>
          </a:xfrm>
          <a:prstGeom prst="rect">
            <a:avLst/>
          </a:prstGeom>
          <a:noFill/>
          <a:ln cap="flat" cmpd="sng" w="9525">
            <a:solidFill>
              <a:srgbClr val="073763"/>
            </a:solidFill>
            <a:prstDash val="solid"/>
            <a:round/>
            <a:headEnd len="sm" w="sm" type="none"/>
            <a:tailEnd len="sm" w="sm" type="none"/>
          </a:ln>
        </p:spPr>
      </p:pic>
      <p:sp>
        <p:nvSpPr>
          <p:cNvPr id="443" name="Google Shape;443;p5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7" name="Shape 447"/>
        <p:cNvGrpSpPr/>
        <p:nvPr/>
      </p:nvGrpSpPr>
      <p:grpSpPr>
        <a:xfrm>
          <a:off x="0" y="0"/>
          <a:ext cx="0" cy="0"/>
          <a:chOff x="0" y="0"/>
          <a:chExt cx="0" cy="0"/>
        </a:xfrm>
      </p:grpSpPr>
      <p:sp>
        <p:nvSpPr>
          <p:cNvPr id="448" name="Google Shape;448;p58"/>
          <p:cNvSpPr txBox="1"/>
          <p:nvPr>
            <p:ph type="title"/>
          </p:nvPr>
        </p:nvSpPr>
        <p:spPr>
          <a:xfrm>
            <a:off x="206325" y="445025"/>
            <a:ext cx="8625900" cy="42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We can use the function `eval` if we want to evaluate the inputted expression into function `input`.</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pic>
        <p:nvPicPr>
          <p:cNvPr id="449" name="Google Shape;449;p58"/>
          <p:cNvPicPr preferRelativeResize="0"/>
          <p:nvPr/>
        </p:nvPicPr>
        <p:blipFill>
          <a:blip r:embed="rId3">
            <a:alphaModFix/>
          </a:blip>
          <a:stretch>
            <a:fillRect/>
          </a:stretch>
        </p:blipFill>
        <p:spPr>
          <a:xfrm>
            <a:off x="1528750" y="926950"/>
            <a:ext cx="6086475" cy="895350"/>
          </a:xfrm>
          <a:prstGeom prst="rect">
            <a:avLst/>
          </a:prstGeom>
          <a:noFill/>
          <a:ln>
            <a:noFill/>
          </a:ln>
        </p:spPr>
      </p:pic>
      <p:sp>
        <p:nvSpPr>
          <p:cNvPr id="450" name="Google Shape;450;p5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58"/>
          <p:cNvSpPr txBox="1"/>
          <p:nvPr/>
        </p:nvSpPr>
        <p:spPr>
          <a:xfrm>
            <a:off x="7656075" y="4282900"/>
            <a:ext cx="1273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0000FF"/>
                </a:solidFill>
                <a:latin typeface="El Messiri"/>
                <a:ea typeface="El Messiri"/>
                <a:cs typeface="El Messiri"/>
                <a:sym typeface="El Messiri"/>
                <a:hlinkClick r:id="rId4">
                  <a:extLst>
                    <a:ext uri="{A12FA001-AC4F-418D-AE19-62706E023703}">
                      <ahyp:hlinkClr val="tx"/>
                    </a:ext>
                  </a:extLst>
                </a:hlinkClick>
              </a:rPr>
              <a:t>code</a:t>
            </a:r>
            <a:endParaRPr sz="1600">
              <a:solidFill>
                <a:srgbClr val="0000FF"/>
              </a:solidFill>
              <a:latin typeface="El Messiri"/>
              <a:ea typeface="El Messiri"/>
              <a:cs typeface="El Messiri"/>
              <a:sym typeface="El Messi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5" name="Shape 455"/>
        <p:cNvGrpSpPr/>
        <p:nvPr/>
      </p:nvGrpSpPr>
      <p:grpSpPr>
        <a:xfrm>
          <a:off x="0" y="0"/>
          <a:ext cx="0" cy="0"/>
          <a:chOff x="0" y="0"/>
          <a:chExt cx="0" cy="0"/>
        </a:xfrm>
      </p:grpSpPr>
      <p:sp>
        <p:nvSpPr>
          <p:cNvPr id="456" name="Google Shape;456;p5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457" name="Google Shape;457;p59"/>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types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Examples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cxnSp>
        <p:nvCxnSpPr>
          <p:cNvPr id="458" name="Google Shape;458;p59"/>
          <p:cNvCxnSpPr/>
          <p:nvPr/>
        </p:nvCxnSpPr>
        <p:spPr>
          <a:xfrm>
            <a:off x="806850" y="1175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59" name="Google Shape;459;p59"/>
          <p:cNvCxnSpPr/>
          <p:nvPr/>
        </p:nvCxnSpPr>
        <p:spPr>
          <a:xfrm>
            <a:off x="806850" y="14487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60" name="Google Shape;460;p59"/>
          <p:cNvCxnSpPr/>
          <p:nvPr/>
        </p:nvCxnSpPr>
        <p:spPr>
          <a:xfrm>
            <a:off x="856225" y="1722050"/>
            <a:ext cx="1372800" cy="8100"/>
          </a:xfrm>
          <a:prstGeom prst="straightConnector1">
            <a:avLst/>
          </a:prstGeom>
          <a:noFill/>
          <a:ln cap="flat" cmpd="sng" w="9525">
            <a:solidFill>
              <a:srgbClr val="000000"/>
            </a:solidFill>
            <a:prstDash val="solid"/>
            <a:round/>
            <a:headEnd len="med" w="med" type="none"/>
            <a:tailEnd len="med" w="med" type="none"/>
          </a:ln>
        </p:spPr>
      </p:cxnSp>
      <p:cxnSp>
        <p:nvCxnSpPr>
          <p:cNvPr id="461" name="Google Shape;461;p59"/>
          <p:cNvCxnSpPr/>
          <p:nvPr/>
        </p:nvCxnSpPr>
        <p:spPr>
          <a:xfrm>
            <a:off x="806850" y="20203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62" name="Google Shape;462;p59"/>
          <p:cNvCxnSpPr/>
          <p:nvPr/>
        </p:nvCxnSpPr>
        <p:spPr>
          <a:xfrm>
            <a:off x="806850" y="229365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63" name="Google Shape;463;p59"/>
          <p:cNvCxnSpPr/>
          <p:nvPr/>
        </p:nvCxnSpPr>
        <p:spPr>
          <a:xfrm>
            <a:off x="856225" y="2560250"/>
            <a:ext cx="1604400" cy="4800"/>
          </a:xfrm>
          <a:prstGeom prst="straightConnector1">
            <a:avLst/>
          </a:prstGeom>
          <a:noFill/>
          <a:ln cap="flat" cmpd="sng" w="9525">
            <a:solidFill>
              <a:srgbClr val="000000"/>
            </a:solidFill>
            <a:prstDash val="solid"/>
            <a:round/>
            <a:headEnd len="med" w="med" type="none"/>
            <a:tailEnd len="med" w="med" type="none"/>
          </a:ln>
        </p:spPr>
      </p:cxnSp>
      <p:cxnSp>
        <p:nvCxnSpPr>
          <p:cNvPr id="464" name="Google Shape;464;p59"/>
          <p:cNvCxnSpPr/>
          <p:nvPr/>
        </p:nvCxnSpPr>
        <p:spPr>
          <a:xfrm>
            <a:off x="806850" y="2865025"/>
            <a:ext cx="1136100" cy="0"/>
          </a:xfrm>
          <a:prstGeom prst="straightConnector1">
            <a:avLst/>
          </a:prstGeom>
          <a:noFill/>
          <a:ln cap="flat" cmpd="sng" w="9525">
            <a:solidFill>
              <a:srgbClr val="000000"/>
            </a:solidFill>
            <a:prstDash val="solid"/>
            <a:round/>
            <a:headEnd len="med" w="med" type="none"/>
            <a:tailEnd len="med" w="med" type="none"/>
          </a:ln>
        </p:spPr>
      </p:cxnSp>
      <p:sp>
        <p:nvSpPr>
          <p:cNvPr id="465" name="Google Shape;465;p5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466" name="Google Shape;466;p59"/>
          <p:cNvCxnSpPr/>
          <p:nvPr/>
        </p:nvCxnSpPr>
        <p:spPr>
          <a:xfrm>
            <a:off x="806850" y="3129400"/>
            <a:ext cx="11361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0" name="Shape 470"/>
        <p:cNvGrpSpPr/>
        <p:nvPr/>
      </p:nvGrpSpPr>
      <p:grpSpPr>
        <a:xfrm>
          <a:off x="0" y="0"/>
          <a:ext cx="0" cy="0"/>
          <a:chOff x="0" y="0"/>
          <a:chExt cx="0" cy="0"/>
        </a:xfrm>
      </p:grpSpPr>
      <p:sp>
        <p:nvSpPr>
          <p:cNvPr id="471" name="Google Shape;471;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latin typeface="El Messiri"/>
                <a:ea typeface="El Messiri"/>
                <a:cs typeface="El Messiri"/>
                <a:sym typeface="El Messiri"/>
              </a:rPr>
              <a:t>9. Conditional statements</a:t>
            </a:r>
            <a:endParaRPr b="1">
              <a:solidFill>
                <a:srgbClr val="073763"/>
              </a:solidFill>
              <a:latin typeface="El Messiri"/>
              <a:ea typeface="El Messiri"/>
              <a:cs typeface="El Messiri"/>
              <a:sym typeface="El Messiri"/>
            </a:endParaRPr>
          </a:p>
        </p:txBody>
      </p:sp>
      <p:sp>
        <p:nvSpPr>
          <p:cNvPr id="472" name="Google Shape;472;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If (A block, in python, it is called suite).</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If…else</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If….elif…else</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Nested if</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sp>
        <p:nvSpPr>
          <p:cNvPr id="473" name="Google Shape;473;p6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7" name="Shape 477"/>
        <p:cNvGrpSpPr/>
        <p:nvPr/>
      </p:nvGrpSpPr>
      <p:grpSpPr>
        <a:xfrm>
          <a:off x="0" y="0"/>
          <a:ext cx="0" cy="0"/>
          <a:chOff x="0" y="0"/>
          <a:chExt cx="0" cy="0"/>
        </a:xfrm>
      </p:grpSpPr>
      <p:sp>
        <p:nvSpPr>
          <p:cNvPr id="478" name="Google Shape;478;p61"/>
          <p:cNvSpPr txBox="1"/>
          <p:nvPr>
            <p:ph type="title"/>
          </p:nvPr>
        </p:nvSpPr>
        <p:spPr>
          <a:xfrm>
            <a:off x="311700" y="445025"/>
            <a:ext cx="8520600" cy="41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The mission in programming is not just writing the code and get the output, we have to care about the efficiency of the program </a:t>
            </a:r>
            <a:r>
              <a:rPr lang="en" sz="1600">
                <a:solidFill>
                  <a:srgbClr val="000000"/>
                </a:solidFill>
                <a:latin typeface="El Messiri"/>
                <a:ea typeface="El Messiri"/>
                <a:cs typeface="El Messiri"/>
                <a:sym typeface="El Messiri"/>
              </a:rPr>
              <a:t>performance.</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In case of this code:</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This code is not efficient; as if the first condition is true, it will be executed. In addition, the second one will be executed even if it is false. So there is no need to execute the second statement in this case. To do that: we use if..else.</a:t>
            </a:r>
            <a:endParaRPr sz="1600">
              <a:solidFill>
                <a:srgbClr val="000000"/>
              </a:solidFill>
              <a:latin typeface="El Messiri"/>
              <a:ea typeface="El Messiri"/>
              <a:cs typeface="El Messiri"/>
              <a:sym typeface="El Messiri"/>
            </a:endParaRPr>
          </a:p>
        </p:txBody>
      </p:sp>
      <p:sp>
        <p:nvSpPr>
          <p:cNvPr id="479" name="Google Shape;479;p6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80" name="Google Shape;480;p61"/>
          <p:cNvPicPr preferRelativeResize="0"/>
          <p:nvPr/>
        </p:nvPicPr>
        <p:blipFill>
          <a:blip r:embed="rId3">
            <a:alphaModFix/>
          </a:blip>
          <a:stretch>
            <a:fillRect/>
          </a:stretch>
        </p:blipFill>
        <p:spPr>
          <a:xfrm>
            <a:off x="1619250" y="1314938"/>
            <a:ext cx="5905500" cy="1571625"/>
          </a:xfrm>
          <a:prstGeom prst="rect">
            <a:avLst/>
          </a:prstGeom>
          <a:noFill/>
          <a:ln>
            <a:noFill/>
          </a:ln>
        </p:spPr>
      </p:pic>
      <p:sp>
        <p:nvSpPr>
          <p:cNvPr id="481" name="Google Shape;481;p61"/>
          <p:cNvSpPr txBox="1"/>
          <p:nvPr/>
        </p:nvSpPr>
        <p:spPr>
          <a:xfrm>
            <a:off x="7424875" y="4392175"/>
            <a:ext cx="95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0000FF"/>
                </a:solidFill>
                <a:latin typeface="El Messiri"/>
                <a:ea typeface="El Messiri"/>
                <a:cs typeface="El Messiri"/>
                <a:sym typeface="El Messiri"/>
                <a:hlinkClick r:id="rId4">
                  <a:extLst>
                    <a:ext uri="{A12FA001-AC4F-418D-AE19-62706E023703}">
                      <ahyp:hlinkClr val="tx"/>
                    </a:ext>
                  </a:extLst>
                </a:hlinkClick>
              </a:rPr>
              <a:t>Code</a:t>
            </a:r>
            <a:endParaRPr sz="1600">
              <a:solidFill>
                <a:srgbClr val="0000FF"/>
              </a:solidFill>
              <a:latin typeface="El Messiri"/>
              <a:ea typeface="El Messiri"/>
              <a:cs typeface="El Messiri"/>
              <a:sym typeface="El Messi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latin typeface="El Messiri"/>
                <a:ea typeface="El Messiri"/>
                <a:cs typeface="El Messiri"/>
                <a:sym typeface="El Messiri"/>
              </a:rPr>
              <a:t>Printing output</a:t>
            </a:r>
            <a:endParaRPr>
              <a:solidFill>
                <a:srgbClr val="000000"/>
              </a:solidFill>
              <a:latin typeface="El Messiri"/>
              <a:ea typeface="El Messiri"/>
              <a:cs typeface="El Messiri"/>
              <a:sym typeface="El Messiri"/>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We use a built in function `print()`.</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pic>
        <p:nvPicPr>
          <p:cNvPr id="89" name="Google Shape;89;p17"/>
          <p:cNvPicPr preferRelativeResize="0"/>
          <p:nvPr/>
        </p:nvPicPr>
        <p:blipFill>
          <a:blip r:embed="rId3">
            <a:alphaModFix/>
          </a:blip>
          <a:stretch>
            <a:fillRect/>
          </a:stretch>
        </p:blipFill>
        <p:spPr>
          <a:xfrm>
            <a:off x="1862149" y="1579474"/>
            <a:ext cx="5819538" cy="3416400"/>
          </a:xfrm>
          <a:prstGeom prst="rect">
            <a:avLst/>
          </a:prstGeom>
          <a:noFill/>
          <a:ln>
            <a:noFill/>
          </a:ln>
        </p:spPr>
      </p:pic>
      <p:sp>
        <p:nvSpPr>
          <p:cNvPr id="90" name="Google Shape;90;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85" name="Shape 485"/>
        <p:cNvGrpSpPr/>
        <p:nvPr/>
      </p:nvGrpSpPr>
      <p:grpSpPr>
        <a:xfrm>
          <a:off x="0" y="0"/>
          <a:ext cx="0" cy="0"/>
          <a:chOff x="0" y="0"/>
          <a:chExt cx="0" cy="0"/>
        </a:xfrm>
      </p:grpSpPr>
      <p:sp>
        <p:nvSpPr>
          <p:cNvPr id="486" name="Google Shape;486;p6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487" name="Google Shape;487;p62"/>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types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Examples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cxnSp>
        <p:nvCxnSpPr>
          <p:cNvPr id="488" name="Google Shape;488;p62"/>
          <p:cNvCxnSpPr/>
          <p:nvPr/>
        </p:nvCxnSpPr>
        <p:spPr>
          <a:xfrm>
            <a:off x="806850" y="1175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89" name="Google Shape;489;p62"/>
          <p:cNvCxnSpPr/>
          <p:nvPr/>
        </p:nvCxnSpPr>
        <p:spPr>
          <a:xfrm>
            <a:off x="806850" y="14487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90" name="Google Shape;490;p62"/>
          <p:cNvCxnSpPr/>
          <p:nvPr/>
        </p:nvCxnSpPr>
        <p:spPr>
          <a:xfrm>
            <a:off x="856225" y="1722050"/>
            <a:ext cx="1372800" cy="8100"/>
          </a:xfrm>
          <a:prstGeom prst="straightConnector1">
            <a:avLst/>
          </a:prstGeom>
          <a:noFill/>
          <a:ln cap="flat" cmpd="sng" w="9525">
            <a:solidFill>
              <a:srgbClr val="000000"/>
            </a:solidFill>
            <a:prstDash val="solid"/>
            <a:round/>
            <a:headEnd len="med" w="med" type="none"/>
            <a:tailEnd len="med" w="med" type="none"/>
          </a:ln>
        </p:spPr>
      </p:cxnSp>
      <p:cxnSp>
        <p:nvCxnSpPr>
          <p:cNvPr id="491" name="Google Shape;491;p62"/>
          <p:cNvCxnSpPr/>
          <p:nvPr/>
        </p:nvCxnSpPr>
        <p:spPr>
          <a:xfrm>
            <a:off x="806850" y="20203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92" name="Google Shape;492;p62"/>
          <p:cNvCxnSpPr/>
          <p:nvPr/>
        </p:nvCxnSpPr>
        <p:spPr>
          <a:xfrm>
            <a:off x="806850" y="229365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93" name="Google Shape;493;p62"/>
          <p:cNvCxnSpPr/>
          <p:nvPr/>
        </p:nvCxnSpPr>
        <p:spPr>
          <a:xfrm>
            <a:off x="856225" y="2560250"/>
            <a:ext cx="1604400" cy="4800"/>
          </a:xfrm>
          <a:prstGeom prst="straightConnector1">
            <a:avLst/>
          </a:prstGeom>
          <a:noFill/>
          <a:ln cap="flat" cmpd="sng" w="9525">
            <a:solidFill>
              <a:srgbClr val="000000"/>
            </a:solidFill>
            <a:prstDash val="solid"/>
            <a:round/>
            <a:headEnd len="med" w="med" type="none"/>
            <a:tailEnd len="med" w="med" type="none"/>
          </a:ln>
        </p:spPr>
      </p:cxnSp>
      <p:cxnSp>
        <p:nvCxnSpPr>
          <p:cNvPr id="494" name="Google Shape;494;p62"/>
          <p:cNvCxnSpPr/>
          <p:nvPr/>
        </p:nvCxnSpPr>
        <p:spPr>
          <a:xfrm>
            <a:off x="806850" y="2865025"/>
            <a:ext cx="1136100" cy="0"/>
          </a:xfrm>
          <a:prstGeom prst="straightConnector1">
            <a:avLst/>
          </a:prstGeom>
          <a:noFill/>
          <a:ln cap="flat" cmpd="sng" w="9525">
            <a:solidFill>
              <a:srgbClr val="000000"/>
            </a:solidFill>
            <a:prstDash val="solid"/>
            <a:round/>
            <a:headEnd len="med" w="med" type="none"/>
            <a:tailEnd len="med" w="med" type="none"/>
          </a:ln>
        </p:spPr>
      </p:cxnSp>
      <p:sp>
        <p:nvSpPr>
          <p:cNvPr id="495" name="Google Shape;495;p6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496" name="Google Shape;496;p62"/>
          <p:cNvCxnSpPr/>
          <p:nvPr/>
        </p:nvCxnSpPr>
        <p:spPr>
          <a:xfrm>
            <a:off x="806850" y="3129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497" name="Google Shape;497;p62"/>
          <p:cNvCxnSpPr/>
          <p:nvPr/>
        </p:nvCxnSpPr>
        <p:spPr>
          <a:xfrm flipH="1" rot="10800000">
            <a:off x="856225" y="3393775"/>
            <a:ext cx="2041200" cy="9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1" name="Shape 501"/>
        <p:cNvGrpSpPr/>
        <p:nvPr/>
      </p:nvGrpSpPr>
      <p:grpSpPr>
        <a:xfrm>
          <a:off x="0" y="0"/>
          <a:ext cx="0" cy="0"/>
          <a:chOff x="0" y="0"/>
          <a:chExt cx="0" cy="0"/>
        </a:xfrm>
      </p:grpSpPr>
      <p:sp>
        <p:nvSpPr>
          <p:cNvPr id="502" name="Google Shape;502;p63"/>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latin typeface="El Messiri"/>
                <a:ea typeface="El Messiri"/>
                <a:cs typeface="El Messiri"/>
                <a:sym typeface="El Messiri"/>
              </a:rPr>
              <a:t>10. Loops</a:t>
            </a:r>
            <a:endParaRPr b="1">
              <a:solidFill>
                <a:srgbClr val="073763"/>
              </a:solidFill>
              <a:latin typeface="El Messiri"/>
              <a:ea typeface="El Messiri"/>
              <a:cs typeface="El Messiri"/>
              <a:sym typeface="El Messiri"/>
            </a:endParaRPr>
          </a:p>
        </p:txBody>
      </p:sp>
      <p:sp>
        <p:nvSpPr>
          <p:cNvPr id="503" name="Google Shape;503;p63"/>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FF"/>
              </a:buClr>
              <a:buSzPts val="1600"/>
              <a:buFont typeface="El Messiri"/>
              <a:buChar char="●"/>
            </a:pPr>
            <a:r>
              <a:rPr lang="en" sz="1600" u="sng">
                <a:solidFill>
                  <a:srgbClr val="0000FF"/>
                </a:solidFill>
                <a:latin typeface="El Messiri"/>
                <a:ea typeface="El Messiri"/>
                <a:cs typeface="El Messiri"/>
                <a:sym typeface="El Messiri"/>
                <a:hlinkClick r:id="rId3">
                  <a:extLst>
                    <a:ext uri="{A12FA001-AC4F-418D-AE19-62706E023703}">
                      <ahyp:hlinkClr val="tx"/>
                    </a:ext>
                  </a:extLst>
                </a:hlinkClick>
              </a:rPr>
              <a:t>While loop, for loop, and for..else loop</a:t>
            </a:r>
            <a:endParaRPr sz="1600">
              <a:solidFill>
                <a:srgbClr val="0000FF"/>
              </a:solidFill>
              <a:latin typeface="El Messiri"/>
              <a:ea typeface="El Messiri"/>
              <a:cs typeface="El Messiri"/>
              <a:sym typeface="El Messiri"/>
            </a:endParaRPr>
          </a:p>
          <a:p>
            <a:pPr indent="-330200" lvl="0" marL="457200" rtl="0" algn="l">
              <a:spcBef>
                <a:spcPts val="0"/>
              </a:spcBef>
              <a:spcAft>
                <a:spcPts val="0"/>
              </a:spcAft>
              <a:buClr>
                <a:srgbClr val="0000FF"/>
              </a:buClr>
              <a:buSzPts val="1600"/>
              <a:buFont typeface="El Messiri"/>
              <a:buChar char="●"/>
            </a:pPr>
            <a:r>
              <a:rPr lang="en" sz="1600" u="sng">
                <a:solidFill>
                  <a:srgbClr val="0000FF"/>
                </a:solidFill>
                <a:latin typeface="El Messiri"/>
                <a:ea typeface="El Messiri"/>
                <a:cs typeface="El Messiri"/>
                <a:sym typeface="El Messiri"/>
                <a:hlinkClick r:id="rId4">
                  <a:extLst>
                    <a:ext uri="{A12FA001-AC4F-418D-AE19-62706E023703}">
                      <ahyp:hlinkClr val="tx"/>
                    </a:ext>
                  </a:extLst>
                </a:hlinkClick>
              </a:rPr>
              <a:t>Continue, break, and pass statements</a:t>
            </a:r>
            <a:endParaRPr sz="1600">
              <a:solidFill>
                <a:srgbClr val="0000FF"/>
              </a:solidFill>
              <a:latin typeface="El Messiri"/>
              <a:ea typeface="El Messiri"/>
              <a:cs typeface="El Messiri"/>
              <a:sym typeface="El Messiri"/>
            </a:endParaRPr>
          </a:p>
          <a:p>
            <a:pPr indent="-330200" lvl="0" marL="457200" rtl="0" algn="l">
              <a:spcBef>
                <a:spcPts val="0"/>
              </a:spcBef>
              <a:spcAft>
                <a:spcPts val="0"/>
              </a:spcAft>
              <a:buClr>
                <a:srgbClr val="0000FF"/>
              </a:buClr>
              <a:buSzPts val="1600"/>
              <a:buFont typeface="El Messiri"/>
              <a:buChar char="●"/>
            </a:pPr>
            <a:r>
              <a:rPr lang="en" sz="1600" u="sng">
                <a:solidFill>
                  <a:srgbClr val="0000FF"/>
                </a:solidFill>
                <a:latin typeface="El Messiri"/>
                <a:ea typeface="El Messiri"/>
                <a:cs typeface="El Messiri"/>
                <a:sym typeface="El Messiri"/>
                <a:hlinkClick r:id="rId5">
                  <a:extLst>
                    <a:ext uri="{A12FA001-AC4F-418D-AE19-62706E023703}">
                      <ahyp:hlinkClr val="tx"/>
                    </a:ext>
                  </a:extLst>
                </a:hlinkClick>
              </a:rPr>
              <a:t>List Comprehension</a:t>
            </a:r>
            <a:endParaRPr sz="1600" u="sng">
              <a:solidFill>
                <a:srgbClr val="0000FF"/>
              </a:solidFill>
              <a:latin typeface="El Messiri"/>
              <a:ea typeface="El Messiri"/>
              <a:cs typeface="El Messiri"/>
              <a:sym typeface="El Messiri"/>
            </a:endParaRPr>
          </a:p>
          <a:p>
            <a:pPr indent="-330200" lvl="0" marL="457200" rtl="0" algn="l">
              <a:spcBef>
                <a:spcPts val="0"/>
              </a:spcBef>
              <a:spcAft>
                <a:spcPts val="0"/>
              </a:spcAft>
              <a:buClr>
                <a:srgbClr val="0000FF"/>
              </a:buClr>
              <a:buSzPts val="1600"/>
              <a:buFont typeface="El Messiri"/>
              <a:buChar char="●"/>
            </a:pPr>
            <a:r>
              <a:rPr lang="en" sz="1600" u="sng">
                <a:solidFill>
                  <a:srgbClr val="0000FF"/>
                </a:solidFill>
                <a:latin typeface="El Messiri"/>
                <a:ea typeface="El Messiri"/>
                <a:cs typeface="El Messiri"/>
                <a:sym typeface="El Messiri"/>
                <a:hlinkClick r:id="rId6">
                  <a:extLst>
                    <a:ext uri="{A12FA001-AC4F-418D-AE19-62706E023703}">
                      <ahyp:hlinkClr val="tx"/>
                    </a:ext>
                  </a:extLst>
                </a:hlinkClick>
              </a:rPr>
              <a:t>Examples</a:t>
            </a:r>
            <a:endParaRPr sz="1600" u="sng">
              <a:solidFill>
                <a:srgbClr val="0000FF"/>
              </a:solidFill>
              <a:latin typeface="El Messiri"/>
              <a:ea typeface="El Messiri"/>
              <a:cs typeface="El Messiri"/>
              <a:sym typeface="El Messiri"/>
            </a:endParaRPr>
          </a:p>
        </p:txBody>
      </p:sp>
      <p:sp>
        <p:nvSpPr>
          <p:cNvPr id="504" name="Google Shape;504;p6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8" name="Shape 508"/>
        <p:cNvGrpSpPr/>
        <p:nvPr/>
      </p:nvGrpSpPr>
      <p:grpSpPr>
        <a:xfrm>
          <a:off x="0" y="0"/>
          <a:ext cx="0" cy="0"/>
          <a:chOff x="0" y="0"/>
          <a:chExt cx="0" cy="0"/>
        </a:xfrm>
      </p:grpSpPr>
      <p:sp>
        <p:nvSpPr>
          <p:cNvPr id="509" name="Google Shape;509;p64"/>
          <p:cNvSpPr txBox="1"/>
          <p:nvPr>
            <p:ph type="title"/>
          </p:nvPr>
        </p:nvSpPr>
        <p:spPr>
          <a:xfrm>
            <a:off x="311700" y="445025"/>
            <a:ext cx="8520600" cy="4176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73763"/>
              </a:buClr>
              <a:buSzPts val="1600"/>
              <a:buFont typeface="El Messiri"/>
              <a:buChar char="●"/>
            </a:pPr>
            <a:r>
              <a:rPr b="1" lang="en" sz="1600" u="sng">
                <a:solidFill>
                  <a:srgbClr val="073763"/>
                </a:solidFill>
                <a:latin typeface="El Messiri"/>
                <a:ea typeface="El Messiri"/>
                <a:cs typeface="El Messiri"/>
                <a:sym typeface="El Messiri"/>
              </a:rPr>
              <a:t>List Comprehension:</a:t>
            </a:r>
            <a:endParaRPr b="1" sz="1600" u="sng">
              <a:solidFill>
                <a:srgbClr val="073763"/>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[Output    Collection    Condition]</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Ex: [x+1 for x in range(5) if x % 2 == 2]</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u="sng">
                <a:solidFill>
                  <a:srgbClr val="000000"/>
                </a:solidFill>
                <a:latin typeface="El Messiri"/>
                <a:ea typeface="El Messiri"/>
                <a:cs typeface="El Messiri"/>
                <a:sym typeface="El Messiri"/>
              </a:rPr>
              <a:t>List comprehension with for loop:</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u="sng">
                <a:solidFill>
                  <a:srgbClr val="000000"/>
                </a:solidFill>
                <a:latin typeface="El Messiri"/>
                <a:ea typeface="El Messiri"/>
                <a:cs typeface="El Messiri"/>
                <a:sym typeface="El Messiri"/>
              </a:rPr>
              <a:t>List comprehension with single if condition:</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u="sng">
              <a:solidFill>
                <a:srgbClr val="000000"/>
              </a:solidFill>
              <a:latin typeface="El Messiri"/>
              <a:ea typeface="El Messiri"/>
              <a:cs typeface="El Messiri"/>
              <a:sym typeface="El Messiri"/>
            </a:endParaRPr>
          </a:p>
        </p:txBody>
      </p:sp>
      <p:sp>
        <p:nvSpPr>
          <p:cNvPr id="510" name="Google Shape;510;p6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11" name="Google Shape;511;p64"/>
          <p:cNvPicPr preferRelativeResize="0"/>
          <p:nvPr/>
        </p:nvPicPr>
        <p:blipFill>
          <a:blip r:embed="rId3">
            <a:alphaModFix/>
          </a:blip>
          <a:stretch>
            <a:fillRect/>
          </a:stretch>
        </p:blipFill>
        <p:spPr>
          <a:xfrm>
            <a:off x="538695" y="1370000"/>
            <a:ext cx="3719375" cy="305600"/>
          </a:xfrm>
          <a:prstGeom prst="rect">
            <a:avLst/>
          </a:prstGeom>
          <a:noFill/>
          <a:ln cap="flat" cmpd="sng" w="9525">
            <a:solidFill>
              <a:srgbClr val="000000"/>
            </a:solidFill>
            <a:prstDash val="solid"/>
            <a:round/>
            <a:headEnd len="sm" w="sm" type="none"/>
            <a:tailEnd len="sm" w="sm" type="none"/>
          </a:ln>
        </p:spPr>
      </p:pic>
      <p:sp>
        <p:nvSpPr>
          <p:cNvPr id="512" name="Google Shape;512;p64"/>
          <p:cNvSpPr txBox="1"/>
          <p:nvPr/>
        </p:nvSpPr>
        <p:spPr>
          <a:xfrm>
            <a:off x="4572000" y="1276500"/>
            <a:ext cx="116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El Messiri"/>
                <a:ea typeface="El Messiri"/>
                <a:cs typeface="El Messiri"/>
                <a:sym typeface="El Messiri"/>
              </a:rPr>
              <a:t>≡</a:t>
            </a:r>
            <a:endParaRPr b="1" sz="2000">
              <a:latin typeface="El Messiri"/>
              <a:ea typeface="El Messiri"/>
              <a:cs typeface="El Messiri"/>
              <a:sym typeface="El Messiri"/>
            </a:endParaRPr>
          </a:p>
        </p:txBody>
      </p:sp>
      <p:pic>
        <p:nvPicPr>
          <p:cNvPr id="513" name="Google Shape;513;p64"/>
          <p:cNvPicPr preferRelativeResize="0"/>
          <p:nvPr/>
        </p:nvPicPr>
        <p:blipFill>
          <a:blip r:embed="rId4">
            <a:alphaModFix/>
          </a:blip>
          <a:stretch>
            <a:fillRect/>
          </a:stretch>
        </p:blipFill>
        <p:spPr>
          <a:xfrm>
            <a:off x="5450300" y="998925"/>
            <a:ext cx="2857500" cy="1047750"/>
          </a:xfrm>
          <a:prstGeom prst="rect">
            <a:avLst/>
          </a:prstGeom>
          <a:noFill/>
          <a:ln cap="flat" cmpd="sng" w="9525">
            <a:solidFill>
              <a:srgbClr val="000000"/>
            </a:solidFill>
            <a:prstDash val="solid"/>
            <a:round/>
            <a:headEnd len="sm" w="sm" type="none"/>
            <a:tailEnd len="sm" w="sm" type="none"/>
          </a:ln>
        </p:spPr>
      </p:pic>
      <p:pic>
        <p:nvPicPr>
          <p:cNvPr id="514" name="Google Shape;514;p64"/>
          <p:cNvPicPr preferRelativeResize="0"/>
          <p:nvPr/>
        </p:nvPicPr>
        <p:blipFill rotWithShape="1">
          <a:blip r:embed="rId5">
            <a:alphaModFix/>
          </a:blip>
          <a:srcRect b="28754" l="0" r="0" t="0"/>
          <a:stretch/>
        </p:blipFill>
        <p:spPr>
          <a:xfrm>
            <a:off x="538700" y="2663788"/>
            <a:ext cx="3143250" cy="393600"/>
          </a:xfrm>
          <a:prstGeom prst="rect">
            <a:avLst/>
          </a:prstGeom>
          <a:noFill/>
          <a:ln cap="flat" cmpd="sng" w="9525">
            <a:solidFill>
              <a:srgbClr val="000000"/>
            </a:solidFill>
            <a:prstDash val="solid"/>
            <a:round/>
            <a:headEnd len="sm" w="sm" type="none"/>
            <a:tailEnd len="sm" w="sm" type="none"/>
          </a:ln>
        </p:spPr>
      </p:pic>
      <p:sp>
        <p:nvSpPr>
          <p:cNvPr id="515" name="Google Shape;515;p64"/>
          <p:cNvSpPr txBox="1"/>
          <p:nvPr/>
        </p:nvSpPr>
        <p:spPr>
          <a:xfrm>
            <a:off x="3831675" y="2614275"/>
            <a:ext cx="116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El Messiri"/>
                <a:ea typeface="El Messiri"/>
                <a:cs typeface="El Messiri"/>
                <a:sym typeface="El Messiri"/>
              </a:rPr>
              <a:t>≡</a:t>
            </a:r>
            <a:endParaRPr b="1" sz="2000">
              <a:latin typeface="El Messiri"/>
              <a:ea typeface="El Messiri"/>
              <a:cs typeface="El Messiri"/>
              <a:sym typeface="El Messiri"/>
            </a:endParaRPr>
          </a:p>
        </p:txBody>
      </p:sp>
      <p:pic>
        <p:nvPicPr>
          <p:cNvPr id="516" name="Google Shape;516;p64"/>
          <p:cNvPicPr preferRelativeResize="0"/>
          <p:nvPr/>
        </p:nvPicPr>
        <p:blipFill>
          <a:blip r:embed="rId6">
            <a:alphaModFix/>
          </a:blip>
          <a:stretch>
            <a:fillRect/>
          </a:stretch>
        </p:blipFill>
        <p:spPr>
          <a:xfrm>
            <a:off x="4328913" y="2465288"/>
            <a:ext cx="2505075" cy="790575"/>
          </a:xfrm>
          <a:prstGeom prst="rect">
            <a:avLst/>
          </a:prstGeom>
          <a:noFill/>
          <a:ln cap="flat" cmpd="sng" w="9525">
            <a:solidFill>
              <a:srgbClr val="000000"/>
            </a:solidFill>
            <a:prstDash val="solid"/>
            <a:round/>
            <a:headEnd len="sm" w="sm" type="none"/>
            <a:tailEnd len="sm" w="sm" type="none"/>
          </a:ln>
        </p:spPr>
      </p:pic>
      <p:pic>
        <p:nvPicPr>
          <p:cNvPr id="517" name="Google Shape;517;p64"/>
          <p:cNvPicPr preferRelativeResize="0"/>
          <p:nvPr/>
        </p:nvPicPr>
        <p:blipFill>
          <a:blip r:embed="rId7">
            <a:alphaModFix/>
          </a:blip>
          <a:stretch>
            <a:fillRect/>
          </a:stretch>
        </p:blipFill>
        <p:spPr>
          <a:xfrm>
            <a:off x="538700" y="3683100"/>
            <a:ext cx="3722081" cy="393600"/>
          </a:xfrm>
          <a:prstGeom prst="rect">
            <a:avLst/>
          </a:prstGeom>
          <a:noFill/>
          <a:ln cap="flat" cmpd="sng" w="9525">
            <a:solidFill>
              <a:srgbClr val="000000"/>
            </a:solidFill>
            <a:prstDash val="solid"/>
            <a:round/>
            <a:headEnd len="sm" w="sm" type="none"/>
            <a:tailEnd len="sm" w="sm" type="none"/>
          </a:ln>
        </p:spPr>
      </p:pic>
      <p:sp>
        <p:nvSpPr>
          <p:cNvPr id="518" name="Google Shape;518;p64"/>
          <p:cNvSpPr txBox="1"/>
          <p:nvPr/>
        </p:nvSpPr>
        <p:spPr>
          <a:xfrm>
            <a:off x="4468675" y="3633600"/>
            <a:ext cx="116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El Messiri"/>
                <a:ea typeface="El Messiri"/>
                <a:cs typeface="El Messiri"/>
                <a:sym typeface="El Messiri"/>
              </a:rPr>
              <a:t>≡</a:t>
            </a:r>
            <a:endParaRPr b="1" sz="2000">
              <a:latin typeface="El Messiri"/>
              <a:ea typeface="El Messiri"/>
              <a:cs typeface="El Messiri"/>
              <a:sym typeface="El Messiri"/>
            </a:endParaRPr>
          </a:p>
        </p:txBody>
      </p:sp>
      <p:pic>
        <p:nvPicPr>
          <p:cNvPr id="519" name="Google Shape;519;p64"/>
          <p:cNvPicPr preferRelativeResize="0"/>
          <p:nvPr/>
        </p:nvPicPr>
        <p:blipFill>
          <a:blip r:embed="rId8">
            <a:alphaModFix/>
          </a:blip>
          <a:stretch>
            <a:fillRect/>
          </a:stretch>
        </p:blipFill>
        <p:spPr>
          <a:xfrm>
            <a:off x="5065688" y="3375075"/>
            <a:ext cx="2657475" cy="10096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3" name="Shape 523"/>
        <p:cNvGrpSpPr/>
        <p:nvPr/>
      </p:nvGrpSpPr>
      <p:grpSpPr>
        <a:xfrm>
          <a:off x="0" y="0"/>
          <a:ext cx="0" cy="0"/>
          <a:chOff x="0" y="0"/>
          <a:chExt cx="0" cy="0"/>
        </a:xfrm>
      </p:grpSpPr>
      <p:sp>
        <p:nvSpPr>
          <p:cNvPr id="524" name="Google Shape;524;p65"/>
          <p:cNvSpPr txBox="1"/>
          <p:nvPr>
            <p:ph type="title"/>
          </p:nvPr>
        </p:nvSpPr>
        <p:spPr>
          <a:xfrm>
            <a:off x="311700" y="445025"/>
            <a:ext cx="8520600" cy="41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rgbClr val="000000"/>
                </a:solidFill>
                <a:latin typeface="El Messiri"/>
                <a:ea typeface="El Messiri"/>
                <a:cs typeface="El Messiri"/>
                <a:sym typeface="El Messiri"/>
              </a:rPr>
              <a:t>List comprehension with nested if condition:</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u="sng">
                <a:solidFill>
                  <a:srgbClr val="000000"/>
                </a:solidFill>
                <a:latin typeface="El Messiri"/>
                <a:ea typeface="El Messiri"/>
                <a:cs typeface="El Messiri"/>
                <a:sym typeface="El Messiri"/>
              </a:rPr>
              <a:t>List comprehension with single if..else conditions:</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u="sng">
              <a:solidFill>
                <a:srgbClr val="000000"/>
              </a:solidFill>
              <a:latin typeface="El Messiri"/>
              <a:ea typeface="El Messiri"/>
              <a:cs typeface="El Messiri"/>
              <a:sym typeface="El Messiri"/>
            </a:endParaRPr>
          </a:p>
        </p:txBody>
      </p:sp>
      <p:sp>
        <p:nvSpPr>
          <p:cNvPr id="525" name="Google Shape;525;p6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26" name="Google Shape;526;p65"/>
          <p:cNvPicPr preferRelativeResize="0"/>
          <p:nvPr/>
        </p:nvPicPr>
        <p:blipFill>
          <a:blip r:embed="rId3">
            <a:alphaModFix/>
          </a:blip>
          <a:stretch>
            <a:fillRect/>
          </a:stretch>
        </p:blipFill>
        <p:spPr>
          <a:xfrm>
            <a:off x="152400" y="886825"/>
            <a:ext cx="5281568" cy="393600"/>
          </a:xfrm>
          <a:prstGeom prst="rect">
            <a:avLst/>
          </a:prstGeom>
          <a:noFill/>
          <a:ln cap="flat" cmpd="sng" w="9525">
            <a:solidFill>
              <a:srgbClr val="000000"/>
            </a:solidFill>
            <a:prstDash val="solid"/>
            <a:round/>
            <a:headEnd len="sm" w="sm" type="none"/>
            <a:tailEnd len="sm" w="sm" type="none"/>
          </a:ln>
        </p:spPr>
      </p:pic>
      <p:pic>
        <p:nvPicPr>
          <p:cNvPr id="527" name="Google Shape;527;p65"/>
          <p:cNvPicPr preferRelativeResize="0"/>
          <p:nvPr/>
        </p:nvPicPr>
        <p:blipFill>
          <a:blip r:embed="rId4">
            <a:alphaModFix/>
          </a:blip>
          <a:stretch>
            <a:fillRect/>
          </a:stretch>
        </p:blipFill>
        <p:spPr>
          <a:xfrm>
            <a:off x="6241500" y="610088"/>
            <a:ext cx="2743200" cy="1000125"/>
          </a:xfrm>
          <a:prstGeom prst="rect">
            <a:avLst/>
          </a:prstGeom>
          <a:noFill/>
          <a:ln cap="flat" cmpd="sng" w="9525">
            <a:solidFill>
              <a:srgbClr val="000000"/>
            </a:solidFill>
            <a:prstDash val="solid"/>
            <a:round/>
            <a:headEnd len="sm" w="sm" type="none"/>
            <a:tailEnd len="sm" w="sm" type="none"/>
          </a:ln>
        </p:spPr>
      </p:pic>
      <p:sp>
        <p:nvSpPr>
          <p:cNvPr id="528" name="Google Shape;528;p65"/>
          <p:cNvSpPr txBox="1"/>
          <p:nvPr/>
        </p:nvSpPr>
        <p:spPr>
          <a:xfrm>
            <a:off x="5662575" y="837325"/>
            <a:ext cx="116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El Messiri"/>
                <a:ea typeface="El Messiri"/>
                <a:cs typeface="El Messiri"/>
                <a:sym typeface="El Messiri"/>
              </a:rPr>
              <a:t>≡</a:t>
            </a:r>
            <a:endParaRPr b="1" sz="2000">
              <a:latin typeface="El Messiri"/>
              <a:ea typeface="El Messiri"/>
              <a:cs typeface="El Messiri"/>
              <a:sym typeface="El Messiri"/>
            </a:endParaRPr>
          </a:p>
        </p:txBody>
      </p:sp>
      <p:pic>
        <p:nvPicPr>
          <p:cNvPr id="529" name="Google Shape;529;p65"/>
          <p:cNvPicPr preferRelativeResize="0"/>
          <p:nvPr/>
        </p:nvPicPr>
        <p:blipFill>
          <a:blip r:embed="rId5">
            <a:alphaModFix/>
          </a:blip>
          <a:stretch>
            <a:fillRect/>
          </a:stretch>
        </p:blipFill>
        <p:spPr>
          <a:xfrm>
            <a:off x="1526363" y="1610213"/>
            <a:ext cx="2533650" cy="1209675"/>
          </a:xfrm>
          <a:prstGeom prst="rect">
            <a:avLst/>
          </a:prstGeom>
          <a:noFill/>
          <a:ln cap="flat" cmpd="sng" w="9525">
            <a:solidFill>
              <a:srgbClr val="000000"/>
            </a:solidFill>
            <a:prstDash val="solid"/>
            <a:round/>
            <a:headEnd len="sm" w="sm" type="none"/>
            <a:tailEnd len="sm" w="sm" type="none"/>
          </a:ln>
        </p:spPr>
      </p:pic>
      <p:sp>
        <p:nvSpPr>
          <p:cNvPr id="530" name="Google Shape;530;p65"/>
          <p:cNvSpPr txBox="1"/>
          <p:nvPr/>
        </p:nvSpPr>
        <p:spPr>
          <a:xfrm>
            <a:off x="2667790" y="1180075"/>
            <a:ext cx="25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El Messiri"/>
                <a:ea typeface="El Messiri"/>
                <a:cs typeface="El Messiri"/>
                <a:sym typeface="El Messiri"/>
              </a:rPr>
              <a:t>≡</a:t>
            </a:r>
            <a:endParaRPr b="1" sz="2000">
              <a:latin typeface="El Messiri"/>
              <a:ea typeface="El Messiri"/>
              <a:cs typeface="El Messiri"/>
              <a:sym typeface="El Messiri"/>
            </a:endParaRPr>
          </a:p>
        </p:txBody>
      </p:sp>
      <p:pic>
        <p:nvPicPr>
          <p:cNvPr id="531" name="Google Shape;531;p65"/>
          <p:cNvPicPr preferRelativeResize="0"/>
          <p:nvPr/>
        </p:nvPicPr>
        <p:blipFill>
          <a:blip r:embed="rId6">
            <a:alphaModFix/>
          </a:blip>
          <a:stretch>
            <a:fillRect/>
          </a:stretch>
        </p:blipFill>
        <p:spPr>
          <a:xfrm>
            <a:off x="152400" y="3320925"/>
            <a:ext cx="5492901" cy="393600"/>
          </a:xfrm>
          <a:prstGeom prst="rect">
            <a:avLst/>
          </a:prstGeom>
          <a:noFill/>
          <a:ln cap="flat" cmpd="sng" w="9525">
            <a:solidFill>
              <a:srgbClr val="000000"/>
            </a:solidFill>
            <a:prstDash val="solid"/>
            <a:round/>
            <a:headEnd len="sm" w="sm" type="none"/>
            <a:tailEnd len="sm" w="sm" type="none"/>
          </a:ln>
        </p:spPr>
      </p:pic>
      <p:sp>
        <p:nvSpPr>
          <p:cNvPr id="532" name="Google Shape;532;p65"/>
          <p:cNvSpPr txBox="1"/>
          <p:nvPr/>
        </p:nvSpPr>
        <p:spPr>
          <a:xfrm>
            <a:off x="5662575" y="3271425"/>
            <a:ext cx="116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El Messiri"/>
                <a:ea typeface="El Messiri"/>
                <a:cs typeface="El Messiri"/>
                <a:sym typeface="El Messiri"/>
              </a:rPr>
              <a:t>≡</a:t>
            </a:r>
            <a:endParaRPr b="1" sz="2000">
              <a:latin typeface="El Messiri"/>
              <a:ea typeface="El Messiri"/>
              <a:cs typeface="El Messiri"/>
              <a:sym typeface="El Messiri"/>
            </a:endParaRPr>
          </a:p>
        </p:txBody>
      </p:sp>
      <p:pic>
        <p:nvPicPr>
          <p:cNvPr id="533" name="Google Shape;533;p65"/>
          <p:cNvPicPr preferRelativeResize="0"/>
          <p:nvPr/>
        </p:nvPicPr>
        <p:blipFill>
          <a:blip r:embed="rId7">
            <a:alphaModFix/>
          </a:blip>
          <a:stretch>
            <a:fillRect/>
          </a:stretch>
        </p:blipFill>
        <p:spPr>
          <a:xfrm>
            <a:off x="6062425" y="2737749"/>
            <a:ext cx="3101350" cy="1357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7" name="Shape 537"/>
        <p:cNvGrpSpPr/>
        <p:nvPr/>
      </p:nvGrpSpPr>
      <p:grpSpPr>
        <a:xfrm>
          <a:off x="0" y="0"/>
          <a:ext cx="0" cy="0"/>
          <a:chOff x="0" y="0"/>
          <a:chExt cx="0" cy="0"/>
        </a:xfrm>
      </p:grpSpPr>
      <p:sp>
        <p:nvSpPr>
          <p:cNvPr id="538" name="Google Shape;538;p66"/>
          <p:cNvSpPr txBox="1"/>
          <p:nvPr>
            <p:ph type="title"/>
          </p:nvPr>
        </p:nvSpPr>
        <p:spPr>
          <a:xfrm>
            <a:off x="311700" y="445025"/>
            <a:ext cx="8520600" cy="423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rgbClr val="000000"/>
                </a:solidFill>
                <a:latin typeface="El Messiri"/>
                <a:ea typeface="El Messiri"/>
                <a:cs typeface="El Messiri"/>
                <a:sym typeface="El Messiri"/>
              </a:rPr>
              <a:t>List comprehension with if..elif..if:</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u="sng">
                <a:solidFill>
                  <a:srgbClr val="000000"/>
                </a:solidFill>
                <a:latin typeface="El Messiri"/>
                <a:ea typeface="El Messiri"/>
                <a:cs typeface="El Messiri"/>
                <a:sym typeface="El Messiri"/>
              </a:rPr>
              <a:t>List comprehensions with nested if:</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sp>
        <p:nvSpPr>
          <p:cNvPr id="539" name="Google Shape;539;p6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40" name="Google Shape;540;p66"/>
          <p:cNvPicPr preferRelativeResize="0"/>
          <p:nvPr/>
        </p:nvPicPr>
        <p:blipFill>
          <a:blip r:embed="rId3">
            <a:alphaModFix/>
          </a:blip>
          <a:stretch>
            <a:fillRect/>
          </a:stretch>
        </p:blipFill>
        <p:spPr>
          <a:xfrm>
            <a:off x="311700" y="961900"/>
            <a:ext cx="4839226" cy="467425"/>
          </a:xfrm>
          <a:prstGeom prst="rect">
            <a:avLst/>
          </a:prstGeom>
          <a:noFill/>
          <a:ln cap="flat" cmpd="sng" w="9525">
            <a:solidFill>
              <a:srgbClr val="000000"/>
            </a:solidFill>
            <a:prstDash val="solid"/>
            <a:round/>
            <a:headEnd len="sm" w="sm" type="none"/>
            <a:tailEnd len="sm" w="sm" type="none"/>
          </a:ln>
        </p:spPr>
      </p:pic>
      <p:pic>
        <p:nvPicPr>
          <p:cNvPr id="541" name="Google Shape;541;p66"/>
          <p:cNvPicPr preferRelativeResize="0"/>
          <p:nvPr/>
        </p:nvPicPr>
        <p:blipFill>
          <a:blip r:embed="rId4">
            <a:alphaModFix/>
          </a:blip>
          <a:stretch>
            <a:fillRect/>
          </a:stretch>
        </p:blipFill>
        <p:spPr>
          <a:xfrm>
            <a:off x="6081300" y="453710"/>
            <a:ext cx="2473025" cy="1483800"/>
          </a:xfrm>
          <a:prstGeom prst="rect">
            <a:avLst/>
          </a:prstGeom>
          <a:noFill/>
          <a:ln cap="flat" cmpd="sng" w="9525">
            <a:solidFill>
              <a:srgbClr val="000000"/>
            </a:solidFill>
            <a:prstDash val="solid"/>
            <a:round/>
            <a:headEnd len="sm" w="sm" type="none"/>
            <a:tailEnd len="sm" w="sm" type="none"/>
          </a:ln>
        </p:spPr>
      </p:pic>
      <p:sp>
        <p:nvSpPr>
          <p:cNvPr id="542" name="Google Shape;542;p66"/>
          <p:cNvSpPr txBox="1"/>
          <p:nvPr/>
        </p:nvSpPr>
        <p:spPr>
          <a:xfrm>
            <a:off x="5490713" y="949313"/>
            <a:ext cx="25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El Messiri"/>
                <a:ea typeface="El Messiri"/>
                <a:cs typeface="El Messiri"/>
                <a:sym typeface="El Messiri"/>
              </a:rPr>
              <a:t>≡</a:t>
            </a:r>
            <a:endParaRPr b="1" sz="2000">
              <a:latin typeface="El Messiri"/>
              <a:ea typeface="El Messiri"/>
              <a:cs typeface="El Messiri"/>
              <a:sym typeface="El Messiri"/>
            </a:endParaRPr>
          </a:p>
        </p:txBody>
      </p:sp>
      <p:pic>
        <p:nvPicPr>
          <p:cNvPr id="543" name="Google Shape;543;p66"/>
          <p:cNvPicPr preferRelativeResize="0"/>
          <p:nvPr/>
        </p:nvPicPr>
        <p:blipFill>
          <a:blip r:embed="rId5">
            <a:alphaModFix/>
          </a:blip>
          <a:stretch>
            <a:fillRect/>
          </a:stretch>
        </p:blipFill>
        <p:spPr>
          <a:xfrm>
            <a:off x="311688" y="2327800"/>
            <a:ext cx="3800475" cy="742950"/>
          </a:xfrm>
          <a:prstGeom prst="rect">
            <a:avLst/>
          </a:prstGeom>
          <a:noFill/>
          <a:ln cap="flat" cmpd="sng" w="9525">
            <a:solidFill>
              <a:srgbClr val="000000"/>
            </a:solidFill>
            <a:prstDash val="solid"/>
            <a:round/>
            <a:headEnd len="sm" w="sm" type="none"/>
            <a:tailEnd len="sm" w="sm" type="none"/>
          </a:ln>
        </p:spPr>
      </p:pic>
      <p:pic>
        <p:nvPicPr>
          <p:cNvPr id="544" name="Google Shape;544;p66"/>
          <p:cNvPicPr preferRelativeResize="0"/>
          <p:nvPr/>
        </p:nvPicPr>
        <p:blipFill>
          <a:blip r:embed="rId6">
            <a:alphaModFix/>
          </a:blip>
          <a:stretch>
            <a:fillRect/>
          </a:stretch>
        </p:blipFill>
        <p:spPr>
          <a:xfrm>
            <a:off x="5097888" y="2018238"/>
            <a:ext cx="2628900" cy="1362075"/>
          </a:xfrm>
          <a:prstGeom prst="rect">
            <a:avLst/>
          </a:prstGeom>
          <a:noFill/>
          <a:ln cap="flat" cmpd="sng" w="9525">
            <a:solidFill>
              <a:srgbClr val="000000"/>
            </a:solidFill>
            <a:prstDash val="solid"/>
            <a:round/>
            <a:headEnd len="sm" w="sm" type="none"/>
            <a:tailEnd len="sm" w="sm" type="none"/>
          </a:ln>
        </p:spPr>
      </p:pic>
      <p:sp>
        <p:nvSpPr>
          <p:cNvPr id="545" name="Google Shape;545;p66"/>
          <p:cNvSpPr txBox="1"/>
          <p:nvPr/>
        </p:nvSpPr>
        <p:spPr>
          <a:xfrm>
            <a:off x="4479625" y="2452975"/>
            <a:ext cx="25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El Messiri"/>
                <a:ea typeface="El Messiri"/>
                <a:cs typeface="El Messiri"/>
                <a:sym typeface="El Messiri"/>
              </a:rPr>
              <a:t>≡</a:t>
            </a:r>
            <a:endParaRPr b="1" sz="2000">
              <a:latin typeface="El Messiri"/>
              <a:ea typeface="El Messiri"/>
              <a:cs typeface="El Messiri"/>
              <a:sym typeface="El Messi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9" name="Shape 549"/>
        <p:cNvGrpSpPr/>
        <p:nvPr/>
      </p:nvGrpSpPr>
      <p:grpSpPr>
        <a:xfrm>
          <a:off x="0" y="0"/>
          <a:ext cx="0" cy="0"/>
          <a:chOff x="0" y="0"/>
          <a:chExt cx="0" cy="0"/>
        </a:xfrm>
      </p:grpSpPr>
      <p:sp>
        <p:nvSpPr>
          <p:cNvPr id="550" name="Google Shape;550;p67"/>
          <p:cNvSpPr txBox="1"/>
          <p:nvPr>
            <p:ph type="title"/>
          </p:nvPr>
        </p:nvSpPr>
        <p:spPr>
          <a:xfrm>
            <a:off x="64150" y="457200"/>
            <a:ext cx="8520600" cy="44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solidFill>
                  <a:srgbClr val="000000"/>
                </a:solidFill>
                <a:latin typeface="El Messiri"/>
                <a:ea typeface="El Messiri"/>
                <a:cs typeface="El Messiri"/>
                <a:sym typeface="El Messiri"/>
              </a:rPr>
              <a:t>Transpose of matrix:</a:t>
            </a:r>
            <a:endParaRPr sz="1600" u="sng">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b="1" lang="en" sz="1600" u="sng">
                <a:solidFill>
                  <a:srgbClr val="073763"/>
                </a:solidFill>
                <a:latin typeface="El Messiri"/>
                <a:ea typeface="El Messiri"/>
                <a:cs typeface="El Messiri"/>
                <a:sym typeface="El Messiri"/>
              </a:rPr>
              <a:t>Note that:</a:t>
            </a:r>
            <a:r>
              <a:rPr lang="en" sz="1600">
                <a:solidFill>
                  <a:srgbClr val="000000"/>
                </a:solidFill>
                <a:latin typeface="El Messiri"/>
                <a:ea typeface="El Messiri"/>
                <a:cs typeface="El Messiri"/>
                <a:sym typeface="El Messiri"/>
              </a:rPr>
              <a:t> List comprehension is faster than normal loops in terms of performance, very simple and readable, but if it is used for more than one </a:t>
            </a:r>
            <a:r>
              <a:rPr lang="en" sz="1600">
                <a:solidFill>
                  <a:srgbClr val="000000"/>
                </a:solidFill>
                <a:latin typeface="El Messiri"/>
                <a:ea typeface="El Messiri"/>
                <a:cs typeface="El Messiri"/>
                <a:sym typeface="El Messiri"/>
              </a:rPr>
              <a:t>simple</a:t>
            </a:r>
            <a:r>
              <a:rPr lang="en" sz="1600">
                <a:solidFill>
                  <a:srgbClr val="000000"/>
                </a:solidFill>
                <a:latin typeface="El Messiri"/>
                <a:ea typeface="El Messiri"/>
                <a:cs typeface="El Messiri"/>
                <a:sym typeface="El Messiri"/>
              </a:rPr>
              <a:t> condition, it will not be able to handle it without sacrificing readability. This is the </a:t>
            </a:r>
            <a:r>
              <a:rPr lang="en" sz="1600">
                <a:solidFill>
                  <a:srgbClr val="000000"/>
                </a:solidFill>
                <a:latin typeface="El Messiri"/>
                <a:ea typeface="El Messiri"/>
                <a:cs typeface="El Messiri"/>
                <a:sym typeface="El Messiri"/>
              </a:rPr>
              <a:t>major issue with list comprehension.</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sp>
        <p:nvSpPr>
          <p:cNvPr id="551" name="Google Shape;551;p6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52" name="Google Shape;552;p67"/>
          <p:cNvPicPr preferRelativeResize="0"/>
          <p:nvPr/>
        </p:nvPicPr>
        <p:blipFill>
          <a:blip r:embed="rId3">
            <a:alphaModFix/>
          </a:blip>
          <a:stretch>
            <a:fillRect/>
          </a:stretch>
        </p:blipFill>
        <p:spPr>
          <a:xfrm>
            <a:off x="2877825" y="1862963"/>
            <a:ext cx="3388350" cy="1417575"/>
          </a:xfrm>
          <a:prstGeom prst="rect">
            <a:avLst/>
          </a:prstGeom>
          <a:noFill/>
          <a:ln cap="flat" cmpd="sng" w="9525">
            <a:solidFill>
              <a:srgbClr val="000000"/>
            </a:solidFill>
            <a:prstDash val="solid"/>
            <a:round/>
            <a:headEnd len="sm" w="sm" type="none"/>
            <a:tailEnd len="sm" w="sm" type="none"/>
          </a:ln>
        </p:spPr>
      </p:pic>
      <p:pic>
        <p:nvPicPr>
          <p:cNvPr id="553" name="Google Shape;553;p67"/>
          <p:cNvPicPr preferRelativeResize="0"/>
          <p:nvPr/>
        </p:nvPicPr>
        <p:blipFill>
          <a:blip r:embed="rId4">
            <a:alphaModFix/>
          </a:blip>
          <a:stretch>
            <a:fillRect/>
          </a:stretch>
        </p:blipFill>
        <p:spPr>
          <a:xfrm>
            <a:off x="1379813" y="895049"/>
            <a:ext cx="6384374" cy="570050"/>
          </a:xfrm>
          <a:prstGeom prst="rect">
            <a:avLst/>
          </a:prstGeom>
          <a:noFill/>
          <a:ln cap="flat" cmpd="sng" w="9525">
            <a:solidFill>
              <a:srgbClr val="000000"/>
            </a:solidFill>
            <a:prstDash val="solid"/>
            <a:round/>
            <a:headEnd len="sm" w="sm" type="none"/>
            <a:tailEnd len="sm" w="sm" type="none"/>
          </a:ln>
        </p:spPr>
      </p:pic>
      <p:sp>
        <p:nvSpPr>
          <p:cNvPr id="554" name="Google Shape;554;p67"/>
          <p:cNvSpPr txBox="1"/>
          <p:nvPr/>
        </p:nvSpPr>
        <p:spPr>
          <a:xfrm>
            <a:off x="4199050" y="1388900"/>
            <a:ext cx="250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El Messiri"/>
                <a:ea typeface="El Messiri"/>
                <a:cs typeface="El Messiri"/>
                <a:sym typeface="El Messiri"/>
              </a:rPr>
              <a:t>≡</a:t>
            </a:r>
            <a:endParaRPr b="1" sz="2000">
              <a:latin typeface="El Messiri"/>
              <a:ea typeface="El Messiri"/>
              <a:cs typeface="El Messiri"/>
              <a:sym typeface="El Messi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8" name="Shape 558"/>
        <p:cNvGrpSpPr/>
        <p:nvPr/>
      </p:nvGrpSpPr>
      <p:grpSpPr>
        <a:xfrm>
          <a:off x="0" y="0"/>
          <a:ext cx="0" cy="0"/>
          <a:chOff x="0" y="0"/>
          <a:chExt cx="0" cy="0"/>
        </a:xfrm>
      </p:grpSpPr>
      <p:sp>
        <p:nvSpPr>
          <p:cNvPr id="559" name="Google Shape;559;p6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560" name="Google Shape;560;p68"/>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types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cxnSp>
        <p:nvCxnSpPr>
          <p:cNvPr id="561" name="Google Shape;561;p68"/>
          <p:cNvCxnSpPr/>
          <p:nvPr/>
        </p:nvCxnSpPr>
        <p:spPr>
          <a:xfrm>
            <a:off x="806850" y="1175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562" name="Google Shape;562;p68"/>
          <p:cNvCxnSpPr/>
          <p:nvPr/>
        </p:nvCxnSpPr>
        <p:spPr>
          <a:xfrm>
            <a:off x="806850" y="14487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563" name="Google Shape;563;p68"/>
          <p:cNvCxnSpPr/>
          <p:nvPr/>
        </p:nvCxnSpPr>
        <p:spPr>
          <a:xfrm>
            <a:off x="856225" y="1722050"/>
            <a:ext cx="1372800" cy="8100"/>
          </a:xfrm>
          <a:prstGeom prst="straightConnector1">
            <a:avLst/>
          </a:prstGeom>
          <a:noFill/>
          <a:ln cap="flat" cmpd="sng" w="9525">
            <a:solidFill>
              <a:srgbClr val="000000"/>
            </a:solidFill>
            <a:prstDash val="solid"/>
            <a:round/>
            <a:headEnd len="med" w="med" type="none"/>
            <a:tailEnd len="med" w="med" type="none"/>
          </a:ln>
        </p:spPr>
      </p:cxnSp>
      <p:cxnSp>
        <p:nvCxnSpPr>
          <p:cNvPr id="564" name="Google Shape;564;p68"/>
          <p:cNvCxnSpPr/>
          <p:nvPr/>
        </p:nvCxnSpPr>
        <p:spPr>
          <a:xfrm>
            <a:off x="806850" y="20203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565" name="Google Shape;565;p68"/>
          <p:cNvCxnSpPr/>
          <p:nvPr/>
        </p:nvCxnSpPr>
        <p:spPr>
          <a:xfrm>
            <a:off x="806850" y="229365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566" name="Google Shape;566;p68"/>
          <p:cNvCxnSpPr/>
          <p:nvPr/>
        </p:nvCxnSpPr>
        <p:spPr>
          <a:xfrm>
            <a:off x="856225" y="2560250"/>
            <a:ext cx="1604400" cy="4800"/>
          </a:xfrm>
          <a:prstGeom prst="straightConnector1">
            <a:avLst/>
          </a:prstGeom>
          <a:noFill/>
          <a:ln cap="flat" cmpd="sng" w="9525">
            <a:solidFill>
              <a:srgbClr val="000000"/>
            </a:solidFill>
            <a:prstDash val="solid"/>
            <a:round/>
            <a:headEnd len="med" w="med" type="none"/>
            <a:tailEnd len="med" w="med" type="none"/>
          </a:ln>
        </p:spPr>
      </p:cxnSp>
      <p:cxnSp>
        <p:nvCxnSpPr>
          <p:cNvPr id="567" name="Google Shape;567;p68"/>
          <p:cNvCxnSpPr/>
          <p:nvPr/>
        </p:nvCxnSpPr>
        <p:spPr>
          <a:xfrm>
            <a:off x="806850" y="2865025"/>
            <a:ext cx="1136100" cy="0"/>
          </a:xfrm>
          <a:prstGeom prst="straightConnector1">
            <a:avLst/>
          </a:prstGeom>
          <a:noFill/>
          <a:ln cap="flat" cmpd="sng" w="9525">
            <a:solidFill>
              <a:srgbClr val="000000"/>
            </a:solidFill>
            <a:prstDash val="solid"/>
            <a:round/>
            <a:headEnd len="med" w="med" type="none"/>
            <a:tailEnd len="med" w="med" type="none"/>
          </a:ln>
        </p:spPr>
      </p:cxnSp>
      <p:sp>
        <p:nvSpPr>
          <p:cNvPr id="568" name="Google Shape;568;p6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569" name="Google Shape;569;p68"/>
          <p:cNvCxnSpPr/>
          <p:nvPr/>
        </p:nvCxnSpPr>
        <p:spPr>
          <a:xfrm>
            <a:off x="806850" y="3129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570" name="Google Shape;570;p68"/>
          <p:cNvCxnSpPr/>
          <p:nvPr/>
        </p:nvCxnSpPr>
        <p:spPr>
          <a:xfrm flipH="1" rot="10800000">
            <a:off x="856225" y="3393775"/>
            <a:ext cx="2041200" cy="900"/>
          </a:xfrm>
          <a:prstGeom prst="straightConnector1">
            <a:avLst/>
          </a:prstGeom>
          <a:noFill/>
          <a:ln cap="flat" cmpd="sng" w="9525">
            <a:solidFill>
              <a:srgbClr val="000000"/>
            </a:solidFill>
            <a:prstDash val="solid"/>
            <a:round/>
            <a:headEnd len="med" w="med" type="none"/>
            <a:tailEnd len="med" w="med" type="none"/>
          </a:ln>
        </p:spPr>
      </p:cxnSp>
      <p:cxnSp>
        <p:nvCxnSpPr>
          <p:cNvPr id="571" name="Google Shape;571;p68"/>
          <p:cNvCxnSpPr/>
          <p:nvPr/>
        </p:nvCxnSpPr>
        <p:spPr>
          <a:xfrm>
            <a:off x="806850" y="3690000"/>
            <a:ext cx="751500" cy="9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5" name="Shape 575"/>
        <p:cNvGrpSpPr/>
        <p:nvPr/>
      </p:nvGrpSpPr>
      <p:grpSpPr>
        <a:xfrm>
          <a:off x="0" y="0"/>
          <a:ext cx="0" cy="0"/>
          <a:chOff x="0" y="0"/>
          <a:chExt cx="0" cy="0"/>
        </a:xfrm>
      </p:grpSpPr>
      <p:sp>
        <p:nvSpPr>
          <p:cNvPr id="576" name="Google Shape;576;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latin typeface="El Messiri"/>
                <a:ea typeface="El Messiri"/>
                <a:cs typeface="El Messiri"/>
                <a:sym typeface="El Messiri"/>
              </a:rPr>
              <a:t>11. Arrays</a:t>
            </a:r>
            <a:endParaRPr b="1">
              <a:solidFill>
                <a:srgbClr val="073763"/>
              </a:solidFill>
              <a:latin typeface="El Messiri"/>
              <a:ea typeface="El Messiri"/>
              <a:cs typeface="El Messiri"/>
              <a:sym typeface="El Messiri"/>
            </a:endParaRPr>
          </a:p>
          <a:p>
            <a:pPr indent="0" lvl="0" marL="0" rtl="0" algn="l">
              <a:spcBef>
                <a:spcPts val="0"/>
              </a:spcBef>
              <a:spcAft>
                <a:spcPts val="0"/>
              </a:spcAft>
              <a:buNone/>
            </a:pPr>
            <a:r>
              <a:t/>
            </a:r>
            <a:endParaRPr b="1">
              <a:solidFill>
                <a:srgbClr val="073763"/>
              </a:solidFill>
              <a:latin typeface="El Messiri"/>
              <a:ea typeface="El Messiri"/>
              <a:cs typeface="El Messiri"/>
              <a:sym typeface="El Messiri"/>
            </a:endParaRPr>
          </a:p>
          <a:p>
            <a:pPr indent="0" lvl="0" marL="0" rtl="0" algn="l">
              <a:spcBef>
                <a:spcPts val="0"/>
              </a:spcBef>
              <a:spcAft>
                <a:spcPts val="0"/>
              </a:spcAft>
              <a:buNone/>
            </a:pPr>
            <a:r>
              <a:t/>
            </a:r>
            <a:endParaRPr b="1">
              <a:solidFill>
                <a:srgbClr val="073763"/>
              </a:solidFill>
              <a:latin typeface="El Messiri"/>
              <a:ea typeface="El Messiri"/>
              <a:cs typeface="El Messiri"/>
              <a:sym typeface="El Messiri"/>
            </a:endParaRPr>
          </a:p>
        </p:txBody>
      </p:sp>
      <p:sp>
        <p:nvSpPr>
          <p:cNvPr id="577" name="Google Shape;577;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FF"/>
              </a:buClr>
              <a:buSzPts val="1600"/>
              <a:buFont typeface="El Messiri"/>
              <a:buChar char="●"/>
            </a:pPr>
            <a:r>
              <a:rPr lang="en" sz="1600" u="sng">
                <a:solidFill>
                  <a:srgbClr val="0000FF"/>
                </a:solidFill>
                <a:latin typeface="El Messiri"/>
                <a:ea typeface="El Messiri"/>
                <a:cs typeface="El Messiri"/>
                <a:sym typeface="El Messiri"/>
                <a:hlinkClick r:id="rId3">
                  <a:extLst>
                    <a:ext uri="{A12FA001-AC4F-418D-AE19-62706E023703}">
                      <ahyp:hlinkClr val="tx"/>
                    </a:ext>
                  </a:extLst>
                </a:hlinkClick>
              </a:rPr>
              <a:t>Intro.</a:t>
            </a:r>
            <a:endParaRPr sz="1600">
              <a:solidFill>
                <a:srgbClr val="0000FF"/>
              </a:solidFill>
              <a:latin typeface="El Messiri"/>
              <a:ea typeface="El Messiri"/>
              <a:cs typeface="El Messiri"/>
              <a:sym typeface="El Messiri"/>
            </a:endParaRPr>
          </a:p>
          <a:p>
            <a:pPr indent="-330200" lvl="0" marL="457200" rtl="0" algn="l">
              <a:spcBef>
                <a:spcPts val="0"/>
              </a:spcBef>
              <a:spcAft>
                <a:spcPts val="0"/>
              </a:spcAft>
              <a:buClr>
                <a:srgbClr val="0000FF"/>
              </a:buClr>
              <a:buSzPts val="1600"/>
              <a:buFont typeface="El Messiri"/>
              <a:buChar char="●"/>
            </a:pPr>
            <a:r>
              <a:rPr lang="en" sz="1600" u="sng">
                <a:solidFill>
                  <a:srgbClr val="0000FF"/>
                </a:solidFill>
                <a:latin typeface="El Messiri"/>
                <a:ea typeface="El Messiri"/>
                <a:cs typeface="El Messiri"/>
                <a:sym typeface="El Messiri"/>
                <a:hlinkClick r:id="rId4">
                  <a:extLst>
                    <a:ext uri="{A12FA001-AC4F-418D-AE19-62706E023703}">
                      <ahyp:hlinkClr val="tx"/>
                    </a:ext>
                  </a:extLst>
                </a:hlinkClick>
              </a:rPr>
              <a:t>Array values from User</a:t>
            </a:r>
            <a:endParaRPr sz="1600">
              <a:solidFill>
                <a:srgbClr val="0000FF"/>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Why numpy?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FF"/>
              </a:buClr>
              <a:buSzPts val="1600"/>
              <a:buFont typeface="El Messiri"/>
              <a:buChar char="●"/>
            </a:pPr>
            <a:r>
              <a:rPr lang="en" sz="1600" u="sng">
                <a:solidFill>
                  <a:srgbClr val="0000FF"/>
                </a:solidFill>
                <a:latin typeface="El Messiri"/>
                <a:ea typeface="El Messiri"/>
                <a:cs typeface="El Messiri"/>
                <a:sym typeface="El Messiri"/>
                <a:hlinkClick r:id="rId5">
                  <a:extLst>
                    <a:ext uri="{A12FA001-AC4F-418D-AE19-62706E023703}">
                      <ahyp:hlinkClr val="tx"/>
                    </a:ext>
                  </a:extLst>
                </a:hlinkClick>
              </a:rPr>
              <a:t>Ways of Creating Arrays in Numpy</a:t>
            </a:r>
            <a:endParaRPr sz="1600">
              <a:solidFill>
                <a:srgbClr val="0000FF"/>
              </a:solidFill>
              <a:latin typeface="El Messiri"/>
              <a:ea typeface="El Messiri"/>
              <a:cs typeface="El Messiri"/>
              <a:sym typeface="El Messiri"/>
            </a:endParaRPr>
          </a:p>
          <a:p>
            <a:pPr indent="-330200" lvl="0" marL="457200" rtl="0" algn="l">
              <a:spcBef>
                <a:spcPts val="0"/>
              </a:spcBef>
              <a:spcAft>
                <a:spcPts val="0"/>
              </a:spcAft>
              <a:buClr>
                <a:srgbClr val="0000FF"/>
              </a:buClr>
              <a:buSzPts val="1600"/>
              <a:buFont typeface="El Messiri"/>
              <a:buChar char="●"/>
            </a:pPr>
            <a:r>
              <a:rPr lang="en" sz="1600" u="sng">
                <a:solidFill>
                  <a:srgbClr val="0000FF"/>
                </a:solidFill>
                <a:latin typeface="El Messiri"/>
                <a:ea typeface="El Messiri"/>
                <a:cs typeface="El Messiri"/>
                <a:sym typeface="El Messiri"/>
                <a:hlinkClick r:id="rId6">
                  <a:extLst>
                    <a:ext uri="{A12FA001-AC4F-418D-AE19-62706E023703}">
                      <ahyp:hlinkClr val="tx"/>
                    </a:ext>
                  </a:extLst>
                </a:hlinkClick>
              </a:rPr>
              <a:t>Copying an array </a:t>
            </a:r>
            <a:endParaRPr sz="1600">
              <a:solidFill>
                <a:srgbClr val="0000FF"/>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Working with matrix</a:t>
            </a:r>
            <a:endParaRPr sz="1600">
              <a:solidFill>
                <a:srgbClr val="000000"/>
              </a:solidFill>
              <a:latin typeface="El Messiri"/>
              <a:ea typeface="El Messiri"/>
              <a:cs typeface="El Messiri"/>
              <a:sym typeface="El Messiri"/>
            </a:endParaRPr>
          </a:p>
        </p:txBody>
      </p:sp>
      <p:sp>
        <p:nvSpPr>
          <p:cNvPr id="578" name="Google Shape;578;p6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2" name="Shape 582"/>
        <p:cNvGrpSpPr/>
        <p:nvPr/>
      </p:nvGrpSpPr>
      <p:grpSpPr>
        <a:xfrm>
          <a:off x="0" y="0"/>
          <a:ext cx="0" cy="0"/>
          <a:chOff x="0" y="0"/>
          <a:chExt cx="0" cy="0"/>
        </a:xfrm>
      </p:grpSpPr>
      <p:sp>
        <p:nvSpPr>
          <p:cNvPr id="583" name="Google Shape;583;p70"/>
          <p:cNvSpPr txBox="1"/>
          <p:nvPr>
            <p:ph idx="1" type="body"/>
          </p:nvPr>
        </p:nvSpPr>
        <p:spPr>
          <a:xfrm>
            <a:off x="311700" y="771475"/>
            <a:ext cx="46902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Font typeface="El Messiri"/>
              <a:buChar char="●"/>
            </a:pPr>
            <a:r>
              <a:rPr b="1" lang="en" u="sng">
                <a:solidFill>
                  <a:srgbClr val="000000"/>
                </a:solidFill>
                <a:latin typeface="El Messiri"/>
                <a:ea typeface="El Messiri"/>
                <a:cs typeface="El Messiri"/>
                <a:sym typeface="El Messiri"/>
              </a:rPr>
              <a:t>Intro:</a:t>
            </a:r>
            <a:endParaRPr b="1" u="sng">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Contains the values of the same type</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In python, it doesn’t have a fixed size</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We have to import the </a:t>
            </a:r>
            <a:r>
              <a:rPr lang="en" sz="1600">
                <a:solidFill>
                  <a:srgbClr val="000000"/>
                </a:solidFill>
                <a:latin typeface="El Messiri"/>
                <a:ea typeface="El Messiri"/>
                <a:cs typeface="El Messiri"/>
                <a:sym typeface="El Messiri"/>
              </a:rPr>
              <a:t>library `array` to work with arrays.</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To create an array, we have to pass two parameters:</a:t>
            </a:r>
            <a:endParaRPr sz="1600">
              <a:solidFill>
                <a:srgbClr val="000000"/>
              </a:solidFill>
              <a:latin typeface="El Messiri"/>
              <a:ea typeface="El Messiri"/>
              <a:cs typeface="El Messiri"/>
              <a:sym typeface="El Messiri"/>
            </a:endParaRPr>
          </a:p>
          <a:p>
            <a:pPr indent="-330200" lvl="0" marL="457200" rtl="0" algn="l">
              <a:spcBef>
                <a:spcPts val="120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Type code → for specifying the type of the array, if changing it, the array size will be changed as well. (byte / int/ long)</a:t>
            </a:r>
            <a:endParaRPr sz="1600">
              <a:solidFill>
                <a:srgbClr val="000000"/>
              </a:solidFill>
              <a:latin typeface="El Messiri"/>
              <a:ea typeface="El Messiri"/>
              <a:cs typeface="El Messiri"/>
              <a:sym typeface="El Messiri"/>
            </a:endParaRPr>
          </a:p>
        </p:txBody>
      </p:sp>
      <p:sp>
        <p:nvSpPr>
          <p:cNvPr id="584" name="Google Shape;584;p7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85" name="Google Shape;585;p70"/>
          <p:cNvPicPr preferRelativeResize="0"/>
          <p:nvPr/>
        </p:nvPicPr>
        <p:blipFill>
          <a:blip r:embed="rId3">
            <a:alphaModFix/>
          </a:blip>
          <a:stretch>
            <a:fillRect/>
          </a:stretch>
        </p:blipFill>
        <p:spPr>
          <a:xfrm>
            <a:off x="5122219" y="846425"/>
            <a:ext cx="4021781" cy="2082037"/>
          </a:xfrm>
          <a:prstGeom prst="rect">
            <a:avLst/>
          </a:prstGeom>
          <a:noFill/>
          <a:ln cap="flat" cmpd="sng" w="9525">
            <a:solidFill>
              <a:srgbClr val="000000"/>
            </a:solidFill>
            <a:prstDash val="solid"/>
            <a:round/>
            <a:headEnd len="sm" w="sm" type="none"/>
            <a:tailEnd len="sm" w="sm" type="none"/>
          </a:ln>
        </p:spPr>
      </p:pic>
      <p:sp>
        <p:nvSpPr>
          <p:cNvPr id="586" name="Google Shape;586;p70"/>
          <p:cNvSpPr txBox="1"/>
          <p:nvPr/>
        </p:nvSpPr>
        <p:spPr>
          <a:xfrm>
            <a:off x="4938025" y="821300"/>
            <a:ext cx="27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587" name="Google Shape;587;p70"/>
          <p:cNvSpPr txBox="1"/>
          <p:nvPr/>
        </p:nvSpPr>
        <p:spPr>
          <a:xfrm>
            <a:off x="387900" y="3999050"/>
            <a:ext cx="41040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El Messiri"/>
                <a:ea typeface="El Messiri"/>
                <a:cs typeface="El Messiri"/>
                <a:sym typeface="El Messiri"/>
              </a:rPr>
              <a:t>Signed vs. </a:t>
            </a:r>
            <a:r>
              <a:rPr b="1" lang="en">
                <a:solidFill>
                  <a:srgbClr val="FF0000"/>
                </a:solidFill>
                <a:latin typeface="El Messiri"/>
                <a:ea typeface="El Messiri"/>
                <a:cs typeface="El Messiri"/>
                <a:sym typeface="El Messiri"/>
              </a:rPr>
              <a:t>unsigned</a:t>
            </a:r>
            <a:r>
              <a:rPr b="1" lang="en">
                <a:solidFill>
                  <a:srgbClr val="FF0000"/>
                </a:solidFill>
                <a:latin typeface="El Messiri"/>
                <a:ea typeface="El Messiri"/>
                <a:cs typeface="El Messiri"/>
                <a:sym typeface="El Messiri"/>
              </a:rPr>
              <a:t>:</a:t>
            </a:r>
            <a:endParaRPr b="1">
              <a:solidFill>
                <a:srgbClr val="FF0000"/>
              </a:solidFill>
              <a:latin typeface="El Messiri"/>
              <a:ea typeface="El Messiri"/>
              <a:cs typeface="El Messiri"/>
              <a:sym typeface="El Messiri"/>
            </a:endParaRPr>
          </a:p>
          <a:p>
            <a:pPr indent="0" lvl="0" marL="0" rtl="0" algn="l">
              <a:spcBef>
                <a:spcPts val="0"/>
              </a:spcBef>
              <a:spcAft>
                <a:spcPts val="0"/>
              </a:spcAft>
              <a:buNone/>
            </a:pPr>
            <a:r>
              <a:rPr lang="en">
                <a:latin typeface="El Messiri"/>
                <a:ea typeface="El Messiri"/>
                <a:cs typeface="El Messiri"/>
                <a:sym typeface="El Messiri"/>
              </a:rPr>
              <a:t>Signed → from a negative to a positive range.</a:t>
            </a:r>
            <a:endParaRPr>
              <a:latin typeface="El Messiri"/>
              <a:ea typeface="El Messiri"/>
              <a:cs typeface="El Messiri"/>
              <a:sym typeface="El Messiri"/>
            </a:endParaRPr>
          </a:p>
          <a:p>
            <a:pPr indent="0" lvl="0" marL="0" rtl="0" algn="l">
              <a:spcBef>
                <a:spcPts val="0"/>
              </a:spcBef>
              <a:spcAft>
                <a:spcPts val="0"/>
              </a:spcAft>
              <a:buNone/>
            </a:pPr>
            <a:r>
              <a:rPr lang="en">
                <a:latin typeface="El Messiri"/>
                <a:ea typeface="El Messiri"/>
                <a:cs typeface="El Messiri"/>
                <a:sym typeface="El Messiri"/>
              </a:rPr>
              <a:t>Unsigned → positive range only</a:t>
            </a:r>
            <a:endParaRPr>
              <a:highlight>
                <a:srgbClr val="000000"/>
              </a:highlight>
              <a:latin typeface="El Messiri"/>
              <a:ea typeface="El Messiri"/>
              <a:cs typeface="El Messiri"/>
              <a:sym typeface="El Messiri"/>
            </a:endParaRPr>
          </a:p>
        </p:txBody>
      </p:sp>
      <p:pic>
        <p:nvPicPr>
          <p:cNvPr id="588" name="Google Shape;588;p70"/>
          <p:cNvPicPr preferRelativeResize="0"/>
          <p:nvPr/>
        </p:nvPicPr>
        <p:blipFill>
          <a:blip r:embed="rId4">
            <a:alphaModFix/>
          </a:blip>
          <a:stretch>
            <a:fillRect/>
          </a:stretch>
        </p:blipFill>
        <p:spPr>
          <a:xfrm>
            <a:off x="5353050" y="3378262"/>
            <a:ext cx="3790950" cy="11906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2" name="Shape 592"/>
        <p:cNvGrpSpPr/>
        <p:nvPr/>
      </p:nvGrpSpPr>
      <p:grpSpPr>
        <a:xfrm>
          <a:off x="0" y="0"/>
          <a:ext cx="0" cy="0"/>
          <a:chOff x="0" y="0"/>
          <a:chExt cx="0" cy="0"/>
        </a:xfrm>
      </p:grpSpPr>
      <p:sp>
        <p:nvSpPr>
          <p:cNvPr id="593" name="Google Shape;593;p71"/>
          <p:cNvSpPr txBox="1"/>
          <p:nvPr>
            <p:ph type="title"/>
          </p:nvPr>
        </p:nvSpPr>
        <p:spPr>
          <a:xfrm>
            <a:off x="311700" y="445025"/>
            <a:ext cx="8520600" cy="429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There are many functions can be used with arrays as: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`buffer_info()` ⇒ Give you the size of the elements added.</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	This function returns a tuple of 2 numbers (the address, the array size/no.of elements)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`type_code` ⇒ print the </a:t>
            </a:r>
            <a:r>
              <a:rPr lang="en" sz="1600">
                <a:solidFill>
                  <a:srgbClr val="000000"/>
                </a:solidFill>
                <a:latin typeface="El Messiri"/>
                <a:ea typeface="El Messiri"/>
                <a:cs typeface="El Messiri"/>
                <a:sym typeface="El Messiri"/>
              </a:rPr>
              <a:t>type</a:t>
            </a:r>
            <a:r>
              <a:rPr lang="en" sz="1600">
                <a:solidFill>
                  <a:srgbClr val="000000"/>
                </a:solidFill>
                <a:latin typeface="El Messiri"/>
                <a:ea typeface="El Messiri"/>
                <a:cs typeface="El Messiri"/>
                <a:sym typeface="El Messiri"/>
              </a:rPr>
              <a:t> of the code you are adding elements with</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`append()` ⇒ add new values to the array</a:t>
            </a:r>
            <a:endParaRPr sz="1600">
              <a:solidFill>
                <a:srgbClr val="000000"/>
              </a:solidFill>
              <a:latin typeface="El Messiri"/>
              <a:ea typeface="El Messiri"/>
              <a:cs typeface="El Messiri"/>
              <a:sym typeface="El Messiri"/>
            </a:endParaRPr>
          </a:p>
          <a:p>
            <a:pPr indent="0" lvl="0" marL="45720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45720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457200" rtl="0" algn="l">
              <a:spcBef>
                <a:spcPts val="0"/>
              </a:spcBef>
              <a:spcAft>
                <a:spcPts val="0"/>
              </a:spcAft>
              <a:buNone/>
            </a:pPr>
            <a:r>
              <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`reverse()`  ⇒ Reverse the elements of the array</a:t>
            </a:r>
            <a:endParaRPr sz="1600">
              <a:solidFill>
                <a:srgbClr val="000000"/>
              </a:solidFill>
              <a:latin typeface="El Messiri"/>
              <a:ea typeface="El Messiri"/>
              <a:cs typeface="El Messiri"/>
              <a:sym typeface="El Messiri"/>
            </a:endParaRPr>
          </a:p>
          <a:p>
            <a:pPr indent="0" lvl="0" marL="457200" rtl="0" algn="l">
              <a:spcBef>
                <a:spcPts val="0"/>
              </a:spcBef>
              <a:spcAft>
                <a:spcPts val="0"/>
              </a:spcAft>
              <a:buNone/>
            </a:pPr>
            <a:r>
              <a:t/>
            </a:r>
            <a:endParaRPr sz="1600">
              <a:solidFill>
                <a:srgbClr val="000000"/>
              </a:solidFill>
              <a:latin typeface="El Messiri"/>
              <a:ea typeface="El Messiri"/>
              <a:cs typeface="El Messiri"/>
              <a:sym typeface="El Messiri"/>
            </a:endParaRPr>
          </a:p>
        </p:txBody>
      </p:sp>
      <p:sp>
        <p:nvSpPr>
          <p:cNvPr id="594" name="Google Shape;594;p7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95" name="Google Shape;595;p71"/>
          <p:cNvPicPr preferRelativeResize="0"/>
          <p:nvPr/>
        </p:nvPicPr>
        <p:blipFill>
          <a:blip r:embed="rId3">
            <a:alphaModFix/>
          </a:blip>
          <a:stretch>
            <a:fillRect/>
          </a:stretch>
        </p:blipFill>
        <p:spPr>
          <a:xfrm>
            <a:off x="955850" y="1101150"/>
            <a:ext cx="3383270" cy="393600"/>
          </a:xfrm>
          <a:prstGeom prst="rect">
            <a:avLst/>
          </a:prstGeom>
          <a:noFill/>
          <a:ln cap="flat" cmpd="sng" w="9525">
            <a:solidFill>
              <a:srgbClr val="073763"/>
            </a:solidFill>
            <a:prstDash val="solid"/>
            <a:round/>
            <a:headEnd len="sm" w="sm" type="none"/>
            <a:tailEnd len="sm" w="sm" type="none"/>
          </a:ln>
        </p:spPr>
      </p:pic>
      <p:pic>
        <p:nvPicPr>
          <p:cNvPr id="596" name="Google Shape;596;p71"/>
          <p:cNvPicPr preferRelativeResize="0"/>
          <p:nvPr/>
        </p:nvPicPr>
        <p:blipFill>
          <a:blip r:embed="rId4">
            <a:alphaModFix/>
          </a:blip>
          <a:stretch>
            <a:fillRect/>
          </a:stretch>
        </p:blipFill>
        <p:spPr>
          <a:xfrm>
            <a:off x="955850" y="1891525"/>
            <a:ext cx="1981200" cy="247650"/>
          </a:xfrm>
          <a:prstGeom prst="rect">
            <a:avLst/>
          </a:prstGeom>
          <a:noFill/>
          <a:ln cap="flat" cmpd="sng" w="9525">
            <a:solidFill>
              <a:srgbClr val="073763"/>
            </a:solidFill>
            <a:prstDash val="solid"/>
            <a:round/>
            <a:headEnd len="sm" w="sm" type="none"/>
            <a:tailEnd len="sm" w="sm" type="none"/>
          </a:ln>
        </p:spPr>
      </p:pic>
      <p:pic>
        <p:nvPicPr>
          <p:cNvPr id="597" name="Google Shape;597;p71"/>
          <p:cNvPicPr preferRelativeResize="0"/>
          <p:nvPr/>
        </p:nvPicPr>
        <p:blipFill>
          <a:blip r:embed="rId5">
            <a:alphaModFix/>
          </a:blip>
          <a:stretch>
            <a:fillRect/>
          </a:stretch>
        </p:blipFill>
        <p:spPr>
          <a:xfrm>
            <a:off x="955850" y="2606325"/>
            <a:ext cx="5381625" cy="238125"/>
          </a:xfrm>
          <a:prstGeom prst="rect">
            <a:avLst/>
          </a:prstGeom>
          <a:noFill/>
          <a:ln cap="flat" cmpd="sng" w="9525">
            <a:solidFill>
              <a:srgbClr val="073763"/>
            </a:solidFill>
            <a:prstDash val="solid"/>
            <a:round/>
            <a:headEnd len="sm" w="sm" type="none"/>
            <a:tailEnd len="sm" w="sm" type="none"/>
          </a:ln>
        </p:spPr>
      </p:pic>
      <p:pic>
        <p:nvPicPr>
          <p:cNvPr id="598" name="Google Shape;598;p71"/>
          <p:cNvPicPr preferRelativeResize="0"/>
          <p:nvPr/>
        </p:nvPicPr>
        <p:blipFill>
          <a:blip r:embed="rId6">
            <a:alphaModFix/>
          </a:blip>
          <a:stretch>
            <a:fillRect/>
          </a:stretch>
        </p:blipFill>
        <p:spPr>
          <a:xfrm>
            <a:off x="955850" y="3311588"/>
            <a:ext cx="6915150" cy="447675"/>
          </a:xfrm>
          <a:prstGeom prst="rect">
            <a:avLst/>
          </a:prstGeom>
          <a:noFill/>
          <a:ln cap="flat" cmpd="sng" w="9525">
            <a:solidFill>
              <a:srgbClr val="073763"/>
            </a:solidFill>
            <a:prstDash val="solid"/>
            <a:round/>
            <a:headEnd len="sm" w="sm" type="none"/>
            <a:tailEnd len="sm" w="sm" type="none"/>
          </a:ln>
        </p:spPr>
      </p:pic>
      <p:pic>
        <p:nvPicPr>
          <p:cNvPr id="599" name="Google Shape;599;p71"/>
          <p:cNvPicPr preferRelativeResize="0"/>
          <p:nvPr/>
        </p:nvPicPr>
        <p:blipFill>
          <a:blip r:embed="rId7">
            <a:alphaModFix/>
          </a:blip>
          <a:stretch>
            <a:fillRect/>
          </a:stretch>
        </p:blipFill>
        <p:spPr>
          <a:xfrm>
            <a:off x="955838" y="4226425"/>
            <a:ext cx="7477125" cy="495300"/>
          </a:xfrm>
          <a:prstGeom prst="rect">
            <a:avLst/>
          </a:prstGeom>
          <a:noFill/>
          <a:ln cap="flat" cmpd="sng" w="9525">
            <a:solidFill>
              <a:srgbClr val="073763"/>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Concatenation </a:t>
            </a:r>
            <a:endParaRPr b="1">
              <a:solidFill>
                <a:srgbClr val="000000"/>
              </a:solidFill>
              <a:latin typeface="El Messiri"/>
              <a:ea typeface="El Messiri"/>
              <a:cs typeface="El Messiri"/>
              <a:sym typeface="El Messiri"/>
            </a:endParaRPr>
          </a:p>
        </p:txBody>
      </p:sp>
      <p:pic>
        <p:nvPicPr>
          <p:cNvPr id="96" name="Google Shape;96;p18"/>
          <p:cNvPicPr preferRelativeResize="0"/>
          <p:nvPr/>
        </p:nvPicPr>
        <p:blipFill>
          <a:blip r:embed="rId3">
            <a:alphaModFix/>
          </a:blip>
          <a:stretch>
            <a:fillRect/>
          </a:stretch>
        </p:blipFill>
        <p:spPr>
          <a:xfrm>
            <a:off x="2590800" y="1170125"/>
            <a:ext cx="3426639" cy="3820975"/>
          </a:xfrm>
          <a:prstGeom prst="rect">
            <a:avLst/>
          </a:prstGeom>
          <a:noFill/>
          <a:ln>
            <a:noFill/>
          </a:ln>
        </p:spPr>
      </p:pic>
      <p:sp>
        <p:nvSpPr>
          <p:cNvPr id="97" name="Google Shape;97;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3" name="Shape 603"/>
        <p:cNvGrpSpPr/>
        <p:nvPr/>
      </p:nvGrpSpPr>
      <p:grpSpPr>
        <a:xfrm>
          <a:off x="0" y="0"/>
          <a:ext cx="0" cy="0"/>
          <a:chOff x="0" y="0"/>
          <a:chExt cx="0" cy="0"/>
        </a:xfrm>
      </p:grpSpPr>
      <p:sp>
        <p:nvSpPr>
          <p:cNvPr id="604" name="Google Shape;604;p72"/>
          <p:cNvSpPr txBox="1"/>
          <p:nvPr>
            <p:ph type="title"/>
          </p:nvPr>
        </p:nvSpPr>
        <p:spPr>
          <a:xfrm>
            <a:off x="311700" y="495750"/>
            <a:ext cx="8520600" cy="418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73763"/>
              </a:buClr>
              <a:buSzPts val="1800"/>
              <a:buFont typeface="El Messiri"/>
              <a:buChar char="●"/>
            </a:pPr>
            <a:r>
              <a:rPr b="1" lang="en" sz="1800" u="sng">
                <a:solidFill>
                  <a:srgbClr val="073763"/>
                </a:solidFill>
                <a:latin typeface="El Messiri"/>
                <a:ea typeface="El Messiri"/>
                <a:cs typeface="El Messiri"/>
                <a:sym typeface="El Messiri"/>
              </a:rPr>
              <a:t>Why numpy?</a:t>
            </a:r>
            <a:endParaRPr b="1" sz="1800" u="sng">
              <a:solidFill>
                <a:srgbClr val="073763"/>
              </a:solidFill>
              <a:latin typeface="El Messiri"/>
              <a:ea typeface="El Messiri"/>
              <a:cs typeface="El Messiri"/>
              <a:sym typeface="El Messiri"/>
            </a:endParaRPr>
          </a:p>
          <a:p>
            <a:pPr indent="0" lvl="0" marL="457200" rtl="0" algn="l">
              <a:spcBef>
                <a:spcPts val="0"/>
              </a:spcBef>
              <a:spcAft>
                <a:spcPts val="0"/>
              </a:spcAft>
              <a:buNone/>
            </a:pPr>
            <a:r>
              <a:t/>
            </a:r>
            <a:endParaRPr b="1" sz="1800" u="sng">
              <a:solidFill>
                <a:srgbClr val="073763"/>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There are two types of arrays: </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One dimensional array → which have one row and multiple columns.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Multi-dimensional array → Multiple rows and multiple columns.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Array package in python doesn’t support multi-dimensional arrays, so we use a third-party package which is “numpy” </a:t>
            </a:r>
            <a:endParaRPr sz="1600">
              <a:solidFill>
                <a:srgbClr val="000000"/>
              </a:solidFill>
              <a:latin typeface="El Messiri"/>
              <a:ea typeface="El Messiri"/>
              <a:cs typeface="El Messiri"/>
              <a:sym typeface="El Messiri"/>
            </a:endParaRPr>
          </a:p>
        </p:txBody>
      </p:sp>
      <p:sp>
        <p:nvSpPr>
          <p:cNvPr id="605" name="Google Shape;605;p7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06" name="Google Shape;606;p72"/>
          <p:cNvPicPr preferRelativeResize="0"/>
          <p:nvPr/>
        </p:nvPicPr>
        <p:blipFill>
          <a:blip r:embed="rId3">
            <a:alphaModFix/>
          </a:blip>
          <a:stretch>
            <a:fillRect/>
          </a:stretch>
        </p:blipFill>
        <p:spPr>
          <a:xfrm>
            <a:off x="1301550" y="2967325"/>
            <a:ext cx="895600" cy="895600"/>
          </a:xfrm>
          <a:prstGeom prst="rect">
            <a:avLst/>
          </a:prstGeom>
          <a:noFill/>
          <a:ln>
            <a:noFill/>
          </a:ln>
        </p:spPr>
      </p:pic>
      <p:sp>
        <p:nvSpPr>
          <p:cNvPr id="607" name="Google Shape;607;p72"/>
          <p:cNvSpPr txBox="1"/>
          <p:nvPr/>
        </p:nvSpPr>
        <p:spPr>
          <a:xfrm>
            <a:off x="2197150" y="3199575"/>
            <a:ext cx="337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rgbClr val="0000FF"/>
                </a:solidFill>
                <a:latin typeface="El Messiri"/>
                <a:ea typeface="El Messiri"/>
                <a:cs typeface="El Messiri"/>
                <a:sym typeface="El Messiri"/>
                <a:hlinkClick r:id="rId4">
                  <a:extLst>
                    <a:ext uri="{A12FA001-AC4F-418D-AE19-62706E023703}">
                      <ahyp:hlinkClr val="tx"/>
                    </a:ext>
                  </a:extLst>
                </a:hlinkClick>
              </a:rPr>
              <a:t>NumPy documentation</a:t>
            </a:r>
            <a:endParaRPr sz="1600">
              <a:solidFill>
                <a:srgbClr val="0000FF"/>
              </a:solidFill>
              <a:latin typeface="El Messiri"/>
              <a:ea typeface="El Messiri"/>
              <a:cs typeface="El Messiri"/>
              <a:sym typeface="El Messi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1" name="Shape 611"/>
        <p:cNvGrpSpPr/>
        <p:nvPr/>
      </p:nvGrpSpPr>
      <p:grpSpPr>
        <a:xfrm>
          <a:off x="0" y="0"/>
          <a:ext cx="0" cy="0"/>
          <a:chOff x="0" y="0"/>
          <a:chExt cx="0" cy="0"/>
        </a:xfrm>
      </p:grpSpPr>
      <p:sp>
        <p:nvSpPr>
          <p:cNvPr id="612" name="Google Shape;612;p73"/>
          <p:cNvSpPr txBox="1"/>
          <p:nvPr>
            <p:ph type="title"/>
          </p:nvPr>
        </p:nvSpPr>
        <p:spPr>
          <a:xfrm>
            <a:off x="311700" y="445025"/>
            <a:ext cx="3345900" cy="423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73763"/>
              </a:buClr>
              <a:buSzPts val="1800"/>
              <a:buFont typeface="El Messiri"/>
              <a:buChar char="●"/>
            </a:pPr>
            <a:r>
              <a:rPr b="1" lang="en" sz="1800" u="sng">
                <a:solidFill>
                  <a:srgbClr val="073763"/>
                </a:solidFill>
                <a:latin typeface="El Messiri"/>
                <a:ea typeface="El Messiri"/>
                <a:cs typeface="El Messiri"/>
                <a:sym typeface="El Messiri"/>
              </a:rPr>
              <a:t>Ways of Creating Arrays in Numpy</a:t>
            </a:r>
            <a:endParaRPr b="1" sz="1800" u="sng">
              <a:solidFill>
                <a:srgbClr val="073763"/>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a:t>
            </a:r>
            <a:endParaRPr sz="1600">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linspace()</a:t>
            </a:r>
            <a:endParaRPr sz="1600">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logspace()</a:t>
            </a:r>
            <a:endParaRPr sz="1600">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arange()</a:t>
            </a:r>
            <a:endParaRPr sz="1600">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zeros()</a:t>
            </a:r>
            <a:endParaRPr sz="1600">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ones()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AutoNum type="arabicPeriod"/>
            </a:pPr>
            <a:r>
              <a:rPr b="1" i="1" lang="en" sz="1600" u="sng">
                <a:solidFill>
                  <a:srgbClr val="000000"/>
                </a:solidFill>
                <a:latin typeface="El Messiri"/>
                <a:ea typeface="El Messiri"/>
                <a:cs typeface="El Messiri"/>
                <a:sym typeface="El Messiri"/>
              </a:rPr>
              <a:t>array():</a:t>
            </a:r>
            <a:endParaRPr b="1" i="1" sz="1600" u="sng">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There is no need to specify the array type (optional).</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sp>
        <p:nvSpPr>
          <p:cNvPr id="613" name="Google Shape;613;p7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14" name="Google Shape;614;p73"/>
          <p:cNvPicPr preferRelativeResize="0"/>
          <p:nvPr/>
        </p:nvPicPr>
        <p:blipFill>
          <a:blip r:embed="rId3">
            <a:alphaModFix/>
          </a:blip>
          <a:stretch>
            <a:fillRect/>
          </a:stretch>
        </p:blipFill>
        <p:spPr>
          <a:xfrm>
            <a:off x="3762100" y="566225"/>
            <a:ext cx="5276850" cy="4114800"/>
          </a:xfrm>
          <a:prstGeom prst="rect">
            <a:avLst/>
          </a:prstGeom>
          <a:noFill/>
          <a:ln cap="flat" cmpd="sng" w="9525">
            <a:solidFill>
              <a:srgbClr val="073763"/>
            </a:solidFill>
            <a:prstDash val="solid"/>
            <a:round/>
            <a:headEnd len="sm" w="sm" type="none"/>
            <a:tailEnd len="sm" w="sm" type="none"/>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8" name="Shape 618"/>
        <p:cNvGrpSpPr/>
        <p:nvPr/>
      </p:nvGrpSpPr>
      <p:grpSpPr>
        <a:xfrm>
          <a:off x="0" y="0"/>
          <a:ext cx="0" cy="0"/>
          <a:chOff x="0" y="0"/>
          <a:chExt cx="0" cy="0"/>
        </a:xfrm>
      </p:grpSpPr>
      <p:sp>
        <p:nvSpPr>
          <p:cNvPr id="619" name="Google Shape;619;p74"/>
          <p:cNvSpPr txBox="1"/>
          <p:nvPr>
            <p:ph type="title"/>
          </p:nvPr>
        </p:nvSpPr>
        <p:spPr>
          <a:xfrm>
            <a:off x="311700" y="445025"/>
            <a:ext cx="8520600" cy="41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2. </a:t>
            </a:r>
            <a:r>
              <a:rPr b="1" i="1" lang="en" sz="1600" u="sng">
                <a:solidFill>
                  <a:srgbClr val="000000"/>
                </a:solidFill>
                <a:latin typeface="El Messiri"/>
                <a:ea typeface="El Messiri"/>
                <a:cs typeface="El Messiri"/>
                <a:sym typeface="El Messiri"/>
              </a:rPr>
              <a:t>linspace():</a:t>
            </a:r>
            <a:endParaRPr sz="1600">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It divides the range of start to stop into n parts.</a:t>
            </a:r>
            <a:endParaRPr sz="1600">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It takes two parameters: start, stop, and n(no.of division parts).</a:t>
            </a:r>
            <a:endParaRPr sz="1600">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The stop value is included.</a:t>
            </a:r>
            <a:endParaRPr sz="1600">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All the values returned are float.</a:t>
            </a:r>
            <a:endParaRPr sz="1600">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In case of not specifying the no of parts, it will divide the numbers into stop parts.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sp>
        <p:nvSpPr>
          <p:cNvPr id="620" name="Google Shape;620;p7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21" name="Google Shape;621;p74"/>
          <p:cNvPicPr preferRelativeResize="0"/>
          <p:nvPr/>
        </p:nvPicPr>
        <p:blipFill>
          <a:blip r:embed="rId3">
            <a:alphaModFix/>
          </a:blip>
          <a:stretch>
            <a:fillRect/>
          </a:stretch>
        </p:blipFill>
        <p:spPr>
          <a:xfrm>
            <a:off x="728650" y="2302413"/>
            <a:ext cx="7686675" cy="2066925"/>
          </a:xfrm>
          <a:prstGeom prst="rect">
            <a:avLst/>
          </a:prstGeom>
          <a:noFill/>
          <a:ln cap="flat" cmpd="sng" w="9525">
            <a:solidFill>
              <a:srgbClr val="073763"/>
            </a:solidFill>
            <a:prstDash val="solid"/>
            <a:round/>
            <a:headEnd len="sm" w="sm" type="none"/>
            <a:tailEnd len="sm" w="sm" type="none"/>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5" name="Shape 625"/>
        <p:cNvGrpSpPr/>
        <p:nvPr/>
      </p:nvGrpSpPr>
      <p:grpSpPr>
        <a:xfrm>
          <a:off x="0" y="0"/>
          <a:ext cx="0" cy="0"/>
          <a:chOff x="0" y="0"/>
          <a:chExt cx="0" cy="0"/>
        </a:xfrm>
      </p:grpSpPr>
      <p:sp>
        <p:nvSpPr>
          <p:cNvPr id="626" name="Google Shape;626;p75"/>
          <p:cNvSpPr txBox="1"/>
          <p:nvPr>
            <p:ph type="title"/>
          </p:nvPr>
        </p:nvSpPr>
        <p:spPr>
          <a:xfrm>
            <a:off x="311700" y="445025"/>
            <a:ext cx="8520600" cy="44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600" u="sng">
                <a:solidFill>
                  <a:srgbClr val="000000"/>
                </a:solidFill>
                <a:latin typeface="El Messiri"/>
                <a:ea typeface="El Messiri"/>
                <a:cs typeface="El Messiri"/>
                <a:sym typeface="El Messiri"/>
              </a:rPr>
              <a:t>3. logspace():</a:t>
            </a:r>
            <a:endParaRPr b="1" i="1" sz="1600" u="sng">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It divides the range of 10**start to 10**stop into n parts.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lang="en" sz="1600">
                <a:solidFill>
                  <a:srgbClr val="000000"/>
                </a:solidFill>
                <a:latin typeface="El Messiri"/>
                <a:ea typeface="El Messiri"/>
                <a:cs typeface="El Messiri"/>
                <a:sym typeface="El Messiri"/>
              </a:rPr>
              <a:t>4. </a:t>
            </a:r>
            <a:r>
              <a:rPr b="1" i="1" lang="en" sz="1600" u="sng">
                <a:solidFill>
                  <a:srgbClr val="000000"/>
                </a:solidFill>
                <a:latin typeface="El Messiri"/>
                <a:ea typeface="El Messiri"/>
                <a:cs typeface="El Messiri"/>
                <a:sym typeface="El Messiri"/>
              </a:rPr>
              <a:t>arange():</a:t>
            </a:r>
            <a:endParaRPr b="1" i="1" sz="1600" u="sng">
              <a:solidFill>
                <a:srgbClr val="000000"/>
              </a:solidFill>
              <a:latin typeface="El Messiri"/>
              <a:ea typeface="El Messiri"/>
              <a:cs typeface="El Messiri"/>
              <a:sym typeface="El Messiri"/>
            </a:endParaRPr>
          </a:p>
          <a:p>
            <a:pPr indent="-330200" lvl="0" marL="9144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It takes 3 parameters: start, stop, and step</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sp>
        <p:nvSpPr>
          <p:cNvPr id="627" name="Google Shape;627;p7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28" name="Google Shape;628;p75"/>
          <p:cNvPicPr preferRelativeResize="0"/>
          <p:nvPr/>
        </p:nvPicPr>
        <p:blipFill>
          <a:blip r:embed="rId3">
            <a:alphaModFix/>
          </a:blip>
          <a:stretch>
            <a:fillRect/>
          </a:stretch>
        </p:blipFill>
        <p:spPr>
          <a:xfrm>
            <a:off x="823900" y="1119250"/>
            <a:ext cx="7496175" cy="1809750"/>
          </a:xfrm>
          <a:prstGeom prst="rect">
            <a:avLst/>
          </a:prstGeom>
          <a:noFill/>
          <a:ln cap="flat" cmpd="sng" w="9525">
            <a:solidFill>
              <a:srgbClr val="073763"/>
            </a:solidFill>
            <a:prstDash val="solid"/>
            <a:round/>
            <a:headEnd len="sm" w="sm" type="none"/>
            <a:tailEnd len="sm" w="sm" type="none"/>
          </a:ln>
        </p:spPr>
      </p:pic>
      <p:pic>
        <p:nvPicPr>
          <p:cNvPr id="629" name="Google Shape;629;p75"/>
          <p:cNvPicPr preferRelativeResize="0"/>
          <p:nvPr/>
        </p:nvPicPr>
        <p:blipFill>
          <a:blip r:embed="rId4">
            <a:alphaModFix/>
          </a:blip>
          <a:stretch>
            <a:fillRect/>
          </a:stretch>
        </p:blipFill>
        <p:spPr>
          <a:xfrm>
            <a:off x="2200609" y="3519254"/>
            <a:ext cx="4742775" cy="675775"/>
          </a:xfrm>
          <a:prstGeom prst="rect">
            <a:avLst/>
          </a:prstGeom>
          <a:noFill/>
          <a:ln cap="flat" cmpd="sng" w="9525">
            <a:solidFill>
              <a:srgbClr val="073763"/>
            </a:solidFill>
            <a:prstDash val="solid"/>
            <a:round/>
            <a:headEnd len="sm" w="sm" type="none"/>
            <a:tailEnd len="sm" w="sm" type="none"/>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3" name="Shape 633"/>
        <p:cNvGrpSpPr/>
        <p:nvPr/>
      </p:nvGrpSpPr>
      <p:grpSpPr>
        <a:xfrm>
          <a:off x="0" y="0"/>
          <a:ext cx="0" cy="0"/>
          <a:chOff x="0" y="0"/>
          <a:chExt cx="0" cy="0"/>
        </a:xfrm>
      </p:grpSpPr>
      <p:sp>
        <p:nvSpPr>
          <p:cNvPr id="634" name="Google Shape;634;p76"/>
          <p:cNvSpPr txBox="1"/>
          <p:nvPr>
            <p:ph type="title"/>
          </p:nvPr>
        </p:nvSpPr>
        <p:spPr>
          <a:xfrm>
            <a:off x="311700" y="445025"/>
            <a:ext cx="8520600" cy="39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600" u="sng">
                <a:solidFill>
                  <a:srgbClr val="000000"/>
                </a:solidFill>
                <a:latin typeface="El Messiri"/>
                <a:ea typeface="El Messiri"/>
                <a:cs typeface="El Messiri"/>
                <a:sym typeface="El Messiri"/>
              </a:rPr>
              <a:t>5. zeros():</a:t>
            </a:r>
            <a:r>
              <a:rPr lang="en" sz="1600">
                <a:solidFill>
                  <a:srgbClr val="000000"/>
                </a:solidFill>
                <a:latin typeface="El Messiri"/>
                <a:ea typeface="El Messiri"/>
                <a:cs typeface="El Messiri"/>
                <a:sym typeface="El Messiri"/>
              </a:rPr>
              <a:t> Create an array of zeros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rPr b="1" i="1" lang="en" sz="1600" u="sng">
                <a:solidFill>
                  <a:srgbClr val="000000"/>
                </a:solidFill>
                <a:latin typeface="El Messiri"/>
                <a:ea typeface="El Messiri"/>
                <a:cs typeface="El Messiri"/>
                <a:sym typeface="El Messiri"/>
              </a:rPr>
              <a:t>6. ones():</a:t>
            </a:r>
            <a:r>
              <a:rPr lang="en" sz="1600">
                <a:solidFill>
                  <a:srgbClr val="000000"/>
                </a:solidFill>
                <a:latin typeface="El Messiri"/>
                <a:ea typeface="El Messiri"/>
                <a:cs typeface="El Messiri"/>
                <a:sym typeface="El Messiri"/>
              </a:rPr>
              <a:t> Create an array of ones</a:t>
            </a:r>
            <a:endParaRPr sz="1600">
              <a:solidFill>
                <a:srgbClr val="000000"/>
              </a:solidFill>
              <a:latin typeface="El Messiri"/>
              <a:ea typeface="El Messiri"/>
              <a:cs typeface="El Messiri"/>
              <a:sym typeface="El Messiri"/>
            </a:endParaRPr>
          </a:p>
          <a:p>
            <a:pPr indent="0" lvl="0" marL="0" rtl="0" algn="l">
              <a:spcBef>
                <a:spcPts val="0"/>
              </a:spcBef>
              <a:spcAft>
                <a:spcPts val="0"/>
              </a:spcAft>
              <a:buNone/>
            </a:pPr>
            <a:r>
              <a:t/>
            </a:r>
            <a:endParaRPr sz="1600">
              <a:solidFill>
                <a:srgbClr val="000000"/>
              </a:solidFill>
              <a:latin typeface="El Messiri"/>
              <a:ea typeface="El Messiri"/>
              <a:cs typeface="El Messiri"/>
              <a:sym typeface="El Messiri"/>
            </a:endParaRPr>
          </a:p>
        </p:txBody>
      </p:sp>
      <p:sp>
        <p:nvSpPr>
          <p:cNvPr id="635" name="Google Shape;635;p7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36" name="Google Shape;636;p76"/>
          <p:cNvPicPr preferRelativeResize="0"/>
          <p:nvPr/>
        </p:nvPicPr>
        <p:blipFill>
          <a:blip r:embed="rId3">
            <a:alphaModFix/>
          </a:blip>
          <a:stretch>
            <a:fillRect/>
          </a:stretch>
        </p:blipFill>
        <p:spPr>
          <a:xfrm>
            <a:off x="2381250" y="844750"/>
            <a:ext cx="4381500" cy="1314450"/>
          </a:xfrm>
          <a:prstGeom prst="rect">
            <a:avLst/>
          </a:prstGeom>
          <a:noFill/>
          <a:ln cap="flat" cmpd="sng" w="9525">
            <a:solidFill>
              <a:srgbClr val="073763"/>
            </a:solidFill>
            <a:prstDash val="solid"/>
            <a:round/>
            <a:headEnd len="sm" w="sm" type="none"/>
            <a:tailEnd len="sm" w="sm" type="none"/>
          </a:ln>
        </p:spPr>
      </p:pic>
      <p:pic>
        <p:nvPicPr>
          <p:cNvPr id="637" name="Google Shape;637;p76"/>
          <p:cNvPicPr preferRelativeResize="0"/>
          <p:nvPr/>
        </p:nvPicPr>
        <p:blipFill>
          <a:blip r:embed="rId4">
            <a:alphaModFix/>
          </a:blip>
          <a:stretch>
            <a:fillRect/>
          </a:stretch>
        </p:blipFill>
        <p:spPr>
          <a:xfrm>
            <a:off x="2976550" y="2634225"/>
            <a:ext cx="3190875" cy="1276350"/>
          </a:xfrm>
          <a:prstGeom prst="rect">
            <a:avLst/>
          </a:prstGeom>
          <a:noFill/>
          <a:ln cap="flat" cmpd="sng" w="9525">
            <a:solidFill>
              <a:srgbClr val="073763"/>
            </a:solidFill>
            <a:prstDash val="solid"/>
            <a:round/>
            <a:headEnd len="sm" w="sm" type="none"/>
            <a:tailEnd len="sm" w="sm" type="none"/>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1" name="Shape 641"/>
        <p:cNvGrpSpPr/>
        <p:nvPr/>
      </p:nvGrpSpPr>
      <p:grpSpPr>
        <a:xfrm>
          <a:off x="0" y="0"/>
          <a:ext cx="0" cy="0"/>
          <a:chOff x="0" y="0"/>
          <a:chExt cx="0" cy="0"/>
        </a:xfrm>
      </p:grpSpPr>
      <p:sp>
        <p:nvSpPr>
          <p:cNvPr id="642" name="Google Shape;642;p7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643" name="Google Shape;643;p77"/>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types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cxnSp>
        <p:nvCxnSpPr>
          <p:cNvPr id="644" name="Google Shape;644;p77"/>
          <p:cNvCxnSpPr/>
          <p:nvPr/>
        </p:nvCxnSpPr>
        <p:spPr>
          <a:xfrm>
            <a:off x="806850" y="1175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645" name="Google Shape;645;p77"/>
          <p:cNvCxnSpPr/>
          <p:nvPr/>
        </p:nvCxnSpPr>
        <p:spPr>
          <a:xfrm>
            <a:off x="806850" y="14487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646" name="Google Shape;646;p77"/>
          <p:cNvCxnSpPr/>
          <p:nvPr/>
        </p:nvCxnSpPr>
        <p:spPr>
          <a:xfrm>
            <a:off x="856225" y="1722050"/>
            <a:ext cx="1372800" cy="8100"/>
          </a:xfrm>
          <a:prstGeom prst="straightConnector1">
            <a:avLst/>
          </a:prstGeom>
          <a:noFill/>
          <a:ln cap="flat" cmpd="sng" w="9525">
            <a:solidFill>
              <a:srgbClr val="000000"/>
            </a:solidFill>
            <a:prstDash val="solid"/>
            <a:round/>
            <a:headEnd len="med" w="med" type="none"/>
            <a:tailEnd len="med" w="med" type="none"/>
          </a:ln>
        </p:spPr>
      </p:cxnSp>
      <p:cxnSp>
        <p:nvCxnSpPr>
          <p:cNvPr id="647" name="Google Shape;647;p77"/>
          <p:cNvCxnSpPr/>
          <p:nvPr/>
        </p:nvCxnSpPr>
        <p:spPr>
          <a:xfrm>
            <a:off x="806850" y="2020325"/>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648" name="Google Shape;648;p77"/>
          <p:cNvCxnSpPr/>
          <p:nvPr/>
        </p:nvCxnSpPr>
        <p:spPr>
          <a:xfrm>
            <a:off x="806850" y="229365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649" name="Google Shape;649;p77"/>
          <p:cNvCxnSpPr/>
          <p:nvPr/>
        </p:nvCxnSpPr>
        <p:spPr>
          <a:xfrm>
            <a:off x="856225" y="2560250"/>
            <a:ext cx="1604400" cy="4800"/>
          </a:xfrm>
          <a:prstGeom prst="straightConnector1">
            <a:avLst/>
          </a:prstGeom>
          <a:noFill/>
          <a:ln cap="flat" cmpd="sng" w="9525">
            <a:solidFill>
              <a:srgbClr val="000000"/>
            </a:solidFill>
            <a:prstDash val="solid"/>
            <a:round/>
            <a:headEnd len="med" w="med" type="none"/>
            <a:tailEnd len="med" w="med" type="none"/>
          </a:ln>
        </p:spPr>
      </p:cxnSp>
      <p:cxnSp>
        <p:nvCxnSpPr>
          <p:cNvPr id="650" name="Google Shape;650;p77"/>
          <p:cNvCxnSpPr/>
          <p:nvPr/>
        </p:nvCxnSpPr>
        <p:spPr>
          <a:xfrm>
            <a:off x="806850" y="2865025"/>
            <a:ext cx="1136100" cy="0"/>
          </a:xfrm>
          <a:prstGeom prst="straightConnector1">
            <a:avLst/>
          </a:prstGeom>
          <a:noFill/>
          <a:ln cap="flat" cmpd="sng" w="9525">
            <a:solidFill>
              <a:srgbClr val="000000"/>
            </a:solidFill>
            <a:prstDash val="solid"/>
            <a:round/>
            <a:headEnd len="med" w="med" type="none"/>
            <a:tailEnd len="med" w="med" type="none"/>
          </a:ln>
        </p:spPr>
      </p:cxnSp>
      <p:sp>
        <p:nvSpPr>
          <p:cNvPr id="651" name="Google Shape;651;p7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652" name="Google Shape;652;p77"/>
          <p:cNvCxnSpPr/>
          <p:nvPr/>
        </p:nvCxnSpPr>
        <p:spPr>
          <a:xfrm>
            <a:off x="806850" y="3129400"/>
            <a:ext cx="1136100" cy="0"/>
          </a:xfrm>
          <a:prstGeom prst="straightConnector1">
            <a:avLst/>
          </a:prstGeom>
          <a:noFill/>
          <a:ln cap="flat" cmpd="sng" w="9525">
            <a:solidFill>
              <a:srgbClr val="000000"/>
            </a:solidFill>
            <a:prstDash val="solid"/>
            <a:round/>
            <a:headEnd len="med" w="med" type="none"/>
            <a:tailEnd len="med" w="med" type="none"/>
          </a:ln>
        </p:spPr>
      </p:cxnSp>
      <p:cxnSp>
        <p:nvCxnSpPr>
          <p:cNvPr id="653" name="Google Shape;653;p77"/>
          <p:cNvCxnSpPr/>
          <p:nvPr/>
        </p:nvCxnSpPr>
        <p:spPr>
          <a:xfrm flipH="1" rot="10800000">
            <a:off x="856225" y="3393775"/>
            <a:ext cx="2041200" cy="900"/>
          </a:xfrm>
          <a:prstGeom prst="straightConnector1">
            <a:avLst/>
          </a:prstGeom>
          <a:noFill/>
          <a:ln cap="flat" cmpd="sng" w="9525">
            <a:solidFill>
              <a:srgbClr val="000000"/>
            </a:solidFill>
            <a:prstDash val="solid"/>
            <a:round/>
            <a:headEnd len="med" w="med" type="none"/>
            <a:tailEnd len="med" w="med" type="none"/>
          </a:ln>
        </p:spPr>
      </p:cxnSp>
      <p:cxnSp>
        <p:nvCxnSpPr>
          <p:cNvPr id="654" name="Google Shape;654;p77"/>
          <p:cNvCxnSpPr/>
          <p:nvPr/>
        </p:nvCxnSpPr>
        <p:spPr>
          <a:xfrm>
            <a:off x="806850" y="3690000"/>
            <a:ext cx="751500" cy="900"/>
          </a:xfrm>
          <a:prstGeom prst="straightConnector1">
            <a:avLst/>
          </a:prstGeom>
          <a:noFill/>
          <a:ln cap="flat" cmpd="sng" w="9525">
            <a:solidFill>
              <a:srgbClr val="000000"/>
            </a:solidFill>
            <a:prstDash val="solid"/>
            <a:round/>
            <a:headEnd len="med" w="med" type="none"/>
            <a:tailEnd len="med" w="med" type="none"/>
          </a:ln>
        </p:spPr>
      </p:cxnSp>
      <p:cxnSp>
        <p:nvCxnSpPr>
          <p:cNvPr id="655" name="Google Shape;655;p77"/>
          <p:cNvCxnSpPr/>
          <p:nvPr/>
        </p:nvCxnSpPr>
        <p:spPr>
          <a:xfrm>
            <a:off x="806850" y="3994800"/>
            <a:ext cx="751500" cy="9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El Messiri"/>
                <a:ea typeface="El Messiri"/>
                <a:cs typeface="El Messiri"/>
                <a:sym typeface="El Messiri"/>
              </a:rPr>
              <a:t>Content</a:t>
            </a:r>
            <a:endParaRPr b="1">
              <a:solidFill>
                <a:srgbClr val="000000"/>
              </a:solidFill>
              <a:latin typeface="El Messiri"/>
              <a:ea typeface="El Messiri"/>
              <a:cs typeface="El Messiri"/>
              <a:sym typeface="El Messiri"/>
            </a:endParaRPr>
          </a:p>
        </p:txBody>
      </p:sp>
      <p:sp>
        <p:nvSpPr>
          <p:cNvPr id="103" name="Google Shape;103;p19"/>
          <p:cNvSpPr txBox="1"/>
          <p:nvPr>
            <p:ph idx="1" type="body"/>
          </p:nvPr>
        </p:nvSpPr>
        <p:spPr>
          <a:xfrm>
            <a:off x="311700" y="941525"/>
            <a:ext cx="8520600" cy="363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Variables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Data structures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Operators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Number systems conversion</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Bitwise operations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Math library</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User Input</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Conditional statements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Loops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Examples</a:t>
            </a:r>
            <a:endParaRPr sz="1600">
              <a:solidFill>
                <a:srgbClr val="000000"/>
              </a:solidFill>
              <a:latin typeface="El Messiri"/>
              <a:ea typeface="El Messiri"/>
              <a:cs typeface="El Messiri"/>
              <a:sym typeface="El Messiri"/>
            </a:endParaRPr>
          </a:p>
          <a:p>
            <a:pPr indent="-330200" lvl="0" marL="457200" rtl="0" algn="l">
              <a:spcBef>
                <a:spcPts val="0"/>
              </a:spcBef>
              <a:spcAft>
                <a:spcPts val="0"/>
              </a:spcAft>
              <a:buClr>
                <a:srgbClr val="000000"/>
              </a:buClr>
              <a:buSzPts val="1600"/>
              <a:buFont typeface="El Messiri"/>
              <a:buChar char="●"/>
            </a:pPr>
            <a:r>
              <a:rPr lang="en" sz="1600">
                <a:solidFill>
                  <a:srgbClr val="000000"/>
                </a:solidFill>
                <a:latin typeface="El Messiri"/>
                <a:ea typeface="El Messiri"/>
                <a:cs typeface="El Messiri"/>
                <a:sym typeface="El Messiri"/>
              </a:rPr>
              <a:t>Arrays</a:t>
            </a:r>
            <a:endParaRPr sz="1600">
              <a:solidFill>
                <a:srgbClr val="000000"/>
              </a:solidFill>
              <a:latin typeface="El Messiri"/>
              <a:ea typeface="El Messiri"/>
              <a:cs typeface="El Messiri"/>
              <a:sym typeface="El Messiri"/>
            </a:endParaRPr>
          </a:p>
        </p:txBody>
      </p:sp>
      <p:cxnSp>
        <p:nvCxnSpPr>
          <p:cNvPr id="104" name="Google Shape;104;p19"/>
          <p:cNvCxnSpPr/>
          <p:nvPr/>
        </p:nvCxnSpPr>
        <p:spPr>
          <a:xfrm>
            <a:off x="806850" y="1175400"/>
            <a:ext cx="1136100" cy="0"/>
          </a:xfrm>
          <a:prstGeom prst="straightConnector1">
            <a:avLst/>
          </a:prstGeom>
          <a:noFill/>
          <a:ln cap="flat" cmpd="sng" w="9525">
            <a:solidFill>
              <a:srgbClr val="000000"/>
            </a:solidFill>
            <a:prstDash val="solid"/>
            <a:round/>
            <a:headEnd len="med" w="med" type="none"/>
            <a:tailEnd len="med" w="med" type="none"/>
          </a:ln>
        </p:spPr>
      </p:cxnSp>
      <p:sp>
        <p:nvSpPr>
          <p:cNvPr id="105" name="Google Shape;105;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latin typeface="El Messiri"/>
                <a:ea typeface="El Messiri"/>
                <a:cs typeface="El Messiri"/>
                <a:sym typeface="El Messiri"/>
              </a:rPr>
              <a:t>2. Variables</a:t>
            </a:r>
            <a:endParaRPr b="1">
              <a:solidFill>
                <a:srgbClr val="073763"/>
              </a:solidFill>
              <a:latin typeface="El Messiri"/>
              <a:ea typeface="El Messiri"/>
              <a:cs typeface="El Messiri"/>
              <a:sym typeface="El Messiri"/>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It is a container where we can put our values in, for example, we can put 2 in a container x, x here is the variable name.</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Putting a value in a </a:t>
            </a:r>
            <a:r>
              <a:rPr lang="en" sz="1600">
                <a:solidFill>
                  <a:srgbClr val="000000"/>
                </a:solidFill>
                <a:latin typeface="El Messiri"/>
                <a:ea typeface="El Messiri"/>
                <a:cs typeface="El Messiri"/>
                <a:sym typeface="El Messiri"/>
              </a:rPr>
              <a:t>variable</a:t>
            </a:r>
            <a:r>
              <a:rPr lang="en" sz="1600">
                <a:solidFill>
                  <a:srgbClr val="000000"/>
                </a:solidFill>
                <a:latin typeface="El Messiri"/>
                <a:ea typeface="El Messiri"/>
                <a:cs typeface="El Messiri"/>
                <a:sym typeface="El Messiri"/>
              </a:rPr>
              <a:t> is called “Assignment”, and it doesn’t print any value.</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Example: </a:t>
            </a:r>
            <a:r>
              <a:rPr lang="en" sz="1600">
                <a:solidFill>
                  <a:srgbClr val="000000"/>
                </a:solidFill>
                <a:latin typeface="El Messiri"/>
                <a:ea typeface="El Messiri"/>
                <a:cs typeface="El Messiri"/>
                <a:sym typeface="El Messiri"/>
              </a:rPr>
              <a:t>Assigning</a:t>
            </a:r>
            <a:r>
              <a:rPr lang="en" sz="1600">
                <a:solidFill>
                  <a:srgbClr val="000000"/>
                </a:solidFill>
                <a:latin typeface="El Messiri"/>
                <a:ea typeface="El Messiri"/>
                <a:cs typeface="El Messiri"/>
                <a:sym typeface="El Messiri"/>
              </a:rPr>
              <a:t> 2 to x ⇒ `x = 2`</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We can do any operations with this variables, we can add 2 to x where the result will be 4, and so on..</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rPr lang="en" sz="1600">
                <a:solidFill>
                  <a:srgbClr val="000000"/>
                </a:solidFill>
                <a:latin typeface="El Messiri"/>
                <a:ea typeface="El Messiri"/>
                <a:cs typeface="El Messiri"/>
                <a:sym typeface="El Messiri"/>
              </a:rPr>
              <a:t>We can change the value of the variable any time.</a:t>
            </a:r>
            <a:endParaRPr sz="1600">
              <a:solidFill>
                <a:srgbClr val="000000"/>
              </a:solidFill>
              <a:latin typeface="El Messiri"/>
              <a:ea typeface="El Messiri"/>
              <a:cs typeface="El Messiri"/>
              <a:sym typeface="El Messiri"/>
            </a:endParaRPr>
          </a:p>
        </p:txBody>
      </p:sp>
      <p:sp>
        <p:nvSpPr>
          <p:cNvPr id="112" name="Google Shape;112;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1"/>
          <p:cNvSpPr txBox="1"/>
          <p:nvPr>
            <p:ph idx="1" type="body"/>
          </p:nvPr>
        </p:nvSpPr>
        <p:spPr>
          <a:xfrm>
            <a:off x="83100" y="486625"/>
            <a:ext cx="2785200" cy="43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000">
                <a:solidFill>
                  <a:srgbClr val="073763"/>
                </a:solidFill>
                <a:latin typeface="El Messiri"/>
                <a:ea typeface="El Messiri"/>
                <a:cs typeface="El Messiri"/>
                <a:sym typeface="El Messiri"/>
              </a:rPr>
              <a:t>Variables with numbers</a:t>
            </a:r>
            <a:endParaRPr i="1" sz="2000">
              <a:solidFill>
                <a:srgbClr val="073763"/>
              </a:solidFill>
              <a:latin typeface="El Messiri"/>
              <a:ea typeface="El Messiri"/>
              <a:cs typeface="El Messiri"/>
              <a:sym typeface="El Messiri"/>
            </a:endParaRPr>
          </a:p>
          <a:p>
            <a:pPr indent="0" lvl="0" marL="0" rtl="0" algn="l">
              <a:spcBef>
                <a:spcPts val="1200"/>
              </a:spcBef>
              <a:spcAft>
                <a:spcPts val="0"/>
              </a:spcAft>
              <a:buNone/>
            </a:pPr>
            <a:r>
              <a:t/>
            </a:r>
            <a:endParaRPr i="1" sz="2000">
              <a:solidFill>
                <a:srgbClr val="073763"/>
              </a:solidFill>
              <a:latin typeface="El Messiri"/>
              <a:ea typeface="El Messiri"/>
              <a:cs typeface="El Messiri"/>
              <a:sym typeface="El Messiri"/>
            </a:endParaRPr>
          </a:p>
          <a:p>
            <a:pPr indent="0" lvl="0" marL="0" rtl="0" algn="l">
              <a:spcBef>
                <a:spcPts val="1200"/>
              </a:spcBef>
              <a:spcAft>
                <a:spcPts val="0"/>
              </a:spcAft>
              <a:buNone/>
            </a:pPr>
            <a:r>
              <a:t/>
            </a:r>
            <a:endParaRPr i="1" sz="2000">
              <a:solidFill>
                <a:srgbClr val="073763"/>
              </a:solidFill>
              <a:latin typeface="El Messiri"/>
              <a:ea typeface="El Messiri"/>
              <a:cs typeface="El Messiri"/>
              <a:sym typeface="El Messiri"/>
            </a:endParaRPr>
          </a:p>
          <a:p>
            <a:pPr indent="0" lvl="0" marL="0" rtl="0" algn="l">
              <a:spcBef>
                <a:spcPts val="1200"/>
              </a:spcBef>
              <a:spcAft>
                <a:spcPts val="0"/>
              </a:spcAft>
              <a:buNone/>
            </a:pPr>
            <a:r>
              <a:t/>
            </a:r>
            <a:endParaRPr i="1" sz="2000">
              <a:solidFill>
                <a:srgbClr val="073763"/>
              </a:solidFill>
              <a:latin typeface="El Messiri"/>
              <a:ea typeface="El Messiri"/>
              <a:cs typeface="El Messiri"/>
              <a:sym typeface="El Messiri"/>
            </a:endParaRPr>
          </a:p>
          <a:p>
            <a:pPr indent="0" lvl="0" marL="0" rtl="0" algn="l">
              <a:spcBef>
                <a:spcPts val="1200"/>
              </a:spcBef>
              <a:spcAft>
                <a:spcPts val="0"/>
              </a:spcAft>
              <a:buNone/>
            </a:pPr>
            <a:r>
              <a:t/>
            </a:r>
            <a:endParaRPr i="1" sz="2000">
              <a:solidFill>
                <a:srgbClr val="073763"/>
              </a:solidFill>
              <a:latin typeface="El Messiri"/>
              <a:ea typeface="El Messiri"/>
              <a:cs typeface="El Messiri"/>
              <a:sym typeface="El Messiri"/>
            </a:endParaRPr>
          </a:p>
          <a:p>
            <a:pPr indent="0" lvl="0" marL="0" rtl="0" algn="l">
              <a:spcBef>
                <a:spcPts val="1200"/>
              </a:spcBef>
              <a:spcAft>
                <a:spcPts val="1200"/>
              </a:spcAft>
              <a:buNone/>
            </a:pPr>
            <a:r>
              <a:t/>
            </a:r>
            <a:endParaRPr i="1" sz="2000">
              <a:solidFill>
                <a:srgbClr val="073763"/>
              </a:solidFill>
              <a:latin typeface="El Messiri"/>
              <a:ea typeface="El Messiri"/>
              <a:cs typeface="El Messiri"/>
              <a:sym typeface="El Messiri"/>
            </a:endParaRPr>
          </a:p>
        </p:txBody>
      </p:sp>
      <p:pic>
        <p:nvPicPr>
          <p:cNvPr id="118" name="Google Shape;118;p21"/>
          <p:cNvPicPr preferRelativeResize="0"/>
          <p:nvPr/>
        </p:nvPicPr>
        <p:blipFill>
          <a:blip r:embed="rId3">
            <a:alphaModFix/>
          </a:blip>
          <a:stretch>
            <a:fillRect/>
          </a:stretch>
        </p:blipFill>
        <p:spPr>
          <a:xfrm>
            <a:off x="235500" y="923350"/>
            <a:ext cx="2057400" cy="2095500"/>
          </a:xfrm>
          <a:prstGeom prst="rect">
            <a:avLst/>
          </a:prstGeom>
          <a:noFill/>
          <a:ln>
            <a:noFill/>
          </a:ln>
        </p:spPr>
      </p:pic>
      <p:pic>
        <p:nvPicPr>
          <p:cNvPr id="119" name="Google Shape;119;p21"/>
          <p:cNvPicPr preferRelativeResize="0"/>
          <p:nvPr/>
        </p:nvPicPr>
        <p:blipFill>
          <a:blip r:embed="rId4">
            <a:alphaModFix/>
          </a:blip>
          <a:stretch>
            <a:fillRect/>
          </a:stretch>
        </p:blipFill>
        <p:spPr>
          <a:xfrm>
            <a:off x="235488" y="3220988"/>
            <a:ext cx="1552575" cy="1152525"/>
          </a:xfrm>
          <a:prstGeom prst="rect">
            <a:avLst/>
          </a:prstGeom>
          <a:noFill/>
          <a:ln>
            <a:noFill/>
          </a:ln>
        </p:spPr>
      </p:pic>
      <p:cxnSp>
        <p:nvCxnSpPr>
          <p:cNvPr id="120" name="Google Shape;120;p21"/>
          <p:cNvCxnSpPr/>
          <p:nvPr/>
        </p:nvCxnSpPr>
        <p:spPr>
          <a:xfrm flipH="1">
            <a:off x="2774100" y="459775"/>
            <a:ext cx="9000" cy="4463700"/>
          </a:xfrm>
          <a:prstGeom prst="straightConnector1">
            <a:avLst/>
          </a:prstGeom>
          <a:noFill/>
          <a:ln cap="flat" cmpd="sng" w="9525">
            <a:solidFill>
              <a:srgbClr val="000000"/>
            </a:solidFill>
            <a:prstDash val="solid"/>
            <a:round/>
            <a:headEnd len="med" w="med" type="none"/>
            <a:tailEnd len="med" w="med" type="none"/>
          </a:ln>
        </p:spPr>
      </p:cxnSp>
      <p:sp>
        <p:nvSpPr>
          <p:cNvPr id="121" name="Google Shape;121;p21"/>
          <p:cNvSpPr txBox="1"/>
          <p:nvPr>
            <p:ph idx="1" type="body"/>
          </p:nvPr>
        </p:nvSpPr>
        <p:spPr>
          <a:xfrm>
            <a:off x="2792100" y="486625"/>
            <a:ext cx="2785200" cy="43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000">
                <a:solidFill>
                  <a:srgbClr val="073763"/>
                </a:solidFill>
                <a:latin typeface="El Messiri"/>
                <a:ea typeface="El Messiri"/>
                <a:cs typeface="El Messiri"/>
                <a:sym typeface="El Messiri"/>
              </a:rPr>
              <a:t>Variables with strings</a:t>
            </a:r>
            <a:endParaRPr i="1" sz="2000">
              <a:solidFill>
                <a:srgbClr val="073763"/>
              </a:solidFill>
              <a:latin typeface="El Messiri"/>
              <a:ea typeface="El Messiri"/>
              <a:cs typeface="El Messiri"/>
              <a:sym typeface="El Messiri"/>
            </a:endParaRPr>
          </a:p>
          <a:p>
            <a:pPr indent="0" lvl="0" marL="0" rtl="0" algn="l">
              <a:spcBef>
                <a:spcPts val="1200"/>
              </a:spcBef>
              <a:spcAft>
                <a:spcPts val="0"/>
              </a:spcAft>
              <a:buNone/>
            </a:pPr>
            <a:r>
              <a:t/>
            </a:r>
            <a:endParaRPr i="1" sz="2000">
              <a:solidFill>
                <a:srgbClr val="073763"/>
              </a:solidFill>
              <a:latin typeface="El Messiri"/>
              <a:ea typeface="El Messiri"/>
              <a:cs typeface="El Messiri"/>
              <a:sym typeface="El Messiri"/>
            </a:endParaRPr>
          </a:p>
          <a:p>
            <a:pPr indent="0" lvl="0" marL="0" rtl="0" algn="l">
              <a:spcBef>
                <a:spcPts val="1200"/>
              </a:spcBef>
              <a:spcAft>
                <a:spcPts val="0"/>
              </a:spcAft>
              <a:buNone/>
            </a:pPr>
            <a:r>
              <a:t/>
            </a:r>
            <a:endParaRPr i="1" sz="2000">
              <a:solidFill>
                <a:srgbClr val="073763"/>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The string is a number of characters, so to get a specific number, we need to specify its index</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If we have `John` string, it is represented by an array:</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pic>
        <p:nvPicPr>
          <p:cNvPr id="122" name="Google Shape;122;p21"/>
          <p:cNvPicPr preferRelativeResize="0"/>
          <p:nvPr/>
        </p:nvPicPr>
        <p:blipFill>
          <a:blip r:embed="rId5">
            <a:alphaModFix/>
          </a:blip>
          <a:stretch>
            <a:fillRect/>
          </a:stretch>
        </p:blipFill>
        <p:spPr>
          <a:xfrm>
            <a:off x="3046125" y="1046925"/>
            <a:ext cx="1885950" cy="1019175"/>
          </a:xfrm>
          <a:prstGeom prst="rect">
            <a:avLst/>
          </a:prstGeom>
          <a:noFill/>
          <a:ln>
            <a:noFill/>
          </a:ln>
        </p:spPr>
      </p:pic>
      <p:cxnSp>
        <p:nvCxnSpPr>
          <p:cNvPr id="123" name="Google Shape;123;p21"/>
          <p:cNvCxnSpPr/>
          <p:nvPr/>
        </p:nvCxnSpPr>
        <p:spPr>
          <a:xfrm flipH="1">
            <a:off x="5501100" y="424000"/>
            <a:ext cx="9000" cy="4463700"/>
          </a:xfrm>
          <a:prstGeom prst="straightConnector1">
            <a:avLst/>
          </a:prstGeom>
          <a:noFill/>
          <a:ln cap="flat" cmpd="sng" w="9525">
            <a:solidFill>
              <a:srgbClr val="000000"/>
            </a:solidFill>
            <a:prstDash val="solid"/>
            <a:round/>
            <a:headEnd len="med" w="med" type="none"/>
            <a:tailEnd len="med" w="med" type="none"/>
          </a:ln>
        </p:spPr>
      </p:cxnSp>
      <p:sp>
        <p:nvSpPr>
          <p:cNvPr id="124" name="Google Shape;124;p21"/>
          <p:cNvSpPr txBox="1"/>
          <p:nvPr>
            <p:ph idx="1" type="body"/>
          </p:nvPr>
        </p:nvSpPr>
        <p:spPr>
          <a:xfrm>
            <a:off x="5535300" y="486625"/>
            <a:ext cx="2057400" cy="433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solidFill>
                  <a:srgbClr val="000000"/>
                </a:solidFill>
                <a:latin typeface="El Messiri"/>
                <a:ea typeface="El Messiri"/>
                <a:cs typeface="El Messiri"/>
                <a:sym typeface="El Messiri"/>
              </a:rPr>
              <a:t>So, to fetch the first element, we can use: `name[0]` or `name[-n]`, </a:t>
            </a:r>
            <a:r>
              <a:rPr lang="en" sz="1600">
                <a:solidFill>
                  <a:srgbClr val="000000"/>
                </a:solidFill>
                <a:latin typeface="El Messiri"/>
                <a:ea typeface="El Messiri"/>
                <a:cs typeface="El Messiri"/>
                <a:sym typeface="El Messiri"/>
              </a:rPr>
              <a:t>where n is the length of the string.</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If we want to fetch a substring `oh` for example, we can use `name[1:3]` as the first number is inclusive and the second one is exclusive.</a:t>
            </a:r>
            <a:endParaRPr sz="1600">
              <a:solidFill>
                <a:srgbClr val="000000"/>
              </a:solidFill>
              <a:latin typeface="El Messiri"/>
              <a:ea typeface="El Messiri"/>
              <a:cs typeface="El Messiri"/>
              <a:sym typeface="El Messiri"/>
            </a:endParaRPr>
          </a:p>
          <a:p>
            <a:pPr indent="0" lvl="0" marL="0" rtl="0" algn="l">
              <a:spcBef>
                <a:spcPts val="1200"/>
              </a:spcBef>
              <a:spcAft>
                <a:spcPts val="0"/>
              </a:spcAft>
              <a:buNone/>
            </a:pPr>
            <a:r>
              <a:rPr lang="en" sz="1600">
                <a:solidFill>
                  <a:srgbClr val="000000"/>
                </a:solidFill>
                <a:latin typeface="El Messiri"/>
                <a:ea typeface="El Messiri"/>
                <a:cs typeface="El Messiri"/>
                <a:sym typeface="El Messiri"/>
              </a:rPr>
              <a:t>	</a:t>
            </a:r>
            <a:endParaRPr sz="1600">
              <a:solidFill>
                <a:srgbClr val="000000"/>
              </a:solidFill>
              <a:latin typeface="El Messiri"/>
              <a:ea typeface="El Messiri"/>
              <a:cs typeface="El Messiri"/>
              <a:sym typeface="El Messiri"/>
            </a:endParaRPr>
          </a:p>
          <a:p>
            <a:pPr indent="0" lvl="0" marL="0" rtl="0" algn="l">
              <a:spcBef>
                <a:spcPts val="1200"/>
              </a:spcBef>
              <a:spcAft>
                <a:spcPts val="1200"/>
              </a:spcAft>
              <a:buNone/>
            </a:pPr>
            <a:r>
              <a:t/>
            </a:r>
            <a:endParaRPr sz="1600">
              <a:solidFill>
                <a:srgbClr val="000000"/>
              </a:solidFill>
              <a:latin typeface="El Messiri"/>
              <a:ea typeface="El Messiri"/>
              <a:cs typeface="El Messiri"/>
              <a:sym typeface="El Messiri"/>
            </a:endParaRPr>
          </a:p>
        </p:txBody>
      </p:sp>
      <p:graphicFrame>
        <p:nvGraphicFramePr>
          <p:cNvPr id="125" name="Google Shape;125;p21"/>
          <p:cNvGraphicFramePr/>
          <p:nvPr/>
        </p:nvGraphicFramePr>
        <p:xfrm>
          <a:off x="2895800" y="3939900"/>
          <a:ext cx="3000000" cy="3000000"/>
        </p:xfrm>
        <a:graphic>
          <a:graphicData uri="http://schemas.openxmlformats.org/drawingml/2006/table">
            <a:tbl>
              <a:tblPr>
                <a:noFill/>
                <a:tableStyleId>{94E4A765-4068-41B4-A9C5-76A31C234911}</a:tableStyleId>
              </a:tblPr>
              <a:tblGrid>
                <a:gridCol w="604100"/>
                <a:gridCol w="604100"/>
                <a:gridCol w="604100"/>
                <a:gridCol w="604100"/>
              </a:tblGrid>
              <a:tr h="131350">
                <a:tc>
                  <a:txBody>
                    <a:bodyPr/>
                    <a:lstStyle/>
                    <a:p>
                      <a:pPr indent="0" lvl="0" marL="0" rtl="0" algn="ctr">
                        <a:spcBef>
                          <a:spcPts val="0"/>
                        </a:spcBef>
                        <a:spcAft>
                          <a:spcPts val="0"/>
                        </a:spcAft>
                        <a:buNone/>
                      </a:pPr>
                      <a:r>
                        <a:rPr lang="en" sz="900"/>
                        <a:t>J</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900"/>
                        <a:t>o</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900"/>
                        <a:t>h</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900"/>
                        <a:t>n</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r>
              <a:tr h="131350">
                <a:tc>
                  <a:txBody>
                    <a:bodyPr/>
                    <a:lstStyle/>
                    <a:p>
                      <a:pPr indent="0" lvl="0" marL="0" rtl="0" algn="ctr">
                        <a:spcBef>
                          <a:spcPts val="0"/>
                        </a:spcBef>
                        <a:spcAft>
                          <a:spcPts val="0"/>
                        </a:spcAft>
                        <a:buNone/>
                      </a:pPr>
                      <a:r>
                        <a:rPr lang="en" sz="900"/>
                        <a:t>0</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900"/>
                        <a:t>2</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900"/>
                        <a:t>3</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r>
              <a:tr h="131350">
                <a:tc>
                  <a:txBody>
                    <a:bodyPr/>
                    <a:lstStyle/>
                    <a:p>
                      <a:pPr indent="0" lvl="0" marL="0" rtl="0" algn="ctr">
                        <a:spcBef>
                          <a:spcPts val="0"/>
                        </a:spcBef>
                        <a:spcAft>
                          <a:spcPts val="0"/>
                        </a:spcAft>
                        <a:buNone/>
                      </a:pPr>
                      <a:r>
                        <a:rPr lang="en" sz="900"/>
                        <a:t>-4</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900"/>
                        <a:t>-3</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900"/>
                        <a:t>-2</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lang="en" sz="900"/>
                        <a:t>-1</a:t>
                      </a:r>
                      <a:endParaRPr sz="9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5"/>
                    </a:solidFill>
                  </a:tcPr>
                </a:tc>
              </a:tr>
            </a:tbl>
          </a:graphicData>
        </a:graphic>
      </p:graphicFrame>
      <p:pic>
        <p:nvPicPr>
          <p:cNvPr id="126" name="Google Shape;126;p21"/>
          <p:cNvPicPr preferRelativeResize="0"/>
          <p:nvPr/>
        </p:nvPicPr>
        <p:blipFill rotWithShape="1">
          <a:blip r:embed="rId6">
            <a:alphaModFix/>
          </a:blip>
          <a:srcRect b="0" l="0" r="18633" t="0"/>
          <a:stretch/>
        </p:blipFill>
        <p:spPr>
          <a:xfrm>
            <a:off x="7712575" y="660875"/>
            <a:ext cx="1390550" cy="3196750"/>
          </a:xfrm>
          <a:prstGeom prst="rect">
            <a:avLst/>
          </a:prstGeom>
          <a:noFill/>
          <a:ln>
            <a:noFill/>
          </a:ln>
        </p:spPr>
      </p:pic>
      <p:pic>
        <p:nvPicPr>
          <p:cNvPr id="127" name="Google Shape;127;p21"/>
          <p:cNvPicPr preferRelativeResize="0"/>
          <p:nvPr/>
        </p:nvPicPr>
        <p:blipFill rotWithShape="1">
          <a:blip r:embed="rId7">
            <a:alphaModFix/>
          </a:blip>
          <a:srcRect b="0" l="0" r="18619" t="0"/>
          <a:stretch/>
        </p:blipFill>
        <p:spPr>
          <a:xfrm>
            <a:off x="7712569" y="3933825"/>
            <a:ext cx="1222380" cy="1195900"/>
          </a:xfrm>
          <a:prstGeom prst="rect">
            <a:avLst/>
          </a:prstGeom>
          <a:noFill/>
          <a:ln>
            <a:noFill/>
          </a:ln>
        </p:spPr>
      </p:pic>
      <p:sp>
        <p:nvSpPr>
          <p:cNvPr id="128" name="Google Shape;128;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212A2E"/>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