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38"/>
  </p:notesMasterIdLst>
  <p:sldIdLst>
    <p:sldId id="256" r:id="rId5"/>
    <p:sldId id="258" r:id="rId6"/>
    <p:sldId id="260" r:id="rId7"/>
    <p:sldId id="259" r:id="rId8"/>
    <p:sldId id="303" r:id="rId9"/>
    <p:sldId id="261" r:id="rId10"/>
    <p:sldId id="297" r:id="rId11"/>
    <p:sldId id="298" r:id="rId12"/>
    <p:sldId id="300" r:id="rId13"/>
    <p:sldId id="265" r:id="rId14"/>
    <p:sldId id="263" r:id="rId15"/>
    <p:sldId id="324" r:id="rId16"/>
    <p:sldId id="262" r:id="rId17"/>
    <p:sldId id="264" r:id="rId18"/>
    <p:sldId id="301" r:id="rId19"/>
    <p:sldId id="302" r:id="rId20"/>
    <p:sldId id="323" r:id="rId21"/>
    <p:sldId id="305" r:id="rId22"/>
    <p:sldId id="304" r:id="rId23"/>
    <p:sldId id="311" r:id="rId24"/>
    <p:sldId id="312" r:id="rId25"/>
    <p:sldId id="314" r:id="rId26"/>
    <p:sldId id="313" r:id="rId27"/>
    <p:sldId id="315" r:id="rId28"/>
    <p:sldId id="316" r:id="rId29"/>
    <p:sldId id="325" r:id="rId30"/>
    <p:sldId id="320" r:id="rId31"/>
    <p:sldId id="321" r:id="rId32"/>
    <p:sldId id="322" r:id="rId33"/>
    <p:sldId id="319" r:id="rId34"/>
    <p:sldId id="318" r:id="rId35"/>
    <p:sldId id="317" r:id="rId36"/>
    <p:sldId id="310" r:id="rId37"/>
  </p:sldIdLst>
  <p:sldSz cx="9144000" cy="5143500" type="screen16x9"/>
  <p:notesSz cx="6858000" cy="9144000"/>
  <p:embeddedFontLst>
    <p:embeddedFont>
      <p:font typeface="Aharoni" panose="02010803020104030203" pitchFamily="2" charset="-79"/>
      <p:bold r:id="rId39"/>
    </p:embeddedFont>
    <p:embeddedFont>
      <p:font typeface="Baguet Script" panose="00000500000000000000" pitchFamily="2" charset="0"/>
      <p:regular r:id="rId40"/>
    </p:embeddedFont>
    <p:embeddedFont>
      <p:font typeface="Hanken Grotesk" panose="020B0604020202020204" charset="0"/>
      <p:regular r:id="rId41"/>
      <p:bold r:id="rId42"/>
      <p:italic r:id="rId43"/>
      <p:boldItalic r:id="rId44"/>
    </p:embeddedFont>
    <p:embeddedFont>
      <p:font typeface="Hanken Grotesk Light" panose="020B0604020202020204" charset="0"/>
      <p:regular r:id="rId45"/>
      <p:bold r:id="rId46"/>
      <p:italic r:id="rId47"/>
      <p:boldItalic r:id="rId48"/>
    </p:embeddedFont>
    <p:embeddedFont>
      <p:font typeface="Sora ExtraBold" panose="020B0604020202020204" charset="0"/>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36A5EE-1F34-4C25-97CD-D0290E64BF0E}">
  <a:tblStyle styleId="{7B36A5EE-1F34-4C25-97CD-D0290E64BF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5A2D70D-F106-4B83-A66A-E91BFF5F6A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835"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ec48b2bc10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ec48b2bc1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7"/>
        <p:cNvGrpSpPr/>
        <p:nvPr/>
      </p:nvGrpSpPr>
      <p:grpSpPr>
        <a:xfrm>
          <a:off x="0" y="0"/>
          <a:ext cx="0" cy="0"/>
          <a:chOff x="0" y="0"/>
          <a:chExt cx="0" cy="0"/>
        </a:xfrm>
      </p:grpSpPr>
      <p:sp>
        <p:nvSpPr>
          <p:cNvPr id="2208" name="Google Shape;2208;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9" name="Google Shape;2209;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46940EDB-B306-4F78-835A-383D81A77078}"/>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867D83F7-E202-685A-1C1A-44EEAEE0DA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F11850FA-F92B-CC42-9E30-38DB886C8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6" name="Google Shape;190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11AC5C7A-3FC8-5B26-30BA-A47B6E7E24C9}"/>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E3C7ED7E-80C1-008F-61C0-64B56DDD4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7502A931-3FDC-9505-53E4-6D52DA4D12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718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B6841B4-85BA-9DDA-E6EC-5D4F35D238F7}"/>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8DE215E5-BC3E-AF02-610F-3C00B08DE2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B6F70A6F-9E43-0372-BD10-EC752F69D6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230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D80343A6-882E-E59B-5216-5F74111BDDF5}"/>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4DAF447A-ECED-0C19-AEF6-0C59177AE7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134203B2-66BA-62AB-C3AB-28661F6357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588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CC4AB001-7FA0-BC29-F451-64AFB6B34549}"/>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E7F910FE-9B33-DE95-2D1B-07912097F1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02CF953D-F551-82B6-8F9A-2605342134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77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E7CC405-D4C8-853A-9844-CBF249E8594A}"/>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2A6B6558-7899-184E-9251-EFB30B070B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62EF8201-6599-A058-DD92-9C8F577F4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06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973D8177-DA6D-E882-1F02-C93EC809CE18}"/>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86A58E12-7258-82A4-386F-A371102B1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B3708CC2-B1D8-AC61-3B55-00740924CB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3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99812D9B-CBC0-4627-785E-F90A9F910838}"/>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8E13345C-FD64-C4F5-9978-8251865312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F4375FCC-BFC1-64CA-87ED-7A8E7BC8E7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49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09C97F39-12EE-4C0D-416A-E8FE60E82527}"/>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3EA269FB-519C-3CA1-ECD9-52E9C93F66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8FC2E721-D6A3-A1C6-777F-B23787337A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9612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1AD0B390-90DD-FD06-C7FE-E362B177DEA9}"/>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A68E7948-1737-BBBB-A6E5-F8C6C3F28C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7EFC4433-D254-BF56-8BE2-AEBF9F0241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666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B7B1441-AF32-4673-B282-E682E8EE9C70}"/>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A60EE4F5-679D-EED7-7B57-F1D46E27BF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87F53951-CCA0-B42B-7B98-1B054B3DF5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99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7647D276-B69D-D785-99B2-BA7B7BC81328}"/>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42B4C8D1-C971-F6C0-75DC-07007AF83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0AA447FF-8193-14E8-C5A8-529E21BA68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146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892D1858-FCC9-C81D-D376-972038622DF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C43AB2B2-C1BB-82A3-08F8-F67764F161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6D50CAED-04BE-DEB4-C58C-67A822BDB6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441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30801479-CEEB-B53D-BCF7-654253B78F50}"/>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99887D27-978E-D988-2D68-AADE493141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B8295EBE-BCD4-0091-1D30-35F383D142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792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7A91DD4F-4F10-4AAE-A33E-2AE66121F91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54AF54CB-CB4F-711D-1CC0-DAB2B8E51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6B5C5785-FA89-D86C-FFB7-7C395CBD5A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525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6E37A4D-E422-BFCB-CFAB-CD495158814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FA4A2C9B-5EB4-757C-0FBE-F00B9318BB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4B4B2E48-060D-9F9F-1A1C-B6F366F780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30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5B58B55C-1E23-CD2F-A8A0-53F40F1DBFF3}"/>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7E05B1F7-1100-E992-0C73-B184A4B96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FB0F3FF6-A777-8704-441E-7BAE4D7C95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477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10959B4E-F301-9778-7AC8-CE0F8520A797}"/>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E4CA6C00-055B-0501-E7E7-4397C5B671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0AA32E89-4F63-DF82-A3CD-308E8D7C96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515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7DCACE8C-08FB-88FC-2457-08E9CC7D582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D719D201-5362-BFBD-D032-0F1E1DC12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C719AF0E-2AF5-08FF-8351-04CEFBD5AF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959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E0729A9-718F-DC5F-A2D1-9A11904AE7FC}"/>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61ABD7C7-B134-3C93-7B3B-EA28B76C3B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8C997FB6-AAAC-9D6C-2B84-6FDE7EA2C3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42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70103C2E-BAA0-DA90-58EB-866912BEF8BD}"/>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E1145DC3-7996-6E98-C896-DF21AA46D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37C47414-CA54-546D-F908-5F2F1165DF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064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0F721602-7110-2701-DACD-2529F40E3463}"/>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0FAB3B63-C335-1751-8315-32977C81BE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C83F6441-501A-F702-5B7F-A967781819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98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BDD44609-77D4-9EE7-BBEA-182573373D97}"/>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A9751CD2-CF36-6EB1-A376-5C53906511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1411D7B3-341A-4B83-4852-264643AE3B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13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a:extLst>
            <a:ext uri="{FF2B5EF4-FFF2-40B4-BE49-F238E27FC236}">
              <a16:creationId xmlns:a16="http://schemas.microsoft.com/office/drawing/2014/main" id="{37C2D95D-A119-8800-4D72-600663F6B228}"/>
            </a:ext>
          </a:extLst>
        </p:cNvPr>
        <p:cNvGrpSpPr/>
        <p:nvPr/>
      </p:nvGrpSpPr>
      <p:grpSpPr>
        <a:xfrm>
          <a:off x="0" y="0"/>
          <a:ext cx="0" cy="0"/>
          <a:chOff x="0" y="0"/>
          <a:chExt cx="0" cy="0"/>
        </a:xfrm>
      </p:grpSpPr>
      <p:sp>
        <p:nvSpPr>
          <p:cNvPr id="2487" name="Google Shape;2487;g1ff18b49f31_1_328:notes">
            <a:extLst>
              <a:ext uri="{FF2B5EF4-FFF2-40B4-BE49-F238E27FC236}">
                <a16:creationId xmlns:a16="http://schemas.microsoft.com/office/drawing/2014/main" id="{EC2FBC8B-A2B2-DE43-CF58-AE461F201C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1ff18b49f31_1_328:notes">
            <a:extLst>
              <a:ext uri="{FF2B5EF4-FFF2-40B4-BE49-F238E27FC236}">
                <a16:creationId xmlns:a16="http://schemas.microsoft.com/office/drawing/2014/main" id="{8AAF0491-3B61-A173-2585-835163C937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290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0" name="Google Shape;10;p2"/>
          <p:cNvGrpSpPr/>
          <p:nvPr/>
        </p:nvGrpSpPr>
        <p:grpSpPr>
          <a:xfrm>
            <a:off x="-774407" y="630750"/>
            <a:ext cx="11847205" cy="4954500"/>
            <a:chOff x="-774407" y="630750"/>
            <a:chExt cx="11847205" cy="4954500"/>
          </a:xfrm>
        </p:grpSpPr>
        <p:sp>
          <p:nvSpPr>
            <p:cNvPr id="11" name="Google Shape;11;p2"/>
            <p:cNvSpPr/>
            <p:nvPr/>
          </p:nvSpPr>
          <p:spPr>
            <a:xfrm>
              <a:off x="-774407" y="630750"/>
              <a:ext cx="5193625" cy="49545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4645450" y="2529625"/>
              <a:ext cx="6427349" cy="285402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3;p2"/>
          <p:cNvGrpSpPr/>
          <p:nvPr/>
        </p:nvGrpSpPr>
        <p:grpSpPr>
          <a:xfrm>
            <a:off x="-717595" y="113077"/>
            <a:ext cx="10049150" cy="901071"/>
            <a:chOff x="-717595" y="113077"/>
            <a:chExt cx="10049150" cy="901071"/>
          </a:xfrm>
        </p:grpSpPr>
        <p:sp>
          <p:nvSpPr>
            <p:cNvPr id="14" name="Google Shape;14;p2"/>
            <p:cNvSpPr/>
            <p:nvPr/>
          </p:nvSpPr>
          <p:spPr>
            <a:xfrm>
              <a:off x="-717595" y="675950"/>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flipH="1">
              <a:off x="8003492" y="113077"/>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6;p2"/>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2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0" y="4076275"/>
            <a:ext cx="10937196" cy="1463152"/>
            <a:chOff x="0" y="4076275"/>
            <a:chExt cx="10937196" cy="1463152"/>
          </a:xfrm>
        </p:grpSpPr>
        <p:grpSp>
          <p:nvGrpSpPr>
            <p:cNvPr id="19" name="Google Shape;19;p2"/>
            <p:cNvGrpSpPr/>
            <p:nvPr/>
          </p:nvGrpSpPr>
          <p:grpSpPr>
            <a:xfrm>
              <a:off x="0" y="4076275"/>
              <a:ext cx="5496646" cy="1463152"/>
              <a:chOff x="256225" y="2849437"/>
              <a:chExt cx="5496646" cy="1463152"/>
            </a:xfrm>
          </p:grpSpPr>
          <p:sp>
            <p:nvSpPr>
              <p:cNvPr id="20" name="Google Shape;20;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 name="Google Shape;21;p2"/>
              <p:cNvGrpSpPr/>
              <p:nvPr/>
            </p:nvGrpSpPr>
            <p:grpSpPr>
              <a:xfrm>
                <a:off x="522242" y="3004104"/>
                <a:ext cx="4945824" cy="77100"/>
                <a:chOff x="522242" y="3004104"/>
                <a:chExt cx="4945824" cy="77100"/>
              </a:xfrm>
            </p:grpSpPr>
            <p:sp>
              <p:nvSpPr>
                <p:cNvPr id="22" name="Google Shape;22;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 name="Google Shape;31;p2"/>
            <p:cNvGrpSpPr/>
            <p:nvPr/>
          </p:nvGrpSpPr>
          <p:grpSpPr>
            <a:xfrm>
              <a:off x="5440550" y="4076275"/>
              <a:ext cx="5496646" cy="1463152"/>
              <a:chOff x="256225" y="2849437"/>
              <a:chExt cx="5496646" cy="1463152"/>
            </a:xfrm>
          </p:grpSpPr>
          <p:sp>
            <p:nvSpPr>
              <p:cNvPr id="32" name="Google Shape;32;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33;p2"/>
              <p:cNvGrpSpPr/>
              <p:nvPr/>
            </p:nvGrpSpPr>
            <p:grpSpPr>
              <a:xfrm>
                <a:off x="522242" y="3004104"/>
                <a:ext cx="4945824" cy="77100"/>
                <a:chOff x="522242" y="3004104"/>
                <a:chExt cx="4945824" cy="77100"/>
              </a:xfrm>
            </p:grpSpPr>
            <p:sp>
              <p:nvSpPr>
                <p:cNvPr id="34" name="Google Shape;34;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pic>
        <p:nvPicPr>
          <p:cNvPr id="589" name="Google Shape;589;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90" name="Google Shape;5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1" name="Google Shape;591;p13"/>
          <p:cNvSpPr txBox="1">
            <a:spLocks noGrp="1"/>
          </p:cNvSpPr>
          <p:nvPr>
            <p:ph type="title" idx="2" hasCustomPrompt="1"/>
          </p:nvPr>
        </p:nvSpPr>
        <p:spPr>
          <a:xfrm>
            <a:off x="87237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2" name="Google Shape;592;p13"/>
          <p:cNvSpPr txBox="1">
            <a:spLocks noGrp="1"/>
          </p:cNvSpPr>
          <p:nvPr>
            <p:ph type="title" idx="3" hasCustomPrompt="1"/>
          </p:nvPr>
        </p:nvSpPr>
        <p:spPr>
          <a:xfrm>
            <a:off x="87237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3" name="Google Shape;593;p13"/>
          <p:cNvSpPr txBox="1">
            <a:spLocks noGrp="1"/>
          </p:cNvSpPr>
          <p:nvPr>
            <p:ph type="title" idx="4" hasCustomPrompt="1"/>
          </p:nvPr>
        </p:nvSpPr>
        <p:spPr>
          <a:xfrm>
            <a:off x="3419250"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4" name="Google Shape;594;p13"/>
          <p:cNvSpPr txBox="1">
            <a:spLocks noGrp="1"/>
          </p:cNvSpPr>
          <p:nvPr>
            <p:ph type="title" idx="5" hasCustomPrompt="1"/>
          </p:nvPr>
        </p:nvSpPr>
        <p:spPr>
          <a:xfrm>
            <a:off x="3419250"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5" name="Google Shape;595;p13"/>
          <p:cNvSpPr txBox="1">
            <a:spLocks noGrp="1"/>
          </p:cNvSpPr>
          <p:nvPr>
            <p:ph type="title" idx="6" hasCustomPrompt="1"/>
          </p:nvPr>
        </p:nvSpPr>
        <p:spPr>
          <a:xfrm>
            <a:off x="596612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7" hasCustomPrompt="1"/>
          </p:nvPr>
        </p:nvSpPr>
        <p:spPr>
          <a:xfrm>
            <a:off x="596612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8" name="Google Shape;598;p13"/>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9" name="Google Shape;599;p13"/>
          <p:cNvSpPr txBox="1">
            <a:spLocks noGrp="1"/>
          </p:cNvSpPr>
          <p:nvPr>
            <p:ph type="subTitle" idx="9"/>
          </p:nvPr>
        </p:nvSpPr>
        <p:spPr>
          <a:xfrm>
            <a:off x="596612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0" name="Google Shape;600;p13"/>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1" name="Google Shape;601;p13"/>
          <p:cNvSpPr txBox="1">
            <a:spLocks noGrp="1"/>
          </p:cNvSpPr>
          <p:nvPr>
            <p:ph type="subTitle" idx="14"/>
          </p:nvPr>
        </p:nvSpPr>
        <p:spPr>
          <a:xfrm>
            <a:off x="3419250"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2" name="Google Shape;602;p13"/>
          <p:cNvSpPr txBox="1">
            <a:spLocks noGrp="1"/>
          </p:cNvSpPr>
          <p:nvPr>
            <p:ph type="subTitle" idx="15"/>
          </p:nvPr>
        </p:nvSpPr>
        <p:spPr>
          <a:xfrm>
            <a:off x="596612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3" name="Google Shape;603;p13"/>
          <p:cNvSpPr/>
          <p:nvPr/>
        </p:nvSpPr>
        <p:spPr>
          <a:xfrm>
            <a:off x="4913400" y="3772275"/>
            <a:ext cx="4687050" cy="1395750"/>
          </a:xfrm>
          <a:custGeom>
            <a:avLst/>
            <a:gdLst/>
            <a:ahLst/>
            <a:cxnLst/>
            <a:rect l="l" t="t" r="r" b="b"/>
            <a:pathLst>
              <a:path w="187482" h="55830" extrusionOk="0">
                <a:moveTo>
                  <a:pt x="0" y="55453"/>
                </a:moveTo>
                <a:lnTo>
                  <a:pt x="30178" y="31687"/>
                </a:lnTo>
                <a:lnTo>
                  <a:pt x="49416" y="44513"/>
                </a:lnTo>
                <a:lnTo>
                  <a:pt x="79595" y="28669"/>
                </a:lnTo>
                <a:lnTo>
                  <a:pt x="144478" y="24520"/>
                </a:lnTo>
                <a:lnTo>
                  <a:pt x="159190" y="0"/>
                </a:lnTo>
                <a:lnTo>
                  <a:pt x="187482" y="7922"/>
                </a:lnTo>
                <a:lnTo>
                  <a:pt x="187482" y="55830"/>
                </a:lnTo>
                <a:close/>
              </a:path>
            </a:pathLst>
          </a:custGeom>
          <a:solidFill>
            <a:schemeClr val="accent4"/>
          </a:solidFill>
          <a:ln>
            <a:noFill/>
          </a:ln>
        </p:spPr>
      </p:sp>
      <p:grpSp>
        <p:nvGrpSpPr>
          <p:cNvPr id="604" name="Google Shape;604;p13"/>
          <p:cNvGrpSpPr/>
          <p:nvPr/>
        </p:nvGrpSpPr>
        <p:grpSpPr>
          <a:xfrm>
            <a:off x="7193001" y="4440600"/>
            <a:ext cx="3451742" cy="728069"/>
            <a:chOff x="7193001" y="4415534"/>
            <a:chExt cx="3451742" cy="728069"/>
          </a:xfrm>
        </p:grpSpPr>
        <p:sp>
          <p:nvSpPr>
            <p:cNvPr id="605" name="Google Shape;605;p13"/>
            <p:cNvSpPr/>
            <p:nvPr/>
          </p:nvSpPr>
          <p:spPr>
            <a:xfrm flipH="1">
              <a:off x="7765206" y="5066965"/>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3"/>
            <p:cNvSpPr/>
            <p:nvPr/>
          </p:nvSpPr>
          <p:spPr>
            <a:xfrm flipH="1">
              <a:off x="9925851" y="5066965"/>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3"/>
            <p:cNvSpPr/>
            <p:nvPr/>
          </p:nvSpPr>
          <p:spPr>
            <a:xfrm flipH="1">
              <a:off x="7193001" y="4504066"/>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3"/>
            <p:cNvSpPr/>
            <p:nvPr/>
          </p:nvSpPr>
          <p:spPr>
            <a:xfrm flipH="1">
              <a:off x="7330433" y="5072250"/>
              <a:ext cx="3262773"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3"/>
            <p:cNvSpPr/>
            <p:nvPr/>
          </p:nvSpPr>
          <p:spPr>
            <a:xfrm flipH="1">
              <a:off x="7675344" y="4582026"/>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3"/>
            <p:cNvSpPr/>
            <p:nvPr/>
          </p:nvSpPr>
          <p:spPr>
            <a:xfrm flipH="1">
              <a:off x="7515287" y="5027324"/>
              <a:ext cx="3013165" cy="3166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3"/>
            <p:cNvSpPr/>
            <p:nvPr/>
          </p:nvSpPr>
          <p:spPr>
            <a:xfrm flipH="1">
              <a:off x="9914014" y="4582026"/>
              <a:ext cx="421499"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3"/>
            <p:cNvSpPr/>
            <p:nvPr/>
          </p:nvSpPr>
          <p:spPr>
            <a:xfrm flipH="1">
              <a:off x="9468696" y="4582026"/>
              <a:ext cx="420152"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3"/>
            <p:cNvSpPr/>
            <p:nvPr/>
          </p:nvSpPr>
          <p:spPr>
            <a:xfrm flipH="1">
              <a:off x="8497337" y="4464425"/>
              <a:ext cx="2019221" cy="39754"/>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3"/>
            <p:cNvSpPr/>
            <p:nvPr/>
          </p:nvSpPr>
          <p:spPr>
            <a:xfrm flipH="1">
              <a:off x="8575348"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3"/>
            <p:cNvSpPr/>
            <p:nvPr/>
          </p:nvSpPr>
          <p:spPr>
            <a:xfrm flipH="1">
              <a:off x="10076566"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3"/>
            <p:cNvSpPr/>
            <p:nvPr/>
          </p:nvSpPr>
          <p:spPr>
            <a:xfrm flipH="1">
              <a:off x="9022013"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3"/>
            <p:cNvSpPr/>
            <p:nvPr/>
          </p:nvSpPr>
          <p:spPr>
            <a:xfrm flipH="1">
              <a:off x="7321182" y="4773623"/>
              <a:ext cx="654140" cy="153278"/>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3"/>
            <p:cNvSpPr/>
            <p:nvPr/>
          </p:nvSpPr>
          <p:spPr>
            <a:xfrm flipH="1">
              <a:off x="7931196" y="4885938"/>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3"/>
            <p:cNvSpPr/>
            <p:nvPr/>
          </p:nvSpPr>
          <p:spPr>
            <a:xfrm flipH="1">
              <a:off x="8151886" y="4885938"/>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3"/>
            <p:cNvSpPr/>
            <p:nvPr/>
          </p:nvSpPr>
          <p:spPr>
            <a:xfrm flipH="1">
              <a:off x="8200780" y="4885938"/>
              <a:ext cx="2332440"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3"/>
            <p:cNvSpPr/>
            <p:nvPr/>
          </p:nvSpPr>
          <p:spPr>
            <a:xfrm flipH="1">
              <a:off x="7675343" y="4504066"/>
              <a:ext cx="2917862"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3"/>
            <p:cNvSpPr/>
            <p:nvPr/>
          </p:nvSpPr>
          <p:spPr>
            <a:xfrm flipH="1">
              <a:off x="7633275" y="4752481"/>
              <a:ext cx="2959930" cy="539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3"/>
            <p:cNvSpPr/>
            <p:nvPr/>
          </p:nvSpPr>
          <p:spPr>
            <a:xfrm flipH="1">
              <a:off x="10593193" y="4563527"/>
              <a:ext cx="51550" cy="53634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13"/>
          <p:cNvGrpSpPr/>
          <p:nvPr/>
        </p:nvGrpSpPr>
        <p:grpSpPr>
          <a:xfrm>
            <a:off x="279860" y="3990226"/>
            <a:ext cx="1174818" cy="1153280"/>
            <a:chOff x="3290685" y="3990226"/>
            <a:chExt cx="1174818" cy="1153280"/>
          </a:xfrm>
        </p:grpSpPr>
        <p:grpSp>
          <p:nvGrpSpPr>
            <p:cNvPr id="625" name="Google Shape;625;p13"/>
            <p:cNvGrpSpPr/>
            <p:nvPr/>
          </p:nvGrpSpPr>
          <p:grpSpPr>
            <a:xfrm>
              <a:off x="3872750" y="3990226"/>
              <a:ext cx="342839" cy="1153109"/>
              <a:chOff x="1539885" y="3300413"/>
              <a:chExt cx="511166" cy="1719263"/>
            </a:xfrm>
          </p:grpSpPr>
          <p:sp>
            <p:nvSpPr>
              <p:cNvPr id="626" name="Google Shape;626;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3"/>
              <p:cNvSpPr/>
              <p:nvPr/>
            </p:nvSpPr>
            <p:spPr>
              <a:xfrm>
                <a:off x="1539885" y="3366229"/>
                <a:ext cx="476257" cy="1482007"/>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2" name="Google Shape;632;p13"/>
            <p:cNvGrpSpPr/>
            <p:nvPr/>
          </p:nvGrpSpPr>
          <p:grpSpPr>
            <a:xfrm>
              <a:off x="3628815" y="4502797"/>
              <a:ext cx="185813" cy="640708"/>
              <a:chOff x="1539875" y="3257551"/>
              <a:chExt cx="511176" cy="1762125"/>
            </a:xfrm>
          </p:grpSpPr>
          <p:sp>
            <p:nvSpPr>
              <p:cNvPr id="633" name="Google Shape;633;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13"/>
            <p:cNvGrpSpPr/>
            <p:nvPr/>
          </p:nvGrpSpPr>
          <p:grpSpPr>
            <a:xfrm flipH="1">
              <a:off x="3290685" y="4367461"/>
              <a:ext cx="225020" cy="775863"/>
              <a:chOff x="1539875" y="3257551"/>
              <a:chExt cx="511176" cy="1762125"/>
            </a:xfrm>
          </p:grpSpPr>
          <p:sp>
            <p:nvSpPr>
              <p:cNvPr id="640" name="Google Shape;640;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13"/>
            <p:cNvGrpSpPr/>
            <p:nvPr/>
          </p:nvGrpSpPr>
          <p:grpSpPr>
            <a:xfrm>
              <a:off x="4279690" y="4502797"/>
              <a:ext cx="185813" cy="640708"/>
              <a:chOff x="1539875" y="3257551"/>
              <a:chExt cx="511176" cy="1762125"/>
            </a:xfrm>
          </p:grpSpPr>
          <p:sp>
            <p:nvSpPr>
              <p:cNvPr id="647" name="Google Shape;647;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653" name="Google Shape;653;p13"/>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654" name="Google Shape;654;p13"/>
          <p:cNvGrpSpPr/>
          <p:nvPr/>
        </p:nvGrpSpPr>
        <p:grpSpPr>
          <a:xfrm>
            <a:off x="-240894" y="206750"/>
            <a:ext cx="9727333" cy="962875"/>
            <a:chOff x="-240894" y="206750"/>
            <a:chExt cx="9727333" cy="962875"/>
          </a:xfrm>
        </p:grpSpPr>
        <p:sp>
          <p:nvSpPr>
            <p:cNvPr id="655" name="Google Shape;655;p13"/>
            <p:cNvSpPr/>
            <p:nvPr/>
          </p:nvSpPr>
          <p:spPr>
            <a:xfrm>
              <a:off x="483752" y="2067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3"/>
            <p:cNvSpPr/>
            <p:nvPr/>
          </p:nvSpPr>
          <p:spPr>
            <a:xfrm flipH="1">
              <a:off x="-240894" y="4198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3"/>
            <p:cNvSpPr/>
            <p:nvPr/>
          </p:nvSpPr>
          <p:spPr>
            <a:xfrm flipH="1">
              <a:off x="8775631" y="8925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54"/>
        <p:cNvGrpSpPr/>
        <p:nvPr/>
      </p:nvGrpSpPr>
      <p:grpSpPr>
        <a:xfrm>
          <a:off x="0" y="0"/>
          <a:ext cx="0" cy="0"/>
          <a:chOff x="0" y="0"/>
          <a:chExt cx="0" cy="0"/>
        </a:xfrm>
      </p:grpSpPr>
      <p:pic>
        <p:nvPicPr>
          <p:cNvPr id="955" name="Google Shape;955;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956" name="Google Shape;95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7" name="Google Shape;957;p17"/>
          <p:cNvSpPr/>
          <p:nvPr/>
        </p:nvSpPr>
        <p:spPr>
          <a:xfrm>
            <a:off x="5160300" y="3945575"/>
            <a:ext cx="7978679" cy="1205150"/>
          </a:xfrm>
          <a:custGeom>
            <a:avLst/>
            <a:gdLst/>
            <a:ahLst/>
            <a:cxnLst/>
            <a:rect l="l" t="t" r="r" b="b"/>
            <a:pathLst>
              <a:path w="3390" h="707" extrusionOk="0">
                <a:moveTo>
                  <a:pt x="0" y="707"/>
                </a:moveTo>
                <a:lnTo>
                  <a:pt x="1215" y="0"/>
                </a:lnTo>
                <a:lnTo>
                  <a:pt x="1391" y="124"/>
                </a:lnTo>
                <a:lnTo>
                  <a:pt x="1501" y="75"/>
                </a:lnTo>
                <a:lnTo>
                  <a:pt x="1665" y="186"/>
                </a:lnTo>
                <a:lnTo>
                  <a:pt x="1825" y="110"/>
                </a:lnTo>
                <a:lnTo>
                  <a:pt x="1921" y="151"/>
                </a:lnTo>
                <a:lnTo>
                  <a:pt x="2105" y="43"/>
                </a:lnTo>
                <a:lnTo>
                  <a:pt x="3390" y="707"/>
                </a:lnTo>
                <a:lnTo>
                  <a:pt x="2585" y="707"/>
                </a:lnTo>
                <a:lnTo>
                  <a:pt x="897" y="707"/>
                </a:lnTo>
                <a:lnTo>
                  <a:pt x="0" y="7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7"/>
          <p:cNvSpPr/>
          <p:nvPr/>
        </p:nvSpPr>
        <p:spPr>
          <a:xfrm>
            <a:off x="-1" y="4215526"/>
            <a:ext cx="12299102" cy="1131150"/>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59" name="Google Shape;959;p17"/>
          <p:cNvGrpSpPr/>
          <p:nvPr/>
        </p:nvGrpSpPr>
        <p:grpSpPr>
          <a:xfrm flipH="1">
            <a:off x="7007594" y="4506307"/>
            <a:ext cx="4074382" cy="637131"/>
            <a:chOff x="1040511" y="1999631"/>
            <a:chExt cx="5615964" cy="878196"/>
          </a:xfrm>
        </p:grpSpPr>
        <p:sp>
          <p:nvSpPr>
            <p:cNvPr id="960" name="Google Shape;960;p17"/>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7"/>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7"/>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7"/>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7"/>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17"/>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7"/>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7"/>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7"/>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7"/>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7"/>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7"/>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7"/>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7"/>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7"/>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7"/>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7"/>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7"/>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7"/>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7"/>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7"/>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7"/>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7"/>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7"/>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7"/>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7"/>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17"/>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7"/>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7"/>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7"/>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7"/>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7"/>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7"/>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17"/>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17"/>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7"/>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7"/>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17"/>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7"/>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7"/>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7"/>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17"/>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17"/>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7"/>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17"/>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17"/>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7"/>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7"/>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8" name="Google Shape;1008;p17"/>
          <p:cNvGrpSpPr/>
          <p:nvPr/>
        </p:nvGrpSpPr>
        <p:grpSpPr>
          <a:xfrm>
            <a:off x="267360" y="4363751"/>
            <a:ext cx="1218916" cy="786962"/>
            <a:chOff x="267360" y="4387601"/>
            <a:chExt cx="1218916" cy="786962"/>
          </a:xfrm>
        </p:grpSpPr>
        <p:grpSp>
          <p:nvGrpSpPr>
            <p:cNvPr id="1009" name="Google Shape;1009;p17"/>
            <p:cNvGrpSpPr/>
            <p:nvPr/>
          </p:nvGrpSpPr>
          <p:grpSpPr>
            <a:xfrm>
              <a:off x="1303291" y="4643470"/>
              <a:ext cx="182984" cy="501331"/>
              <a:chOff x="6178550" y="415926"/>
              <a:chExt cx="774700" cy="2122487"/>
            </a:xfrm>
          </p:grpSpPr>
          <p:sp>
            <p:nvSpPr>
              <p:cNvPr id="1010" name="Google Shape;1010;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8" name="Google Shape;1018;p17"/>
            <p:cNvGrpSpPr/>
            <p:nvPr/>
          </p:nvGrpSpPr>
          <p:grpSpPr>
            <a:xfrm>
              <a:off x="623911" y="4387601"/>
              <a:ext cx="234657" cy="786806"/>
              <a:chOff x="6178550" y="415926"/>
              <a:chExt cx="774700" cy="2122487"/>
            </a:xfrm>
          </p:grpSpPr>
          <p:sp>
            <p:nvSpPr>
              <p:cNvPr id="1019" name="Google Shape;1019;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17"/>
            <p:cNvGrpSpPr/>
            <p:nvPr/>
          </p:nvGrpSpPr>
          <p:grpSpPr>
            <a:xfrm>
              <a:off x="267360" y="4531873"/>
              <a:ext cx="234657" cy="642689"/>
              <a:chOff x="6178550" y="415926"/>
              <a:chExt cx="774700" cy="2122487"/>
            </a:xfrm>
          </p:grpSpPr>
          <p:sp>
            <p:nvSpPr>
              <p:cNvPr id="1028" name="Google Shape;1028;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36" name="Google Shape;1036;p17"/>
          <p:cNvGrpSpPr/>
          <p:nvPr/>
        </p:nvGrpSpPr>
        <p:grpSpPr>
          <a:xfrm>
            <a:off x="-492173" y="153843"/>
            <a:ext cx="9997212" cy="1032232"/>
            <a:chOff x="-492173" y="153843"/>
            <a:chExt cx="9997212" cy="1032232"/>
          </a:xfrm>
        </p:grpSpPr>
        <p:sp>
          <p:nvSpPr>
            <p:cNvPr id="1037" name="Google Shape;1037;p17"/>
            <p:cNvSpPr/>
            <p:nvPr/>
          </p:nvSpPr>
          <p:spPr>
            <a:xfrm>
              <a:off x="-492173" y="3089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7"/>
            <p:cNvSpPr/>
            <p:nvPr/>
          </p:nvSpPr>
          <p:spPr>
            <a:xfrm flipH="1">
              <a:off x="267356" y="90900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7"/>
            <p:cNvSpPr/>
            <p:nvPr/>
          </p:nvSpPr>
          <p:spPr>
            <a:xfrm flipH="1">
              <a:off x="8794231" y="153843"/>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17"/>
          <p:cNvSpPr txBox="1">
            <a:spLocks noGrp="1"/>
          </p:cNvSpPr>
          <p:nvPr>
            <p:ph type="subTitle" idx="1"/>
          </p:nvPr>
        </p:nvSpPr>
        <p:spPr>
          <a:xfrm>
            <a:off x="714975"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41" name="Google Shape;1041;p17"/>
          <p:cNvSpPr txBox="1">
            <a:spLocks noGrp="1"/>
          </p:cNvSpPr>
          <p:nvPr>
            <p:ph type="subTitle" idx="2"/>
          </p:nvPr>
        </p:nvSpPr>
        <p:spPr>
          <a:xfrm>
            <a:off x="714975"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2" name="Google Shape;1042;p17"/>
          <p:cNvSpPr txBox="1">
            <a:spLocks noGrp="1"/>
          </p:cNvSpPr>
          <p:nvPr>
            <p:ph type="subTitle" idx="3"/>
          </p:nvPr>
        </p:nvSpPr>
        <p:spPr>
          <a:xfrm>
            <a:off x="3335610"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3" name="Google Shape;1043;p17"/>
          <p:cNvSpPr txBox="1">
            <a:spLocks noGrp="1"/>
          </p:cNvSpPr>
          <p:nvPr>
            <p:ph type="subTitle" idx="4"/>
          </p:nvPr>
        </p:nvSpPr>
        <p:spPr>
          <a:xfrm>
            <a:off x="5956274"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4" name="Google Shape;1044;p17"/>
          <p:cNvSpPr txBox="1">
            <a:spLocks noGrp="1"/>
          </p:cNvSpPr>
          <p:nvPr>
            <p:ph type="subTitle" idx="5"/>
          </p:nvPr>
        </p:nvSpPr>
        <p:spPr>
          <a:xfrm>
            <a:off x="3335607"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45" name="Google Shape;1045;p17"/>
          <p:cNvSpPr txBox="1">
            <a:spLocks noGrp="1"/>
          </p:cNvSpPr>
          <p:nvPr>
            <p:ph type="subTitle" idx="6"/>
          </p:nvPr>
        </p:nvSpPr>
        <p:spPr>
          <a:xfrm>
            <a:off x="5956267"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46" name="Google Shape;1046;p17"/>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47"/>
        <p:cNvGrpSpPr/>
        <p:nvPr/>
      </p:nvGrpSpPr>
      <p:grpSpPr>
        <a:xfrm>
          <a:off x="0" y="0"/>
          <a:ext cx="0" cy="0"/>
          <a:chOff x="0" y="0"/>
          <a:chExt cx="0" cy="0"/>
        </a:xfrm>
      </p:grpSpPr>
      <p:pic>
        <p:nvPicPr>
          <p:cNvPr id="1048" name="Google Shape;1048;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49" name="Google Shape;104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0" name="Google Shape;1050;p18"/>
          <p:cNvSpPr txBox="1">
            <a:spLocks noGrp="1"/>
          </p:cNvSpPr>
          <p:nvPr>
            <p:ph type="subTitle" idx="1"/>
          </p:nvPr>
        </p:nvSpPr>
        <p:spPr>
          <a:xfrm>
            <a:off x="1612375"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1" name="Google Shape;1051;p18"/>
          <p:cNvSpPr txBox="1">
            <a:spLocks noGrp="1"/>
          </p:cNvSpPr>
          <p:nvPr>
            <p:ph type="subTitle" idx="2"/>
          </p:nvPr>
        </p:nvSpPr>
        <p:spPr>
          <a:xfrm>
            <a:off x="1612376"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2" name="Google Shape;1052;p18"/>
          <p:cNvSpPr txBox="1">
            <a:spLocks noGrp="1"/>
          </p:cNvSpPr>
          <p:nvPr>
            <p:ph type="subTitle" idx="3"/>
          </p:nvPr>
        </p:nvSpPr>
        <p:spPr>
          <a:xfrm>
            <a:off x="5309502"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3" name="Google Shape;1053;p18"/>
          <p:cNvSpPr txBox="1">
            <a:spLocks noGrp="1"/>
          </p:cNvSpPr>
          <p:nvPr>
            <p:ph type="subTitle" idx="4"/>
          </p:nvPr>
        </p:nvSpPr>
        <p:spPr>
          <a:xfrm>
            <a:off x="1612376"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4" name="Google Shape;1054;p18"/>
          <p:cNvSpPr txBox="1">
            <a:spLocks noGrp="1"/>
          </p:cNvSpPr>
          <p:nvPr>
            <p:ph type="subTitle" idx="5"/>
          </p:nvPr>
        </p:nvSpPr>
        <p:spPr>
          <a:xfrm>
            <a:off x="5309502"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5" name="Google Shape;1055;p18"/>
          <p:cNvSpPr txBox="1">
            <a:spLocks noGrp="1"/>
          </p:cNvSpPr>
          <p:nvPr>
            <p:ph type="subTitle" idx="6"/>
          </p:nvPr>
        </p:nvSpPr>
        <p:spPr>
          <a:xfrm>
            <a:off x="1612375"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6" name="Google Shape;1056;p18"/>
          <p:cNvSpPr txBox="1">
            <a:spLocks noGrp="1"/>
          </p:cNvSpPr>
          <p:nvPr>
            <p:ph type="subTitle" idx="7"/>
          </p:nvPr>
        </p:nvSpPr>
        <p:spPr>
          <a:xfrm>
            <a:off x="5309500"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7" name="Google Shape;1057;p18"/>
          <p:cNvSpPr txBox="1">
            <a:spLocks noGrp="1"/>
          </p:cNvSpPr>
          <p:nvPr>
            <p:ph type="subTitle" idx="8"/>
          </p:nvPr>
        </p:nvSpPr>
        <p:spPr>
          <a:xfrm>
            <a:off x="5309500"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58" name="Google Shape;1058;p18"/>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059" name="Google Shape;1059;p18"/>
          <p:cNvSpPr/>
          <p:nvPr/>
        </p:nvSpPr>
        <p:spPr>
          <a:xfrm>
            <a:off x="-153276" y="4356111"/>
            <a:ext cx="3779754" cy="862125"/>
          </a:xfrm>
          <a:custGeom>
            <a:avLst/>
            <a:gdLst/>
            <a:ahLst/>
            <a:cxnLst/>
            <a:rect l="l" t="t" r="r" b="b"/>
            <a:pathLst>
              <a:path w="1435" h="328" extrusionOk="0">
                <a:moveTo>
                  <a:pt x="1418" y="328"/>
                </a:moveTo>
                <a:cubicBezTo>
                  <a:pt x="1429" y="312"/>
                  <a:pt x="1435" y="293"/>
                  <a:pt x="1435" y="271"/>
                </a:cubicBezTo>
                <a:cubicBezTo>
                  <a:pt x="1435" y="216"/>
                  <a:pt x="1390" y="171"/>
                  <a:pt x="1335" y="171"/>
                </a:cubicBezTo>
                <a:cubicBezTo>
                  <a:pt x="1318" y="171"/>
                  <a:pt x="1302" y="175"/>
                  <a:pt x="1288" y="182"/>
                </a:cubicBezTo>
                <a:cubicBezTo>
                  <a:pt x="1281" y="171"/>
                  <a:pt x="1269" y="162"/>
                  <a:pt x="1256" y="160"/>
                </a:cubicBezTo>
                <a:cubicBezTo>
                  <a:pt x="1239" y="157"/>
                  <a:pt x="1224" y="154"/>
                  <a:pt x="1214" y="169"/>
                </a:cubicBezTo>
                <a:cubicBezTo>
                  <a:pt x="1218" y="144"/>
                  <a:pt x="1207" y="118"/>
                  <a:pt x="1187" y="104"/>
                </a:cubicBezTo>
                <a:cubicBezTo>
                  <a:pt x="1167" y="90"/>
                  <a:pt x="1139" y="87"/>
                  <a:pt x="1117" y="98"/>
                </a:cubicBezTo>
                <a:cubicBezTo>
                  <a:pt x="1108" y="60"/>
                  <a:pt x="1073" y="29"/>
                  <a:pt x="1034" y="25"/>
                </a:cubicBezTo>
                <a:cubicBezTo>
                  <a:pt x="995" y="21"/>
                  <a:pt x="954" y="44"/>
                  <a:pt x="938" y="80"/>
                </a:cubicBezTo>
                <a:cubicBezTo>
                  <a:pt x="915" y="63"/>
                  <a:pt x="883" y="57"/>
                  <a:pt x="856" y="64"/>
                </a:cubicBezTo>
                <a:cubicBezTo>
                  <a:pt x="828" y="72"/>
                  <a:pt x="804" y="94"/>
                  <a:pt x="793" y="121"/>
                </a:cubicBezTo>
                <a:cubicBezTo>
                  <a:pt x="779" y="111"/>
                  <a:pt x="758" y="103"/>
                  <a:pt x="744" y="113"/>
                </a:cubicBezTo>
                <a:cubicBezTo>
                  <a:pt x="743" y="96"/>
                  <a:pt x="732" y="80"/>
                  <a:pt x="716" y="72"/>
                </a:cubicBezTo>
                <a:cubicBezTo>
                  <a:pt x="701" y="65"/>
                  <a:pt x="682" y="66"/>
                  <a:pt x="667" y="76"/>
                </a:cubicBezTo>
                <a:cubicBezTo>
                  <a:pt x="657" y="42"/>
                  <a:pt x="627" y="14"/>
                  <a:pt x="592" y="7"/>
                </a:cubicBezTo>
                <a:cubicBezTo>
                  <a:pt x="557" y="0"/>
                  <a:pt x="524" y="12"/>
                  <a:pt x="501" y="39"/>
                </a:cubicBezTo>
                <a:cubicBezTo>
                  <a:pt x="492" y="35"/>
                  <a:pt x="482" y="34"/>
                  <a:pt x="473" y="36"/>
                </a:cubicBezTo>
                <a:cubicBezTo>
                  <a:pt x="449" y="39"/>
                  <a:pt x="428" y="58"/>
                  <a:pt x="422" y="82"/>
                </a:cubicBezTo>
                <a:cubicBezTo>
                  <a:pt x="415" y="75"/>
                  <a:pt x="402" y="74"/>
                  <a:pt x="392" y="76"/>
                </a:cubicBezTo>
                <a:cubicBezTo>
                  <a:pt x="382" y="78"/>
                  <a:pt x="372" y="84"/>
                  <a:pt x="367" y="93"/>
                </a:cubicBezTo>
                <a:cubicBezTo>
                  <a:pt x="351" y="76"/>
                  <a:pt x="325" y="66"/>
                  <a:pt x="301" y="66"/>
                </a:cubicBezTo>
                <a:cubicBezTo>
                  <a:pt x="277" y="66"/>
                  <a:pt x="254" y="75"/>
                  <a:pt x="237" y="92"/>
                </a:cubicBezTo>
                <a:cubicBezTo>
                  <a:pt x="232" y="85"/>
                  <a:pt x="223" y="81"/>
                  <a:pt x="214" y="81"/>
                </a:cubicBezTo>
                <a:cubicBezTo>
                  <a:pt x="205" y="81"/>
                  <a:pt x="196" y="86"/>
                  <a:pt x="191" y="94"/>
                </a:cubicBezTo>
                <a:cubicBezTo>
                  <a:pt x="174" y="79"/>
                  <a:pt x="149" y="70"/>
                  <a:pt x="127" y="74"/>
                </a:cubicBezTo>
                <a:cubicBezTo>
                  <a:pt x="104" y="77"/>
                  <a:pt x="84" y="90"/>
                  <a:pt x="72" y="110"/>
                </a:cubicBezTo>
                <a:cubicBezTo>
                  <a:pt x="41" y="67"/>
                  <a:pt x="0" y="72"/>
                  <a:pt x="0" y="72"/>
                </a:cubicBezTo>
                <a:cubicBezTo>
                  <a:pt x="0" y="328"/>
                  <a:pt x="0" y="328"/>
                  <a:pt x="0" y="328"/>
                </a:cubicBezTo>
                <a:lnTo>
                  <a:pt x="1418" y="3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0" name="Google Shape;1060;p18"/>
          <p:cNvGrpSpPr/>
          <p:nvPr/>
        </p:nvGrpSpPr>
        <p:grpSpPr>
          <a:xfrm>
            <a:off x="7685409" y="4281160"/>
            <a:ext cx="792171" cy="862140"/>
            <a:chOff x="413108" y="4102274"/>
            <a:chExt cx="956728" cy="1041232"/>
          </a:xfrm>
        </p:grpSpPr>
        <p:grpSp>
          <p:nvGrpSpPr>
            <p:cNvPr id="1061" name="Google Shape;1061;p18"/>
            <p:cNvGrpSpPr/>
            <p:nvPr/>
          </p:nvGrpSpPr>
          <p:grpSpPr>
            <a:xfrm>
              <a:off x="1067833" y="4102274"/>
              <a:ext cx="302003" cy="1041063"/>
              <a:chOff x="1539875" y="3257551"/>
              <a:chExt cx="511176" cy="1762125"/>
            </a:xfrm>
          </p:grpSpPr>
          <p:sp>
            <p:nvSpPr>
              <p:cNvPr id="1062" name="Google Shape;1062;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8" name="Google Shape;1068;p18"/>
            <p:cNvGrpSpPr/>
            <p:nvPr/>
          </p:nvGrpSpPr>
          <p:grpSpPr>
            <a:xfrm>
              <a:off x="823965" y="4502797"/>
              <a:ext cx="185813" cy="640708"/>
              <a:chOff x="1539875" y="3257551"/>
              <a:chExt cx="511176" cy="1762125"/>
            </a:xfrm>
          </p:grpSpPr>
          <p:sp>
            <p:nvSpPr>
              <p:cNvPr id="1069" name="Google Shape;1069;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5" name="Google Shape;1075;p18"/>
            <p:cNvGrpSpPr/>
            <p:nvPr/>
          </p:nvGrpSpPr>
          <p:grpSpPr>
            <a:xfrm>
              <a:off x="413108" y="4102274"/>
              <a:ext cx="302003" cy="1041063"/>
              <a:chOff x="1539875" y="3257551"/>
              <a:chExt cx="511176" cy="1762125"/>
            </a:xfrm>
          </p:grpSpPr>
          <p:sp>
            <p:nvSpPr>
              <p:cNvPr id="1076" name="Google Shape;1076;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82" name="Google Shape;1082;p18"/>
          <p:cNvGrpSpPr/>
          <p:nvPr/>
        </p:nvGrpSpPr>
        <p:grpSpPr>
          <a:xfrm>
            <a:off x="-2141949" y="4542134"/>
            <a:ext cx="4125481" cy="601089"/>
            <a:chOff x="2058996" y="3799479"/>
            <a:chExt cx="4372066" cy="637017"/>
          </a:xfrm>
        </p:grpSpPr>
        <p:sp>
          <p:nvSpPr>
            <p:cNvPr id="1083" name="Google Shape;1083;p18"/>
            <p:cNvSpPr/>
            <p:nvPr/>
          </p:nvSpPr>
          <p:spPr>
            <a:xfrm>
              <a:off x="3863309" y="3834917"/>
              <a:ext cx="106500" cy="56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18"/>
            <p:cNvSpPr/>
            <p:nvPr/>
          </p:nvSpPr>
          <p:spPr>
            <a:xfrm>
              <a:off x="2058996" y="3799479"/>
              <a:ext cx="1840800" cy="6369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18"/>
            <p:cNvSpPr/>
            <p:nvPr/>
          </p:nvSpPr>
          <p:spPr>
            <a:xfrm>
              <a:off x="2058996" y="4294596"/>
              <a:ext cx="1840800" cy="141900"/>
            </a:xfrm>
            <a:prstGeom prst="rect">
              <a:avLst/>
            </a:prstGeom>
            <a:solidFill>
              <a:srgbClr val="EC52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18"/>
            <p:cNvSpPr/>
            <p:nvPr/>
          </p:nvSpPr>
          <p:spPr>
            <a:xfrm>
              <a:off x="2058996" y="4294596"/>
              <a:ext cx="1840800" cy="141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18"/>
            <p:cNvSpPr/>
            <p:nvPr/>
          </p:nvSpPr>
          <p:spPr>
            <a:xfrm>
              <a:off x="2058996" y="3905792"/>
              <a:ext cx="1840800" cy="21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18"/>
            <p:cNvSpPr/>
            <p:nvPr/>
          </p:nvSpPr>
          <p:spPr>
            <a:xfrm>
              <a:off x="2306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18"/>
            <p:cNvSpPr/>
            <p:nvPr/>
          </p:nvSpPr>
          <p:spPr>
            <a:xfrm>
              <a:off x="2431604"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7" y="121"/>
                    <a:pt x="75" y="113"/>
                    <a:pt x="75" y="104"/>
                  </a:cubicBezTo>
                  <a:cubicBezTo>
                    <a:pt x="75" y="17"/>
                    <a:pt x="75" y="17"/>
                    <a:pt x="75" y="17"/>
                  </a:cubicBezTo>
                  <a:cubicBezTo>
                    <a:pt x="75" y="8"/>
                    <a:pt x="67"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18"/>
            <p:cNvSpPr/>
            <p:nvPr/>
          </p:nvSpPr>
          <p:spPr>
            <a:xfrm>
              <a:off x="2590570"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18"/>
            <p:cNvSpPr/>
            <p:nvPr/>
          </p:nvSpPr>
          <p:spPr>
            <a:xfrm>
              <a:off x="2872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18"/>
            <p:cNvSpPr/>
            <p:nvPr/>
          </p:nvSpPr>
          <p:spPr>
            <a:xfrm>
              <a:off x="2997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18"/>
            <p:cNvSpPr/>
            <p:nvPr/>
          </p:nvSpPr>
          <p:spPr>
            <a:xfrm>
              <a:off x="3156569"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18"/>
            <p:cNvSpPr/>
            <p:nvPr/>
          </p:nvSpPr>
          <p:spPr>
            <a:xfrm>
              <a:off x="3438050"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18"/>
            <p:cNvSpPr/>
            <p:nvPr/>
          </p:nvSpPr>
          <p:spPr>
            <a:xfrm>
              <a:off x="3563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18"/>
            <p:cNvSpPr/>
            <p:nvPr/>
          </p:nvSpPr>
          <p:spPr>
            <a:xfrm>
              <a:off x="2129873" y="3941230"/>
              <a:ext cx="106315"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18"/>
            <p:cNvSpPr/>
            <p:nvPr/>
          </p:nvSpPr>
          <p:spPr>
            <a:xfrm>
              <a:off x="3722568" y="3941230"/>
              <a:ext cx="105302"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18"/>
            <p:cNvSpPr/>
            <p:nvPr/>
          </p:nvSpPr>
          <p:spPr>
            <a:xfrm>
              <a:off x="2264538"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18"/>
            <p:cNvSpPr/>
            <p:nvPr/>
          </p:nvSpPr>
          <p:spPr>
            <a:xfrm>
              <a:off x="2264538"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8"/>
            <p:cNvSpPr/>
            <p:nvPr/>
          </p:nvSpPr>
          <p:spPr>
            <a:xfrm>
              <a:off x="2405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8"/>
            <p:cNvSpPr/>
            <p:nvPr/>
          </p:nvSpPr>
          <p:spPr>
            <a:xfrm>
              <a:off x="2830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18"/>
            <p:cNvSpPr/>
            <p:nvPr/>
          </p:nvSpPr>
          <p:spPr>
            <a:xfrm>
              <a:off x="2830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18"/>
            <p:cNvSpPr/>
            <p:nvPr/>
          </p:nvSpPr>
          <p:spPr>
            <a:xfrm>
              <a:off x="2971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18"/>
            <p:cNvSpPr/>
            <p:nvPr/>
          </p:nvSpPr>
          <p:spPr>
            <a:xfrm>
              <a:off x="3396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8"/>
            <p:cNvSpPr/>
            <p:nvPr/>
          </p:nvSpPr>
          <p:spPr>
            <a:xfrm>
              <a:off x="3396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8"/>
            <p:cNvSpPr/>
            <p:nvPr/>
          </p:nvSpPr>
          <p:spPr>
            <a:xfrm>
              <a:off x="3537277"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8"/>
            <p:cNvSpPr/>
            <p:nvPr/>
          </p:nvSpPr>
          <p:spPr>
            <a:xfrm>
              <a:off x="3934186" y="3799479"/>
              <a:ext cx="2496876" cy="636868"/>
            </a:xfrm>
            <a:custGeom>
              <a:avLst/>
              <a:gdLst/>
              <a:ahLst/>
              <a:cxnLst/>
              <a:rect l="l" t="t" r="r" b="b"/>
              <a:pathLst>
                <a:path w="2139" h="545" extrusionOk="0">
                  <a:moveTo>
                    <a:pt x="0" y="0"/>
                  </a:moveTo>
                  <a:cubicBezTo>
                    <a:pt x="0" y="545"/>
                    <a:pt x="0" y="545"/>
                    <a:pt x="0" y="545"/>
                  </a:cubicBezTo>
                  <a:cubicBezTo>
                    <a:pt x="1935" y="545"/>
                    <a:pt x="1935" y="545"/>
                    <a:pt x="1935" y="545"/>
                  </a:cubicBezTo>
                  <a:cubicBezTo>
                    <a:pt x="2071" y="545"/>
                    <a:pt x="2139" y="381"/>
                    <a:pt x="2043" y="284"/>
                  </a:cubicBezTo>
                  <a:cubicBezTo>
                    <a:pt x="1860" y="102"/>
                    <a:pt x="1860" y="102"/>
                    <a:pt x="1860" y="102"/>
                  </a:cubicBezTo>
                  <a:cubicBezTo>
                    <a:pt x="1795" y="36"/>
                    <a:pt x="1706" y="0"/>
                    <a:pt x="1613"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18"/>
            <p:cNvSpPr/>
            <p:nvPr/>
          </p:nvSpPr>
          <p:spPr>
            <a:xfrm>
              <a:off x="3934186" y="4294596"/>
              <a:ext cx="2432075" cy="141751"/>
            </a:xfrm>
            <a:custGeom>
              <a:avLst/>
              <a:gdLst/>
              <a:ahLst/>
              <a:cxnLst/>
              <a:rect l="l" t="t" r="r" b="b"/>
              <a:pathLst>
                <a:path w="2084" h="121" extrusionOk="0">
                  <a:moveTo>
                    <a:pt x="2084" y="0"/>
                  </a:moveTo>
                  <a:cubicBezTo>
                    <a:pt x="0" y="0"/>
                    <a:pt x="0" y="0"/>
                    <a:pt x="0" y="0"/>
                  </a:cubicBezTo>
                  <a:cubicBezTo>
                    <a:pt x="0" y="121"/>
                    <a:pt x="0" y="121"/>
                    <a:pt x="0" y="121"/>
                  </a:cubicBezTo>
                  <a:cubicBezTo>
                    <a:pt x="1935" y="121"/>
                    <a:pt x="1935" y="121"/>
                    <a:pt x="1935" y="121"/>
                  </a:cubicBezTo>
                  <a:cubicBezTo>
                    <a:pt x="2014" y="121"/>
                    <a:pt x="2070" y="66"/>
                    <a:pt x="2084"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8"/>
            <p:cNvSpPr/>
            <p:nvPr/>
          </p:nvSpPr>
          <p:spPr>
            <a:xfrm>
              <a:off x="5704073" y="3905792"/>
              <a:ext cx="600426" cy="211614"/>
            </a:xfrm>
            <a:custGeom>
              <a:avLst/>
              <a:gdLst/>
              <a:ahLst/>
              <a:cxnLst/>
              <a:rect l="l" t="t" r="r" b="b"/>
              <a:pathLst>
                <a:path w="515" h="181" extrusionOk="0">
                  <a:moveTo>
                    <a:pt x="0" y="34"/>
                  </a:moveTo>
                  <a:cubicBezTo>
                    <a:pt x="0" y="146"/>
                    <a:pt x="0" y="146"/>
                    <a:pt x="0" y="146"/>
                  </a:cubicBezTo>
                  <a:cubicBezTo>
                    <a:pt x="0" y="166"/>
                    <a:pt x="15" y="181"/>
                    <a:pt x="34" y="181"/>
                  </a:cubicBezTo>
                  <a:cubicBezTo>
                    <a:pt x="515" y="181"/>
                    <a:pt x="515" y="181"/>
                    <a:pt x="515" y="181"/>
                  </a:cubicBezTo>
                  <a:cubicBezTo>
                    <a:pt x="485" y="151"/>
                    <a:pt x="485" y="151"/>
                    <a:pt x="485" y="151"/>
                  </a:cubicBezTo>
                  <a:cubicBezTo>
                    <a:pt x="121" y="151"/>
                    <a:pt x="121" y="151"/>
                    <a:pt x="121" y="151"/>
                  </a:cubicBezTo>
                  <a:cubicBezTo>
                    <a:pt x="87" y="151"/>
                    <a:pt x="60" y="124"/>
                    <a:pt x="60" y="90"/>
                  </a:cubicBezTo>
                  <a:cubicBezTo>
                    <a:pt x="60" y="57"/>
                    <a:pt x="87" y="30"/>
                    <a:pt x="121" y="30"/>
                  </a:cubicBezTo>
                  <a:cubicBezTo>
                    <a:pt x="363" y="30"/>
                    <a:pt x="363" y="30"/>
                    <a:pt x="363" y="30"/>
                  </a:cubicBezTo>
                  <a:cubicBezTo>
                    <a:pt x="344" y="11"/>
                    <a:pt x="344" y="11"/>
                    <a:pt x="344" y="11"/>
                  </a:cubicBezTo>
                  <a:cubicBezTo>
                    <a:pt x="340" y="7"/>
                    <a:pt x="336" y="3"/>
                    <a:pt x="332" y="0"/>
                  </a:cubicBezTo>
                  <a:cubicBezTo>
                    <a:pt x="34" y="0"/>
                    <a:pt x="34" y="0"/>
                    <a:pt x="34" y="0"/>
                  </a:cubicBezTo>
                  <a:cubicBezTo>
                    <a:pt x="15" y="0"/>
                    <a:pt x="0" y="15"/>
                    <a:pt x="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18"/>
            <p:cNvSpPr/>
            <p:nvPr/>
          </p:nvSpPr>
          <p:spPr>
            <a:xfrm>
              <a:off x="5773937" y="3941230"/>
              <a:ext cx="496135" cy="140738"/>
            </a:xfrm>
            <a:custGeom>
              <a:avLst/>
              <a:gdLst/>
              <a:ahLst/>
              <a:cxnLst/>
              <a:rect l="l" t="t" r="r" b="b"/>
              <a:pathLst>
                <a:path w="425" h="121" extrusionOk="0">
                  <a:moveTo>
                    <a:pt x="0" y="60"/>
                  </a:moveTo>
                  <a:cubicBezTo>
                    <a:pt x="0" y="94"/>
                    <a:pt x="27" y="121"/>
                    <a:pt x="61" y="121"/>
                  </a:cubicBezTo>
                  <a:cubicBezTo>
                    <a:pt x="425" y="121"/>
                    <a:pt x="425" y="121"/>
                    <a:pt x="425" y="121"/>
                  </a:cubicBezTo>
                  <a:cubicBezTo>
                    <a:pt x="303" y="0"/>
                    <a:pt x="303" y="0"/>
                    <a:pt x="303" y="0"/>
                  </a:cubicBezTo>
                  <a:cubicBezTo>
                    <a:pt x="61" y="0"/>
                    <a:pt x="61" y="0"/>
                    <a:pt x="61" y="0"/>
                  </a:cubicBezTo>
                  <a:cubicBezTo>
                    <a:pt x="27" y="0"/>
                    <a:pt x="0" y="27"/>
                    <a:pt x="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8"/>
            <p:cNvSpPr/>
            <p:nvPr/>
          </p:nvSpPr>
          <p:spPr>
            <a:xfrm>
              <a:off x="3934186" y="3905792"/>
              <a:ext cx="1698000" cy="211614"/>
            </a:xfrm>
            <a:custGeom>
              <a:avLst/>
              <a:gdLst/>
              <a:ahLst/>
              <a:cxnLst/>
              <a:rect l="l" t="t" r="r" b="b"/>
              <a:pathLst>
                <a:path w="1455" h="181" extrusionOk="0">
                  <a:moveTo>
                    <a:pt x="1420" y="0"/>
                  </a:moveTo>
                  <a:cubicBezTo>
                    <a:pt x="0" y="0"/>
                    <a:pt x="0" y="0"/>
                    <a:pt x="0" y="0"/>
                  </a:cubicBezTo>
                  <a:cubicBezTo>
                    <a:pt x="0" y="181"/>
                    <a:pt x="0" y="181"/>
                    <a:pt x="0" y="181"/>
                  </a:cubicBezTo>
                  <a:cubicBezTo>
                    <a:pt x="1420" y="181"/>
                    <a:pt x="1420" y="181"/>
                    <a:pt x="1420" y="181"/>
                  </a:cubicBezTo>
                  <a:cubicBezTo>
                    <a:pt x="1439" y="181"/>
                    <a:pt x="1455" y="166"/>
                    <a:pt x="1455" y="146"/>
                  </a:cubicBezTo>
                  <a:cubicBezTo>
                    <a:pt x="1455" y="34"/>
                    <a:pt x="1455" y="34"/>
                    <a:pt x="1455" y="34"/>
                  </a:cubicBezTo>
                  <a:cubicBezTo>
                    <a:pt x="1455" y="15"/>
                    <a:pt x="1439" y="0"/>
                    <a:pt x="1420"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8"/>
            <p:cNvSpPr/>
            <p:nvPr/>
          </p:nvSpPr>
          <p:spPr>
            <a:xfrm>
              <a:off x="5138073" y="3941230"/>
              <a:ext cx="423233" cy="140738"/>
            </a:xfrm>
            <a:custGeom>
              <a:avLst/>
              <a:gdLst/>
              <a:ahLst/>
              <a:cxnLst/>
              <a:rect l="l" t="t" r="r" b="b"/>
              <a:pathLst>
                <a:path w="363" h="121" extrusionOk="0">
                  <a:moveTo>
                    <a:pt x="346" y="0"/>
                  </a:moveTo>
                  <a:cubicBezTo>
                    <a:pt x="17" y="0"/>
                    <a:pt x="17" y="0"/>
                    <a:pt x="17" y="0"/>
                  </a:cubicBezTo>
                  <a:cubicBezTo>
                    <a:pt x="7" y="0"/>
                    <a:pt x="0" y="8"/>
                    <a:pt x="0" y="17"/>
                  </a:cubicBezTo>
                  <a:cubicBezTo>
                    <a:pt x="0" y="104"/>
                    <a:pt x="0" y="104"/>
                    <a:pt x="0" y="104"/>
                  </a:cubicBezTo>
                  <a:cubicBezTo>
                    <a:pt x="0" y="113"/>
                    <a:pt x="7" y="121"/>
                    <a:pt x="17" y="121"/>
                  </a:cubicBezTo>
                  <a:cubicBezTo>
                    <a:pt x="346" y="121"/>
                    <a:pt x="346" y="121"/>
                    <a:pt x="346" y="121"/>
                  </a:cubicBezTo>
                  <a:cubicBezTo>
                    <a:pt x="355" y="121"/>
                    <a:pt x="363" y="113"/>
                    <a:pt x="363" y="104"/>
                  </a:cubicBezTo>
                  <a:cubicBezTo>
                    <a:pt x="363" y="17"/>
                    <a:pt x="363" y="17"/>
                    <a:pt x="363" y="17"/>
                  </a:cubicBezTo>
                  <a:cubicBezTo>
                    <a:pt x="363" y="8"/>
                    <a:pt x="355" y="0"/>
                    <a:pt x="3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8"/>
            <p:cNvSpPr/>
            <p:nvPr/>
          </p:nvSpPr>
          <p:spPr>
            <a:xfrm>
              <a:off x="4005062" y="3941230"/>
              <a:ext cx="211617" cy="140738"/>
            </a:xfrm>
            <a:custGeom>
              <a:avLst/>
              <a:gdLst/>
              <a:ahLst/>
              <a:cxnLst/>
              <a:rect l="l" t="t" r="r" b="b"/>
              <a:pathLst>
                <a:path w="182" h="121" extrusionOk="0">
                  <a:moveTo>
                    <a:pt x="165" y="0"/>
                  </a:moveTo>
                  <a:cubicBezTo>
                    <a:pt x="18" y="0"/>
                    <a:pt x="18" y="0"/>
                    <a:pt x="18" y="0"/>
                  </a:cubicBezTo>
                  <a:cubicBezTo>
                    <a:pt x="8" y="0"/>
                    <a:pt x="0" y="8"/>
                    <a:pt x="0" y="17"/>
                  </a:cubicBezTo>
                  <a:cubicBezTo>
                    <a:pt x="0" y="104"/>
                    <a:pt x="0" y="104"/>
                    <a:pt x="0" y="104"/>
                  </a:cubicBezTo>
                  <a:cubicBezTo>
                    <a:pt x="0" y="113"/>
                    <a:pt x="8" y="121"/>
                    <a:pt x="18" y="121"/>
                  </a:cubicBezTo>
                  <a:cubicBezTo>
                    <a:pt x="165" y="121"/>
                    <a:pt x="165" y="121"/>
                    <a:pt x="165" y="121"/>
                  </a:cubicBezTo>
                  <a:cubicBezTo>
                    <a:pt x="175" y="121"/>
                    <a:pt x="182" y="113"/>
                    <a:pt x="182" y="104"/>
                  </a:cubicBezTo>
                  <a:cubicBezTo>
                    <a:pt x="182" y="17"/>
                    <a:pt x="182" y="17"/>
                    <a:pt x="182" y="17"/>
                  </a:cubicBezTo>
                  <a:cubicBezTo>
                    <a:pt x="182" y="8"/>
                    <a:pt x="175" y="0"/>
                    <a:pt x="16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8"/>
            <p:cNvSpPr/>
            <p:nvPr/>
          </p:nvSpPr>
          <p:spPr>
            <a:xfrm>
              <a:off x="4288568"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18"/>
            <p:cNvSpPr/>
            <p:nvPr/>
          </p:nvSpPr>
          <p:spPr>
            <a:xfrm>
              <a:off x="4412096"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8"/>
            <p:cNvSpPr/>
            <p:nvPr/>
          </p:nvSpPr>
          <p:spPr>
            <a:xfrm>
              <a:off x="4572074" y="3941230"/>
              <a:ext cx="210604" cy="140738"/>
            </a:xfrm>
            <a:custGeom>
              <a:avLst/>
              <a:gdLst/>
              <a:ahLst/>
              <a:cxnLst/>
              <a:rect l="l" t="t" r="r" b="b"/>
              <a:pathLst>
                <a:path w="181" h="121" extrusionOk="0">
                  <a:moveTo>
                    <a:pt x="164" y="0"/>
                  </a:moveTo>
                  <a:cubicBezTo>
                    <a:pt x="17" y="0"/>
                    <a:pt x="17" y="0"/>
                    <a:pt x="17" y="0"/>
                  </a:cubicBezTo>
                  <a:cubicBezTo>
                    <a:pt x="7" y="0"/>
                    <a:pt x="0" y="8"/>
                    <a:pt x="0" y="17"/>
                  </a:cubicBezTo>
                  <a:cubicBezTo>
                    <a:pt x="0" y="104"/>
                    <a:pt x="0" y="104"/>
                    <a:pt x="0" y="104"/>
                  </a:cubicBezTo>
                  <a:cubicBezTo>
                    <a:pt x="0" y="113"/>
                    <a:pt x="7" y="121"/>
                    <a:pt x="17" y="121"/>
                  </a:cubicBezTo>
                  <a:cubicBezTo>
                    <a:pt x="164" y="121"/>
                    <a:pt x="164" y="121"/>
                    <a:pt x="164" y="121"/>
                  </a:cubicBezTo>
                  <a:cubicBezTo>
                    <a:pt x="174" y="121"/>
                    <a:pt x="181" y="113"/>
                    <a:pt x="181" y="104"/>
                  </a:cubicBezTo>
                  <a:cubicBezTo>
                    <a:pt x="181" y="17"/>
                    <a:pt x="181" y="17"/>
                    <a:pt x="181" y="17"/>
                  </a:cubicBezTo>
                  <a:cubicBezTo>
                    <a:pt x="181"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8"/>
            <p:cNvSpPr/>
            <p:nvPr/>
          </p:nvSpPr>
          <p:spPr>
            <a:xfrm>
              <a:off x="4854567"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8"/>
            <p:cNvSpPr/>
            <p:nvPr/>
          </p:nvSpPr>
          <p:spPr>
            <a:xfrm>
              <a:off x="4978095"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8"/>
            <p:cNvSpPr/>
            <p:nvPr/>
          </p:nvSpPr>
          <p:spPr>
            <a:xfrm>
              <a:off x="4246042"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8"/>
            <p:cNvSpPr/>
            <p:nvPr/>
          </p:nvSpPr>
          <p:spPr>
            <a:xfrm>
              <a:off x="4246042"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8"/>
            <p:cNvSpPr/>
            <p:nvPr/>
          </p:nvSpPr>
          <p:spPr>
            <a:xfrm>
              <a:off x="4387795"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8"/>
            <p:cNvSpPr/>
            <p:nvPr/>
          </p:nvSpPr>
          <p:spPr>
            <a:xfrm>
              <a:off x="4812041"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8"/>
            <p:cNvSpPr/>
            <p:nvPr/>
          </p:nvSpPr>
          <p:spPr>
            <a:xfrm>
              <a:off x="4812041"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close/>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18"/>
            <p:cNvSpPr/>
            <p:nvPr/>
          </p:nvSpPr>
          <p:spPr>
            <a:xfrm>
              <a:off x="4953794"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18"/>
          <p:cNvGrpSpPr/>
          <p:nvPr/>
        </p:nvGrpSpPr>
        <p:grpSpPr>
          <a:xfrm>
            <a:off x="-630123" y="264025"/>
            <a:ext cx="9617437" cy="812461"/>
            <a:chOff x="-630123" y="264025"/>
            <a:chExt cx="9617437" cy="812461"/>
          </a:xfrm>
        </p:grpSpPr>
        <p:sp>
          <p:nvSpPr>
            <p:cNvPr id="1140" name="Google Shape;1140;p18"/>
            <p:cNvSpPr/>
            <p:nvPr/>
          </p:nvSpPr>
          <p:spPr>
            <a:xfrm>
              <a:off x="6968477" y="2640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8"/>
            <p:cNvSpPr/>
            <p:nvPr/>
          </p:nvSpPr>
          <p:spPr>
            <a:xfrm flipH="1">
              <a:off x="8276506" y="7406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8"/>
            <p:cNvSpPr/>
            <p:nvPr/>
          </p:nvSpPr>
          <p:spPr>
            <a:xfrm>
              <a:off x="-630123" y="89547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43"/>
        <p:cNvGrpSpPr/>
        <p:nvPr/>
      </p:nvGrpSpPr>
      <p:grpSpPr>
        <a:xfrm>
          <a:off x="0" y="0"/>
          <a:ext cx="0" cy="0"/>
          <a:chOff x="0" y="0"/>
          <a:chExt cx="0" cy="0"/>
        </a:xfrm>
      </p:grpSpPr>
      <p:pic>
        <p:nvPicPr>
          <p:cNvPr id="1144" name="Google Shape;1144;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145" name="Google Shape;114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6" name="Google Shape;1146;p19"/>
          <p:cNvSpPr txBox="1">
            <a:spLocks noGrp="1"/>
          </p:cNvSpPr>
          <p:nvPr>
            <p:ph type="subTitle" idx="1"/>
          </p:nvPr>
        </p:nvSpPr>
        <p:spPr>
          <a:xfrm>
            <a:off x="691250" y="2070576"/>
            <a:ext cx="2543100" cy="53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7" name="Google Shape;1147;p19"/>
          <p:cNvSpPr txBox="1">
            <a:spLocks noGrp="1"/>
          </p:cNvSpPr>
          <p:nvPr>
            <p:ph type="subTitle" idx="2"/>
          </p:nvPr>
        </p:nvSpPr>
        <p:spPr>
          <a:xfrm>
            <a:off x="3297730" y="2070576"/>
            <a:ext cx="2548500" cy="53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8" name="Google Shape;1148;p19"/>
          <p:cNvSpPr txBox="1">
            <a:spLocks noGrp="1"/>
          </p:cNvSpPr>
          <p:nvPr>
            <p:ph type="subTitle" idx="3"/>
          </p:nvPr>
        </p:nvSpPr>
        <p:spPr>
          <a:xfrm>
            <a:off x="5905575" y="2070576"/>
            <a:ext cx="2545800" cy="53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9" name="Google Shape;1149;p19"/>
          <p:cNvSpPr txBox="1">
            <a:spLocks noGrp="1"/>
          </p:cNvSpPr>
          <p:nvPr>
            <p:ph type="subTitle" idx="4"/>
          </p:nvPr>
        </p:nvSpPr>
        <p:spPr>
          <a:xfrm>
            <a:off x="691262" y="3621851"/>
            <a:ext cx="2543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0" name="Google Shape;1150;p19"/>
          <p:cNvSpPr txBox="1">
            <a:spLocks noGrp="1"/>
          </p:cNvSpPr>
          <p:nvPr>
            <p:ph type="subTitle" idx="5"/>
          </p:nvPr>
        </p:nvSpPr>
        <p:spPr>
          <a:xfrm>
            <a:off x="3297742" y="3621851"/>
            <a:ext cx="2548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1" name="Google Shape;1151;p19"/>
          <p:cNvSpPr txBox="1">
            <a:spLocks noGrp="1"/>
          </p:cNvSpPr>
          <p:nvPr>
            <p:ph type="subTitle" idx="6"/>
          </p:nvPr>
        </p:nvSpPr>
        <p:spPr>
          <a:xfrm>
            <a:off x="5905587" y="3621849"/>
            <a:ext cx="25458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2" name="Google Shape;1152;p19"/>
          <p:cNvSpPr txBox="1">
            <a:spLocks noGrp="1"/>
          </p:cNvSpPr>
          <p:nvPr>
            <p:ph type="subTitle" idx="7"/>
          </p:nvPr>
        </p:nvSpPr>
        <p:spPr>
          <a:xfrm>
            <a:off x="691262" y="1603875"/>
            <a:ext cx="2543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3" name="Google Shape;1153;p19"/>
          <p:cNvSpPr txBox="1">
            <a:spLocks noGrp="1"/>
          </p:cNvSpPr>
          <p:nvPr>
            <p:ph type="subTitle" idx="8"/>
          </p:nvPr>
        </p:nvSpPr>
        <p:spPr>
          <a:xfrm>
            <a:off x="3297742" y="1603875"/>
            <a:ext cx="25485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4" name="Google Shape;1154;p19"/>
          <p:cNvSpPr txBox="1">
            <a:spLocks noGrp="1"/>
          </p:cNvSpPr>
          <p:nvPr>
            <p:ph type="subTitle" idx="9"/>
          </p:nvPr>
        </p:nvSpPr>
        <p:spPr>
          <a:xfrm>
            <a:off x="5905587" y="1603876"/>
            <a:ext cx="2545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5" name="Google Shape;1155;p19"/>
          <p:cNvSpPr txBox="1">
            <a:spLocks noGrp="1"/>
          </p:cNvSpPr>
          <p:nvPr>
            <p:ph type="subTitle" idx="13"/>
          </p:nvPr>
        </p:nvSpPr>
        <p:spPr>
          <a:xfrm>
            <a:off x="691262" y="3150629"/>
            <a:ext cx="2543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6" name="Google Shape;1156;p19"/>
          <p:cNvSpPr txBox="1">
            <a:spLocks noGrp="1"/>
          </p:cNvSpPr>
          <p:nvPr>
            <p:ph type="subTitle" idx="14"/>
          </p:nvPr>
        </p:nvSpPr>
        <p:spPr>
          <a:xfrm>
            <a:off x="3297742" y="3150629"/>
            <a:ext cx="25485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7" name="Google Shape;1157;p19"/>
          <p:cNvSpPr txBox="1">
            <a:spLocks noGrp="1"/>
          </p:cNvSpPr>
          <p:nvPr>
            <p:ph type="subTitle" idx="15"/>
          </p:nvPr>
        </p:nvSpPr>
        <p:spPr>
          <a:xfrm>
            <a:off x="5902887" y="3150626"/>
            <a:ext cx="25512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158" name="Google Shape;1158;p19"/>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159" name="Google Shape;1159;p19"/>
          <p:cNvGrpSpPr/>
          <p:nvPr/>
        </p:nvGrpSpPr>
        <p:grpSpPr>
          <a:xfrm>
            <a:off x="5421435" y="4641700"/>
            <a:ext cx="3722565" cy="537301"/>
            <a:chOff x="2770310" y="3356838"/>
            <a:chExt cx="3722565" cy="537301"/>
          </a:xfrm>
        </p:grpSpPr>
        <p:sp>
          <p:nvSpPr>
            <p:cNvPr id="1160" name="Google Shape;1160;p19"/>
            <p:cNvSpPr/>
            <p:nvPr/>
          </p:nvSpPr>
          <p:spPr>
            <a:xfrm>
              <a:off x="3149600" y="3606801"/>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19"/>
            <p:cNvSpPr/>
            <p:nvPr/>
          </p:nvSpPr>
          <p:spPr>
            <a:xfrm>
              <a:off x="2770310" y="3356838"/>
              <a:ext cx="3722565" cy="53730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2" name="Google Shape;1162;p19"/>
          <p:cNvGrpSpPr/>
          <p:nvPr/>
        </p:nvGrpSpPr>
        <p:grpSpPr>
          <a:xfrm>
            <a:off x="251918" y="3961478"/>
            <a:ext cx="865754" cy="1182028"/>
            <a:chOff x="251918" y="3961478"/>
            <a:chExt cx="865754" cy="1182028"/>
          </a:xfrm>
        </p:grpSpPr>
        <p:grpSp>
          <p:nvGrpSpPr>
            <p:cNvPr id="1163" name="Google Shape;1163;p19"/>
            <p:cNvGrpSpPr/>
            <p:nvPr/>
          </p:nvGrpSpPr>
          <p:grpSpPr>
            <a:xfrm>
              <a:off x="251918" y="3961478"/>
              <a:ext cx="342846" cy="1181857"/>
              <a:chOff x="1539875" y="3257551"/>
              <a:chExt cx="511176" cy="1762125"/>
            </a:xfrm>
          </p:grpSpPr>
          <p:sp>
            <p:nvSpPr>
              <p:cNvPr id="1164" name="Google Shape;1164;p1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1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1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1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1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1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0" name="Google Shape;1170;p19"/>
            <p:cNvGrpSpPr/>
            <p:nvPr/>
          </p:nvGrpSpPr>
          <p:grpSpPr>
            <a:xfrm>
              <a:off x="654915" y="4502797"/>
              <a:ext cx="185813" cy="640708"/>
              <a:chOff x="1539875" y="3257551"/>
              <a:chExt cx="511176" cy="1762125"/>
            </a:xfrm>
          </p:grpSpPr>
          <p:sp>
            <p:nvSpPr>
              <p:cNvPr id="1171" name="Google Shape;1171;p1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1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1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1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7" name="Google Shape;1177;p19"/>
            <p:cNvGrpSpPr/>
            <p:nvPr/>
          </p:nvGrpSpPr>
          <p:grpSpPr>
            <a:xfrm flipH="1">
              <a:off x="900882" y="4395772"/>
              <a:ext cx="216790" cy="747317"/>
              <a:chOff x="1539875" y="3257551"/>
              <a:chExt cx="511176" cy="1762125"/>
            </a:xfrm>
          </p:grpSpPr>
          <p:sp>
            <p:nvSpPr>
              <p:cNvPr id="1178" name="Google Shape;1178;p1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1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1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1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1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1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84" name="Google Shape;1184;p19"/>
          <p:cNvGrpSpPr/>
          <p:nvPr/>
        </p:nvGrpSpPr>
        <p:grpSpPr>
          <a:xfrm flipH="1">
            <a:off x="7805249" y="4415461"/>
            <a:ext cx="1442172" cy="736940"/>
            <a:chOff x="-46" y="2299799"/>
            <a:chExt cx="3480146" cy="1778330"/>
          </a:xfrm>
        </p:grpSpPr>
        <p:sp>
          <p:nvSpPr>
            <p:cNvPr id="1185" name="Google Shape;1185;p19"/>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9"/>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9"/>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9"/>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19"/>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19"/>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19"/>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19"/>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9"/>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19"/>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9"/>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9"/>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9"/>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19"/>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19"/>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19"/>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19"/>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9"/>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19"/>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19"/>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9"/>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9"/>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19"/>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9"/>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9"/>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19"/>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9"/>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9"/>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19"/>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9"/>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9"/>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19"/>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19"/>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9"/>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19"/>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19"/>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9"/>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19"/>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19"/>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9"/>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5" name="Google Shape;1225;p19"/>
          <p:cNvGrpSpPr/>
          <p:nvPr/>
        </p:nvGrpSpPr>
        <p:grpSpPr>
          <a:xfrm>
            <a:off x="6900127" y="232225"/>
            <a:ext cx="3126651" cy="615150"/>
            <a:chOff x="6900127" y="232225"/>
            <a:chExt cx="3126651" cy="615150"/>
          </a:xfrm>
        </p:grpSpPr>
        <p:sp>
          <p:nvSpPr>
            <p:cNvPr id="1226" name="Google Shape;1226;p19"/>
            <p:cNvSpPr/>
            <p:nvPr/>
          </p:nvSpPr>
          <p:spPr>
            <a:xfrm>
              <a:off x="6900127" y="232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9"/>
            <p:cNvSpPr/>
            <p:nvPr/>
          </p:nvSpPr>
          <p:spPr>
            <a:xfrm>
              <a:off x="8379200" y="499700"/>
              <a:ext cx="1647578" cy="3476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28"/>
        <p:cNvGrpSpPr/>
        <p:nvPr/>
      </p:nvGrpSpPr>
      <p:grpSpPr>
        <a:xfrm>
          <a:off x="0" y="0"/>
          <a:ext cx="0" cy="0"/>
          <a:chOff x="0" y="0"/>
          <a:chExt cx="0" cy="0"/>
        </a:xfrm>
      </p:grpSpPr>
      <p:pic>
        <p:nvPicPr>
          <p:cNvPr id="1229" name="Google Shape;1229;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230" name="Google Shape;1230;p20"/>
          <p:cNvSpPr txBox="1">
            <a:spLocks noGrp="1"/>
          </p:cNvSpPr>
          <p:nvPr>
            <p:ph type="title" hasCustomPrompt="1"/>
          </p:nvPr>
        </p:nvSpPr>
        <p:spPr>
          <a:xfrm>
            <a:off x="1919700" y="590025"/>
            <a:ext cx="5364600" cy="63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3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1" name="Google Shape;1231;p20"/>
          <p:cNvSpPr txBox="1">
            <a:spLocks noGrp="1"/>
          </p:cNvSpPr>
          <p:nvPr>
            <p:ph type="subTitle" idx="1"/>
          </p:nvPr>
        </p:nvSpPr>
        <p:spPr>
          <a:xfrm>
            <a:off x="1919700" y="1124226"/>
            <a:ext cx="5364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2" name="Google Shape;1232;p20"/>
          <p:cNvSpPr txBox="1">
            <a:spLocks noGrp="1"/>
          </p:cNvSpPr>
          <p:nvPr>
            <p:ph type="title" idx="2" hasCustomPrompt="1"/>
          </p:nvPr>
        </p:nvSpPr>
        <p:spPr>
          <a:xfrm>
            <a:off x="2492024" y="1581825"/>
            <a:ext cx="5364600" cy="63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3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3" name="Google Shape;1233;p20"/>
          <p:cNvSpPr txBox="1">
            <a:spLocks noGrp="1"/>
          </p:cNvSpPr>
          <p:nvPr>
            <p:ph type="subTitle" idx="3"/>
          </p:nvPr>
        </p:nvSpPr>
        <p:spPr>
          <a:xfrm>
            <a:off x="2492024" y="2115925"/>
            <a:ext cx="5364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4" name="Google Shape;1234;p20"/>
          <p:cNvSpPr txBox="1">
            <a:spLocks noGrp="1"/>
          </p:cNvSpPr>
          <p:nvPr>
            <p:ph type="title" idx="4" hasCustomPrompt="1"/>
          </p:nvPr>
        </p:nvSpPr>
        <p:spPr>
          <a:xfrm>
            <a:off x="3064348" y="2573525"/>
            <a:ext cx="5364600" cy="63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3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5" name="Google Shape;1235;p20"/>
          <p:cNvSpPr txBox="1">
            <a:spLocks noGrp="1"/>
          </p:cNvSpPr>
          <p:nvPr>
            <p:ph type="subTitle" idx="5"/>
          </p:nvPr>
        </p:nvSpPr>
        <p:spPr>
          <a:xfrm>
            <a:off x="3064348" y="3107625"/>
            <a:ext cx="5364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236" name="Google Shape;1236;p20"/>
          <p:cNvGrpSpPr/>
          <p:nvPr/>
        </p:nvGrpSpPr>
        <p:grpSpPr>
          <a:xfrm>
            <a:off x="-231901" y="2610750"/>
            <a:ext cx="10539526" cy="2162723"/>
            <a:chOff x="-231901" y="2610750"/>
            <a:chExt cx="10539526" cy="2162723"/>
          </a:xfrm>
        </p:grpSpPr>
        <p:sp>
          <p:nvSpPr>
            <p:cNvPr id="1237" name="Google Shape;1237;p20"/>
            <p:cNvSpPr/>
            <p:nvPr/>
          </p:nvSpPr>
          <p:spPr>
            <a:xfrm>
              <a:off x="-231901" y="3707373"/>
              <a:ext cx="4673874" cy="1066100"/>
            </a:xfrm>
            <a:custGeom>
              <a:avLst/>
              <a:gdLst/>
              <a:ahLst/>
              <a:cxnLst/>
              <a:rect l="l" t="t" r="r" b="b"/>
              <a:pathLst>
                <a:path w="1435" h="328" extrusionOk="0">
                  <a:moveTo>
                    <a:pt x="1418" y="328"/>
                  </a:moveTo>
                  <a:cubicBezTo>
                    <a:pt x="1429" y="312"/>
                    <a:pt x="1435" y="293"/>
                    <a:pt x="1435" y="271"/>
                  </a:cubicBezTo>
                  <a:cubicBezTo>
                    <a:pt x="1435" y="216"/>
                    <a:pt x="1390" y="171"/>
                    <a:pt x="1335" y="171"/>
                  </a:cubicBezTo>
                  <a:cubicBezTo>
                    <a:pt x="1318" y="171"/>
                    <a:pt x="1302" y="175"/>
                    <a:pt x="1288" y="182"/>
                  </a:cubicBezTo>
                  <a:cubicBezTo>
                    <a:pt x="1281" y="171"/>
                    <a:pt x="1269" y="162"/>
                    <a:pt x="1256" y="160"/>
                  </a:cubicBezTo>
                  <a:cubicBezTo>
                    <a:pt x="1239" y="157"/>
                    <a:pt x="1224" y="154"/>
                    <a:pt x="1214" y="169"/>
                  </a:cubicBezTo>
                  <a:cubicBezTo>
                    <a:pt x="1218" y="144"/>
                    <a:pt x="1207" y="118"/>
                    <a:pt x="1187" y="104"/>
                  </a:cubicBezTo>
                  <a:cubicBezTo>
                    <a:pt x="1167" y="90"/>
                    <a:pt x="1139" y="87"/>
                    <a:pt x="1117" y="98"/>
                  </a:cubicBezTo>
                  <a:cubicBezTo>
                    <a:pt x="1108" y="60"/>
                    <a:pt x="1073" y="29"/>
                    <a:pt x="1034" y="25"/>
                  </a:cubicBezTo>
                  <a:cubicBezTo>
                    <a:pt x="995" y="21"/>
                    <a:pt x="954" y="44"/>
                    <a:pt x="938" y="80"/>
                  </a:cubicBezTo>
                  <a:cubicBezTo>
                    <a:pt x="915" y="63"/>
                    <a:pt x="883" y="57"/>
                    <a:pt x="856" y="64"/>
                  </a:cubicBezTo>
                  <a:cubicBezTo>
                    <a:pt x="828" y="72"/>
                    <a:pt x="804" y="94"/>
                    <a:pt x="793" y="121"/>
                  </a:cubicBezTo>
                  <a:cubicBezTo>
                    <a:pt x="779" y="111"/>
                    <a:pt x="758" y="103"/>
                    <a:pt x="744" y="113"/>
                  </a:cubicBezTo>
                  <a:cubicBezTo>
                    <a:pt x="743" y="96"/>
                    <a:pt x="732" y="80"/>
                    <a:pt x="716" y="72"/>
                  </a:cubicBezTo>
                  <a:cubicBezTo>
                    <a:pt x="701" y="65"/>
                    <a:pt x="682" y="66"/>
                    <a:pt x="667" y="76"/>
                  </a:cubicBezTo>
                  <a:cubicBezTo>
                    <a:pt x="657" y="42"/>
                    <a:pt x="627" y="14"/>
                    <a:pt x="592" y="7"/>
                  </a:cubicBezTo>
                  <a:cubicBezTo>
                    <a:pt x="557" y="0"/>
                    <a:pt x="524" y="12"/>
                    <a:pt x="501" y="39"/>
                  </a:cubicBezTo>
                  <a:cubicBezTo>
                    <a:pt x="492" y="35"/>
                    <a:pt x="482" y="34"/>
                    <a:pt x="473" y="36"/>
                  </a:cubicBezTo>
                  <a:cubicBezTo>
                    <a:pt x="449" y="39"/>
                    <a:pt x="428" y="58"/>
                    <a:pt x="422" y="82"/>
                  </a:cubicBezTo>
                  <a:cubicBezTo>
                    <a:pt x="415" y="75"/>
                    <a:pt x="402" y="74"/>
                    <a:pt x="392" y="76"/>
                  </a:cubicBezTo>
                  <a:cubicBezTo>
                    <a:pt x="382" y="78"/>
                    <a:pt x="372" y="84"/>
                    <a:pt x="367" y="93"/>
                  </a:cubicBezTo>
                  <a:cubicBezTo>
                    <a:pt x="351" y="76"/>
                    <a:pt x="325" y="66"/>
                    <a:pt x="301" y="66"/>
                  </a:cubicBezTo>
                  <a:cubicBezTo>
                    <a:pt x="277" y="66"/>
                    <a:pt x="254" y="75"/>
                    <a:pt x="237" y="92"/>
                  </a:cubicBezTo>
                  <a:cubicBezTo>
                    <a:pt x="232" y="85"/>
                    <a:pt x="223" y="81"/>
                    <a:pt x="214" y="81"/>
                  </a:cubicBezTo>
                  <a:cubicBezTo>
                    <a:pt x="205" y="81"/>
                    <a:pt x="196" y="86"/>
                    <a:pt x="191" y="94"/>
                  </a:cubicBezTo>
                  <a:cubicBezTo>
                    <a:pt x="174" y="79"/>
                    <a:pt x="149" y="70"/>
                    <a:pt x="127" y="74"/>
                  </a:cubicBezTo>
                  <a:cubicBezTo>
                    <a:pt x="104" y="77"/>
                    <a:pt x="84" y="90"/>
                    <a:pt x="72" y="110"/>
                  </a:cubicBezTo>
                  <a:cubicBezTo>
                    <a:pt x="41" y="67"/>
                    <a:pt x="0" y="72"/>
                    <a:pt x="0" y="72"/>
                  </a:cubicBezTo>
                  <a:cubicBezTo>
                    <a:pt x="0" y="328"/>
                    <a:pt x="0" y="328"/>
                    <a:pt x="0" y="328"/>
                  </a:cubicBezTo>
                  <a:lnTo>
                    <a:pt x="1418" y="3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0"/>
            <p:cNvSpPr/>
            <p:nvPr/>
          </p:nvSpPr>
          <p:spPr>
            <a:xfrm flipH="1">
              <a:off x="4543412" y="2610750"/>
              <a:ext cx="5764213" cy="2114550"/>
            </a:xfrm>
            <a:custGeom>
              <a:avLst/>
              <a:gdLst/>
              <a:ahLst/>
              <a:cxnLst/>
              <a:rect l="l" t="t" r="r" b="b"/>
              <a:pathLst>
                <a:path w="3631" h="1332" extrusionOk="0">
                  <a:moveTo>
                    <a:pt x="0" y="0"/>
                  </a:moveTo>
                  <a:lnTo>
                    <a:pt x="412" y="102"/>
                  </a:lnTo>
                  <a:lnTo>
                    <a:pt x="468" y="247"/>
                  </a:lnTo>
                  <a:lnTo>
                    <a:pt x="574" y="280"/>
                  </a:lnTo>
                  <a:lnTo>
                    <a:pt x="663" y="506"/>
                  </a:lnTo>
                  <a:lnTo>
                    <a:pt x="655" y="413"/>
                  </a:lnTo>
                  <a:lnTo>
                    <a:pt x="809" y="448"/>
                  </a:lnTo>
                  <a:lnTo>
                    <a:pt x="882" y="581"/>
                  </a:lnTo>
                  <a:lnTo>
                    <a:pt x="1298" y="924"/>
                  </a:lnTo>
                  <a:lnTo>
                    <a:pt x="1311" y="872"/>
                  </a:lnTo>
                  <a:lnTo>
                    <a:pt x="1792" y="1080"/>
                  </a:lnTo>
                  <a:lnTo>
                    <a:pt x="3631" y="1332"/>
                  </a:lnTo>
                  <a:lnTo>
                    <a:pt x="0" y="1332"/>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20"/>
          <p:cNvGrpSpPr/>
          <p:nvPr/>
        </p:nvGrpSpPr>
        <p:grpSpPr>
          <a:xfrm>
            <a:off x="5721648" y="723713"/>
            <a:ext cx="2594717" cy="1022411"/>
            <a:chOff x="5603373" y="711288"/>
            <a:chExt cx="2594717" cy="1022411"/>
          </a:xfrm>
        </p:grpSpPr>
        <p:sp>
          <p:nvSpPr>
            <p:cNvPr id="1240" name="Google Shape;1240;p20"/>
            <p:cNvSpPr/>
            <p:nvPr/>
          </p:nvSpPr>
          <p:spPr>
            <a:xfrm>
              <a:off x="5603373" y="711288"/>
              <a:ext cx="2538925" cy="380700"/>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0"/>
            <p:cNvSpPr/>
            <p:nvPr/>
          </p:nvSpPr>
          <p:spPr>
            <a:xfrm flipH="1">
              <a:off x="7487281" y="1456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20"/>
          <p:cNvGrpSpPr/>
          <p:nvPr/>
        </p:nvGrpSpPr>
        <p:grpSpPr>
          <a:xfrm>
            <a:off x="-423049" y="4116945"/>
            <a:ext cx="4125481" cy="601089"/>
            <a:chOff x="2058996" y="3799479"/>
            <a:chExt cx="4372066" cy="637017"/>
          </a:xfrm>
        </p:grpSpPr>
        <p:sp>
          <p:nvSpPr>
            <p:cNvPr id="1243" name="Google Shape;1243;p20"/>
            <p:cNvSpPr/>
            <p:nvPr/>
          </p:nvSpPr>
          <p:spPr>
            <a:xfrm>
              <a:off x="3863309" y="3834917"/>
              <a:ext cx="106500" cy="56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0"/>
            <p:cNvSpPr/>
            <p:nvPr/>
          </p:nvSpPr>
          <p:spPr>
            <a:xfrm>
              <a:off x="2058996" y="3799479"/>
              <a:ext cx="1840800" cy="6369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0"/>
            <p:cNvSpPr/>
            <p:nvPr/>
          </p:nvSpPr>
          <p:spPr>
            <a:xfrm>
              <a:off x="2058996" y="4294596"/>
              <a:ext cx="1840800" cy="141900"/>
            </a:xfrm>
            <a:prstGeom prst="rect">
              <a:avLst/>
            </a:prstGeom>
            <a:solidFill>
              <a:srgbClr val="EC52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0"/>
            <p:cNvSpPr/>
            <p:nvPr/>
          </p:nvSpPr>
          <p:spPr>
            <a:xfrm>
              <a:off x="2058996" y="4294596"/>
              <a:ext cx="1840800" cy="141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0"/>
            <p:cNvSpPr/>
            <p:nvPr/>
          </p:nvSpPr>
          <p:spPr>
            <a:xfrm>
              <a:off x="2058996" y="3905792"/>
              <a:ext cx="1840800" cy="21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0"/>
            <p:cNvSpPr/>
            <p:nvPr/>
          </p:nvSpPr>
          <p:spPr>
            <a:xfrm>
              <a:off x="2306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0"/>
            <p:cNvSpPr/>
            <p:nvPr/>
          </p:nvSpPr>
          <p:spPr>
            <a:xfrm>
              <a:off x="2431604"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7" y="121"/>
                    <a:pt x="75" y="113"/>
                    <a:pt x="75" y="104"/>
                  </a:cubicBezTo>
                  <a:cubicBezTo>
                    <a:pt x="75" y="17"/>
                    <a:pt x="75" y="17"/>
                    <a:pt x="75" y="17"/>
                  </a:cubicBezTo>
                  <a:cubicBezTo>
                    <a:pt x="75" y="8"/>
                    <a:pt x="67"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0"/>
            <p:cNvSpPr/>
            <p:nvPr/>
          </p:nvSpPr>
          <p:spPr>
            <a:xfrm>
              <a:off x="2590570"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0"/>
            <p:cNvSpPr/>
            <p:nvPr/>
          </p:nvSpPr>
          <p:spPr>
            <a:xfrm>
              <a:off x="2872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0"/>
            <p:cNvSpPr/>
            <p:nvPr/>
          </p:nvSpPr>
          <p:spPr>
            <a:xfrm>
              <a:off x="2997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0"/>
            <p:cNvSpPr/>
            <p:nvPr/>
          </p:nvSpPr>
          <p:spPr>
            <a:xfrm>
              <a:off x="3156569"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0"/>
            <p:cNvSpPr/>
            <p:nvPr/>
          </p:nvSpPr>
          <p:spPr>
            <a:xfrm>
              <a:off x="3438050"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0"/>
            <p:cNvSpPr/>
            <p:nvPr/>
          </p:nvSpPr>
          <p:spPr>
            <a:xfrm>
              <a:off x="3563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0"/>
            <p:cNvSpPr/>
            <p:nvPr/>
          </p:nvSpPr>
          <p:spPr>
            <a:xfrm>
              <a:off x="2129873" y="3941230"/>
              <a:ext cx="106315"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0"/>
            <p:cNvSpPr/>
            <p:nvPr/>
          </p:nvSpPr>
          <p:spPr>
            <a:xfrm>
              <a:off x="3722568" y="3941230"/>
              <a:ext cx="105302"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0"/>
            <p:cNvSpPr/>
            <p:nvPr/>
          </p:nvSpPr>
          <p:spPr>
            <a:xfrm>
              <a:off x="2264538"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0"/>
            <p:cNvSpPr/>
            <p:nvPr/>
          </p:nvSpPr>
          <p:spPr>
            <a:xfrm>
              <a:off x="2264538"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0"/>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0"/>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0"/>
            <p:cNvSpPr/>
            <p:nvPr/>
          </p:nvSpPr>
          <p:spPr>
            <a:xfrm>
              <a:off x="2405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0"/>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0"/>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0"/>
            <p:cNvSpPr/>
            <p:nvPr/>
          </p:nvSpPr>
          <p:spPr>
            <a:xfrm>
              <a:off x="2830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0"/>
            <p:cNvSpPr/>
            <p:nvPr/>
          </p:nvSpPr>
          <p:spPr>
            <a:xfrm>
              <a:off x="2830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0"/>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0"/>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0"/>
            <p:cNvSpPr/>
            <p:nvPr/>
          </p:nvSpPr>
          <p:spPr>
            <a:xfrm>
              <a:off x="2971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0"/>
            <p:cNvSpPr/>
            <p:nvPr/>
          </p:nvSpPr>
          <p:spPr>
            <a:xfrm>
              <a:off x="3396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0"/>
            <p:cNvSpPr/>
            <p:nvPr/>
          </p:nvSpPr>
          <p:spPr>
            <a:xfrm>
              <a:off x="3396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0"/>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0"/>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0"/>
            <p:cNvSpPr/>
            <p:nvPr/>
          </p:nvSpPr>
          <p:spPr>
            <a:xfrm>
              <a:off x="3537277"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0"/>
            <p:cNvSpPr/>
            <p:nvPr/>
          </p:nvSpPr>
          <p:spPr>
            <a:xfrm>
              <a:off x="3934186" y="3799479"/>
              <a:ext cx="2496876" cy="636868"/>
            </a:xfrm>
            <a:custGeom>
              <a:avLst/>
              <a:gdLst/>
              <a:ahLst/>
              <a:cxnLst/>
              <a:rect l="l" t="t" r="r" b="b"/>
              <a:pathLst>
                <a:path w="2139" h="545" extrusionOk="0">
                  <a:moveTo>
                    <a:pt x="0" y="0"/>
                  </a:moveTo>
                  <a:cubicBezTo>
                    <a:pt x="0" y="545"/>
                    <a:pt x="0" y="545"/>
                    <a:pt x="0" y="545"/>
                  </a:cubicBezTo>
                  <a:cubicBezTo>
                    <a:pt x="1935" y="545"/>
                    <a:pt x="1935" y="545"/>
                    <a:pt x="1935" y="545"/>
                  </a:cubicBezTo>
                  <a:cubicBezTo>
                    <a:pt x="2071" y="545"/>
                    <a:pt x="2139" y="381"/>
                    <a:pt x="2043" y="284"/>
                  </a:cubicBezTo>
                  <a:cubicBezTo>
                    <a:pt x="1860" y="102"/>
                    <a:pt x="1860" y="102"/>
                    <a:pt x="1860" y="102"/>
                  </a:cubicBezTo>
                  <a:cubicBezTo>
                    <a:pt x="1795" y="36"/>
                    <a:pt x="1706" y="0"/>
                    <a:pt x="1613"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0"/>
            <p:cNvSpPr/>
            <p:nvPr/>
          </p:nvSpPr>
          <p:spPr>
            <a:xfrm>
              <a:off x="3934186" y="4294596"/>
              <a:ext cx="2432075" cy="141751"/>
            </a:xfrm>
            <a:custGeom>
              <a:avLst/>
              <a:gdLst/>
              <a:ahLst/>
              <a:cxnLst/>
              <a:rect l="l" t="t" r="r" b="b"/>
              <a:pathLst>
                <a:path w="2084" h="121" extrusionOk="0">
                  <a:moveTo>
                    <a:pt x="2084" y="0"/>
                  </a:moveTo>
                  <a:cubicBezTo>
                    <a:pt x="0" y="0"/>
                    <a:pt x="0" y="0"/>
                    <a:pt x="0" y="0"/>
                  </a:cubicBezTo>
                  <a:cubicBezTo>
                    <a:pt x="0" y="121"/>
                    <a:pt x="0" y="121"/>
                    <a:pt x="0" y="121"/>
                  </a:cubicBezTo>
                  <a:cubicBezTo>
                    <a:pt x="1935" y="121"/>
                    <a:pt x="1935" y="121"/>
                    <a:pt x="1935" y="121"/>
                  </a:cubicBezTo>
                  <a:cubicBezTo>
                    <a:pt x="2014" y="121"/>
                    <a:pt x="2070" y="66"/>
                    <a:pt x="2084"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0"/>
            <p:cNvSpPr/>
            <p:nvPr/>
          </p:nvSpPr>
          <p:spPr>
            <a:xfrm>
              <a:off x="5704073" y="3905792"/>
              <a:ext cx="600426" cy="211614"/>
            </a:xfrm>
            <a:custGeom>
              <a:avLst/>
              <a:gdLst/>
              <a:ahLst/>
              <a:cxnLst/>
              <a:rect l="l" t="t" r="r" b="b"/>
              <a:pathLst>
                <a:path w="515" h="181" extrusionOk="0">
                  <a:moveTo>
                    <a:pt x="0" y="34"/>
                  </a:moveTo>
                  <a:cubicBezTo>
                    <a:pt x="0" y="146"/>
                    <a:pt x="0" y="146"/>
                    <a:pt x="0" y="146"/>
                  </a:cubicBezTo>
                  <a:cubicBezTo>
                    <a:pt x="0" y="166"/>
                    <a:pt x="15" y="181"/>
                    <a:pt x="34" y="181"/>
                  </a:cubicBezTo>
                  <a:cubicBezTo>
                    <a:pt x="515" y="181"/>
                    <a:pt x="515" y="181"/>
                    <a:pt x="515" y="181"/>
                  </a:cubicBezTo>
                  <a:cubicBezTo>
                    <a:pt x="485" y="151"/>
                    <a:pt x="485" y="151"/>
                    <a:pt x="485" y="151"/>
                  </a:cubicBezTo>
                  <a:cubicBezTo>
                    <a:pt x="121" y="151"/>
                    <a:pt x="121" y="151"/>
                    <a:pt x="121" y="151"/>
                  </a:cubicBezTo>
                  <a:cubicBezTo>
                    <a:pt x="87" y="151"/>
                    <a:pt x="60" y="124"/>
                    <a:pt x="60" y="90"/>
                  </a:cubicBezTo>
                  <a:cubicBezTo>
                    <a:pt x="60" y="57"/>
                    <a:pt x="87" y="30"/>
                    <a:pt x="121" y="30"/>
                  </a:cubicBezTo>
                  <a:cubicBezTo>
                    <a:pt x="363" y="30"/>
                    <a:pt x="363" y="30"/>
                    <a:pt x="363" y="30"/>
                  </a:cubicBezTo>
                  <a:cubicBezTo>
                    <a:pt x="344" y="11"/>
                    <a:pt x="344" y="11"/>
                    <a:pt x="344" y="11"/>
                  </a:cubicBezTo>
                  <a:cubicBezTo>
                    <a:pt x="340" y="7"/>
                    <a:pt x="336" y="3"/>
                    <a:pt x="332" y="0"/>
                  </a:cubicBezTo>
                  <a:cubicBezTo>
                    <a:pt x="34" y="0"/>
                    <a:pt x="34" y="0"/>
                    <a:pt x="34" y="0"/>
                  </a:cubicBezTo>
                  <a:cubicBezTo>
                    <a:pt x="15" y="0"/>
                    <a:pt x="0" y="15"/>
                    <a:pt x="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0"/>
            <p:cNvSpPr/>
            <p:nvPr/>
          </p:nvSpPr>
          <p:spPr>
            <a:xfrm>
              <a:off x="5773937" y="3941230"/>
              <a:ext cx="496135" cy="140738"/>
            </a:xfrm>
            <a:custGeom>
              <a:avLst/>
              <a:gdLst/>
              <a:ahLst/>
              <a:cxnLst/>
              <a:rect l="l" t="t" r="r" b="b"/>
              <a:pathLst>
                <a:path w="425" h="121" extrusionOk="0">
                  <a:moveTo>
                    <a:pt x="0" y="60"/>
                  </a:moveTo>
                  <a:cubicBezTo>
                    <a:pt x="0" y="94"/>
                    <a:pt x="27" y="121"/>
                    <a:pt x="61" y="121"/>
                  </a:cubicBezTo>
                  <a:cubicBezTo>
                    <a:pt x="425" y="121"/>
                    <a:pt x="425" y="121"/>
                    <a:pt x="425" y="121"/>
                  </a:cubicBezTo>
                  <a:cubicBezTo>
                    <a:pt x="303" y="0"/>
                    <a:pt x="303" y="0"/>
                    <a:pt x="303" y="0"/>
                  </a:cubicBezTo>
                  <a:cubicBezTo>
                    <a:pt x="61" y="0"/>
                    <a:pt x="61" y="0"/>
                    <a:pt x="61" y="0"/>
                  </a:cubicBezTo>
                  <a:cubicBezTo>
                    <a:pt x="27" y="0"/>
                    <a:pt x="0" y="27"/>
                    <a:pt x="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20"/>
            <p:cNvSpPr/>
            <p:nvPr/>
          </p:nvSpPr>
          <p:spPr>
            <a:xfrm>
              <a:off x="3934186" y="3905792"/>
              <a:ext cx="1698000" cy="211614"/>
            </a:xfrm>
            <a:custGeom>
              <a:avLst/>
              <a:gdLst/>
              <a:ahLst/>
              <a:cxnLst/>
              <a:rect l="l" t="t" r="r" b="b"/>
              <a:pathLst>
                <a:path w="1455" h="181" extrusionOk="0">
                  <a:moveTo>
                    <a:pt x="1420" y="0"/>
                  </a:moveTo>
                  <a:cubicBezTo>
                    <a:pt x="0" y="0"/>
                    <a:pt x="0" y="0"/>
                    <a:pt x="0" y="0"/>
                  </a:cubicBezTo>
                  <a:cubicBezTo>
                    <a:pt x="0" y="181"/>
                    <a:pt x="0" y="181"/>
                    <a:pt x="0" y="181"/>
                  </a:cubicBezTo>
                  <a:cubicBezTo>
                    <a:pt x="1420" y="181"/>
                    <a:pt x="1420" y="181"/>
                    <a:pt x="1420" y="181"/>
                  </a:cubicBezTo>
                  <a:cubicBezTo>
                    <a:pt x="1439" y="181"/>
                    <a:pt x="1455" y="166"/>
                    <a:pt x="1455" y="146"/>
                  </a:cubicBezTo>
                  <a:cubicBezTo>
                    <a:pt x="1455" y="34"/>
                    <a:pt x="1455" y="34"/>
                    <a:pt x="1455" y="34"/>
                  </a:cubicBezTo>
                  <a:cubicBezTo>
                    <a:pt x="1455" y="15"/>
                    <a:pt x="1439" y="0"/>
                    <a:pt x="1420"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20"/>
            <p:cNvSpPr/>
            <p:nvPr/>
          </p:nvSpPr>
          <p:spPr>
            <a:xfrm>
              <a:off x="5138073" y="3941230"/>
              <a:ext cx="423233" cy="140738"/>
            </a:xfrm>
            <a:custGeom>
              <a:avLst/>
              <a:gdLst/>
              <a:ahLst/>
              <a:cxnLst/>
              <a:rect l="l" t="t" r="r" b="b"/>
              <a:pathLst>
                <a:path w="363" h="121" extrusionOk="0">
                  <a:moveTo>
                    <a:pt x="346" y="0"/>
                  </a:moveTo>
                  <a:cubicBezTo>
                    <a:pt x="17" y="0"/>
                    <a:pt x="17" y="0"/>
                    <a:pt x="17" y="0"/>
                  </a:cubicBezTo>
                  <a:cubicBezTo>
                    <a:pt x="7" y="0"/>
                    <a:pt x="0" y="8"/>
                    <a:pt x="0" y="17"/>
                  </a:cubicBezTo>
                  <a:cubicBezTo>
                    <a:pt x="0" y="104"/>
                    <a:pt x="0" y="104"/>
                    <a:pt x="0" y="104"/>
                  </a:cubicBezTo>
                  <a:cubicBezTo>
                    <a:pt x="0" y="113"/>
                    <a:pt x="7" y="121"/>
                    <a:pt x="17" y="121"/>
                  </a:cubicBezTo>
                  <a:cubicBezTo>
                    <a:pt x="346" y="121"/>
                    <a:pt x="346" y="121"/>
                    <a:pt x="346" y="121"/>
                  </a:cubicBezTo>
                  <a:cubicBezTo>
                    <a:pt x="355" y="121"/>
                    <a:pt x="363" y="113"/>
                    <a:pt x="363" y="104"/>
                  </a:cubicBezTo>
                  <a:cubicBezTo>
                    <a:pt x="363" y="17"/>
                    <a:pt x="363" y="17"/>
                    <a:pt x="363" y="17"/>
                  </a:cubicBezTo>
                  <a:cubicBezTo>
                    <a:pt x="363" y="8"/>
                    <a:pt x="355" y="0"/>
                    <a:pt x="3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0"/>
            <p:cNvSpPr/>
            <p:nvPr/>
          </p:nvSpPr>
          <p:spPr>
            <a:xfrm>
              <a:off x="4005062" y="3941230"/>
              <a:ext cx="211617" cy="140738"/>
            </a:xfrm>
            <a:custGeom>
              <a:avLst/>
              <a:gdLst/>
              <a:ahLst/>
              <a:cxnLst/>
              <a:rect l="l" t="t" r="r" b="b"/>
              <a:pathLst>
                <a:path w="182" h="121" extrusionOk="0">
                  <a:moveTo>
                    <a:pt x="165" y="0"/>
                  </a:moveTo>
                  <a:cubicBezTo>
                    <a:pt x="18" y="0"/>
                    <a:pt x="18" y="0"/>
                    <a:pt x="18" y="0"/>
                  </a:cubicBezTo>
                  <a:cubicBezTo>
                    <a:pt x="8" y="0"/>
                    <a:pt x="0" y="8"/>
                    <a:pt x="0" y="17"/>
                  </a:cubicBezTo>
                  <a:cubicBezTo>
                    <a:pt x="0" y="104"/>
                    <a:pt x="0" y="104"/>
                    <a:pt x="0" y="104"/>
                  </a:cubicBezTo>
                  <a:cubicBezTo>
                    <a:pt x="0" y="113"/>
                    <a:pt x="8" y="121"/>
                    <a:pt x="18" y="121"/>
                  </a:cubicBezTo>
                  <a:cubicBezTo>
                    <a:pt x="165" y="121"/>
                    <a:pt x="165" y="121"/>
                    <a:pt x="165" y="121"/>
                  </a:cubicBezTo>
                  <a:cubicBezTo>
                    <a:pt x="175" y="121"/>
                    <a:pt x="182" y="113"/>
                    <a:pt x="182" y="104"/>
                  </a:cubicBezTo>
                  <a:cubicBezTo>
                    <a:pt x="182" y="17"/>
                    <a:pt x="182" y="17"/>
                    <a:pt x="182" y="17"/>
                  </a:cubicBezTo>
                  <a:cubicBezTo>
                    <a:pt x="182" y="8"/>
                    <a:pt x="175" y="0"/>
                    <a:pt x="16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0"/>
            <p:cNvSpPr/>
            <p:nvPr/>
          </p:nvSpPr>
          <p:spPr>
            <a:xfrm>
              <a:off x="4288568"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0"/>
            <p:cNvSpPr/>
            <p:nvPr/>
          </p:nvSpPr>
          <p:spPr>
            <a:xfrm>
              <a:off x="4412096"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0"/>
            <p:cNvSpPr/>
            <p:nvPr/>
          </p:nvSpPr>
          <p:spPr>
            <a:xfrm>
              <a:off x="4572074" y="3941230"/>
              <a:ext cx="210604" cy="140738"/>
            </a:xfrm>
            <a:custGeom>
              <a:avLst/>
              <a:gdLst/>
              <a:ahLst/>
              <a:cxnLst/>
              <a:rect l="l" t="t" r="r" b="b"/>
              <a:pathLst>
                <a:path w="181" h="121" extrusionOk="0">
                  <a:moveTo>
                    <a:pt x="164" y="0"/>
                  </a:moveTo>
                  <a:cubicBezTo>
                    <a:pt x="17" y="0"/>
                    <a:pt x="17" y="0"/>
                    <a:pt x="17" y="0"/>
                  </a:cubicBezTo>
                  <a:cubicBezTo>
                    <a:pt x="7" y="0"/>
                    <a:pt x="0" y="8"/>
                    <a:pt x="0" y="17"/>
                  </a:cubicBezTo>
                  <a:cubicBezTo>
                    <a:pt x="0" y="104"/>
                    <a:pt x="0" y="104"/>
                    <a:pt x="0" y="104"/>
                  </a:cubicBezTo>
                  <a:cubicBezTo>
                    <a:pt x="0" y="113"/>
                    <a:pt x="7" y="121"/>
                    <a:pt x="17" y="121"/>
                  </a:cubicBezTo>
                  <a:cubicBezTo>
                    <a:pt x="164" y="121"/>
                    <a:pt x="164" y="121"/>
                    <a:pt x="164" y="121"/>
                  </a:cubicBezTo>
                  <a:cubicBezTo>
                    <a:pt x="174" y="121"/>
                    <a:pt x="181" y="113"/>
                    <a:pt x="181" y="104"/>
                  </a:cubicBezTo>
                  <a:cubicBezTo>
                    <a:pt x="181" y="17"/>
                    <a:pt x="181" y="17"/>
                    <a:pt x="181" y="17"/>
                  </a:cubicBezTo>
                  <a:cubicBezTo>
                    <a:pt x="181"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0"/>
            <p:cNvSpPr/>
            <p:nvPr/>
          </p:nvSpPr>
          <p:spPr>
            <a:xfrm>
              <a:off x="4854567"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0"/>
            <p:cNvSpPr/>
            <p:nvPr/>
          </p:nvSpPr>
          <p:spPr>
            <a:xfrm>
              <a:off x="4978095"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0"/>
            <p:cNvSpPr/>
            <p:nvPr/>
          </p:nvSpPr>
          <p:spPr>
            <a:xfrm>
              <a:off x="4246042"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0"/>
            <p:cNvSpPr/>
            <p:nvPr/>
          </p:nvSpPr>
          <p:spPr>
            <a:xfrm>
              <a:off x="4246042"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0"/>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0"/>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0"/>
            <p:cNvSpPr/>
            <p:nvPr/>
          </p:nvSpPr>
          <p:spPr>
            <a:xfrm>
              <a:off x="4387795"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0"/>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0"/>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0"/>
            <p:cNvSpPr/>
            <p:nvPr/>
          </p:nvSpPr>
          <p:spPr>
            <a:xfrm>
              <a:off x="4812041"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0"/>
            <p:cNvSpPr/>
            <p:nvPr/>
          </p:nvSpPr>
          <p:spPr>
            <a:xfrm>
              <a:off x="4812041"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20"/>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close/>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0"/>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0"/>
            <p:cNvSpPr/>
            <p:nvPr/>
          </p:nvSpPr>
          <p:spPr>
            <a:xfrm>
              <a:off x="4953794"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20"/>
          <p:cNvSpPr/>
          <p:nvPr/>
        </p:nvSpPr>
        <p:spPr>
          <a:xfrm>
            <a:off x="0" y="4685663"/>
            <a:ext cx="9144002" cy="734825"/>
          </a:xfrm>
          <a:custGeom>
            <a:avLst/>
            <a:gdLst/>
            <a:ahLst/>
            <a:cxnLst/>
            <a:rect l="l" t="t" r="r" b="b"/>
            <a:pathLst>
              <a:path w="4160" h="486" extrusionOk="0">
                <a:moveTo>
                  <a:pt x="4144" y="14"/>
                </a:moveTo>
                <a:cubicBezTo>
                  <a:pt x="4144" y="14"/>
                  <a:pt x="4143" y="17"/>
                  <a:pt x="4143" y="21"/>
                </a:cubicBezTo>
                <a:cubicBezTo>
                  <a:pt x="4140" y="16"/>
                  <a:pt x="4137" y="12"/>
                  <a:pt x="4137" y="12"/>
                </a:cubicBezTo>
                <a:cubicBezTo>
                  <a:pt x="4137" y="12"/>
                  <a:pt x="4132" y="16"/>
                  <a:pt x="4127" y="22"/>
                </a:cubicBezTo>
                <a:cubicBezTo>
                  <a:pt x="4124" y="10"/>
                  <a:pt x="4113" y="0"/>
                  <a:pt x="4113" y="0"/>
                </a:cubicBezTo>
                <a:cubicBezTo>
                  <a:pt x="4113" y="0"/>
                  <a:pt x="4098" y="15"/>
                  <a:pt x="4098" y="28"/>
                </a:cubicBezTo>
                <a:cubicBezTo>
                  <a:pt x="4094" y="22"/>
                  <a:pt x="4089" y="18"/>
                  <a:pt x="4089" y="18"/>
                </a:cubicBezTo>
                <a:cubicBezTo>
                  <a:pt x="4089" y="18"/>
                  <a:pt x="4083" y="25"/>
                  <a:pt x="4078" y="33"/>
                </a:cubicBezTo>
                <a:cubicBezTo>
                  <a:pt x="4080" y="25"/>
                  <a:pt x="4080" y="18"/>
                  <a:pt x="4080" y="18"/>
                </a:cubicBezTo>
                <a:cubicBezTo>
                  <a:pt x="4080" y="18"/>
                  <a:pt x="4057" y="17"/>
                  <a:pt x="4044" y="27"/>
                </a:cubicBezTo>
                <a:cubicBezTo>
                  <a:pt x="4040" y="14"/>
                  <a:pt x="4030" y="4"/>
                  <a:pt x="4030" y="4"/>
                </a:cubicBezTo>
                <a:cubicBezTo>
                  <a:pt x="4030" y="4"/>
                  <a:pt x="4022" y="11"/>
                  <a:pt x="4015" y="21"/>
                </a:cubicBezTo>
                <a:cubicBezTo>
                  <a:pt x="4010" y="21"/>
                  <a:pt x="3997" y="24"/>
                  <a:pt x="3989" y="31"/>
                </a:cubicBezTo>
                <a:cubicBezTo>
                  <a:pt x="3987" y="20"/>
                  <a:pt x="3979" y="9"/>
                  <a:pt x="3979" y="9"/>
                </a:cubicBezTo>
                <a:cubicBezTo>
                  <a:pt x="3979" y="9"/>
                  <a:pt x="3969" y="16"/>
                  <a:pt x="3963" y="26"/>
                </a:cubicBezTo>
                <a:cubicBezTo>
                  <a:pt x="3953" y="20"/>
                  <a:pt x="3942" y="18"/>
                  <a:pt x="3942" y="18"/>
                </a:cubicBezTo>
                <a:cubicBezTo>
                  <a:pt x="3942" y="18"/>
                  <a:pt x="3941" y="22"/>
                  <a:pt x="3941" y="27"/>
                </a:cubicBezTo>
                <a:cubicBezTo>
                  <a:pt x="3938" y="23"/>
                  <a:pt x="3933" y="20"/>
                  <a:pt x="3929" y="18"/>
                </a:cubicBezTo>
                <a:cubicBezTo>
                  <a:pt x="3921" y="15"/>
                  <a:pt x="3913" y="14"/>
                  <a:pt x="3913" y="14"/>
                </a:cubicBezTo>
                <a:cubicBezTo>
                  <a:pt x="3913" y="14"/>
                  <a:pt x="3912" y="17"/>
                  <a:pt x="3912" y="21"/>
                </a:cubicBezTo>
                <a:cubicBezTo>
                  <a:pt x="3909" y="16"/>
                  <a:pt x="3906" y="12"/>
                  <a:pt x="3906" y="12"/>
                </a:cubicBezTo>
                <a:cubicBezTo>
                  <a:pt x="3906" y="12"/>
                  <a:pt x="3901" y="16"/>
                  <a:pt x="3896" y="22"/>
                </a:cubicBezTo>
                <a:cubicBezTo>
                  <a:pt x="3892" y="10"/>
                  <a:pt x="3882" y="0"/>
                  <a:pt x="3882" y="0"/>
                </a:cubicBezTo>
                <a:cubicBezTo>
                  <a:pt x="3882" y="0"/>
                  <a:pt x="3867" y="15"/>
                  <a:pt x="3866" y="28"/>
                </a:cubicBezTo>
                <a:cubicBezTo>
                  <a:pt x="3862" y="22"/>
                  <a:pt x="3858" y="18"/>
                  <a:pt x="3858" y="18"/>
                </a:cubicBezTo>
                <a:cubicBezTo>
                  <a:pt x="3858" y="18"/>
                  <a:pt x="3852" y="25"/>
                  <a:pt x="3847" y="33"/>
                </a:cubicBezTo>
                <a:cubicBezTo>
                  <a:pt x="3849" y="25"/>
                  <a:pt x="3849" y="18"/>
                  <a:pt x="3849" y="18"/>
                </a:cubicBezTo>
                <a:cubicBezTo>
                  <a:pt x="3849" y="18"/>
                  <a:pt x="3826" y="17"/>
                  <a:pt x="3813" y="27"/>
                </a:cubicBezTo>
                <a:cubicBezTo>
                  <a:pt x="3809" y="14"/>
                  <a:pt x="3799" y="4"/>
                  <a:pt x="3799" y="4"/>
                </a:cubicBezTo>
                <a:cubicBezTo>
                  <a:pt x="3799" y="4"/>
                  <a:pt x="3791" y="11"/>
                  <a:pt x="3784" y="21"/>
                </a:cubicBezTo>
                <a:cubicBezTo>
                  <a:pt x="3779" y="21"/>
                  <a:pt x="3766" y="24"/>
                  <a:pt x="3758" y="31"/>
                </a:cubicBezTo>
                <a:cubicBezTo>
                  <a:pt x="3756" y="20"/>
                  <a:pt x="3748" y="9"/>
                  <a:pt x="3748" y="9"/>
                </a:cubicBezTo>
                <a:cubicBezTo>
                  <a:pt x="3748" y="9"/>
                  <a:pt x="3738" y="16"/>
                  <a:pt x="3732" y="26"/>
                </a:cubicBezTo>
                <a:cubicBezTo>
                  <a:pt x="3722" y="20"/>
                  <a:pt x="3711" y="18"/>
                  <a:pt x="3711" y="18"/>
                </a:cubicBezTo>
                <a:cubicBezTo>
                  <a:pt x="3711" y="18"/>
                  <a:pt x="3710" y="22"/>
                  <a:pt x="3710" y="27"/>
                </a:cubicBezTo>
                <a:cubicBezTo>
                  <a:pt x="3707" y="23"/>
                  <a:pt x="3702" y="20"/>
                  <a:pt x="3698" y="18"/>
                </a:cubicBezTo>
                <a:cubicBezTo>
                  <a:pt x="3690" y="15"/>
                  <a:pt x="3682" y="14"/>
                  <a:pt x="3682" y="14"/>
                </a:cubicBezTo>
                <a:cubicBezTo>
                  <a:pt x="3682" y="14"/>
                  <a:pt x="3681" y="17"/>
                  <a:pt x="3681" y="21"/>
                </a:cubicBezTo>
                <a:cubicBezTo>
                  <a:pt x="3678" y="16"/>
                  <a:pt x="3675" y="12"/>
                  <a:pt x="3675" y="12"/>
                </a:cubicBezTo>
                <a:cubicBezTo>
                  <a:pt x="3675" y="12"/>
                  <a:pt x="3670" y="16"/>
                  <a:pt x="3665" y="22"/>
                </a:cubicBezTo>
                <a:cubicBezTo>
                  <a:pt x="3661" y="10"/>
                  <a:pt x="3651" y="0"/>
                  <a:pt x="3651" y="0"/>
                </a:cubicBezTo>
                <a:cubicBezTo>
                  <a:pt x="3651" y="0"/>
                  <a:pt x="3636" y="15"/>
                  <a:pt x="3635" y="28"/>
                </a:cubicBezTo>
                <a:cubicBezTo>
                  <a:pt x="3631" y="22"/>
                  <a:pt x="3627" y="18"/>
                  <a:pt x="3627" y="18"/>
                </a:cubicBezTo>
                <a:cubicBezTo>
                  <a:pt x="3627" y="18"/>
                  <a:pt x="3621" y="25"/>
                  <a:pt x="3616" y="33"/>
                </a:cubicBezTo>
                <a:cubicBezTo>
                  <a:pt x="3618" y="25"/>
                  <a:pt x="3618" y="18"/>
                  <a:pt x="3618" y="18"/>
                </a:cubicBezTo>
                <a:cubicBezTo>
                  <a:pt x="3618" y="18"/>
                  <a:pt x="3595" y="17"/>
                  <a:pt x="3582" y="27"/>
                </a:cubicBezTo>
                <a:cubicBezTo>
                  <a:pt x="3578" y="14"/>
                  <a:pt x="3568" y="4"/>
                  <a:pt x="3568" y="4"/>
                </a:cubicBezTo>
                <a:cubicBezTo>
                  <a:pt x="3568" y="4"/>
                  <a:pt x="3560" y="11"/>
                  <a:pt x="3553" y="21"/>
                </a:cubicBezTo>
                <a:cubicBezTo>
                  <a:pt x="3547" y="21"/>
                  <a:pt x="3535" y="24"/>
                  <a:pt x="3527" y="31"/>
                </a:cubicBezTo>
                <a:cubicBezTo>
                  <a:pt x="3525" y="20"/>
                  <a:pt x="3517" y="9"/>
                  <a:pt x="3517" y="9"/>
                </a:cubicBezTo>
                <a:cubicBezTo>
                  <a:pt x="3517" y="9"/>
                  <a:pt x="3507" y="16"/>
                  <a:pt x="3501" y="26"/>
                </a:cubicBezTo>
                <a:cubicBezTo>
                  <a:pt x="3491" y="20"/>
                  <a:pt x="3480" y="18"/>
                  <a:pt x="3480" y="18"/>
                </a:cubicBezTo>
                <a:cubicBezTo>
                  <a:pt x="3480" y="18"/>
                  <a:pt x="3479" y="22"/>
                  <a:pt x="3479" y="27"/>
                </a:cubicBezTo>
                <a:cubicBezTo>
                  <a:pt x="3475" y="23"/>
                  <a:pt x="3471" y="20"/>
                  <a:pt x="3467" y="18"/>
                </a:cubicBezTo>
                <a:cubicBezTo>
                  <a:pt x="3459" y="15"/>
                  <a:pt x="3451" y="14"/>
                  <a:pt x="3451" y="14"/>
                </a:cubicBezTo>
                <a:cubicBezTo>
                  <a:pt x="3451" y="14"/>
                  <a:pt x="3450" y="17"/>
                  <a:pt x="3450" y="21"/>
                </a:cubicBezTo>
                <a:cubicBezTo>
                  <a:pt x="3447" y="16"/>
                  <a:pt x="3444" y="12"/>
                  <a:pt x="3444" y="12"/>
                </a:cubicBezTo>
                <a:cubicBezTo>
                  <a:pt x="3444" y="12"/>
                  <a:pt x="3439" y="16"/>
                  <a:pt x="3434" y="22"/>
                </a:cubicBezTo>
                <a:cubicBezTo>
                  <a:pt x="3430" y="10"/>
                  <a:pt x="3419" y="0"/>
                  <a:pt x="3419" y="0"/>
                </a:cubicBezTo>
                <a:cubicBezTo>
                  <a:pt x="3419" y="0"/>
                  <a:pt x="3405" y="15"/>
                  <a:pt x="3404" y="28"/>
                </a:cubicBezTo>
                <a:cubicBezTo>
                  <a:pt x="3400" y="22"/>
                  <a:pt x="3396" y="18"/>
                  <a:pt x="3396" y="18"/>
                </a:cubicBezTo>
                <a:cubicBezTo>
                  <a:pt x="3396" y="18"/>
                  <a:pt x="3389" y="25"/>
                  <a:pt x="3385" y="33"/>
                </a:cubicBezTo>
                <a:cubicBezTo>
                  <a:pt x="3387" y="25"/>
                  <a:pt x="3387" y="18"/>
                  <a:pt x="3387" y="18"/>
                </a:cubicBezTo>
                <a:cubicBezTo>
                  <a:pt x="3387" y="18"/>
                  <a:pt x="3364" y="17"/>
                  <a:pt x="3351" y="27"/>
                </a:cubicBezTo>
                <a:cubicBezTo>
                  <a:pt x="3346" y="14"/>
                  <a:pt x="3337" y="4"/>
                  <a:pt x="3337" y="4"/>
                </a:cubicBezTo>
                <a:cubicBezTo>
                  <a:pt x="3337" y="4"/>
                  <a:pt x="3328" y="11"/>
                  <a:pt x="3322" y="21"/>
                </a:cubicBezTo>
                <a:cubicBezTo>
                  <a:pt x="3316" y="21"/>
                  <a:pt x="3303" y="24"/>
                  <a:pt x="3296" y="31"/>
                </a:cubicBezTo>
                <a:cubicBezTo>
                  <a:pt x="3294" y="20"/>
                  <a:pt x="3286" y="9"/>
                  <a:pt x="3286" y="9"/>
                </a:cubicBezTo>
                <a:cubicBezTo>
                  <a:pt x="3286" y="9"/>
                  <a:pt x="3275" y="16"/>
                  <a:pt x="3269" y="26"/>
                </a:cubicBezTo>
                <a:cubicBezTo>
                  <a:pt x="3260" y="20"/>
                  <a:pt x="3248" y="18"/>
                  <a:pt x="3248" y="18"/>
                </a:cubicBezTo>
                <a:cubicBezTo>
                  <a:pt x="3248" y="18"/>
                  <a:pt x="3248" y="22"/>
                  <a:pt x="3248" y="27"/>
                </a:cubicBezTo>
                <a:cubicBezTo>
                  <a:pt x="3244" y="23"/>
                  <a:pt x="3240" y="20"/>
                  <a:pt x="3235" y="18"/>
                </a:cubicBezTo>
                <a:cubicBezTo>
                  <a:pt x="3227" y="15"/>
                  <a:pt x="3220" y="14"/>
                  <a:pt x="3220" y="14"/>
                </a:cubicBezTo>
                <a:cubicBezTo>
                  <a:pt x="3220" y="14"/>
                  <a:pt x="3219" y="17"/>
                  <a:pt x="3219" y="21"/>
                </a:cubicBezTo>
                <a:cubicBezTo>
                  <a:pt x="3216" y="16"/>
                  <a:pt x="3213" y="12"/>
                  <a:pt x="3213" y="12"/>
                </a:cubicBezTo>
                <a:cubicBezTo>
                  <a:pt x="3213" y="12"/>
                  <a:pt x="3208" y="16"/>
                  <a:pt x="3203" y="22"/>
                </a:cubicBezTo>
                <a:cubicBezTo>
                  <a:pt x="3199" y="10"/>
                  <a:pt x="3188" y="0"/>
                  <a:pt x="3188" y="0"/>
                </a:cubicBezTo>
                <a:cubicBezTo>
                  <a:pt x="3188" y="0"/>
                  <a:pt x="3174" y="15"/>
                  <a:pt x="3173" y="28"/>
                </a:cubicBezTo>
                <a:cubicBezTo>
                  <a:pt x="3169" y="22"/>
                  <a:pt x="3165" y="18"/>
                  <a:pt x="3165" y="18"/>
                </a:cubicBezTo>
                <a:cubicBezTo>
                  <a:pt x="3165" y="18"/>
                  <a:pt x="3158" y="25"/>
                  <a:pt x="3154" y="33"/>
                </a:cubicBezTo>
                <a:cubicBezTo>
                  <a:pt x="3155" y="25"/>
                  <a:pt x="3156" y="18"/>
                  <a:pt x="3156" y="18"/>
                </a:cubicBezTo>
                <a:cubicBezTo>
                  <a:pt x="3156" y="18"/>
                  <a:pt x="3133" y="17"/>
                  <a:pt x="3120" y="27"/>
                </a:cubicBezTo>
                <a:cubicBezTo>
                  <a:pt x="3115" y="14"/>
                  <a:pt x="3106" y="4"/>
                  <a:pt x="3106" y="4"/>
                </a:cubicBezTo>
                <a:cubicBezTo>
                  <a:pt x="3106" y="4"/>
                  <a:pt x="3097" y="11"/>
                  <a:pt x="3091" y="21"/>
                </a:cubicBezTo>
                <a:cubicBezTo>
                  <a:pt x="3085" y="21"/>
                  <a:pt x="3072" y="24"/>
                  <a:pt x="3065" y="31"/>
                </a:cubicBezTo>
                <a:cubicBezTo>
                  <a:pt x="3063" y="20"/>
                  <a:pt x="3055" y="9"/>
                  <a:pt x="3055" y="9"/>
                </a:cubicBezTo>
                <a:cubicBezTo>
                  <a:pt x="3055" y="9"/>
                  <a:pt x="3044" y="16"/>
                  <a:pt x="3038" y="26"/>
                </a:cubicBezTo>
                <a:cubicBezTo>
                  <a:pt x="3029" y="20"/>
                  <a:pt x="3017" y="18"/>
                  <a:pt x="3017" y="18"/>
                </a:cubicBezTo>
                <a:cubicBezTo>
                  <a:pt x="3017" y="18"/>
                  <a:pt x="3017" y="22"/>
                  <a:pt x="3016" y="27"/>
                </a:cubicBezTo>
                <a:cubicBezTo>
                  <a:pt x="3013" y="23"/>
                  <a:pt x="3009" y="20"/>
                  <a:pt x="3004" y="18"/>
                </a:cubicBezTo>
                <a:cubicBezTo>
                  <a:pt x="2996" y="15"/>
                  <a:pt x="2988" y="14"/>
                  <a:pt x="2988" y="14"/>
                </a:cubicBezTo>
                <a:cubicBezTo>
                  <a:pt x="2988" y="14"/>
                  <a:pt x="2988" y="17"/>
                  <a:pt x="2988" y="21"/>
                </a:cubicBezTo>
                <a:cubicBezTo>
                  <a:pt x="2985" y="16"/>
                  <a:pt x="2982" y="12"/>
                  <a:pt x="2982" y="12"/>
                </a:cubicBezTo>
                <a:cubicBezTo>
                  <a:pt x="2982" y="12"/>
                  <a:pt x="2977" y="16"/>
                  <a:pt x="2972" y="22"/>
                </a:cubicBezTo>
                <a:cubicBezTo>
                  <a:pt x="2968" y="10"/>
                  <a:pt x="2957" y="0"/>
                  <a:pt x="2957" y="0"/>
                </a:cubicBezTo>
                <a:cubicBezTo>
                  <a:pt x="2957" y="0"/>
                  <a:pt x="2942" y="15"/>
                  <a:pt x="2942" y="28"/>
                </a:cubicBezTo>
                <a:cubicBezTo>
                  <a:pt x="2938" y="22"/>
                  <a:pt x="2934" y="18"/>
                  <a:pt x="2934" y="18"/>
                </a:cubicBezTo>
                <a:cubicBezTo>
                  <a:pt x="2934" y="18"/>
                  <a:pt x="2927" y="25"/>
                  <a:pt x="2923" y="33"/>
                </a:cubicBezTo>
                <a:cubicBezTo>
                  <a:pt x="2924" y="25"/>
                  <a:pt x="2924" y="18"/>
                  <a:pt x="2924" y="18"/>
                </a:cubicBezTo>
                <a:cubicBezTo>
                  <a:pt x="2924" y="18"/>
                  <a:pt x="2902" y="17"/>
                  <a:pt x="2889" y="27"/>
                </a:cubicBezTo>
                <a:cubicBezTo>
                  <a:pt x="2884" y="14"/>
                  <a:pt x="2875" y="4"/>
                  <a:pt x="2875" y="4"/>
                </a:cubicBezTo>
                <a:cubicBezTo>
                  <a:pt x="2875" y="4"/>
                  <a:pt x="2866" y="11"/>
                  <a:pt x="2860" y="21"/>
                </a:cubicBezTo>
                <a:cubicBezTo>
                  <a:pt x="2854" y="21"/>
                  <a:pt x="2841" y="24"/>
                  <a:pt x="2834" y="31"/>
                </a:cubicBezTo>
                <a:cubicBezTo>
                  <a:pt x="2832" y="20"/>
                  <a:pt x="2824" y="9"/>
                  <a:pt x="2824" y="9"/>
                </a:cubicBezTo>
                <a:cubicBezTo>
                  <a:pt x="2824" y="9"/>
                  <a:pt x="2813" y="16"/>
                  <a:pt x="2807" y="26"/>
                </a:cubicBezTo>
                <a:cubicBezTo>
                  <a:pt x="2798" y="20"/>
                  <a:pt x="2786" y="18"/>
                  <a:pt x="2786" y="18"/>
                </a:cubicBezTo>
                <a:cubicBezTo>
                  <a:pt x="2786" y="18"/>
                  <a:pt x="2786" y="22"/>
                  <a:pt x="2785" y="27"/>
                </a:cubicBezTo>
                <a:cubicBezTo>
                  <a:pt x="2782" y="23"/>
                  <a:pt x="2778" y="20"/>
                  <a:pt x="2773" y="18"/>
                </a:cubicBezTo>
                <a:cubicBezTo>
                  <a:pt x="2765" y="15"/>
                  <a:pt x="2757" y="14"/>
                  <a:pt x="2757" y="14"/>
                </a:cubicBezTo>
                <a:cubicBezTo>
                  <a:pt x="2757" y="14"/>
                  <a:pt x="2757" y="17"/>
                  <a:pt x="2756" y="21"/>
                </a:cubicBezTo>
                <a:cubicBezTo>
                  <a:pt x="2753" y="16"/>
                  <a:pt x="2750" y="12"/>
                  <a:pt x="2750" y="12"/>
                </a:cubicBezTo>
                <a:cubicBezTo>
                  <a:pt x="2750" y="12"/>
                  <a:pt x="2745" y="16"/>
                  <a:pt x="2741" y="22"/>
                </a:cubicBezTo>
                <a:cubicBezTo>
                  <a:pt x="2737" y="10"/>
                  <a:pt x="2726" y="0"/>
                  <a:pt x="2726" y="0"/>
                </a:cubicBezTo>
                <a:cubicBezTo>
                  <a:pt x="2726" y="0"/>
                  <a:pt x="2711" y="15"/>
                  <a:pt x="2711" y="28"/>
                </a:cubicBezTo>
                <a:cubicBezTo>
                  <a:pt x="2707" y="22"/>
                  <a:pt x="2703" y="18"/>
                  <a:pt x="2703" y="18"/>
                </a:cubicBezTo>
                <a:cubicBezTo>
                  <a:pt x="2703" y="18"/>
                  <a:pt x="2696" y="25"/>
                  <a:pt x="2692" y="33"/>
                </a:cubicBezTo>
                <a:cubicBezTo>
                  <a:pt x="2693" y="25"/>
                  <a:pt x="2693" y="18"/>
                  <a:pt x="2693" y="18"/>
                </a:cubicBezTo>
                <a:cubicBezTo>
                  <a:pt x="2693" y="18"/>
                  <a:pt x="2670" y="17"/>
                  <a:pt x="2658" y="27"/>
                </a:cubicBezTo>
                <a:cubicBezTo>
                  <a:pt x="2653" y="14"/>
                  <a:pt x="2644" y="4"/>
                  <a:pt x="2644" y="4"/>
                </a:cubicBezTo>
                <a:cubicBezTo>
                  <a:pt x="2644" y="4"/>
                  <a:pt x="2635" y="11"/>
                  <a:pt x="2629" y="21"/>
                </a:cubicBezTo>
                <a:cubicBezTo>
                  <a:pt x="2623" y="21"/>
                  <a:pt x="2610" y="24"/>
                  <a:pt x="2603" y="31"/>
                </a:cubicBezTo>
                <a:cubicBezTo>
                  <a:pt x="2600" y="20"/>
                  <a:pt x="2593" y="9"/>
                  <a:pt x="2593" y="9"/>
                </a:cubicBezTo>
                <a:cubicBezTo>
                  <a:pt x="2593" y="9"/>
                  <a:pt x="2582" y="16"/>
                  <a:pt x="2576" y="26"/>
                </a:cubicBezTo>
                <a:cubicBezTo>
                  <a:pt x="2567" y="20"/>
                  <a:pt x="2555" y="18"/>
                  <a:pt x="2555" y="18"/>
                </a:cubicBezTo>
                <a:cubicBezTo>
                  <a:pt x="2555" y="18"/>
                  <a:pt x="2554" y="22"/>
                  <a:pt x="2554" y="27"/>
                </a:cubicBezTo>
                <a:cubicBezTo>
                  <a:pt x="2551" y="23"/>
                  <a:pt x="2547" y="20"/>
                  <a:pt x="2542" y="18"/>
                </a:cubicBezTo>
                <a:cubicBezTo>
                  <a:pt x="2534" y="15"/>
                  <a:pt x="2526" y="14"/>
                  <a:pt x="2526" y="14"/>
                </a:cubicBezTo>
                <a:cubicBezTo>
                  <a:pt x="2526" y="14"/>
                  <a:pt x="2526" y="17"/>
                  <a:pt x="2525" y="21"/>
                </a:cubicBezTo>
                <a:cubicBezTo>
                  <a:pt x="2522" y="16"/>
                  <a:pt x="2519" y="12"/>
                  <a:pt x="2519" y="12"/>
                </a:cubicBezTo>
                <a:cubicBezTo>
                  <a:pt x="2519" y="12"/>
                  <a:pt x="2514" y="16"/>
                  <a:pt x="2510" y="22"/>
                </a:cubicBezTo>
                <a:cubicBezTo>
                  <a:pt x="2506" y="10"/>
                  <a:pt x="2495" y="0"/>
                  <a:pt x="2495" y="0"/>
                </a:cubicBezTo>
                <a:cubicBezTo>
                  <a:pt x="2495" y="0"/>
                  <a:pt x="2480" y="15"/>
                  <a:pt x="2480" y="28"/>
                </a:cubicBezTo>
                <a:cubicBezTo>
                  <a:pt x="2476" y="22"/>
                  <a:pt x="2472" y="18"/>
                  <a:pt x="2472" y="18"/>
                </a:cubicBezTo>
                <a:cubicBezTo>
                  <a:pt x="2472" y="18"/>
                  <a:pt x="2465" y="25"/>
                  <a:pt x="2460" y="33"/>
                </a:cubicBezTo>
                <a:cubicBezTo>
                  <a:pt x="2462" y="25"/>
                  <a:pt x="2462" y="18"/>
                  <a:pt x="2462" y="18"/>
                </a:cubicBezTo>
                <a:cubicBezTo>
                  <a:pt x="2462" y="18"/>
                  <a:pt x="2439" y="17"/>
                  <a:pt x="2426" y="27"/>
                </a:cubicBezTo>
                <a:cubicBezTo>
                  <a:pt x="2422" y="14"/>
                  <a:pt x="2413" y="4"/>
                  <a:pt x="2413" y="4"/>
                </a:cubicBezTo>
                <a:cubicBezTo>
                  <a:pt x="2413" y="4"/>
                  <a:pt x="2404" y="11"/>
                  <a:pt x="2398" y="21"/>
                </a:cubicBezTo>
                <a:cubicBezTo>
                  <a:pt x="2392" y="21"/>
                  <a:pt x="2379" y="24"/>
                  <a:pt x="2372" y="31"/>
                </a:cubicBezTo>
                <a:cubicBezTo>
                  <a:pt x="2369" y="20"/>
                  <a:pt x="2362" y="9"/>
                  <a:pt x="2362" y="9"/>
                </a:cubicBezTo>
                <a:cubicBezTo>
                  <a:pt x="2362" y="9"/>
                  <a:pt x="2351" y="16"/>
                  <a:pt x="2345" y="26"/>
                </a:cubicBezTo>
                <a:cubicBezTo>
                  <a:pt x="2336" y="20"/>
                  <a:pt x="2324" y="18"/>
                  <a:pt x="2324" y="18"/>
                </a:cubicBezTo>
                <a:cubicBezTo>
                  <a:pt x="2324" y="18"/>
                  <a:pt x="2323" y="22"/>
                  <a:pt x="2323" y="27"/>
                </a:cubicBezTo>
                <a:cubicBezTo>
                  <a:pt x="2320" y="23"/>
                  <a:pt x="2315" y="20"/>
                  <a:pt x="2311" y="18"/>
                </a:cubicBezTo>
                <a:cubicBezTo>
                  <a:pt x="2303" y="15"/>
                  <a:pt x="2295" y="14"/>
                  <a:pt x="2295" y="14"/>
                </a:cubicBezTo>
                <a:cubicBezTo>
                  <a:pt x="2295" y="14"/>
                  <a:pt x="2295" y="17"/>
                  <a:pt x="2294" y="21"/>
                </a:cubicBezTo>
                <a:cubicBezTo>
                  <a:pt x="2291" y="16"/>
                  <a:pt x="2288" y="12"/>
                  <a:pt x="2288" y="12"/>
                </a:cubicBezTo>
                <a:cubicBezTo>
                  <a:pt x="2288" y="12"/>
                  <a:pt x="2283" y="16"/>
                  <a:pt x="2278" y="22"/>
                </a:cubicBezTo>
                <a:cubicBezTo>
                  <a:pt x="2275" y="10"/>
                  <a:pt x="2264" y="0"/>
                  <a:pt x="2264" y="0"/>
                </a:cubicBezTo>
                <a:cubicBezTo>
                  <a:pt x="2264" y="0"/>
                  <a:pt x="2249" y="15"/>
                  <a:pt x="2249" y="28"/>
                </a:cubicBezTo>
                <a:cubicBezTo>
                  <a:pt x="2245" y="22"/>
                  <a:pt x="2240" y="18"/>
                  <a:pt x="2240" y="18"/>
                </a:cubicBezTo>
                <a:cubicBezTo>
                  <a:pt x="2240" y="18"/>
                  <a:pt x="2234" y="25"/>
                  <a:pt x="2229" y="33"/>
                </a:cubicBezTo>
                <a:cubicBezTo>
                  <a:pt x="2231" y="25"/>
                  <a:pt x="2231" y="18"/>
                  <a:pt x="2231" y="18"/>
                </a:cubicBezTo>
                <a:cubicBezTo>
                  <a:pt x="2231" y="18"/>
                  <a:pt x="2208" y="17"/>
                  <a:pt x="2195" y="27"/>
                </a:cubicBezTo>
                <a:cubicBezTo>
                  <a:pt x="2191" y="14"/>
                  <a:pt x="2182" y="4"/>
                  <a:pt x="2182" y="4"/>
                </a:cubicBezTo>
                <a:cubicBezTo>
                  <a:pt x="2182" y="4"/>
                  <a:pt x="2173" y="11"/>
                  <a:pt x="2167" y="21"/>
                </a:cubicBezTo>
                <a:cubicBezTo>
                  <a:pt x="2161" y="21"/>
                  <a:pt x="2148" y="24"/>
                  <a:pt x="2141" y="31"/>
                </a:cubicBezTo>
                <a:cubicBezTo>
                  <a:pt x="2138" y="20"/>
                  <a:pt x="2130" y="9"/>
                  <a:pt x="2130" y="9"/>
                </a:cubicBezTo>
                <a:cubicBezTo>
                  <a:pt x="2130" y="9"/>
                  <a:pt x="2120" y="16"/>
                  <a:pt x="2114" y="26"/>
                </a:cubicBezTo>
                <a:cubicBezTo>
                  <a:pt x="2105" y="20"/>
                  <a:pt x="2093" y="18"/>
                  <a:pt x="2093" y="18"/>
                </a:cubicBezTo>
                <a:cubicBezTo>
                  <a:pt x="2093" y="18"/>
                  <a:pt x="2092" y="22"/>
                  <a:pt x="2092" y="27"/>
                </a:cubicBezTo>
                <a:cubicBezTo>
                  <a:pt x="2089" y="23"/>
                  <a:pt x="2084" y="20"/>
                  <a:pt x="2080" y="18"/>
                </a:cubicBezTo>
                <a:cubicBezTo>
                  <a:pt x="2072" y="15"/>
                  <a:pt x="2064" y="14"/>
                  <a:pt x="2064" y="14"/>
                </a:cubicBezTo>
                <a:cubicBezTo>
                  <a:pt x="2064" y="14"/>
                  <a:pt x="2063" y="17"/>
                  <a:pt x="2063" y="21"/>
                </a:cubicBezTo>
                <a:cubicBezTo>
                  <a:pt x="2060" y="16"/>
                  <a:pt x="2057" y="12"/>
                  <a:pt x="2057" y="12"/>
                </a:cubicBezTo>
                <a:cubicBezTo>
                  <a:pt x="2057" y="12"/>
                  <a:pt x="2052" y="16"/>
                  <a:pt x="2047" y="22"/>
                </a:cubicBezTo>
                <a:cubicBezTo>
                  <a:pt x="2044" y="10"/>
                  <a:pt x="2033" y="0"/>
                  <a:pt x="2033" y="0"/>
                </a:cubicBezTo>
                <a:cubicBezTo>
                  <a:pt x="2033" y="0"/>
                  <a:pt x="2018" y="15"/>
                  <a:pt x="2018" y="28"/>
                </a:cubicBezTo>
                <a:cubicBezTo>
                  <a:pt x="2014" y="22"/>
                  <a:pt x="2009" y="18"/>
                  <a:pt x="2009" y="18"/>
                </a:cubicBezTo>
                <a:cubicBezTo>
                  <a:pt x="2009" y="18"/>
                  <a:pt x="2003" y="25"/>
                  <a:pt x="1998" y="33"/>
                </a:cubicBezTo>
                <a:cubicBezTo>
                  <a:pt x="2000" y="25"/>
                  <a:pt x="2000" y="18"/>
                  <a:pt x="2000" y="18"/>
                </a:cubicBezTo>
                <a:cubicBezTo>
                  <a:pt x="2000" y="18"/>
                  <a:pt x="1977" y="17"/>
                  <a:pt x="1964" y="27"/>
                </a:cubicBezTo>
                <a:cubicBezTo>
                  <a:pt x="1960" y="14"/>
                  <a:pt x="1950" y="4"/>
                  <a:pt x="1950" y="4"/>
                </a:cubicBezTo>
                <a:cubicBezTo>
                  <a:pt x="1950" y="4"/>
                  <a:pt x="1942" y="11"/>
                  <a:pt x="1935" y="21"/>
                </a:cubicBezTo>
                <a:cubicBezTo>
                  <a:pt x="1930" y="21"/>
                  <a:pt x="1917" y="24"/>
                  <a:pt x="1909" y="31"/>
                </a:cubicBezTo>
                <a:cubicBezTo>
                  <a:pt x="1907" y="20"/>
                  <a:pt x="1899" y="9"/>
                  <a:pt x="1899" y="9"/>
                </a:cubicBezTo>
                <a:cubicBezTo>
                  <a:pt x="1899" y="9"/>
                  <a:pt x="1889" y="16"/>
                  <a:pt x="1883" y="26"/>
                </a:cubicBezTo>
                <a:cubicBezTo>
                  <a:pt x="1873" y="20"/>
                  <a:pt x="1862" y="18"/>
                  <a:pt x="1862" y="18"/>
                </a:cubicBezTo>
                <a:cubicBezTo>
                  <a:pt x="1862" y="18"/>
                  <a:pt x="1861" y="22"/>
                  <a:pt x="1861" y="27"/>
                </a:cubicBezTo>
                <a:cubicBezTo>
                  <a:pt x="1858" y="23"/>
                  <a:pt x="1853" y="20"/>
                  <a:pt x="1849" y="18"/>
                </a:cubicBezTo>
                <a:cubicBezTo>
                  <a:pt x="1841" y="15"/>
                  <a:pt x="1833" y="14"/>
                  <a:pt x="1833" y="14"/>
                </a:cubicBezTo>
                <a:cubicBezTo>
                  <a:pt x="1833" y="14"/>
                  <a:pt x="1832" y="17"/>
                  <a:pt x="1832" y="21"/>
                </a:cubicBezTo>
                <a:cubicBezTo>
                  <a:pt x="1829" y="16"/>
                  <a:pt x="1826" y="12"/>
                  <a:pt x="1826" y="12"/>
                </a:cubicBezTo>
                <a:cubicBezTo>
                  <a:pt x="1826" y="12"/>
                  <a:pt x="1821" y="16"/>
                  <a:pt x="1816" y="22"/>
                </a:cubicBezTo>
                <a:cubicBezTo>
                  <a:pt x="1812" y="10"/>
                  <a:pt x="1802" y="0"/>
                  <a:pt x="1802" y="0"/>
                </a:cubicBezTo>
                <a:cubicBezTo>
                  <a:pt x="1802" y="0"/>
                  <a:pt x="1787" y="15"/>
                  <a:pt x="1786" y="28"/>
                </a:cubicBezTo>
                <a:cubicBezTo>
                  <a:pt x="1782" y="22"/>
                  <a:pt x="1778" y="18"/>
                  <a:pt x="1778" y="18"/>
                </a:cubicBezTo>
                <a:cubicBezTo>
                  <a:pt x="1778" y="18"/>
                  <a:pt x="1772" y="25"/>
                  <a:pt x="1767" y="33"/>
                </a:cubicBezTo>
                <a:cubicBezTo>
                  <a:pt x="1769" y="25"/>
                  <a:pt x="1769" y="18"/>
                  <a:pt x="1769" y="18"/>
                </a:cubicBezTo>
                <a:cubicBezTo>
                  <a:pt x="1769" y="18"/>
                  <a:pt x="1746" y="17"/>
                  <a:pt x="1733" y="27"/>
                </a:cubicBezTo>
                <a:cubicBezTo>
                  <a:pt x="1729" y="14"/>
                  <a:pt x="1719" y="4"/>
                  <a:pt x="1719" y="4"/>
                </a:cubicBezTo>
                <a:cubicBezTo>
                  <a:pt x="1719" y="4"/>
                  <a:pt x="1711" y="11"/>
                  <a:pt x="1704" y="21"/>
                </a:cubicBezTo>
                <a:cubicBezTo>
                  <a:pt x="1699" y="21"/>
                  <a:pt x="1686" y="24"/>
                  <a:pt x="1678" y="31"/>
                </a:cubicBezTo>
                <a:cubicBezTo>
                  <a:pt x="1676" y="20"/>
                  <a:pt x="1668" y="9"/>
                  <a:pt x="1668" y="9"/>
                </a:cubicBezTo>
                <a:cubicBezTo>
                  <a:pt x="1668" y="9"/>
                  <a:pt x="1658" y="16"/>
                  <a:pt x="1652" y="26"/>
                </a:cubicBezTo>
                <a:cubicBezTo>
                  <a:pt x="1642" y="20"/>
                  <a:pt x="1631" y="18"/>
                  <a:pt x="1631" y="18"/>
                </a:cubicBezTo>
                <a:cubicBezTo>
                  <a:pt x="1631" y="18"/>
                  <a:pt x="1630" y="22"/>
                  <a:pt x="1630" y="27"/>
                </a:cubicBezTo>
                <a:cubicBezTo>
                  <a:pt x="1627" y="23"/>
                  <a:pt x="1622" y="20"/>
                  <a:pt x="1618" y="18"/>
                </a:cubicBezTo>
                <a:cubicBezTo>
                  <a:pt x="1610" y="15"/>
                  <a:pt x="1602" y="14"/>
                  <a:pt x="1602" y="14"/>
                </a:cubicBezTo>
                <a:cubicBezTo>
                  <a:pt x="1602" y="14"/>
                  <a:pt x="1601" y="17"/>
                  <a:pt x="1601" y="21"/>
                </a:cubicBezTo>
                <a:cubicBezTo>
                  <a:pt x="1598" y="16"/>
                  <a:pt x="1595" y="12"/>
                  <a:pt x="1595" y="12"/>
                </a:cubicBezTo>
                <a:cubicBezTo>
                  <a:pt x="1595" y="12"/>
                  <a:pt x="1590" y="16"/>
                  <a:pt x="1585" y="22"/>
                </a:cubicBezTo>
                <a:cubicBezTo>
                  <a:pt x="1581" y="10"/>
                  <a:pt x="1571" y="0"/>
                  <a:pt x="1571" y="0"/>
                </a:cubicBezTo>
                <a:cubicBezTo>
                  <a:pt x="1571" y="0"/>
                  <a:pt x="1556" y="15"/>
                  <a:pt x="1555" y="28"/>
                </a:cubicBezTo>
                <a:cubicBezTo>
                  <a:pt x="1551" y="22"/>
                  <a:pt x="1547" y="18"/>
                  <a:pt x="1547" y="18"/>
                </a:cubicBezTo>
                <a:cubicBezTo>
                  <a:pt x="1547" y="18"/>
                  <a:pt x="1541" y="25"/>
                  <a:pt x="1536" y="33"/>
                </a:cubicBezTo>
                <a:cubicBezTo>
                  <a:pt x="1538" y="25"/>
                  <a:pt x="1538" y="18"/>
                  <a:pt x="1538" y="18"/>
                </a:cubicBezTo>
                <a:cubicBezTo>
                  <a:pt x="1538" y="18"/>
                  <a:pt x="1515" y="17"/>
                  <a:pt x="1502" y="27"/>
                </a:cubicBezTo>
                <a:cubicBezTo>
                  <a:pt x="1498" y="14"/>
                  <a:pt x="1488" y="4"/>
                  <a:pt x="1488" y="4"/>
                </a:cubicBezTo>
                <a:cubicBezTo>
                  <a:pt x="1488" y="4"/>
                  <a:pt x="1480" y="11"/>
                  <a:pt x="1473" y="21"/>
                </a:cubicBezTo>
                <a:cubicBezTo>
                  <a:pt x="1467" y="21"/>
                  <a:pt x="1455" y="24"/>
                  <a:pt x="1447" y="31"/>
                </a:cubicBezTo>
                <a:cubicBezTo>
                  <a:pt x="1445" y="20"/>
                  <a:pt x="1437" y="9"/>
                  <a:pt x="1437" y="9"/>
                </a:cubicBezTo>
                <a:cubicBezTo>
                  <a:pt x="1437" y="9"/>
                  <a:pt x="1427" y="16"/>
                  <a:pt x="1421" y="26"/>
                </a:cubicBezTo>
                <a:cubicBezTo>
                  <a:pt x="1411" y="20"/>
                  <a:pt x="1400" y="18"/>
                  <a:pt x="1400" y="18"/>
                </a:cubicBezTo>
                <a:cubicBezTo>
                  <a:pt x="1400" y="18"/>
                  <a:pt x="1399" y="22"/>
                  <a:pt x="1399" y="27"/>
                </a:cubicBezTo>
                <a:cubicBezTo>
                  <a:pt x="1395" y="23"/>
                  <a:pt x="1391" y="20"/>
                  <a:pt x="1387" y="18"/>
                </a:cubicBezTo>
                <a:cubicBezTo>
                  <a:pt x="1379" y="15"/>
                  <a:pt x="1371" y="14"/>
                  <a:pt x="1371" y="14"/>
                </a:cubicBezTo>
                <a:cubicBezTo>
                  <a:pt x="1371" y="14"/>
                  <a:pt x="1370" y="17"/>
                  <a:pt x="1370" y="21"/>
                </a:cubicBezTo>
                <a:cubicBezTo>
                  <a:pt x="1367" y="16"/>
                  <a:pt x="1364" y="12"/>
                  <a:pt x="1364" y="12"/>
                </a:cubicBezTo>
                <a:cubicBezTo>
                  <a:pt x="1364" y="12"/>
                  <a:pt x="1359" y="16"/>
                  <a:pt x="1354" y="22"/>
                </a:cubicBezTo>
                <a:cubicBezTo>
                  <a:pt x="1350" y="10"/>
                  <a:pt x="1339" y="0"/>
                  <a:pt x="1339" y="0"/>
                </a:cubicBezTo>
                <a:cubicBezTo>
                  <a:pt x="1339" y="0"/>
                  <a:pt x="1325" y="15"/>
                  <a:pt x="1324" y="28"/>
                </a:cubicBezTo>
                <a:cubicBezTo>
                  <a:pt x="1320" y="22"/>
                  <a:pt x="1316" y="18"/>
                  <a:pt x="1316" y="18"/>
                </a:cubicBezTo>
                <a:cubicBezTo>
                  <a:pt x="1316" y="18"/>
                  <a:pt x="1309" y="25"/>
                  <a:pt x="1305" y="33"/>
                </a:cubicBezTo>
                <a:cubicBezTo>
                  <a:pt x="1307" y="25"/>
                  <a:pt x="1307" y="18"/>
                  <a:pt x="1307" y="18"/>
                </a:cubicBezTo>
                <a:cubicBezTo>
                  <a:pt x="1307" y="18"/>
                  <a:pt x="1284" y="17"/>
                  <a:pt x="1271" y="27"/>
                </a:cubicBezTo>
                <a:cubicBezTo>
                  <a:pt x="1266" y="14"/>
                  <a:pt x="1257" y="4"/>
                  <a:pt x="1257" y="4"/>
                </a:cubicBezTo>
                <a:cubicBezTo>
                  <a:pt x="1257" y="4"/>
                  <a:pt x="1248" y="11"/>
                  <a:pt x="1242" y="21"/>
                </a:cubicBezTo>
                <a:cubicBezTo>
                  <a:pt x="1236" y="21"/>
                  <a:pt x="1223" y="24"/>
                  <a:pt x="1216" y="31"/>
                </a:cubicBezTo>
                <a:cubicBezTo>
                  <a:pt x="1214" y="20"/>
                  <a:pt x="1206" y="9"/>
                  <a:pt x="1206" y="9"/>
                </a:cubicBezTo>
                <a:cubicBezTo>
                  <a:pt x="1206" y="9"/>
                  <a:pt x="1195" y="16"/>
                  <a:pt x="1189" y="26"/>
                </a:cubicBezTo>
                <a:cubicBezTo>
                  <a:pt x="1180" y="20"/>
                  <a:pt x="1168" y="18"/>
                  <a:pt x="1168" y="18"/>
                </a:cubicBezTo>
                <a:cubicBezTo>
                  <a:pt x="1168" y="18"/>
                  <a:pt x="1168" y="22"/>
                  <a:pt x="1168" y="27"/>
                </a:cubicBezTo>
                <a:cubicBezTo>
                  <a:pt x="1164" y="23"/>
                  <a:pt x="1160" y="20"/>
                  <a:pt x="1155" y="18"/>
                </a:cubicBezTo>
                <a:cubicBezTo>
                  <a:pt x="1147" y="15"/>
                  <a:pt x="1140" y="14"/>
                  <a:pt x="1140" y="14"/>
                </a:cubicBezTo>
                <a:cubicBezTo>
                  <a:pt x="1140" y="14"/>
                  <a:pt x="1139" y="17"/>
                  <a:pt x="1139" y="21"/>
                </a:cubicBezTo>
                <a:cubicBezTo>
                  <a:pt x="1136" y="16"/>
                  <a:pt x="1133" y="12"/>
                  <a:pt x="1133" y="12"/>
                </a:cubicBezTo>
                <a:cubicBezTo>
                  <a:pt x="1133" y="12"/>
                  <a:pt x="1128" y="16"/>
                  <a:pt x="1123" y="22"/>
                </a:cubicBezTo>
                <a:cubicBezTo>
                  <a:pt x="1119" y="10"/>
                  <a:pt x="1108" y="0"/>
                  <a:pt x="1108" y="0"/>
                </a:cubicBezTo>
                <a:cubicBezTo>
                  <a:pt x="1108" y="0"/>
                  <a:pt x="1094" y="15"/>
                  <a:pt x="1093" y="28"/>
                </a:cubicBezTo>
                <a:cubicBezTo>
                  <a:pt x="1089" y="22"/>
                  <a:pt x="1085" y="18"/>
                  <a:pt x="1085" y="18"/>
                </a:cubicBezTo>
                <a:cubicBezTo>
                  <a:pt x="1085" y="18"/>
                  <a:pt x="1078" y="25"/>
                  <a:pt x="1074" y="33"/>
                </a:cubicBezTo>
                <a:cubicBezTo>
                  <a:pt x="1075" y="25"/>
                  <a:pt x="1076" y="18"/>
                  <a:pt x="1076" y="18"/>
                </a:cubicBezTo>
                <a:cubicBezTo>
                  <a:pt x="1076" y="18"/>
                  <a:pt x="1053" y="17"/>
                  <a:pt x="1040" y="27"/>
                </a:cubicBezTo>
                <a:cubicBezTo>
                  <a:pt x="1035" y="14"/>
                  <a:pt x="1026" y="4"/>
                  <a:pt x="1026" y="4"/>
                </a:cubicBezTo>
                <a:cubicBezTo>
                  <a:pt x="1026" y="4"/>
                  <a:pt x="1017" y="11"/>
                  <a:pt x="1011" y="21"/>
                </a:cubicBezTo>
                <a:cubicBezTo>
                  <a:pt x="1005" y="21"/>
                  <a:pt x="992" y="24"/>
                  <a:pt x="985" y="31"/>
                </a:cubicBezTo>
                <a:cubicBezTo>
                  <a:pt x="983" y="20"/>
                  <a:pt x="975" y="9"/>
                  <a:pt x="975" y="9"/>
                </a:cubicBezTo>
                <a:cubicBezTo>
                  <a:pt x="975" y="9"/>
                  <a:pt x="964" y="16"/>
                  <a:pt x="958" y="26"/>
                </a:cubicBezTo>
                <a:cubicBezTo>
                  <a:pt x="949" y="20"/>
                  <a:pt x="937" y="18"/>
                  <a:pt x="937" y="18"/>
                </a:cubicBezTo>
                <a:cubicBezTo>
                  <a:pt x="937" y="18"/>
                  <a:pt x="937" y="22"/>
                  <a:pt x="936" y="27"/>
                </a:cubicBezTo>
                <a:cubicBezTo>
                  <a:pt x="933" y="23"/>
                  <a:pt x="929" y="20"/>
                  <a:pt x="924" y="18"/>
                </a:cubicBezTo>
                <a:cubicBezTo>
                  <a:pt x="916" y="15"/>
                  <a:pt x="908" y="14"/>
                  <a:pt x="908" y="14"/>
                </a:cubicBezTo>
                <a:cubicBezTo>
                  <a:pt x="908" y="14"/>
                  <a:pt x="908" y="17"/>
                  <a:pt x="908" y="21"/>
                </a:cubicBezTo>
                <a:cubicBezTo>
                  <a:pt x="905" y="16"/>
                  <a:pt x="902" y="12"/>
                  <a:pt x="902" y="12"/>
                </a:cubicBezTo>
                <a:cubicBezTo>
                  <a:pt x="902" y="12"/>
                  <a:pt x="897" y="16"/>
                  <a:pt x="892" y="22"/>
                </a:cubicBezTo>
                <a:cubicBezTo>
                  <a:pt x="888" y="10"/>
                  <a:pt x="877" y="0"/>
                  <a:pt x="877" y="0"/>
                </a:cubicBezTo>
                <a:cubicBezTo>
                  <a:pt x="877" y="0"/>
                  <a:pt x="862" y="15"/>
                  <a:pt x="862" y="28"/>
                </a:cubicBezTo>
                <a:cubicBezTo>
                  <a:pt x="858" y="22"/>
                  <a:pt x="854" y="18"/>
                  <a:pt x="854" y="18"/>
                </a:cubicBezTo>
                <a:cubicBezTo>
                  <a:pt x="854" y="18"/>
                  <a:pt x="847" y="25"/>
                  <a:pt x="843" y="33"/>
                </a:cubicBezTo>
                <a:cubicBezTo>
                  <a:pt x="844" y="25"/>
                  <a:pt x="844" y="18"/>
                  <a:pt x="844" y="18"/>
                </a:cubicBezTo>
                <a:cubicBezTo>
                  <a:pt x="844" y="18"/>
                  <a:pt x="822" y="17"/>
                  <a:pt x="809" y="27"/>
                </a:cubicBezTo>
                <a:cubicBezTo>
                  <a:pt x="804" y="14"/>
                  <a:pt x="795" y="4"/>
                  <a:pt x="795" y="4"/>
                </a:cubicBezTo>
                <a:cubicBezTo>
                  <a:pt x="795" y="4"/>
                  <a:pt x="786" y="11"/>
                  <a:pt x="780" y="21"/>
                </a:cubicBezTo>
                <a:cubicBezTo>
                  <a:pt x="774" y="21"/>
                  <a:pt x="761" y="24"/>
                  <a:pt x="754" y="31"/>
                </a:cubicBezTo>
                <a:cubicBezTo>
                  <a:pt x="752" y="20"/>
                  <a:pt x="744" y="9"/>
                  <a:pt x="744" y="9"/>
                </a:cubicBezTo>
                <a:cubicBezTo>
                  <a:pt x="744" y="9"/>
                  <a:pt x="733" y="16"/>
                  <a:pt x="727" y="26"/>
                </a:cubicBezTo>
                <a:cubicBezTo>
                  <a:pt x="718" y="20"/>
                  <a:pt x="706" y="18"/>
                  <a:pt x="706" y="18"/>
                </a:cubicBezTo>
                <a:cubicBezTo>
                  <a:pt x="706" y="18"/>
                  <a:pt x="706" y="22"/>
                  <a:pt x="705" y="27"/>
                </a:cubicBezTo>
                <a:cubicBezTo>
                  <a:pt x="702" y="23"/>
                  <a:pt x="698" y="20"/>
                  <a:pt x="693" y="18"/>
                </a:cubicBezTo>
                <a:cubicBezTo>
                  <a:pt x="685" y="15"/>
                  <a:pt x="677" y="14"/>
                  <a:pt x="677" y="14"/>
                </a:cubicBezTo>
                <a:cubicBezTo>
                  <a:pt x="677" y="14"/>
                  <a:pt x="677" y="17"/>
                  <a:pt x="676" y="21"/>
                </a:cubicBezTo>
                <a:cubicBezTo>
                  <a:pt x="673" y="16"/>
                  <a:pt x="670" y="12"/>
                  <a:pt x="670" y="12"/>
                </a:cubicBezTo>
                <a:cubicBezTo>
                  <a:pt x="670" y="12"/>
                  <a:pt x="665" y="16"/>
                  <a:pt x="661" y="22"/>
                </a:cubicBezTo>
                <a:cubicBezTo>
                  <a:pt x="657" y="10"/>
                  <a:pt x="646" y="0"/>
                  <a:pt x="646" y="0"/>
                </a:cubicBezTo>
                <a:cubicBezTo>
                  <a:pt x="646" y="0"/>
                  <a:pt x="631" y="15"/>
                  <a:pt x="631" y="28"/>
                </a:cubicBezTo>
                <a:cubicBezTo>
                  <a:pt x="627" y="22"/>
                  <a:pt x="623" y="18"/>
                  <a:pt x="623" y="18"/>
                </a:cubicBezTo>
                <a:cubicBezTo>
                  <a:pt x="623" y="18"/>
                  <a:pt x="616" y="25"/>
                  <a:pt x="612" y="33"/>
                </a:cubicBezTo>
                <a:cubicBezTo>
                  <a:pt x="613" y="25"/>
                  <a:pt x="613" y="18"/>
                  <a:pt x="613" y="18"/>
                </a:cubicBezTo>
                <a:cubicBezTo>
                  <a:pt x="613" y="18"/>
                  <a:pt x="590" y="17"/>
                  <a:pt x="578" y="27"/>
                </a:cubicBezTo>
                <a:cubicBezTo>
                  <a:pt x="573" y="14"/>
                  <a:pt x="564" y="4"/>
                  <a:pt x="564" y="4"/>
                </a:cubicBezTo>
                <a:cubicBezTo>
                  <a:pt x="564" y="4"/>
                  <a:pt x="555" y="11"/>
                  <a:pt x="549" y="21"/>
                </a:cubicBezTo>
                <a:cubicBezTo>
                  <a:pt x="543" y="21"/>
                  <a:pt x="530" y="24"/>
                  <a:pt x="523" y="31"/>
                </a:cubicBezTo>
                <a:cubicBezTo>
                  <a:pt x="520" y="20"/>
                  <a:pt x="513" y="9"/>
                  <a:pt x="513" y="9"/>
                </a:cubicBezTo>
                <a:cubicBezTo>
                  <a:pt x="513" y="9"/>
                  <a:pt x="502" y="16"/>
                  <a:pt x="496" y="26"/>
                </a:cubicBezTo>
                <a:cubicBezTo>
                  <a:pt x="487" y="20"/>
                  <a:pt x="475" y="18"/>
                  <a:pt x="475" y="18"/>
                </a:cubicBezTo>
                <a:cubicBezTo>
                  <a:pt x="475" y="18"/>
                  <a:pt x="474" y="22"/>
                  <a:pt x="474" y="27"/>
                </a:cubicBezTo>
                <a:cubicBezTo>
                  <a:pt x="471" y="23"/>
                  <a:pt x="467" y="20"/>
                  <a:pt x="462" y="18"/>
                </a:cubicBezTo>
                <a:cubicBezTo>
                  <a:pt x="454" y="15"/>
                  <a:pt x="446" y="14"/>
                  <a:pt x="446" y="14"/>
                </a:cubicBezTo>
                <a:cubicBezTo>
                  <a:pt x="446" y="14"/>
                  <a:pt x="446" y="17"/>
                  <a:pt x="445" y="21"/>
                </a:cubicBezTo>
                <a:cubicBezTo>
                  <a:pt x="442" y="16"/>
                  <a:pt x="439" y="12"/>
                  <a:pt x="439" y="12"/>
                </a:cubicBezTo>
                <a:cubicBezTo>
                  <a:pt x="439" y="12"/>
                  <a:pt x="434" y="16"/>
                  <a:pt x="430" y="22"/>
                </a:cubicBezTo>
                <a:cubicBezTo>
                  <a:pt x="426" y="10"/>
                  <a:pt x="415" y="0"/>
                  <a:pt x="415" y="0"/>
                </a:cubicBezTo>
                <a:cubicBezTo>
                  <a:pt x="415" y="0"/>
                  <a:pt x="400" y="15"/>
                  <a:pt x="400" y="28"/>
                </a:cubicBezTo>
                <a:cubicBezTo>
                  <a:pt x="396" y="22"/>
                  <a:pt x="392" y="18"/>
                  <a:pt x="392" y="18"/>
                </a:cubicBezTo>
                <a:cubicBezTo>
                  <a:pt x="392" y="18"/>
                  <a:pt x="385" y="25"/>
                  <a:pt x="380" y="33"/>
                </a:cubicBezTo>
                <a:cubicBezTo>
                  <a:pt x="382" y="25"/>
                  <a:pt x="382" y="18"/>
                  <a:pt x="382" y="18"/>
                </a:cubicBezTo>
                <a:cubicBezTo>
                  <a:pt x="382" y="18"/>
                  <a:pt x="359" y="17"/>
                  <a:pt x="346" y="27"/>
                </a:cubicBezTo>
                <a:cubicBezTo>
                  <a:pt x="342" y="14"/>
                  <a:pt x="333" y="4"/>
                  <a:pt x="333" y="4"/>
                </a:cubicBezTo>
                <a:cubicBezTo>
                  <a:pt x="333" y="4"/>
                  <a:pt x="324" y="11"/>
                  <a:pt x="318" y="21"/>
                </a:cubicBezTo>
                <a:cubicBezTo>
                  <a:pt x="312" y="21"/>
                  <a:pt x="299" y="24"/>
                  <a:pt x="292" y="31"/>
                </a:cubicBezTo>
                <a:cubicBezTo>
                  <a:pt x="289" y="20"/>
                  <a:pt x="282" y="9"/>
                  <a:pt x="282" y="9"/>
                </a:cubicBezTo>
                <a:cubicBezTo>
                  <a:pt x="282" y="9"/>
                  <a:pt x="271" y="16"/>
                  <a:pt x="265" y="26"/>
                </a:cubicBezTo>
                <a:cubicBezTo>
                  <a:pt x="256" y="20"/>
                  <a:pt x="244" y="18"/>
                  <a:pt x="244" y="18"/>
                </a:cubicBezTo>
                <a:cubicBezTo>
                  <a:pt x="244" y="18"/>
                  <a:pt x="243" y="22"/>
                  <a:pt x="243" y="27"/>
                </a:cubicBezTo>
                <a:cubicBezTo>
                  <a:pt x="240" y="23"/>
                  <a:pt x="235" y="20"/>
                  <a:pt x="231" y="18"/>
                </a:cubicBezTo>
                <a:cubicBezTo>
                  <a:pt x="223" y="15"/>
                  <a:pt x="215" y="14"/>
                  <a:pt x="215" y="14"/>
                </a:cubicBezTo>
                <a:cubicBezTo>
                  <a:pt x="215" y="14"/>
                  <a:pt x="215" y="17"/>
                  <a:pt x="214" y="21"/>
                </a:cubicBezTo>
                <a:cubicBezTo>
                  <a:pt x="211" y="16"/>
                  <a:pt x="208" y="12"/>
                  <a:pt x="208" y="12"/>
                </a:cubicBezTo>
                <a:cubicBezTo>
                  <a:pt x="208" y="12"/>
                  <a:pt x="203" y="16"/>
                  <a:pt x="198" y="22"/>
                </a:cubicBezTo>
                <a:cubicBezTo>
                  <a:pt x="195" y="10"/>
                  <a:pt x="184" y="0"/>
                  <a:pt x="184" y="0"/>
                </a:cubicBezTo>
                <a:cubicBezTo>
                  <a:pt x="184" y="0"/>
                  <a:pt x="169" y="15"/>
                  <a:pt x="169" y="28"/>
                </a:cubicBezTo>
                <a:cubicBezTo>
                  <a:pt x="165" y="22"/>
                  <a:pt x="160" y="18"/>
                  <a:pt x="160" y="18"/>
                </a:cubicBezTo>
                <a:cubicBezTo>
                  <a:pt x="160" y="18"/>
                  <a:pt x="154" y="25"/>
                  <a:pt x="149" y="33"/>
                </a:cubicBezTo>
                <a:cubicBezTo>
                  <a:pt x="151" y="25"/>
                  <a:pt x="151" y="18"/>
                  <a:pt x="151" y="18"/>
                </a:cubicBezTo>
                <a:cubicBezTo>
                  <a:pt x="151" y="18"/>
                  <a:pt x="128" y="17"/>
                  <a:pt x="115" y="27"/>
                </a:cubicBezTo>
                <a:cubicBezTo>
                  <a:pt x="111" y="14"/>
                  <a:pt x="102" y="4"/>
                  <a:pt x="102" y="4"/>
                </a:cubicBezTo>
                <a:cubicBezTo>
                  <a:pt x="102" y="4"/>
                  <a:pt x="93" y="11"/>
                  <a:pt x="87" y="21"/>
                </a:cubicBezTo>
                <a:cubicBezTo>
                  <a:pt x="81" y="21"/>
                  <a:pt x="68" y="24"/>
                  <a:pt x="61" y="31"/>
                </a:cubicBezTo>
                <a:cubicBezTo>
                  <a:pt x="58" y="20"/>
                  <a:pt x="50" y="9"/>
                  <a:pt x="50" y="9"/>
                </a:cubicBezTo>
                <a:cubicBezTo>
                  <a:pt x="50" y="9"/>
                  <a:pt x="40" y="16"/>
                  <a:pt x="34" y="26"/>
                </a:cubicBezTo>
                <a:cubicBezTo>
                  <a:pt x="25" y="20"/>
                  <a:pt x="13" y="18"/>
                  <a:pt x="13" y="18"/>
                </a:cubicBezTo>
                <a:cubicBezTo>
                  <a:pt x="13" y="18"/>
                  <a:pt x="12" y="22"/>
                  <a:pt x="12" y="27"/>
                </a:cubicBezTo>
                <a:cubicBezTo>
                  <a:pt x="9" y="23"/>
                  <a:pt x="4" y="20"/>
                  <a:pt x="0" y="18"/>
                </a:cubicBezTo>
                <a:cubicBezTo>
                  <a:pt x="0" y="486"/>
                  <a:pt x="0" y="486"/>
                  <a:pt x="0" y="486"/>
                </a:cubicBezTo>
                <a:cubicBezTo>
                  <a:pt x="4160" y="486"/>
                  <a:pt x="4160" y="486"/>
                  <a:pt x="4160" y="486"/>
                </a:cubicBezTo>
                <a:cubicBezTo>
                  <a:pt x="4160" y="18"/>
                  <a:pt x="4160" y="18"/>
                  <a:pt x="4160" y="18"/>
                </a:cubicBezTo>
                <a:cubicBezTo>
                  <a:pt x="4152" y="15"/>
                  <a:pt x="4144" y="14"/>
                  <a:pt x="4144"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5"/>
        <p:cNvGrpSpPr/>
        <p:nvPr/>
      </p:nvGrpSpPr>
      <p:grpSpPr>
        <a:xfrm>
          <a:off x="0" y="0"/>
          <a:ext cx="0" cy="0"/>
          <a:chOff x="0" y="0"/>
          <a:chExt cx="0" cy="0"/>
        </a:xfrm>
      </p:grpSpPr>
      <p:pic>
        <p:nvPicPr>
          <p:cNvPr id="1546" name="Google Shape;1546;p24"/>
          <p:cNvPicPr preferRelativeResize="0"/>
          <p:nvPr/>
        </p:nvPicPr>
        <p:blipFill>
          <a:blip r:embed="rId2">
            <a:alphaModFix/>
          </a:blip>
          <a:stretch>
            <a:fillRect/>
          </a:stretch>
        </p:blipFill>
        <p:spPr>
          <a:xfrm>
            <a:off x="25" y="0"/>
            <a:ext cx="9144000" cy="5143500"/>
          </a:xfrm>
          <a:prstGeom prst="rect">
            <a:avLst/>
          </a:prstGeom>
          <a:noFill/>
          <a:ln>
            <a:noFill/>
          </a:ln>
        </p:spPr>
      </p:pic>
      <p:cxnSp>
        <p:nvCxnSpPr>
          <p:cNvPr id="1547" name="Google Shape;1547;p2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548" name="Google Shape;1548;p24"/>
          <p:cNvGrpSpPr/>
          <p:nvPr/>
        </p:nvGrpSpPr>
        <p:grpSpPr>
          <a:xfrm>
            <a:off x="-381375" y="4160999"/>
            <a:ext cx="9616951" cy="983475"/>
            <a:chOff x="-381375" y="4160999"/>
            <a:chExt cx="9616951" cy="983475"/>
          </a:xfrm>
        </p:grpSpPr>
        <p:sp>
          <p:nvSpPr>
            <p:cNvPr id="1549" name="Google Shape;1549;p24"/>
            <p:cNvSpPr/>
            <p:nvPr/>
          </p:nvSpPr>
          <p:spPr>
            <a:xfrm>
              <a:off x="-381375" y="4160999"/>
              <a:ext cx="5808290" cy="983475"/>
            </a:xfrm>
            <a:custGeom>
              <a:avLst/>
              <a:gdLst/>
              <a:ahLst/>
              <a:cxnLst/>
              <a:rect l="l" t="t" r="r" b="b"/>
              <a:pathLst>
                <a:path w="2357" h="399" extrusionOk="0">
                  <a:moveTo>
                    <a:pt x="377" y="37"/>
                  </a:moveTo>
                  <a:cubicBezTo>
                    <a:pt x="284" y="55"/>
                    <a:pt x="130" y="96"/>
                    <a:pt x="0" y="132"/>
                  </a:cubicBezTo>
                  <a:cubicBezTo>
                    <a:pt x="0" y="399"/>
                    <a:pt x="0" y="399"/>
                    <a:pt x="0" y="399"/>
                  </a:cubicBezTo>
                  <a:cubicBezTo>
                    <a:pt x="2357" y="399"/>
                    <a:pt x="2357" y="399"/>
                    <a:pt x="2357" y="399"/>
                  </a:cubicBezTo>
                  <a:cubicBezTo>
                    <a:pt x="2357" y="399"/>
                    <a:pt x="1024" y="32"/>
                    <a:pt x="880" y="18"/>
                  </a:cubicBezTo>
                  <a:cubicBezTo>
                    <a:pt x="736" y="5"/>
                    <a:pt x="564" y="0"/>
                    <a:pt x="377"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4"/>
            <p:cNvSpPr/>
            <p:nvPr/>
          </p:nvSpPr>
          <p:spPr>
            <a:xfrm flipH="1">
              <a:off x="4903975"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1" name="Google Shape;1551;p24"/>
          <p:cNvGrpSpPr/>
          <p:nvPr/>
        </p:nvGrpSpPr>
        <p:grpSpPr>
          <a:xfrm flipH="1">
            <a:off x="-264014" y="382883"/>
            <a:ext cx="9038612" cy="983467"/>
            <a:chOff x="671477" y="204283"/>
            <a:chExt cx="9038612" cy="983467"/>
          </a:xfrm>
        </p:grpSpPr>
        <p:sp>
          <p:nvSpPr>
            <p:cNvPr id="1552" name="Google Shape;1552;p24"/>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4"/>
            <p:cNvSpPr/>
            <p:nvPr/>
          </p:nvSpPr>
          <p:spPr>
            <a:xfrm flipH="1">
              <a:off x="899928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4"/>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5" name="Google Shape;1555;p24"/>
          <p:cNvGrpSpPr/>
          <p:nvPr/>
        </p:nvGrpSpPr>
        <p:grpSpPr>
          <a:xfrm flipH="1">
            <a:off x="-68398" y="4608493"/>
            <a:ext cx="1793331" cy="532196"/>
            <a:chOff x="4865200" y="2376538"/>
            <a:chExt cx="4022725" cy="1193801"/>
          </a:xfrm>
        </p:grpSpPr>
        <p:sp>
          <p:nvSpPr>
            <p:cNvPr id="1556" name="Google Shape;1556;p24"/>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4"/>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4"/>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4"/>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4"/>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4"/>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4"/>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4"/>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4"/>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4"/>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4"/>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4"/>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4"/>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4"/>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4"/>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4"/>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4"/>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4"/>
          <p:cNvGrpSpPr/>
          <p:nvPr/>
        </p:nvGrpSpPr>
        <p:grpSpPr>
          <a:xfrm flipH="1">
            <a:off x="2223853" y="4453708"/>
            <a:ext cx="1210309" cy="689783"/>
            <a:chOff x="344063" y="4453708"/>
            <a:chExt cx="1210309" cy="689783"/>
          </a:xfrm>
        </p:grpSpPr>
        <p:grpSp>
          <p:nvGrpSpPr>
            <p:cNvPr id="1574" name="Google Shape;1574;p24"/>
            <p:cNvGrpSpPr/>
            <p:nvPr/>
          </p:nvGrpSpPr>
          <p:grpSpPr>
            <a:xfrm>
              <a:off x="344063" y="4453708"/>
              <a:ext cx="243371" cy="689519"/>
              <a:chOff x="1539875" y="3257551"/>
              <a:chExt cx="511176" cy="1762125"/>
            </a:xfrm>
          </p:grpSpPr>
          <p:sp>
            <p:nvSpPr>
              <p:cNvPr id="1575" name="Google Shape;1575;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1" name="Google Shape;1581;p24"/>
            <p:cNvGrpSpPr/>
            <p:nvPr/>
          </p:nvGrpSpPr>
          <p:grpSpPr>
            <a:xfrm>
              <a:off x="1411549" y="4651019"/>
              <a:ext cx="142823" cy="492338"/>
              <a:chOff x="1539875" y="3257551"/>
              <a:chExt cx="511176" cy="1762125"/>
            </a:xfrm>
          </p:grpSpPr>
          <p:sp>
            <p:nvSpPr>
              <p:cNvPr id="1582" name="Google Shape;1582;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8" name="Google Shape;1588;p24"/>
            <p:cNvGrpSpPr/>
            <p:nvPr/>
          </p:nvGrpSpPr>
          <p:grpSpPr>
            <a:xfrm flipH="1">
              <a:off x="1151650" y="4547188"/>
              <a:ext cx="172931" cy="596303"/>
              <a:chOff x="1539875" y="3257551"/>
              <a:chExt cx="511176" cy="1762125"/>
            </a:xfrm>
          </p:grpSpPr>
          <p:sp>
            <p:nvSpPr>
              <p:cNvPr id="1589" name="Google Shape;1589;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5" name="Google Shape;1595;p24"/>
            <p:cNvGrpSpPr/>
            <p:nvPr/>
          </p:nvGrpSpPr>
          <p:grpSpPr>
            <a:xfrm>
              <a:off x="748524" y="4651019"/>
              <a:ext cx="142823" cy="492338"/>
              <a:chOff x="1539875" y="3257551"/>
              <a:chExt cx="511176" cy="1762125"/>
            </a:xfrm>
          </p:grpSpPr>
          <p:sp>
            <p:nvSpPr>
              <p:cNvPr id="1596" name="Google Shape;1596;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02"/>
        <p:cNvGrpSpPr/>
        <p:nvPr/>
      </p:nvGrpSpPr>
      <p:grpSpPr>
        <a:xfrm>
          <a:off x="0" y="0"/>
          <a:ext cx="0" cy="0"/>
          <a:chOff x="0" y="0"/>
          <a:chExt cx="0" cy="0"/>
        </a:xfrm>
      </p:grpSpPr>
      <p:pic>
        <p:nvPicPr>
          <p:cNvPr id="1603" name="Google Shape;1603;p25"/>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604" name="Google Shape;1604;p25"/>
          <p:cNvGrpSpPr/>
          <p:nvPr/>
        </p:nvGrpSpPr>
        <p:grpSpPr>
          <a:xfrm>
            <a:off x="-37725" y="2112475"/>
            <a:ext cx="16003876" cy="3030850"/>
            <a:chOff x="-37725" y="2112475"/>
            <a:chExt cx="16003876" cy="3030850"/>
          </a:xfrm>
        </p:grpSpPr>
        <p:sp>
          <p:nvSpPr>
            <p:cNvPr id="1605" name="Google Shape;1605;p25"/>
            <p:cNvSpPr/>
            <p:nvPr/>
          </p:nvSpPr>
          <p:spPr>
            <a:xfrm>
              <a:off x="5111426" y="2112475"/>
              <a:ext cx="10854725" cy="2074749"/>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5"/>
            <p:cNvSpPr/>
            <p:nvPr/>
          </p:nvSpPr>
          <p:spPr>
            <a:xfrm>
              <a:off x="-37725" y="4187225"/>
              <a:ext cx="9308100" cy="9561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grpSp>
      <p:cxnSp>
        <p:nvCxnSpPr>
          <p:cNvPr id="1607" name="Google Shape;1607;p25"/>
          <p:cNvCxnSpPr/>
          <p:nvPr/>
        </p:nvCxnSpPr>
        <p:spPr>
          <a:xfrm>
            <a:off x="4572000" y="-719600"/>
            <a:ext cx="0" cy="1889100"/>
          </a:xfrm>
          <a:prstGeom prst="straightConnector1">
            <a:avLst/>
          </a:prstGeom>
          <a:noFill/>
          <a:ln w="9525" cap="flat" cmpd="sng">
            <a:solidFill>
              <a:schemeClr val="dk1"/>
            </a:solidFill>
            <a:prstDash val="solid"/>
            <a:round/>
            <a:headEnd type="none" w="med" len="med"/>
            <a:tailEnd type="diamond" w="med" len="med"/>
          </a:ln>
        </p:spPr>
      </p:cxnSp>
      <p:grpSp>
        <p:nvGrpSpPr>
          <p:cNvPr id="1608" name="Google Shape;1608;p25"/>
          <p:cNvGrpSpPr/>
          <p:nvPr/>
        </p:nvGrpSpPr>
        <p:grpSpPr>
          <a:xfrm flipH="1">
            <a:off x="6494251" y="3387048"/>
            <a:ext cx="2776112" cy="1418574"/>
            <a:chOff x="-46" y="2299799"/>
            <a:chExt cx="3480146" cy="1778330"/>
          </a:xfrm>
        </p:grpSpPr>
        <p:sp>
          <p:nvSpPr>
            <p:cNvPr id="1609" name="Google Shape;1609;p25"/>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5"/>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5"/>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5"/>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5"/>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5"/>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5"/>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5"/>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5"/>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5"/>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5"/>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5"/>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5"/>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5"/>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5"/>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5"/>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5"/>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5"/>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5"/>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5"/>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5"/>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5"/>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5"/>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5"/>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5"/>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5"/>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5"/>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5"/>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5"/>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5"/>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5"/>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5"/>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5"/>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5"/>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5"/>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5"/>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25"/>
          <p:cNvGrpSpPr/>
          <p:nvPr/>
        </p:nvGrpSpPr>
        <p:grpSpPr>
          <a:xfrm>
            <a:off x="-289462" y="3151049"/>
            <a:ext cx="5681832" cy="2067876"/>
            <a:chOff x="-289462" y="3151049"/>
            <a:chExt cx="5681832" cy="2067876"/>
          </a:xfrm>
        </p:grpSpPr>
        <p:sp>
          <p:nvSpPr>
            <p:cNvPr id="1650" name="Google Shape;1650;p25"/>
            <p:cNvSpPr/>
            <p:nvPr/>
          </p:nvSpPr>
          <p:spPr>
            <a:xfrm>
              <a:off x="-289462" y="4307701"/>
              <a:ext cx="3475039" cy="911224"/>
            </a:xfrm>
            <a:custGeom>
              <a:avLst/>
              <a:gdLst/>
              <a:ahLst/>
              <a:cxnLst/>
              <a:rect l="l" t="t" r="r" b="b"/>
              <a:pathLst>
                <a:path w="1837" h="481" extrusionOk="0">
                  <a:moveTo>
                    <a:pt x="1837" y="481"/>
                  </a:moveTo>
                  <a:cubicBezTo>
                    <a:pt x="0" y="481"/>
                    <a:pt x="0" y="481"/>
                    <a:pt x="0" y="481"/>
                  </a:cubicBezTo>
                  <a:cubicBezTo>
                    <a:pt x="6" y="310"/>
                    <a:pt x="152" y="117"/>
                    <a:pt x="313" y="59"/>
                  </a:cubicBezTo>
                  <a:cubicBezTo>
                    <a:pt x="474" y="0"/>
                    <a:pt x="668" y="49"/>
                    <a:pt x="783" y="176"/>
                  </a:cubicBezTo>
                  <a:cubicBezTo>
                    <a:pt x="853" y="253"/>
                    <a:pt x="908" y="363"/>
                    <a:pt x="1011" y="376"/>
                  </a:cubicBezTo>
                  <a:cubicBezTo>
                    <a:pt x="1107" y="388"/>
                    <a:pt x="1186" y="306"/>
                    <a:pt x="1269" y="256"/>
                  </a:cubicBezTo>
                  <a:cubicBezTo>
                    <a:pt x="1370" y="195"/>
                    <a:pt x="1496" y="178"/>
                    <a:pt x="1610" y="210"/>
                  </a:cubicBezTo>
                  <a:cubicBezTo>
                    <a:pt x="1724" y="241"/>
                    <a:pt x="1781" y="377"/>
                    <a:pt x="1837" y="4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5"/>
            <p:cNvSpPr/>
            <p:nvPr/>
          </p:nvSpPr>
          <p:spPr>
            <a:xfrm>
              <a:off x="2091625" y="3655413"/>
              <a:ext cx="1531939" cy="531813"/>
            </a:xfrm>
            <a:custGeom>
              <a:avLst/>
              <a:gdLst/>
              <a:ahLst/>
              <a:cxnLst/>
              <a:rect l="l" t="t" r="r" b="b"/>
              <a:pathLst>
                <a:path w="810" h="281" extrusionOk="0">
                  <a:moveTo>
                    <a:pt x="0" y="281"/>
                  </a:moveTo>
                  <a:cubicBezTo>
                    <a:pt x="810" y="281"/>
                    <a:pt x="810" y="281"/>
                    <a:pt x="810" y="281"/>
                  </a:cubicBezTo>
                  <a:cubicBezTo>
                    <a:pt x="748" y="127"/>
                    <a:pt x="598" y="7"/>
                    <a:pt x="432" y="4"/>
                  </a:cubicBezTo>
                  <a:cubicBezTo>
                    <a:pt x="265" y="0"/>
                    <a:pt x="68" y="129"/>
                    <a:pt x="0" y="2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5"/>
            <p:cNvSpPr/>
            <p:nvPr/>
          </p:nvSpPr>
          <p:spPr>
            <a:xfrm>
              <a:off x="4076521" y="3752920"/>
              <a:ext cx="1315849" cy="434301"/>
            </a:xfrm>
            <a:custGeom>
              <a:avLst/>
              <a:gdLst/>
              <a:ahLst/>
              <a:cxnLst/>
              <a:rect l="l" t="t" r="r" b="b"/>
              <a:pathLst>
                <a:path w="1023" h="337" extrusionOk="0">
                  <a:moveTo>
                    <a:pt x="1023" y="337"/>
                  </a:moveTo>
                  <a:cubicBezTo>
                    <a:pt x="0" y="337"/>
                    <a:pt x="0" y="337"/>
                    <a:pt x="0" y="337"/>
                  </a:cubicBezTo>
                  <a:cubicBezTo>
                    <a:pt x="38" y="246"/>
                    <a:pt x="90" y="149"/>
                    <a:pt x="166" y="86"/>
                  </a:cubicBezTo>
                  <a:cubicBezTo>
                    <a:pt x="241" y="22"/>
                    <a:pt x="361" y="0"/>
                    <a:pt x="436" y="63"/>
                  </a:cubicBezTo>
                  <a:cubicBezTo>
                    <a:pt x="490" y="109"/>
                    <a:pt x="523" y="195"/>
                    <a:pt x="594" y="196"/>
                  </a:cubicBezTo>
                  <a:cubicBezTo>
                    <a:pt x="645" y="197"/>
                    <a:pt x="682" y="150"/>
                    <a:pt x="724" y="121"/>
                  </a:cubicBezTo>
                  <a:cubicBezTo>
                    <a:pt x="789" y="75"/>
                    <a:pt x="880" y="68"/>
                    <a:pt x="951" y="104"/>
                  </a:cubicBezTo>
                  <a:cubicBezTo>
                    <a:pt x="1022" y="140"/>
                    <a:pt x="1022" y="257"/>
                    <a:pt x="1023" y="3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3" name="Google Shape;1653;p25"/>
            <p:cNvGrpSpPr/>
            <p:nvPr/>
          </p:nvGrpSpPr>
          <p:grpSpPr>
            <a:xfrm>
              <a:off x="282141" y="3151049"/>
              <a:ext cx="1180002" cy="1036279"/>
              <a:chOff x="7410610" y="2637069"/>
              <a:chExt cx="1226485" cy="1077101"/>
            </a:xfrm>
          </p:grpSpPr>
          <p:grpSp>
            <p:nvGrpSpPr>
              <p:cNvPr id="1654" name="Google Shape;1654;p25"/>
              <p:cNvGrpSpPr/>
              <p:nvPr/>
            </p:nvGrpSpPr>
            <p:grpSpPr>
              <a:xfrm>
                <a:off x="8386635" y="3027970"/>
                <a:ext cx="250461" cy="686200"/>
                <a:chOff x="6178550" y="415926"/>
                <a:chExt cx="774700" cy="2122487"/>
              </a:xfrm>
            </p:grpSpPr>
            <p:sp>
              <p:nvSpPr>
                <p:cNvPr id="1655" name="Google Shape;1655;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3" name="Google Shape;1663;p25"/>
              <p:cNvGrpSpPr/>
              <p:nvPr/>
            </p:nvGrpSpPr>
            <p:grpSpPr>
              <a:xfrm>
                <a:off x="7898536" y="2637069"/>
                <a:ext cx="321036" cy="1076950"/>
                <a:chOff x="6178550" y="415926"/>
                <a:chExt cx="774700" cy="2122487"/>
              </a:xfrm>
            </p:grpSpPr>
            <p:sp>
              <p:nvSpPr>
                <p:cNvPr id="1664" name="Google Shape;1664;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2" name="Google Shape;1672;p25"/>
              <p:cNvGrpSpPr/>
              <p:nvPr/>
            </p:nvGrpSpPr>
            <p:grpSpPr>
              <a:xfrm>
                <a:off x="7410610" y="2834495"/>
                <a:ext cx="321036" cy="879559"/>
                <a:chOff x="6178550" y="415926"/>
                <a:chExt cx="774700" cy="2122487"/>
              </a:xfrm>
            </p:grpSpPr>
            <p:sp>
              <p:nvSpPr>
                <p:cNvPr id="1673" name="Google Shape;1673;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681" name="Google Shape;1681;p25"/>
          <p:cNvGrpSpPr/>
          <p:nvPr/>
        </p:nvGrpSpPr>
        <p:grpSpPr>
          <a:xfrm>
            <a:off x="-1545537" y="1068570"/>
            <a:ext cx="3120458" cy="1043905"/>
            <a:chOff x="-1545537" y="1068570"/>
            <a:chExt cx="3120458" cy="1043905"/>
          </a:xfrm>
        </p:grpSpPr>
        <p:sp>
          <p:nvSpPr>
            <p:cNvPr id="1682" name="Google Shape;1682;p25"/>
            <p:cNvSpPr/>
            <p:nvPr/>
          </p:nvSpPr>
          <p:spPr>
            <a:xfrm>
              <a:off x="-1545537" y="1068570"/>
              <a:ext cx="2538925" cy="37613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5"/>
            <p:cNvSpPr/>
            <p:nvPr/>
          </p:nvSpPr>
          <p:spPr>
            <a:xfrm flipH="1">
              <a:off x="418172" y="1661575"/>
              <a:ext cx="1156750" cy="4509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3"/>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45" name="Google Shape;45;p3"/>
          <p:cNvGrpSpPr/>
          <p:nvPr/>
        </p:nvGrpSpPr>
        <p:grpSpPr>
          <a:xfrm>
            <a:off x="-511477" y="2410200"/>
            <a:ext cx="9839452" cy="2210350"/>
            <a:chOff x="-511477" y="2352625"/>
            <a:chExt cx="9839452" cy="2210350"/>
          </a:xfrm>
        </p:grpSpPr>
        <p:sp>
          <p:nvSpPr>
            <p:cNvPr id="46" name="Google Shape;46;p3"/>
            <p:cNvSpPr/>
            <p:nvPr/>
          </p:nvSpPr>
          <p:spPr>
            <a:xfrm flipH="1">
              <a:off x="-511477" y="2785600"/>
              <a:ext cx="6569677" cy="177737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flipH="1">
              <a:off x="7055026" y="2352625"/>
              <a:ext cx="2272949" cy="21683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3"/>
          <p:cNvGrpSpPr/>
          <p:nvPr/>
        </p:nvGrpSpPr>
        <p:grpSpPr>
          <a:xfrm>
            <a:off x="365268" y="2827658"/>
            <a:ext cx="18868346" cy="2658708"/>
            <a:chOff x="365268" y="2827658"/>
            <a:chExt cx="18868346" cy="2658708"/>
          </a:xfrm>
        </p:grpSpPr>
        <p:sp>
          <p:nvSpPr>
            <p:cNvPr id="49" name="Google Shape;49;p3"/>
            <p:cNvSpPr/>
            <p:nvPr/>
          </p:nvSpPr>
          <p:spPr>
            <a:xfrm>
              <a:off x="365268" y="2827658"/>
              <a:ext cx="18868346" cy="1735325"/>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 name="Google Shape;50;p3"/>
            <p:cNvGrpSpPr/>
            <p:nvPr/>
          </p:nvGrpSpPr>
          <p:grpSpPr>
            <a:xfrm>
              <a:off x="4419398" y="4067851"/>
              <a:ext cx="9704166" cy="1418515"/>
              <a:chOff x="2151136" y="3681275"/>
              <a:chExt cx="12555526" cy="1494275"/>
            </a:xfrm>
          </p:grpSpPr>
          <p:sp>
            <p:nvSpPr>
              <p:cNvPr id="51" name="Google Shape;51;p3"/>
              <p:cNvSpPr/>
              <p:nvPr/>
            </p:nvSpPr>
            <p:spPr>
              <a:xfrm>
                <a:off x="2151136" y="4484966"/>
                <a:ext cx="3048096" cy="440543"/>
              </a:xfrm>
              <a:custGeom>
                <a:avLst/>
                <a:gdLst/>
                <a:ahLst/>
                <a:cxnLst/>
                <a:rect l="l" t="t" r="r" b="b"/>
                <a:pathLst>
                  <a:path w="823" h="118" extrusionOk="0">
                    <a:moveTo>
                      <a:pt x="0" y="14"/>
                    </a:moveTo>
                    <a:cubicBezTo>
                      <a:pt x="3" y="20"/>
                      <a:pt x="3" y="20"/>
                      <a:pt x="3" y="20"/>
                    </a:cubicBezTo>
                    <a:cubicBezTo>
                      <a:pt x="3" y="20"/>
                      <a:pt x="823" y="55"/>
                      <a:pt x="715" y="116"/>
                    </a:cubicBezTo>
                    <a:cubicBezTo>
                      <a:pt x="715" y="116"/>
                      <a:pt x="786" y="118"/>
                      <a:pt x="766" y="71"/>
                    </a:cubicBezTo>
                    <a:cubicBezTo>
                      <a:pt x="745" y="24"/>
                      <a:pt x="109" y="0"/>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4199073" y="4598080"/>
                <a:ext cx="113115" cy="130972"/>
              </a:xfrm>
              <a:custGeom>
                <a:avLst/>
                <a:gdLst/>
                <a:ahLst/>
                <a:cxnLst/>
                <a:rect l="l" t="t" r="r" b="b"/>
                <a:pathLst>
                  <a:path w="30" h="35" extrusionOk="0">
                    <a:moveTo>
                      <a:pt x="0" y="31"/>
                    </a:moveTo>
                    <a:cubicBezTo>
                      <a:pt x="11" y="32"/>
                      <a:pt x="21" y="33"/>
                      <a:pt x="30" y="35"/>
                    </a:cubicBezTo>
                    <a:cubicBezTo>
                      <a:pt x="25" y="2"/>
                      <a:pt x="25" y="2"/>
                      <a:pt x="25" y="2"/>
                    </a:cubicBezTo>
                    <a:cubicBezTo>
                      <a:pt x="17" y="1"/>
                      <a:pt x="9" y="0"/>
                      <a:pt x="0" y="0"/>
                    </a:cubicBezTo>
                    <a:lnTo>
                      <a:pt x="0" y="3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2151136" y="4526641"/>
                <a:ext cx="279807" cy="47626"/>
              </a:xfrm>
              <a:custGeom>
                <a:avLst/>
                <a:gdLst/>
                <a:ahLst/>
                <a:cxnLst/>
                <a:rect l="l" t="t" r="r" b="b"/>
                <a:pathLst>
                  <a:path w="75" h="13" extrusionOk="0">
                    <a:moveTo>
                      <a:pt x="70" y="0"/>
                    </a:moveTo>
                    <a:cubicBezTo>
                      <a:pt x="39" y="1"/>
                      <a:pt x="15" y="2"/>
                      <a:pt x="0" y="4"/>
                    </a:cubicBezTo>
                    <a:cubicBezTo>
                      <a:pt x="3" y="10"/>
                      <a:pt x="3" y="10"/>
                      <a:pt x="3" y="10"/>
                    </a:cubicBezTo>
                    <a:cubicBezTo>
                      <a:pt x="3" y="10"/>
                      <a:pt x="30" y="11"/>
                      <a:pt x="75" y="13"/>
                    </a:cubicBezTo>
                    <a:lnTo>
                      <a:pt x="7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2448802" y="4526641"/>
                <a:ext cx="279807" cy="65488"/>
              </a:xfrm>
              <a:custGeom>
                <a:avLst/>
                <a:gdLst/>
                <a:ahLst/>
                <a:cxnLst/>
                <a:rect l="l" t="t" r="r" b="b"/>
                <a:pathLst>
                  <a:path w="76" h="18" extrusionOk="0">
                    <a:moveTo>
                      <a:pt x="72" y="0"/>
                    </a:moveTo>
                    <a:cubicBezTo>
                      <a:pt x="45" y="0"/>
                      <a:pt x="21" y="0"/>
                      <a:pt x="0" y="0"/>
                    </a:cubicBezTo>
                    <a:cubicBezTo>
                      <a:pt x="4" y="14"/>
                      <a:pt x="4" y="14"/>
                      <a:pt x="4" y="14"/>
                    </a:cubicBezTo>
                    <a:cubicBezTo>
                      <a:pt x="25" y="15"/>
                      <a:pt x="50" y="16"/>
                      <a:pt x="76" y="18"/>
                    </a:cubicBezTo>
                    <a:lnTo>
                      <a:pt x="7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4085962" y="4586173"/>
                <a:ext cx="77395" cy="125021"/>
              </a:xfrm>
              <a:custGeom>
                <a:avLst/>
                <a:gdLst/>
                <a:ahLst/>
                <a:cxnLst/>
                <a:rect l="l" t="t" r="r" b="b"/>
                <a:pathLst>
                  <a:path w="22" h="33" extrusionOk="0">
                    <a:moveTo>
                      <a:pt x="0" y="0"/>
                    </a:moveTo>
                    <a:cubicBezTo>
                      <a:pt x="13" y="32"/>
                      <a:pt x="13" y="32"/>
                      <a:pt x="13" y="32"/>
                    </a:cubicBezTo>
                    <a:cubicBezTo>
                      <a:pt x="16" y="32"/>
                      <a:pt x="19" y="32"/>
                      <a:pt x="22" y="33"/>
                    </a:cubicBezTo>
                    <a:cubicBezTo>
                      <a:pt x="13" y="1"/>
                      <a:pt x="13" y="1"/>
                      <a:pt x="13" y="1"/>
                    </a:cubicBezTo>
                    <a:cubicBezTo>
                      <a:pt x="9" y="1"/>
                      <a:pt x="4"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2788142" y="4526641"/>
                <a:ext cx="89301" cy="71439"/>
              </a:xfrm>
              <a:custGeom>
                <a:avLst/>
                <a:gdLst/>
                <a:ahLst/>
                <a:cxnLst/>
                <a:rect l="l" t="t" r="r" b="b"/>
                <a:pathLst>
                  <a:path w="23" h="19" extrusionOk="0">
                    <a:moveTo>
                      <a:pt x="1" y="18"/>
                    </a:moveTo>
                    <a:cubicBezTo>
                      <a:pt x="7" y="18"/>
                      <a:pt x="12" y="18"/>
                      <a:pt x="18" y="19"/>
                    </a:cubicBezTo>
                    <a:cubicBezTo>
                      <a:pt x="23" y="0"/>
                      <a:pt x="23" y="0"/>
                      <a:pt x="23" y="0"/>
                    </a:cubicBezTo>
                    <a:cubicBezTo>
                      <a:pt x="15" y="0"/>
                      <a:pt x="7" y="0"/>
                      <a:pt x="0" y="0"/>
                    </a:cubicBezTo>
                    <a:lnTo>
                      <a:pt x="1" y="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2883395" y="4526641"/>
                <a:ext cx="214319" cy="83346"/>
              </a:xfrm>
              <a:custGeom>
                <a:avLst/>
                <a:gdLst/>
                <a:ahLst/>
                <a:cxnLst/>
                <a:rect l="l" t="t" r="r" b="b"/>
                <a:pathLst>
                  <a:path w="58" h="23" extrusionOk="0">
                    <a:moveTo>
                      <a:pt x="0" y="19"/>
                    </a:moveTo>
                    <a:cubicBezTo>
                      <a:pt x="19" y="20"/>
                      <a:pt x="38" y="22"/>
                      <a:pt x="58" y="23"/>
                    </a:cubicBezTo>
                    <a:cubicBezTo>
                      <a:pt x="45" y="1"/>
                      <a:pt x="45" y="1"/>
                      <a:pt x="45" y="1"/>
                    </a:cubicBezTo>
                    <a:cubicBezTo>
                      <a:pt x="32" y="1"/>
                      <a:pt x="18" y="0"/>
                      <a:pt x="5" y="0"/>
                    </a:cubicBezTo>
                    <a:lnTo>
                      <a:pt x="0"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2746467" y="4562360"/>
                <a:ext cx="11907" cy="29768"/>
              </a:xfrm>
              <a:custGeom>
                <a:avLst/>
                <a:gdLst/>
                <a:ahLst/>
                <a:cxnLst/>
                <a:rect l="l" t="t" r="r" b="b"/>
                <a:pathLst>
                  <a:path w="3" h="7" extrusionOk="0">
                    <a:moveTo>
                      <a:pt x="0" y="0"/>
                    </a:moveTo>
                    <a:cubicBezTo>
                      <a:pt x="1" y="7"/>
                      <a:pt x="1" y="7"/>
                      <a:pt x="1" y="7"/>
                    </a:cubicBezTo>
                    <a:cubicBezTo>
                      <a:pt x="2" y="7"/>
                      <a:pt x="3" y="7"/>
                      <a:pt x="3" y="7"/>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3091759" y="4532592"/>
                <a:ext cx="113115" cy="89301"/>
              </a:xfrm>
              <a:custGeom>
                <a:avLst/>
                <a:gdLst/>
                <a:ahLst/>
                <a:cxnLst/>
                <a:rect l="l" t="t" r="r" b="b"/>
                <a:pathLst>
                  <a:path w="31" h="23" extrusionOk="0">
                    <a:moveTo>
                      <a:pt x="9" y="1"/>
                    </a:moveTo>
                    <a:cubicBezTo>
                      <a:pt x="0" y="0"/>
                      <a:pt x="0" y="0"/>
                      <a:pt x="0" y="0"/>
                    </a:cubicBezTo>
                    <a:cubicBezTo>
                      <a:pt x="15" y="22"/>
                      <a:pt x="15" y="22"/>
                      <a:pt x="15" y="22"/>
                    </a:cubicBezTo>
                    <a:cubicBezTo>
                      <a:pt x="20" y="22"/>
                      <a:pt x="26" y="23"/>
                      <a:pt x="31" y="23"/>
                    </a:cubicBezTo>
                    <a:lnTo>
                      <a:pt x="9" y="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3353704" y="4544499"/>
                <a:ext cx="458406" cy="125021"/>
              </a:xfrm>
              <a:custGeom>
                <a:avLst/>
                <a:gdLst/>
                <a:ahLst/>
                <a:cxnLst/>
                <a:rect l="l" t="t" r="r" b="b"/>
                <a:pathLst>
                  <a:path w="124" h="35" extrusionOk="0">
                    <a:moveTo>
                      <a:pt x="18" y="25"/>
                    </a:moveTo>
                    <a:cubicBezTo>
                      <a:pt x="54" y="28"/>
                      <a:pt x="89" y="31"/>
                      <a:pt x="124" y="35"/>
                    </a:cubicBezTo>
                    <a:cubicBezTo>
                      <a:pt x="113" y="6"/>
                      <a:pt x="113" y="6"/>
                      <a:pt x="113" y="6"/>
                    </a:cubicBezTo>
                    <a:cubicBezTo>
                      <a:pt x="76" y="4"/>
                      <a:pt x="37" y="2"/>
                      <a:pt x="0" y="0"/>
                    </a:cubicBezTo>
                    <a:lnTo>
                      <a:pt x="18" y="2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a:off x="2151136" y="3681275"/>
                <a:ext cx="12555526" cy="1494275"/>
              </a:xfrm>
              <a:custGeom>
                <a:avLst/>
                <a:gdLst/>
                <a:ahLst/>
                <a:cxnLst/>
                <a:rect l="l" t="t" r="r" b="b"/>
                <a:pathLst>
                  <a:path w="3394" h="403" extrusionOk="0">
                    <a:moveTo>
                      <a:pt x="1289" y="317"/>
                    </a:moveTo>
                    <a:cubicBezTo>
                      <a:pt x="1289" y="317"/>
                      <a:pt x="484" y="403"/>
                      <a:pt x="640" y="360"/>
                    </a:cubicBezTo>
                    <a:cubicBezTo>
                      <a:pt x="1067" y="241"/>
                      <a:pt x="0" y="231"/>
                      <a:pt x="0" y="231"/>
                    </a:cubicBezTo>
                    <a:cubicBezTo>
                      <a:pt x="0" y="231"/>
                      <a:pt x="1608" y="0"/>
                      <a:pt x="1970" y="69"/>
                    </a:cubicBezTo>
                    <a:cubicBezTo>
                      <a:pt x="2331" y="137"/>
                      <a:pt x="3394" y="382"/>
                      <a:pt x="3018" y="382"/>
                    </a:cubicBezTo>
                    <a:cubicBezTo>
                      <a:pt x="2641" y="382"/>
                      <a:pt x="1084" y="382"/>
                      <a:pt x="1084" y="382"/>
                    </a:cubicBezTo>
                    <a:lnTo>
                      <a:pt x="1289" y="31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3"/>
              <p:cNvSpPr/>
              <p:nvPr/>
            </p:nvSpPr>
            <p:spPr>
              <a:xfrm>
                <a:off x="3425144" y="3758666"/>
                <a:ext cx="11281515" cy="1339490"/>
              </a:xfrm>
              <a:custGeom>
                <a:avLst/>
                <a:gdLst/>
                <a:ahLst/>
                <a:cxnLst/>
                <a:rect l="l" t="t" r="r" b="b"/>
                <a:pathLst>
                  <a:path w="3050" h="362" extrusionOk="0">
                    <a:moveTo>
                      <a:pt x="2674" y="362"/>
                    </a:moveTo>
                    <a:cubicBezTo>
                      <a:pt x="3050" y="362"/>
                      <a:pt x="1987" y="117"/>
                      <a:pt x="1626" y="49"/>
                    </a:cubicBezTo>
                    <a:cubicBezTo>
                      <a:pt x="1370" y="0"/>
                      <a:pt x="494" y="101"/>
                      <a:pt x="0" y="165"/>
                    </a:cubicBezTo>
                    <a:cubicBezTo>
                      <a:pt x="0" y="165"/>
                      <a:pt x="928" y="81"/>
                      <a:pt x="759" y="108"/>
                    </a:cubicBezTo>
                    <a:cubicBezTo>
                      <a:pt x="589" y="135"/>
                      <a:pt x="358" y="166"/>
                      <a:pt x="494" y="178"/>
                    </a:cubicBezTo>
                    <a:cubicBezTo>
                      <a:pt x="630" y="190"/>
                      <a:pt x="896" y="192"/>
                      <a:pt x="748" y="226"/>
                    </a:cubicBezTo>
                    <a:cubicBezTo>
                      <a:pt x="600" y="261"/>
                      <a:pt x="382" y="297"/>
                      <a:pt x="497" y="333"/>
                    </a:cubicBezTo>
                    <a:cubicBezTo>
                      <a:pt x="503" y="334"/>
                      <a:pt x="510" y="336"/>
                      <a:pt x="518" y="338"/>
                    </a:cubicBezTo>
                    <a:cubicBezTo>
                      <a:pt x="710" y="322"/>
                      <a:pt x="945" y="297"/>
                      <a:pt x="945" y="297"/>
                    </a:cubicBezTo>
                    <a:cubicBezTo>
                      <a:pt x="740" y="362"/>
                      <a:pt x="740" y="362"/>
                      <a:pt x="740" y="362"/>
                    </a:cubicBezTo>
                    <a:cubicBezTo>
                      <a:pt x="740" y="362"/>
                      <a:pt x="2297" y="362"/>
                      <a:pt x="2674" y="36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3"/>
              <p:cNvSpPr/>
              <p:nvPr/>
            </p:nvSpPr>
            <p:spPr>
              <a:xfrm>
                <a:off x="2151136" y="4419482"/>
                <a:ext cx="2738520" cy="392916"/>
              </a:xfrm>
              <a:custGeom>
                <a:avLst/>
                <a:gdLst/>
                <a:ahLst/>
                <a:cxnLst/>
                <a:rect l="l" t="t" r="r" b="b"/>
                <a:pathLst>
                  <a:path w="740" h="107" extrusionOk="0">
                    <a:moveTo>
                      <a:pt x="578" y="32"/>
                    </a:moveTo>
                    <a:cubicBezTo>
                      <a:pt x="662" y="5"/>
                      <a:pt x="147" y="26"/>
                      <a:pt x="147" y="26"/>
                    </a:cubicBezTo>
                    <a:cubicBezTo>
                      <a:pt x="246" y="0"/>
                      <a:pt x="246" y="0"/>
                      <a:pt x="246" y="0"/>
                    </a:cubicBezTo>
                    <a:cubicBezTo>
                      <a:pt x="96" y="19"/>
                      <a:pt x="0" y="33"/>
                      <a:pt x="0" y="33"/>
                    </a:cubicBezTo>
                    <a:cubicBezTo>
                      <a:pt x="0" y="33"/>
                      <a:pt x="714" y="40"/>
                      <a:pt x="740" y="107"/>
                    </a:cubicBezTo>
                    <a:cubicBezTo>
                      <a:pt x="730" y="44"/>
                      <a:pt x="493" y="58"/>
                      <a:pt x="578" y="3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4" name="Google Shape;64;p3"/>
          <p:cNvSpPr txBox="1">
            <a:spLocks noGrp="1"/>
          </p:cNvSpPr>
          <p:nvPr>
            <p:ph type="title"/>
          </p:nvPr>
        </p:nvSpPr>
        <p:spPr>
          <a:xfrm>
            <a:off x="3048600" y="1831775"/>
            <a:ext cx="3046800" cy="66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4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65" name="Google Shape;65;p3"/>
          <p:cNvSpPr txBox="1">
            <a:spLocks noGrp="1"/>
          </p:cNvSpPr>
          <p:nvPr>
            <p:ph type="title" idx="2" hasCustomPrompt="1"/>
          </p:nvPr>
        </p:nvSpPr>
        <p:spPr>
          <a:xfrm>
            <a:off x="4027050" y="1168175"/>
            <a:ext cx="1089900" cy="66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66" name="Google Shape;66;p3"/>
          <p:cNvGrpSpPr/>
          <p:nvPr/>
        </p:nvGrpSpPr>
        <p:grpSpPr>
          <a:xfrm>
            <a:off x="-455395" y="932025"/>
            <a:ext cx="8984825" cy="1177937"/>
            <a:chOff x="-455395" y="932025"/>
            <a:chExt cx="8984825" cy="1177937"/>
          </a:xfrm>
        </p:grpSpPr>
        <p:sp>
          <p:nvSpPr>
            <p:cNvPr id="67" name="Google Shape;67;p3"/>
            <p:cNvSpPr/>
            <p:nvPr/>
          </p:nvSpPr>
          <p:spPr>
            <a:xfrm>
              <a:off x="-455395" y="932025"/>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flipH="1">
              <a:off x="7201367" y="1592289"/>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pic>
        <p:nvPicPr>
          <p:cNvPr id="150" name="Google Shape;150;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51" name="Google Shape;151;p5"/>
          <p:cNvSpPr txBox="1">
            <a:spLocks noGrp="1"/>
          </p:cNvSpPr>
          <p:nvPr>
            <p:ph type="subTitle" idx="1"/>
          </p:nvPr>
        </p:nvSpPr>
        <p:spPr>
          <a:xfrm>
            <a:off x="1290763" y="2205525"/>
            <a:ext cx="2907600" cy="472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52" name="Google Shape;152;p5"/>
          <p:cNvSpPr txBox="1">
            <a:spLocks noGrp="1"/>
          </p:cNvSpPr>
          <p:nvPr>
            <p:ph type="subTitle" idx="2"/>
          </p:nvPr>
        </p:nvSpPr>
        <p:spPr>
          <a:xfrm>
            <a:off x="4945638" y="2205525"/>
            <a:ext cx="2907600" cy="47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53" name="Google Shape;153;p5"/>
          <p:cNvSpPr txBox="1">
            <a:spLocks noGrp="1"/>
          </p:cNvSpPr>
          <p:nvPr>
            <p:ph type="subTitle" idx="3"/>
          </p:nvPr>
        </p:nvSpPr>
        <p:spPr>
          <a:xfrm>
            <a:off x="1290763" y="2612050"/>
            <a:ext cx="29076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5"/>
          <p:cNvSpPr txBox="1">
            <a:spLocks noGrp="1"/>
          </p:cNvSpPr>
          <p:nvPr>
            <p:ph type="subTitle" idx="4"/>
          </p:nvPr>
        </p:nvSpPr>
        <p:spPr>
          <a:xfrm>
            <a:off x="4945638" y="2612050"/>
            <a:ext cx="29076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5"/>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57" name="Google Shape;157;p5"/>
          <p:cNvSpPr/>
          <p:nvPr/>
        </p:nvSpPr>
        <p:spPr>
          <a:xfrm flipH="1">
            <a:off x="-1346174" y="4291500"/>
            <a:ext cx="6933149" cy="852001"/>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8" name="Google Shape;158;p5"/>
          <p:cNvGrpSpPr/>
          <p:nvPr/>
        </p:nvGrpSpPr>
        <p:grpSpPr>
          <a:xfrm>
            <a:off x="7853245" y="4291508"/>
            <a:ext cx="832721" cy="851987"/>
            <a:chOff x="8012532" y="4124833"/>
            <a:chExt cx="832721" cy="851987"/>
          </a:xfrm>
        </p:grpSpPr>
        <p:grpSp>
          <p:nvGrpSpPr>
            <p:cNvPr id="159" name="Google Shape;159;p5"/>
            <p:cNvGrpSpPr/>
            <p:nvPr/>
          </p:nvGrpSpPr>
          <p:grpSpPr>
            <a:xfrm>
              <a:off x="8598100" y="4124833"/>
              <a:ext cx="247154" cy="851987"/>
              <a:chOff x="1539875" y="3257551"/>
              <a:chExt cx="511176" cy="1762125"/>
            </a:xfrm>
          </p:grpSpPr>
          <p:sp>
            <p:nvSpPr>
              <p:cNvPr id="160" name="Google Shape;160;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166;p5"/>
            <p:cNvGrpSpPr/>
            <p:nvPr/>
          </p:nvGrpSpPr>
          <p:grpSpPr>
            <a:xfrm>
              <a:off x="8295440" y="4314335"/>
              <a:ext cx="185813" cy="640708"/>
              <a:chOff x="1539875" y="3257551"/>
              <a:chExt cx="511176" cy="1762125"/>
            </a:xfrm>
          </p:grpSpPr>
          <p:sp>
            <p:nvSpPr>
              <p:cNvPr id="167" name="Google Shape;167;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5"/>
            <p:cNvGrpSpPr/>
            <p:nvPr/>
          </p:nvGrpSpPr>
          <p:grpSpPr>
            <a:xfrm flipH="1">
              <a:off x="8012532" y="4391982"/>
              <a:ext cx="166081" cy="572690"/>
              <a:chOff x="1539875" y="3257551"/>
              <a:chExt cx="511176" cy="1762125"/>
            </a:xfrm>
          </p:grpSpPr>
          <p:sp>
            <p:nvSpPr>
              <p:cNvPr id="174" name="Google Shape;174;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5"/>
          <p:cNvGrpSpPr/>
          <p:nvPr/>
        </p:nvGrpSpPr>
        <p:grpSpPr>
          <a:xfrm flipH="1">
            <a:off x="-866092" y="4547507"/>
            <a:ext cx="4356801" cy="629414"/>
            <a:chOff x="1134148" y="4193002"/>
            <a:chExt cx="4953725" cy="715650"/>
          </a:xfrm>
        </p:grpSpPr>
        <p:sp>
          <p:nvSpPr>
            <p:cNvPr id="181" name="Google Shape;181;p5"/>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5"/>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5"/>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5"/>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5"/>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5"/>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5"/>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5"/>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5"/>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5"/>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5"/>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5"/>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5"/>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5"/>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5"/>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5"/>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5"/>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5"/>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7" name="Google Shape;227;p5"/>
          <p:cNvGrpSpPr/>
          <p:nvPr/>
        </p:nvGrpSpPr>
        <p:grpSpPr>
          <a:xfrm>
            <a:off x="-742698" y="167955"/>
            <a:ext cx="10166840" cy="950455"/>
            <a:chOff x="-742698" y="167955"/>
            <a:chExt cx="10166840" cy="950455"/>
          </a:xfrm>
        </p:grpSpPr>
        <p:sp>
          <p:nvSpPr>
            <p:cNvPr id="228" name="Google Shape;228;p5"/>
            <p:cNvSpPr/>
            <p:nvPr/>
          </p:nvSpPr>
          <p:spPr>
            <a:xfrm>
              <a:off x="8217002" y="8367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7355356" y="1679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a:off x="-742698" y="9374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pic>
        <p:nvPicPr>
          <p:cNvPr id="232" name="Google Shape;23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3" name="Google Shape;2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34" name="Google Shape;234;p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235" name="Google Shape;235;p6"/>
          <p:cNvSpPr/>
          <p:nvPr/>
        </p:nvSpPr>
        <p:spPr>
          <a:xfrm flipH="1">
            <a:off x="5114449"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6"/>
          <p:cNvGrpSpPr/>
          <p:nvPr/>
        </p:nvGrpSpPr>
        <p:grpSpPr>
          <a:xfrm>
            <a:off x="671477" y="204283"/>
            <a:ext cx="8774562" cy="983467"/>
            <a:chOff x="671477" y="204283"/>
            <a:chExt cx="8774562" cy="983467"/>
          </a:xfrm>
        </p:grpSpPr>
        <p:sp>
          <p:nvSpPr>
            <p:cNvPr id="237" name="Google Shape;237;p6"/>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flipH="1">
              <a:off x="873523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6"/>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6"/>
          <p:cNvGrpSpPr/>
          <p:nvPr/>
        </p:nvGrpSpPr>
        <p:grpSpPr>
          <a:xfrm>
            <a:off x="7364555" y="4625204"/>
            <a:ext cx="1793331" cy="532196"/>
            <a:chOff x="4865200" y="2376538"/>
            <a:chExt cx="4022725" cy="1193801"/>
          </a:xfrm>
        </p:grpSpPr>
        <p:sp>
          <p:nvSpPr>
            <p:cNvPr id="241" name="Google Shape;241;p6"/>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6"/>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6"/>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6"/>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6"/>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6"/>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6"/>
          <p:cNvGrpSpPr/>
          <p:nvPr/>
        </p:nvGrpSpPr>
        <p:grpSpPr>
          <a:xfrm>
            <a:off x="344063" y="4453708"/>
            <a:ext cx="1210309" cy="689783"/>
            <a:chOff x="344063" y="4453708"/>
            <a:chExt cx="1210309" cy="689783"/>
          </a:xfrm>
        </p:grpSpPr>
        <p:grpSp>
          <p:nvGrpSpPr>
            <p:cNvPr id="259" name="Google Shape;259;p6"/>
            <p:cNvGrpSpPr/>
            <p:nvPr/>
          </p:nvGrpSpPr>
          <p:grpSpPr>
            <a:xfrm>
              <a:off x="344063" y="4453708"/>
              <a:ext cx="243371" cy="689519"/>
              <a:chOff x="1539875" y="3257551"/>
              <a:chExt cx="511176" cy="1762125"/>
            </a:xfrm>
          </p:grpSpPr>
          <p:sp>
            <p:nvSpPr>
              <p:cNvPr id="260" name="Google Shape;260;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a:off x="1411549" y="4651019"/>
              <a:ext cx="142823" cy="492338"/>
              <a:chOff x="1539875" y="3257551"/>
              <a:chExt cx="511176" cy="1762125"/>
            </a:xfrm>
          </p:grpSpPr>
          <p:sp>
            <p:nvSpPr>
              <p:cNvPr id="267" name="Google Shape;267;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6"/>
            <p:cNvGrpSpPr/>
            <p:nvPr/>
          </p:nvGrpSpPr>
          <p:grpSpPr>
            <a:xfrm flipH="1">
              <a:off x="1151650" y="4547188"/>
              <a:ext cx="172931" cy="596303"/>
              <a:chOff x="1539875" y="3257551"/>
              <a:chExt cx="511176" cy="1762125"/>
            </a:xfrm>
          </p:grpSpPr>
          <p:sp>
            <p:nvSpPr>
              <p:cNvPr id="274" name="Google Shape;274;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6"/>
            <p:cNvGrpSpPr/>
            <p:nvPr/>
          </p:nvGrpSpPr>
          <p:grpSpPr>
            <a:xfrm>
              <a:off x="748524" y="4651019"/>
              <a:ext cx="142823" cy="492338"/>
              <a:chOff x="1539875" y="3257551"/>
              <a:chExt cx="511176" cy="1762125"/>
            </a:xfrm>
          </p:grpSpPr>
          <p:sp>
            <p:nvSpPr>
              <p:cNvPr id="281" name="Google Shape;281;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7"/>
        <p:cNvGrpSpPr/>
        <p:nvPr/>
      </p:nvGrpSpPr>
      <p:grpSpPr>
        <a:xfrm>
          <a:off x="0" y="0"/>
          <a:ext cx="0" cy="0"/>
          <a:chOff x="0" y="0"/>
          <a:chExt cx="0" cy="0"/>
        </a:xfrm>
      </p:grpSpPr>
      <p:pic>
        <p:nvPicPr>
          <p:cNvPr id="288" name="Google Shape;288;p7"/>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9" name="Google Shape;289;p7"/>
          <p:cNvPicPr preferRelativeResize="0"/>
          <p:nvPr/>
        </p:nvPicPr>
        <p:blipFill>
          <a:blip r:embed="rId3">
            <a:alphaModFix/>
          </a:blip>
          <a:stretch>
            <a:fillRect/>
          </a:stretch>
        </p:blipFill>
        <p:spPr>
          <a:xfrm>
            <a:off x="25" y="0"/>
            <a:ext cx="9144000" cy="5143500"/>
          </a:xfrm>
          <a:prstGeom prst="rect">
            <a:avLst/>
          </a:prstGeom>
          <a:noFill/>
          <a:ln>
            <a:noFill/>
          </a:ln>
        </p:spPr>
      </p:pic>
      <p:sp>
        <p:nvSpPr>
          <p:cNvPr id="290" name="Google Shape;290;p7"/>
          <p:cNvSpPr/>
          <p:nvPr/>
        </p:nvSpPr>
        <p:spPr>
          <a:xfrm>
            <a:off x="-3120574" y="3391675"/>
            <a:ext cx="5913524" cy="1751824"/>
          </a:xfrm>
          <a:custGeom>
            <a:avLst/>
            <a:gdLst/>
            <a:ahLst/>
            <a:cxnLst/>
            <a:rect l="l" t="t" r="r" b="b"/>
            <a:pathLst>
              <a:path w="1949" h="1561" extrusionOk="0">
                <a:moveTo>
                  <a:pt x="1812" y="1024"/>
                </a:moveTo>
                <a:cubicBezTo>
                  <a:pt x="1806" y="1024"/>
                  <a:pt x="1800" y="1026"/>
                  <a:pt x="1794" y="1031"/>
                </a:cubicBezTo>
                <a:cubicBezTo>
                  <a:pt x="1767" y="891"/>
                  <a:pt x="1733" y="807"/>
                  <a:pt x="1696" y="807"/>
                </a:cubicBezTo>
                <a:cubicBezTo>
                  <a:pt x="1682" y="807"/>
                  <a:pt x="1669" y="819"/>
                  <a:pt x="1656" y="841"/>
                </a:cubicBezTo>
                <a:cubicBezTo>
                  <a:pt x="1638" y="713"/>
                  <a:pt x="1616" y="636"/>
                  <a:pt x="1592" y="636"/>
                </a:cubicBezTo>
                <a:cubicBezTo>
                  <a:pt x="1570" y="636"/>
                  <a:pt x="1550" y="701"/>
                  <a:pt x="1533" y="811"/>
                </a:cubicBezTo>
                <a:cubicBezTo>
                  <a:pt x="1524" y="789"/>
                  <a:pt x="1515" y="777"/>
                  <a:pt x="1506" y="777"/>
                </a:cubicBezTo>
                <a:cubicBezTo>
                  <a:pt x="1465" y="777"/>
                  <a:pt x="1430" y="999"/>
                  <a:pt x="1412" y="1322"/>
                </a:cubicBezTo>
                <a:cubicBezTo>
                  <a:pt x="1393" y="1127"/>
                  <a:pt x="1366" y="1005"/>
                  <a:pt x="1335" y="1005"/>
                </a:cubicBezTo>
                <a:cubicBezTo>
                  <a:pt x="1325" y="1005"/>
                  <a:pt x="1315" y="1019"/>
                  <a:pt x="1305" y="1046"/>
                </a:cubicBezTo>
                <a:cubicBezTo>
                  <a:pt x="1289" y="939"/>
                  <a:pt x="1269" y="877"/>
                  <a:pt x="1247" y="877"/>
                </a:cubicBezTo>
                <a:cubicBezTo>
                  <a:pt x="1230" y="877"/>
                  <a:pt x="1214" y="916"/>
                  <a:pt x="1200" y="983"/>
                </a:cubicBezTo>
                <a:cubicBezTo>
                  <a:pt x="1193" y="970"/>
                  <a:pt x="1186" y="963"/>
                  <a:pt x="1179" y="963"/>
                </a:cubicBezTo>
                <a:cubicBezTo>
                  <a:pt x="1145" y="963"/>
                  <a:pt x="1115" y="1113"/>
                  <a:pt x="1096" y="1347"/>
                </a:cubicBezTo>
                <a:cubicBezTo>
                  <a:pt x="1071" y="1163"/>
                  <a:pt x="1036" y="1049"/>
                  <a:pt x="997" y="1049"/>
                </a:cubicBezTo>
                <a:cubicBezTo>
                  <a:pt x="972" y="1049"/>
                  <a:pt x="949" y="1097"/>
                  <a:pt x="929" y="1179"/>
                </a:cubicBezTo>
                <a:cubicBezTo>
                  <a:pt x="903" y="970"/>
                  <a:pt x="866" y="838"/>
                  <a:pt x="824" y="838"/>
                </a:cubicBezTo>
                <a:cubicBezTo>
                  <a:pt x="804" y="838"/>
                  <a:pt x="785" y="869"/>
                  <a:pt x="767" y="925"/>
                </a:cubicBezTo>
                <a:cubicBezTo>
                  <a:pt x="742" y="746"/>
                  <a:pt x="708" y="636"/>
                  <a:pt x="670" y="636"/>
                </a:cubicBezTo>
                <a:cubicBezTo>
                  <a:pt x="641" y="636"/>
                  <a:pt x="614" y="699"/>
                  <a:pt x="592" y="808"/>
                </a:cubicBezTo>
                <a:cubicBezTo>
                  <a:pt x="585" y="767"/>
                  <a:pt x="577" y="745"/>
                  <a:pt x="569" y="745"/>
                </a:cubicBezTo>
                <a:cubicBezTo>
                  <a:pt x="556" y="745"/>
                  <a:pt x="543" y="803"/>
                  <a:pt x="533" y="903"/>
                </a:cubicBezTo>
                <a:cubicBezTo>
                  <a:pt x="499" y="595"/>
                  <a:pt x="433" y="387"/>
                  <a:pt x="358" y="387"/>
                </a:cubicBezTo>
                <a:cubicBezTo>
                  <a:pt x="345" y="387"/>
                  <a:pt x="332" y="393"/>
                  <a:pt x="320" y="405"/>
                </a:cubicBezTo>
                <a:cubicBezTo>
                  <a:pt x="285" y="246"/>
                  <a:pt x="238" y="149"/>
                  <a:pt x="186" y="149"/>
                </a:cubicBezTo>
                <a:cubicBezTo>
                  <a:pt x="165" y="149"/>
                  <a:pt x="143" y="167"/>
                  <a:pt x="124" y="199"/>
                </a:cubicBezTo>
                <a:cubicBezTo>
                  <a:pt x="95" y="74"/>
                  <a:pt x="59" y="0"/>
                  <a:pt x="20" y="0"/>
                </a:cubicBezTo>
                <a:cubicBezTo>
                  <a:pt x="13" y="0"/>
                  <a:pt x="7" y="2"/>
                  <a:pt x="0" y="7"/>
                </a:cubicBezTo>
                <a:cubicBezTo>
                  <a:pt x="0" y="1561"/>
                  <a:pt x="0" y="1561"/>
                  <a:pt x="0" y="1561"/>
                </a:cubicBezTo>
                <a:cubicBezTo>
                  <a:pt x="1949" y="1561"/>
                  <a:pt x="1949" y="1561"/>
                  <a:pt x="1949" y="1561"/>
                </a:cubicBezTo>
                <a:cubicBezTo>
                  <a:pt x="1923" y="1241"/>
                  <a:pt x="1872" y="1024"/>
                  <a:pt x="1812" y="102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txBox="1">
            <a:spLocks noGrp="1"/>
          </p:cNvSpPr>
          <p:nvPr>
            <p:ph type="title"/>
          </p:nvPr>
        </p:nvSpPr>
        <p:spPr>
          <a:xfrm>
            <a:off x="720000" y="1421950"/>
            <a:ext cx="299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92" name="Google Shape;292;p7"/>
          <p:cNvSpPr txBox="1">
            <a:spLocks noGrp="1"/>
          </p:cNvSpPr>
          <p:nvPr>
            <p:ph type="body" idx="1"/>
          </p:nvPr>
        </p:nvSpPr>
        <p:spPr>
          <a:xfrm>
            <a:off x="720000" y="1916300"/>
            <a:ext cx="2992500" cy="1477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Hanken Grotesk Light"/>
              <a:buChar char="●"/>
              <a:defRPr/>
            </a:lvl1pPr>
            <a:lvl2pPr marL="914400" lvl="1" indent="-304800" rtl="0">
              <a:lnSpc>
                <a:spcPct val="100000"/>
              </a:lnSpc>
              <a:spcBef>
                <a:spcPts val="0"/>
              </a:spcBef>
              <a:spcAft>
                <a:spcPts val="0"/>
              </a:spcAft>
              <a:buSzPts val="1200"/>
              <a:buFont typeface="Hanken Grotesk Light"/>
              <a:buChar char="○"/>
              <a:defRPr/>
            </a:lvl2pPr>
            <a:lvl3pPr marL="1371600" lvl="2" indent="-304800" rtl="0">
              <a:lnSpc>
                <a:spcPct val="100000"/>
              </a:lnSpc>
              <a:spcBef>
                <a:spcPts val="0"/>
              </a:spcBef>
              <a:spcAft>
                <a:spcPts val="0"/>
              </a:spcAft>
              <a:buSzPts val="1200"/>
              <a:buFont typeface="Hanken Grotesk Light"/>
              <a:buChar char="■"/>
              <a:defRPr/>
            </a:lvl3pPr>
            <a:lvl4pPr marL="1828800" lvl="3" indent="-304800" rtl="0">
              <a:lnSpc>
                <a:spcPct val="100000"/>
              </a:lnSpc>
              <a:spcBef>
                <a:spcPts val="0"/>
              </a:spcBef>
              <a:spcAft>
                <a:spcPts val="0"/>
              </a:spcAft>
              <a:buSzPts val="1200"/>
              <a:buFont typeface="Hanken Grotesk Light"/>
              <a:buChar char="●"/>
              <a:defRPr/>
            </a:lvl4pPr>
            <a:lvl5pPr marL="2286000" lvl="4" indent="-304800" rtl="0">
              <a:lnSpc>
                <a:spcPct val="100000"/>
              </a:lnSpc>
              <a:spcBef>
                <a:spcPts val="0"/>
              </a:spcBef>
              <a:spcAft>
                <a:spcPts val="0"/>
              </a:spcAft>
              <a:buSzPts val="1200"/>
              <a:buFont typeface="Hanken Grotesk Light"/>
              <a:buChar char="○"/>
              <a:defRPr/>
            </a:lvl5pPr>
            <a:lvl6pPr marL="2743200" lvl="5" indent="-304800" rtl="0">
              <a:lnSpc>
                <a:spcPct val="100000"/>
              </a:lnSpc>
              <a:spcBef>
                <a:spcPts val="0"/>
              </a:spcBef>
              <a:spcAft>
                <a:spcPts val="0"/>
              </a:spcAft>
              <a:buSzPts val="1200"/>
              <a:buFont typeface="Hanken Grotesk Light"/>
              <a:buChar char="■"/>
              <a:defRPr/>
            </a:lvl6pPr>
            <a:lvl7pPr marL="3200400" lvl="6" indent="-304800" rtl="0">
              <a:lnSpc>
                <a:spcPct val="100000"/>
              </a:lnSpc>
              <a:spcBef>
                <a:spcPts val="0"/>
              </a:spcBef>
              <a:spcAft>
                <a:spcPts val="0"/>
              </a:spcAft>
              <a:buSzPts val="1200"/>
              <a:buFont typeface="Hanken Grotesk Light"/>
              <a:buChar char="●"/>
              <a:defRPr/>
            </a:lvl7pPr>
            <a:lvl8pPr marL="3657600" lvl="7" indent="-304800" rtl="0">
              <a:lnSpc>
                <a:spcPct val="100000"/>
              </a:lnSpc>
              <a:spcBef>
                <a:spcPts val="0"/>
              </a:spcBef>
              <a:spcAft>
                <a:spcPts val="0"/>
              </a:spcAft>
              <a:buSzPts val="1200"/>
              <a:buFont typeface="Hanken Grotesk Light"/>
              <a:buChar char="○"/>
              <a:defRPr/>
            </a:lvl8pPr>
            <a:lvl9pPr marL="4114800" lvl="8" indent="-304800" rtl="0">
              <a:lnSpc>
                <a:spcPct val="100000"/>
              </a:lnSpc>
              <a:spcBef>
                <a:spcPts val="0"/>
              </a:spcBef>
              <a:spcAft>
                <a:spcPts val="0"/>
              </a:spcAft>
              <a:buSzPts val="1200"/>
              <a:buFont typeface="Hanken Grotesk Light"/>
              <a:buChar char="■"/>
              <a:defRPr/>
            </a:lvl9pPr>
          </a:lstStyle>
          <a:p>
            <a:endParaRPr/>
          </a:p>
        </p:txBody>
      </p:sp>
      <p:sp>
        <p:nvSpPr>
          <p:cNvPr id="293" name="Google Shape;293;p7"/>
          <p:cNvSpPr>
            <a:spLocks noGrp="1"/>
          </p:cNvSpPr>
          <p:nvPr>
            <p:ph type="pic" idx="2"/>
          </p:nvPr>
        </p:nvSpPr>
        <p:spPr>
          <a:xfrm>
            <a:off x="4509500" y="0"/>
            <a:ext cx="4634400" cy="5143500"/>
          </a:xfrm>
          <a:prstGeom prst="rect">
            <a:avLst/>
          </a:prstGeom>
          <a:noFill/>
          <a:ln>
            <a:noFill/>
          </a:ln>
        </p:spPr>
      </p:sp>
      <p:grpSp>
        <p:nvGrpSpPr>
          <p:cNvPr id="294" name="Google Shape;294;p7"/>
          <p:cNvGrpSpPr/>
          <p:nvPr/>
        </p:nvGrpSpPr>
        <p:grpSpPr>
          <a:xfrm>
            <a:off x="3290685" y="3961478"/>
            <a:ext cx="924904" cy="1182028"/>
            <a:chOff x="7462810" y="2721491"/>
            <a:chExt cx="924904" cy="1182028"/>
          </a:xfrm>
        </p:grpSpPr>
        <p:grpSp>
          <p:nvGrpSpPr>
            <p:cNvPr id="295" name="Google Shape;295;p7"/>
            <p:cNvGrpSpPr/>
            <p:nvPr/>
          </p:nvGrpSpPr>
          <p:grpSpPr>
            <a:xfrm>
              <a:off x="8044868" y="2721491"/>
              <a:ext cx="342846" cy="1181857"/>
              <a:chOff x="1539875" y="3257551"/>
              <a:chExt cx="511176" cy="1762125"/>
            </a:xfrm>
          </p:grpSpPr>
          <p:sp>
            <p:nvSpPr>
              <p:cNvPr id="296" name="Google Shape;296;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7"/>
            <p:cNvGrpSpPr/>
            <p:nvPr/>
          </p:nvGrpSpPr>
          <p:grpSpPr>
            <a:xfrm>
              <a:off x="7800940" y="3262810"/>
              <a:ext cx="185813" cy="640708"/>
              <a:chOff x="1539875" y="3257551"/>
              <a:chExt cx="511176" cy="1762125"/>
            </a:xfrm>
          </p:grpSpPr>
          <p:sp>
            <p:nvSpPr>
              <p:cNvPr id="303" name="Google Shape;303;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 name="Google Shape;309;p7"/>
            <p:cNvGrpSpPr/>
            <p:nvPr/>
          </p:nvGrpSpPr>
          <p:grpSpPr>
            <a:xfrm flipH="1">
              <a:off x="7462810" y="3127474"/>
              <a:ext cx="225020" cy="775863"/>
              <a:chOff x="1539875" y="3257551"/>
              <a:chExt cx="511176" cy="1762125"/>
            </a:xfrm>
          </p:grpSpPr>
          <p:sp>
            <p:nvSpPr>
              <p:cNvPr id="310" name="Google Shape;310;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7"/>
          <p:cNvGrpSpPr/>
          <p:nvPr/>
        </p:nvGrpSpPr>
        <p:grpSpPr>
          <a:xfrm>
            <a:off x="2186002" y="384600"/>
            <a:ext cx="1917962" cy="490200"/>
            <a:chOff x="2314802" y="503225"/>
            <a:chExt cx="1917962" cy="490200"/>
          </a:xfrm>
        </p:grpSpPr>
        <p:sp>
          <p:nvSpPr>
            <p:cNvPr id="317" name="Google Shape;317;p7"/>
            <p:cNvSpPr/>
            <p:nvPr/>
          </p:nvSpPr>
          <p:spPr>
            <a:xfrm>
              <a:off x="2314802" y="503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7"/>
            <p:cNvSpPr/>
            <p:nvPr/>
          </p:nvSpPr>
          <p:spPr>
            <a:xfrm flipH="1">
              <a:off x="3521956" y="7163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 name="Google Shape;319;p7"/>
          <p:cNvGrpSpPr/>
          <p:nvPr/>
        </p:nvGrpSpPr>
        <p:grpSpPr>
          <a:xfrm flipH="1">
            <a:off x="-2501367" y="4548510"/>
            <a:ext cx="4356801" cy="629414"/>
            <a:chOff x="1134148" y="4193002"/>
            <a:chExt cx="4953725" cy="715650"/>
          </a:xfrm>
        </p:grpSpPr>
        <p:sp>
          <p:nvSpPr>
            <p:cNvPr id="320" name="Google Shape;320;p7"/>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7"/>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7"/>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7"/>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7"/>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7"/>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7"/>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7"/>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7"/>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7"/>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7"/>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7"/>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7"/>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7"/>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7"/>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7"/>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7"/>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7"/>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7"/>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7"/>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7"/>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7"/>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7"/>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7"/>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7"/>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7"/>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7"/>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7"/>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7"/>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7"/>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7"/>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7"/>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7"/>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7"/>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7"/>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7"/>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7"/>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7"/>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7"/>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7"/>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7"/>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7"/>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7"/>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7"/>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7"/>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7"/>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pic>
        <p:nvPicPr>
          <p:cNvPr id="367" name="Google Shape;3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68" name="Google Shape;368;p8"/>
          <p:cNvSpPr txBox="1">
            <a:spLocks noGrp="1"/>
          </p:cNvSpPr>
          <p:nvPr>
            <p:ph type="title"/>
          </p:nvPr>
        </p:nvSpPr>
        <p:spPr>
          <a:xfrm>
            <a:off x="1388100" y="1307100"/>
            <a:ext cx="6367800" cy="1905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cxnSp>
        <p:nvCxnSpPr>
          <p:cNvPr id="369" name="Google Shape;369;p8"/>
          <p:cNvCxnSpPr>
            <a:endCxn id="368" idx="0"/>
          </p:cNvCxnSpPr>
          <p:nvPr/>
        </p:nvCxnSpPr>
        <p:spPr>
          <a:xfrm>
            <a:off x="4572000" y="-201000"/>
            <a:ext cx="0" cy="1508100"/>
          </a:xfrm>
          <a:prstGeom prst="straightConnector1">
            <a:avLst/>
          </a:prstGeom>
          <a:noFill/>
          <a:ln w="9525" cap="flat" cmpd="sng">
            <a:solidFill>
              <a:schemeClr val="dk1"/>
            </a:solidFill>
            <a:prstDash val="solid"/>
            <a:round/>
            <a:headEnd type="none" w="med" len="med"/>
            <a:tailEnd type="diamond" w="med" len="med"/>
          </a:ln>
        </p:spPr>
      </p:cxnSp>
      <p:sp>
        <p:nvSpPr>
          <p:cNvPr id="370" name="Google Shape;370;p8"/>
          <p:cNvSpPr/>
          <p:nvPr/>
        </p:nvSpPr>
        <p:spPr>
          <a:xfrm>
            <a:off x="3468688" y="4345800"/>
            <a:ext cx="5675310" cy="81915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371;p8"/>
          <p:cNvGrpSpPr/>
          <p:nvPr/>
        </p:nvGrpSpPr>
        <p:grpSpPr>
          <a:xfrm>
            <a:off x="-438104" y="4503266"/>
            <a:ext cx="4094599" cy="640293"/>
            <a:chOff x="1040511" y="1999631"/>
            <a:chExt cx="5615964" cy="878196"/>
          </a:xfrm>
        </p:grpSpPr>
        <p:sp>
          <p:nvSpPr>
            <p:cNvPr id="372" name="Google Shape;372;p8"/>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8"/>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8"/>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8"/>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8"/>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8"/>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8"/>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8"/>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8"/>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8"/>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8"/>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8"/>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8"/>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8"/>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8"/>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8"/>
            <p:cNvSpPr/>
            <p:nvPr/>
          </p:nvSpPr>
          <p:spPr>
            <a:xfrm>
              <a:off x="4655666" y="2081978"/>
              <a:ext cx="258459" cy="8969"/>
            </a:xfrm>
            <a:custGeom>
              <a:avLst/>
              <a:gdLst/>
              <a:ahLst/>
              <a:cxnLst/>
              <a:rect l="l" t="t" r="r" b="b"/>
              <a:pathLst>
                <a:path w="170" h="6" extrusionOk="0">
                  <a:moveTo>
                    <a:pt x="148" y="0"/>
                  </a:moveTo>
                  <a:cubicBezTo>
                    <a:pt x="21" y="0"/>
                    <a:pt x="21" y="0"/>
                    <a:pt x="21" y="0"/>
                  </a:cubicBezTo>
                  <a:cubicBezTo>
                    <a:pt x="13" y="0"/>
                    <a:pt x="6" y="2"/>
                    <a:pt x="0" y="6"/>
                  </a:cubicBezTo>
                  <a:cubicBezTo>
                    <a:pt x="170" y="6"/>
                    <a:pt x="170" y="6"/>
                    <a:pt x="170" y="6"/>
                  </a:cubicBezTo>
                  <a:cubicBezTo>
                    <a:pt x="163" y="2"/>
                    <a:pt x="156" y="0"/>
                    <a:pt x="148" y="0"/>
                  </a:cubicBezTo>
                </a:path>
              </a:pathLst>
            </a:custGeom>
            <a:solidFill>
              <a:srgbClr val="B740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8"/>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421;p8"/>
          <p:cNvGrpSpPr/>
          <p:nvPr/>
        </p:nvGrpSpPr>
        <p:grpSpPr>
          <a:xfrm>
            <a:off x="2" y="4132605"/>
            <a:ext cx="9144002" cy="1032346"/>
            <a:chOff x="2" y="4132605"/>
            <a:chExt cx="9144002" cy="1032346"/>
          </a:xfrm>
        </p:grpSpPr>
        <p:sp>
          <p:nvSpPr>
            <p:cNvPr id="422" name="Google Shape;422;p8"/>
            <p:cNvSpPr/>
            <p:nvPr/>
          </p:nvSpPr>
          <p:spPr>
            <a:xfrm>
              <a:off x="2" y="4132605"/>
              <a:ext cx="9144002" cy="840967"/>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8"/>
            <p:cNvSpPr/>
            <p:nvPr/>
          </p:nvSpPr>
          <p:spPr>
            <a:xfrm>
              <a:off x="5800725" y="4877614"/>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8"/>
          <p:cNvGrpSpPr/>
          <p:nvPr/>
        </p:nvGrpSpPr>
        <p:grpSpPr>
          <a:xfrm>
            <a:off x="5230725" y="4080881"/>
            <a:ext cx="2672481" cy="1084069"/>
            <a:chOff x="5230725" y="4080881"/>
            <a:chExt cx="2672481" cy="1084069"/>
          </a:xfrm>
        </p:grpSpPr>
        <p:sp>
          <p:nvSpPr>
            <p:cNvPr id="425" name="Google Shape;425;p8"/>
            <p:cNvSpPr/>
            <p:nvPr/>
          </p:nvSpPr>
          <p:spPr>
            <a:xfrm>
              <a:off x="5230725" y="48411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6" name="Google Shape;426;p8"/>
            <p:cNvGrpSpPr/>
            <p:nvPr/>
          </p:nvGrpSpPr>
          <p:grpSpPr>
            <a:xfrm>
              <a:off x="6860560" y="4080881"/>
              <a:ext cx="1042646" cy="915868"/>
              <a:chOff x="6860560" y="4080881"/>
              <a:chExt cx="1042646" cy="915868"/>
            </a:xfrm>
          </p:grpSpPr>
          <p:grpSp>
            <p:nvGrpSpPr>
              <p:cNvPr id="427" name="Google Shape;427;p8"/>
              <p:cNvGrpSpPr/>
              <p:nvPr/>
            </p:nvGrpSpPr>
            <p:grpSpPr>
              <a:xfrm>
                <a:off x="7690241" y="4378656"/>
                <a:ext cx="212965" cy="583472"/>
                <a:chOff x="6178550" y="415926"/>
                <a:chExt cx="774700" cy="2122487"/>
              </a:xfrm>
            </p:grpSpPr>
            <p:sp>
              <p:nvSpPr>
                <p:cNvPr id="428" name="Google Shape;428;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8"/>
              <p:cNvGrpSpPr/>
              <p:nvPr/>
            </p:nvGrpSpPr>
            <p:grpSpPr>
              <a:xfrm>
                <a:off x="7275443" y="4080881"/>
                <a:ext cx="273004" cy="915641"/>
                <a:chOff x="6178550" y="415926"/>
                <a:chExt cx="774700" cy="2122487"/>
              </a:xfrm>
            </p:grpSpPr>
            <p:sp>
              <p:nvSpPr>
                <p:cNvPr id="437" name="Google Shape;437;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5" name="Google Shape;445;p8"/>
              <p:cNvGrpSpPr/>
              <p:nvPr/>
            </p:nvGrpSpPr>
            <p:grpSpPr>
              <a:xfrm>
                <a:off x="6860560" y="4248785"/>
                <a:ext cx="273004" cy="747964"/>
                <a:chOff x="6178550" y="415926"/>
                <a:chExt cx="774700" cy="2122487"/>
              </a:xfrm>
            </p:grpSpPr>
            <p:sp>
              <p:nvSpPr>
                <p:cNvPr id="446" name="Google Shape;446;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54" name="Google Shape;454;p8"/>
          <p:cNvGrpSpPr/>
          <p:nvPr/>
        </p:nvGrpSpPr>
        <p:grpSpPr>
          <a:xfrm>
            <a:off x="-792010" y="535008"/>
            <a:ext cx="10776048" cy="2617992"/>
            <a:chOff x="-792010" y="535008"/>
            <a:chExt cx="10776048" cy="2617992"/>
          </a:xfrm>
        </p:grpSpPr>
        <p:grpSp>
          <p:nvGrpSpPr>
            <p:cNvPr id="455" name="Google Shape;455;p8"/>
            <p:cNvGrpSpPr/>
            <p:nvPr/>
          </p:nvGrpSpPr>
          <p:grpSpPr>
            <a:xfrm>
              <a:off x="6873762" y="535008"/>
              <a:ext cx="3110277" cy="1049166"/>
              <a:chOff x="-944163" y="151533"/>
              <a:chExt cx="3110277" cy="1049166"/>
            </a:xfrm>
          </p:grpSpPr>
          <p:sp>
            <p:nvSpPr>
              <p:cNvPr id="456" name="Google Shape;456;p8"/>
              <p:cNvSpPr/>
              <p:nvPr/>
            </p:nvSpPr>
            <p:spPr>
              <a:xfrm>
                <a:off x="-944163" y="151533"/>
                <a:ext cx="3110277" cy="4663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flipH="1">
                <a:off x="673881" y="923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8" name="Google Shape;458;p8"/>
            <p:cNvSpPr/>
            <p:nvPr/>
          </p:nvSpPr>
          <p:spPr>
            <a:xfrm>
              <a:off x="180952" y="13071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flipH="1">
              <a:off x="-792010" y="2467700"/>
              <a:ext cx="1758100" cy="6853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pic>
        <p:nvPicPr>
          <p:cNvPr id="461" name="Google Shape;461;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2" name="Google Shape;462;p9"/>
          <p:cNvSpPr/>
          <p:nvPr/>
        </p:nvSpPr>
        <p:spPr>
          <a:xfrm>
            <a:off x="-4595000" y="3071117"/>
            <a:ext cx="12930107" cy="2072400"/>
          </a:xfrm>
          <a:custGeom>
            <a:avLst/>
            <a:gdLst/>
            <a:ahLst/>
            <a:cxnLst/>
            <a:rect l="l" t="t" r="r" b="b"/>
            <a:pathLst>
              <a:path w="4072" h="652" extrusionOk="0">
                <a:moveTo>
                  <a:pt x="4072" y="652"/>
                </a:moveTo>
                <a:cubicBezTo>
                  <a:pt x="3284" y="528"/>
                  <a:pt x="2784" y="319"/>
                  <a:pt x="2479" y="138"/>
                </a:cubicBezTo>
                <a:cubicBezTo>
                  <a:pt x="2479" y="138"/>
                  <a:pt x="2479" y="138"/>
                  <a:pt x="2479" y="138"/>
                </a:cubicBezTo>
                <a:cubicBezTo>
                  <a:pt x="2421" y="131"/>
                  <a:pt x="2368" y="112"/>
                  <a:pt x="2318" y="94"/>
                </a:cubicBezTo>
                <a:cubicBezTo>
                  <a:pt x="2268" y="75"/>
                  <a:pt x="2179" y="34"/>
                  <a:pt x="2149" y="25"/>
                </a:cubicBezTo>
                <a:cubicBezTo>
                  <a:pt x="2120" y="15"/>
                  <a:pt x="2118" y="55"/>
                  <a:pt x="2061" y="44"/>
                </a:cubicBezTo>
                <a:cubicBezTo>
                  <a:pt x="2005" y="32"/>
                  <a:pt x="1936" y="0"/>
                  <a:pt x="1895" y="7"/>
                </a:cubicBezTo>
                <a:cubicBezTo>
                  <a:pt x="1872" y="11"/>
                  <a:pt x="1825" y="11"/>
                  <a:pt x="1788" y="9"/>
                </a:cubicBezTo>
                <a:cubicBezTo>
                  <a:pt x="1521" y="209"/>
                  <a:pt x="986" y="497"/>
                  <a:pt x="0" y="652"/>
                </a:cubicBezTo>
                <a:lnTo>
                  <a:pt x="4072" y="6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9"/>
          <p:cNvSpPr txBox="1">
            <a:spLocks noGrp="1"/>
          </p:cNvSpPr>
          <p:nvPr>
            <p:ph type="title"/>
          </p:nvPr>
        </p:nvSpPr>
        <p:spPr>
          <a:xfrm>
            <a:off x="2241425" y="1490425"/>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4" name="Google Shape;464;p9"/>
          <p:cNvSpPr txBox="1">
            <a:spLocks noGrp="1"/>
          </p:cNvSpPr>
          <p:nvPr>
            <p:ph type="subTitle" idx="1"/>
          </p:nvPr>
        </p:nvSpPr>
        <p:spPr>
          <a:xfrm>
            <a:off x="2241475" y="2365925"/>
            <a:ext cx="4661100" cy="6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465" name="Google Shape;465;p9"/>
          <p:cNvCxnSpPr>
            <a:endCxn id="463" idx="0"/>
          </p:cNvCxnSpPr>
          <p:nvPr/>
        </p:nvCxnSpPr>
        <p:spPr>
          <a:xfrm>
            <a:off x="4571975" y="-581975"/>
            <a:ext cx="0" cy="2072400"/>
          </a:xfrm>
          <a:prstGeom prst="straightConnector1">
            <a:avLst/>
          </a:prstGeom>
          <a:noFill/>
          <a:ln w="9525" cap="flat" cmpd="sng">
            <a:solidFill>
              <a:schemeClr val="dk1"/>
            </a:solidFill>
            <a:prstDash val="solid"/>
            <a:round/>
            <a:headEnd type="none" w="med" len="med"/>
            <a:tailEnd type="diamond" w="med" len="med"/>
          </a:ln>
        </p:spPr>
      </p:cxnSp>
      <p:grpSp>
        <p:nvGrpSpPr>
          <p:cNvPr id="466" name="Google Shape;466;p9"/>
          <p:cNvGrpSpPr/>
          <p:nvPr/>
        </p:nvGrpSpPr>
        <p:grpSpPr>
          <a:xfrm>
            <a:off x="-1547964" y="1093934"/>
            <a:ext cx="11516177" cy="2198627"/>
            <a:chOff x="-1547964" y="1093934"/>
            <a:chExt cx="11516177" cy="2198627"/>
          </a:xfrm>
        </p:grpSpPr>
        <p:sp>
          <p:nvSpPr>
            <p:cNvPr id="467" name="Google Shape;467;p9"/>
            <p:cNvSpPr/>
            <p:nvPr/>
          </p:nvSpPr>
          <p:spPr>
            <a:xfrm>
              <a:off x="-1547964" y="1093934"/>
              <a:ext cx="3066274" cy="4597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9"/>
            <p:cNvSpPr/>
            <p:nvPr/>
          </p:nvSpPr>
          <p:spPr>
            <a:xfrm flipH="1">
              <a:off x="1200844" y="18819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9"/>
            <p:cNvSpPr/>
            <p:nvPr/>
          </p:nvSpPr>
          <p:spPr>
            <a:xfrm>
              <a:off x="7058752" y="31115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9"/>
            <p:cNvSpPr/>
            <p:nvPr/>
          </p:nvSpPr>
          <p:spPr>
            <a:xfrm flipH="1">
              <a:off x="7947139" y="1969602"/>
              <a:ext cx="2021075" cy="7878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9"/>
          <p:cNvGrpSpPr/>
          <p:nvPr/>
        </p:nvGrpSpPr>
        <p:grpSpPr>
          <a:xfrm>
            <a:off x="0" y="4385525"/>
            <a:ext cx="10937196" cy="1463152"/>
            <a:chOff x="0" y="4385525"/>
            <a:chExt cx="10937196" cy="1463152"/>
          </a:xfrm>
        </p:grpSpPr>
        <p:grpSp>
          <p:nvGrpSpPr>
            <p:cNvPr id="472" name="Google Shape;472;p9"/>
            <p:cNvGrpSpPr/>
            <p:nvPr/>
          </p:nvGrpSpPr>
          <p:grpSpPr>
            <a:xfrm>
              <a:off x="0" y="4385525"/>
              <a:ext cx="5496646" cy="1463152"/>
              <a:chOff x="256225" y="2849437"/>
              <a:chExt cx="5496646" cy="1463152"/>
            </a:xfrm>
          </p:grpSpPr>
          <p:sp>
            <p:nvSpPr>
              <p:cNvPr id="473" name="Google Shape;473;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9"/>
              <p:cNvGrpSpPr/>
              <p:nvPr/>
            </p:nvGrpSpPr>
            <p:grpSpPr>
              <a:xfrm>
                <a:off x="522242" y="3004104"/>
                <a:ext cx="4945824" cy="77100"/>
                <a:chOff x="522242" y="3004104"/>
                <a:chExt cx="4945824" cy="77100"/>
              </a:xfrm>
            </p:grpSpPr>
            <p:sp>
              <p:nvSpPr>
                <p:cNvPr id="475" name="Google Shape;475;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4" name="Google Shape;484;p9"/>
            <p:cNvGrpSpPr/>
            <p:nvPr/>
          </p:nvGrpSpPr>
          <p:grpSpPr>
            <a:xfrm>
              <a:off x="5440550" y="4385525"/>
              <a:ext cx="5496646" cy="1463152"/>
              <a:chOff x="256225" y="2849437"/>
              <a:chExt cx="5496646" cy="1463152"/>
            </a:xfrm>
          </p:grpSpPr>
          <p:sp>
            <p:nvSpPr>
              <p:cNvPr id="485" name="Google Shape;485;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6" name="Google Shape;486;p9"/>
              <p:cNvGrpSpPr/>
              <p:nvPr/>
            </p:nvGrpSpPr>
            <p:grpSpPr>
              <a:xfrm>
                <a:off x="522242" y="3004104"/>
                <a:ext cx="4945824" cy="77100"/>
                <a:chOff x="522242" y="3004104"/>
                <a:chExt cx="4945824" cy="77100"/>
              </a:xfrm>
            </p:grpSpPr>
            <p:sp>
              <p:nvSpPr>
                <p:cNvPr id="487" name="Google Shape;487;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96" name="Google Shape;496;p9"/>
          <p:cNvGrpSpPr/>
          <p:nvPr/>
        </p:nvGrpSpPr>
        <p:grpSpPr>
          <a:xfrm>
            <a:off x="5497061" y="3817015"/>
            <a:ext cx="3967933" cy="573236"/>
            <a:chOff x="1134148" y="4193002"/>
            <a:chExt cx="4953725" cy="715650"/>
          </a:xfrm>
        </p:grpSpPr>
        <p:sp>
          <p:nvSpPr>
            <p:cNvPr id="497" name="Google Shape;497;p9"/>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9"/>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9"/>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9"/>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9"/>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9"/>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9"/>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9"/>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9"/>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9"/>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9"/>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9"/>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9"/>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9"/>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9"/>
          <p:cNvGrpSpPr/>
          <p:nvPr/>
        </p:nvGrpSpPr>
        <p:grpSpPr>
          <a:xfrm>
            <a:off x="-460875" y="3469656"/>
            <a:ext cx="3173431" cy="920594"/>
            <a:chOff x="-460875" y="3469656"/>
            <a:chExt cx="3173431" cy="920594"/>
          </a:xfrm>
        </p:grpSpPr>
        <p:sp>
          <p:nvSpPr>
            <p:cNvPr id="544" name="Google Shape;544;p9"/>
            <p:cNvSpPr/>
            <p:nvPr/>
          </p:nvSpPr>
          <p:spPr>
            <a:xfrm>
              <a:off x="-460875" y="40664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5" name="Google Shape;545;p9"/>
            <p:cNvGrpSpPr/>
            <p:nvPr/>
          </p:nvGrpSpPr>
          <p:grpSpPr>
            <a:xfrm>
              <a:off x="1669910" y="3469656"/>
              <a:ext cx="1042646" cy="915868"/>
              <a:chOff x="6860560" y="4080881"/>
              <a:chExt cx="1042646" cy="915868"/>
            </a:xfrm>
          </p:grpSpPr>
          <p:grpSp>
            <p:nvGrpSpPr>
              <p:cNvPr id="546" name="Google Shape;546;p9"/>
              <p:cNvGrpSpPr/>
              <p:nvPr/>
            </p:nvGrpSpPr>
            <p:grpSpPr>
              <a:xfrm>
                <a:off x="7690241" y="4378656"/>
                <a:ext cx="212965" cy="583472"/>
                <a:chOff x="6178550" y="415926"/>
                <a:chExt cx="774700" cy="2122487"/>
              </a:xfrm>
            </p:grpSpPr>
            <p:sp>
              <p:nvSpPr>
                <p:cNvPr id="547" name="Google Shape;547;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9"/>
              <p:cNvGrpSpPr/>
              <p:nvPr/>
            </p:nvGrpSpPr>
            <p:grpSpPr>
              <a:xfrm>
                <a:off x="7275443" y="4080881"/>
                <a:ext cx="273004" cy="915641"/>
                <a:chOff x="6178550" y="415926"/>
                <a:chExt cx="774700" cy="2122487"/>
              </a:xfrm>
            </p:grpSpPr>
            <p:sp>
              <p:nvSpPr>
                <p:cNvPr id="556" name="Google Shape;556;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a:off x="6860560" y="4248785"/>
                <a:ext cx="273004" cy="747964"/>
                <a:chOff x="6178550" y="415926"/>
                <a:chExt cx="774700" cy="2122487"/>
              </a:xfrm>
            </p:grpSpPr>
            <p:sp>
              <p:nvSpPr>
                <p:cNvPr id="565" name="Google Shape;565;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3"/>
        <p:cNvGrpSpPr/>
        <p:nvPr/>
      </p:nvGrpSpPr>
      <p:grpSpPr>
        <a:xfrm>
          <a:off x="0" y="0"/>
          <a:ext cx="0" cy="0"/>
          <a:chOff x="0" y="0"/>
          <a:chExt cx="0" cy="0"/>
        </a:xfrm>
      </p:grpSpPr>
      <p:sp>
        <p:nvSpPr>
          <p:cNvPr id="574" name="Google Shape;574;p10"/>
          <p:cNvSpPr txBox="1">
            <a:spLocks noGrp="1"/>
          </p:cNvSpPr>
          <p:nvPr>
            <p:ph type="title"/>
          </p:nvPr>
        </p:nvSpPr>
        <p:spPr>
          <a:xfrm>
            <a:off x="715100" y="4038275"/>
            <a:ext cx="7713900" cy="425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3" r:id="rId11"/>
    <p:sldLayoutId id="2147483664" r:id="rId12"/>
    <p:sldLayoutId id="2147483665" r:id="rId13"/>
    <p:sldLayoutId id="2147483666"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fr-2-vxtE3WKwu_SRE-YZVzGf7i2GaXdSOR2ro55yMk/copy#gid=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3"/>
        <p:cNvGrpSpPr/>
        <p:nvPr/>
      </p:nvGrpSpPr>
      <p:grpSpPr>
        <a:xfrm>
          <a:off x="0" y="0"/>
          <a:ext cx="0" cy="0"/>
          <a:chOff x="0" y="0"/>
          <a:chExt cx="0" cy="0"/>
        </a:xfrm>
      </p:grpSpPr>
      <p:sp>
        <p:nvSpPr>
          <p:cNvPr id="1694" name="Google Shape;1694;p29"/>
          <p:cNvSpPr txBox="1">
            <a:spLocks noGrp="1"/>
          </p:cNvSpPr>
          <p:nvPr>
            <p:ph type="ctrTitle"/>
          </p:nvPr>
        </p:nvSpPr>
        <p:spPr>
          <a:xfrm>
            <a:off x="1506794" y="1555811"/>
            <a:ext cx="6427500" cy="1009944"/>
          </a:xfrm>
          <a:prstGeom prst="rect">
            <a:avLst/>
          </a:prstGeom>
        </p:spPr>
        <p:txBody>
          <a:bodyPr spcFirstLastPara="1" wrap="square" lIns="91425" tIns="91425" rIns="91425" bIns="91425" anchor="b" anchorCtr="0">
            <a:noAutofit/>
          </a:bodyPr>
          <a:lstStyle/>
          <a:p>
            <a:r>
              <a:rPr lang="en-US" sz="4400" dirty="0">
                <a:solidFill>
                  <a:schemeClr val="bg1"/>
                </a:solidFill>
                <a:latin typeface="Aharoni" panose="02010803020104030203" pitchFamily="2" charset="-79"/>
                <a:cs typeface="Aharoni" panose="02010803020104030203" pitchFamily="2" charset="-79"/>
              </a:rPr>
              <a:t>Daily</a:t>
            </a:r>
            <a:r>
              <a:rPr lang="en-US" sz="1400" b="1" dirty="0">
                <a:solidFill>
                  <a:schemeClr val="bg1"/>
                </a:solidFill>
              </a:rPr>
              <a:t> </a:t>
            </a:r>
            <a:r>
              <a:rPr lang="en-US" sz="4400" dirty="0">
                <a:solidFill>
                  <a:schemeClr val="bg1"/>
                </a:solidFill>
                <a:latin typeface="Aharoni" panose="02010803020104030203" pitchFamily="2" charset="-79"/>
                <a:cs typeface="Aharoni" panose="02010803020104030203" pitchFamily="2" charset="-79"/>
              </a:rPr>
              <a:t>Ridership</a:t>
            </a:r>
            <a:endParaRPr sz="4400" dirty="0">
              <a:solidFill>
                <a:schemeClr val="lt1"/>
              </a:solidFill>
            </a:endParaRPr>
          </a:p>
        </p:txBody>
      </p:sp>
      <p:grpSp>
        <p:nvGrpSpPr>
          <p:cNvPr id="1696" name="Google Shape;1696;p29"/>
          <p:cNvGrpSpPr/>
          <p:nvPr/>
        </p:nvGrpSpPr>
        <p:grpSpPr>
          <a:xfrm>
            <a:off x="7151735" y="2894253"/>
            <a:ext cx="924904" cy="1182028"/>
            <a:chOff x="7462810" y="2721491"/>
            <a:chExt cx="924904" cy="1182028"/>
          </a:xfrm>
        </p:grpSpPr>
        <p:grpSp>
          <p:nvGrpSpPr>
            <p:cNvPr id="1697" name="Google Shape;1697;p29"/>
            <p:cNvGrpSpPr/>
            <p:nvPr/>
          </p:nvGrpSpPr>
          <p:grpSpPr>
            <a:xfrm>
              <a:off x="8044868" y="2721491"/>
              <a:ext cx="342846" cy="1181857"/>
              <a:chOff x="1539875" y="3257551"/>
              <a:chExt cx="511176" cy="1762125"/>
            </a:xfrm>
          </p:grpSpPr>
          <p:sp>
            <p:nvSpPr>
              <p:cNvPr id="1698" name="Google Shape;1698;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4" name="Google Shape;1704;p29"/>
            <p:cNvGrpSpPr/>
            <p:nvPr/>
          </p:nvGrpSpPr>
          <p:grpSpPr>
            <a:xfrm>
              <a:off x="7800940" y="3262810"/>
              <a:ext cx="185813" cy="640708"/>
              <a:chOff x="1539875" y="3257551"/>
              <a:chExt cx="511176" cy="1762125"/>
            </a:xfrm>
          </p:grpSpPr>
          <p:sp>
            <p:nvSpPr>
              <p:cNvPr id="1705" name="Google Shape;1705;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1" name="Google Shape;1711;p29"/>
            <p:cNvGrpSpPr/>
            <p:nvPr/>
          </p:nvGrpSpPr>
          <p:grpSpPr>
            <a:xfrm flipH="1">
              <a:off x="7462810" y="3127474"/>
              <a:ext cx="225020" cy="775863"/>
              <a:chOff x="1539875" y="3257551"/>
              <a:chExt cx="511176" cy="1762125"/>
            </a:xfrm>
          </p:grpSpPr>
          <p:sp>
            <p:nvSpPr>
              <p:cNvPr id="1712" name="Google Shape;1712;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1718" name="Google Shape;1718;p29"/>
          <p:cNvCxnSpPr/>
          <p:nvPr/>
        </p:nvCxnSpPr>
        <p:spPr>
          <a:xfrm>
            <a:off x="4572000" y="-406850"/>
            <a:ext cx="0" cy="1883700"/>
          </a:xfrm>
          <a:prstGeom prst="straightConnector1">
            <a:avLst/>
          </a:prstGeom>
          <a:noFill/>
          <a:ln w="9525" cap="flat" cmpd="sng">
            <a:solidFill>
              <a:schemeClr val="dk1"/>
            </a:solidFill>
            <a:prstDash val="solid"/>
            <a:round/>
            <a:headEnd type="none" w="med" len="med"/>
            <a:tailEnd type="diamond" w="med" len="med"/>
          </a:ln>
        </p:spPr>
      </p:cxnSp>
      <p:grpSp>
        <p:nvGrpSpPr>
          <p:cNvPr id="1719" name="Google Shape;1719;p29"/>
          <p:cNvGrpSpPr/>
          <p:nvPr/>
        </p:nvGrpSpPr>
        <p:grpSpPr>
          <a:xfrm>
            <a:off x="-2804162" y="3333568"/>
            <a:ext cx="6359031" cy="728069"/>
            <a:chOff x="-1409972" y="3348209"/>
            <a:chExt cx="6359031" cy="728069"/>
          </a:xfrm>
        </p:grpSpPr>
        <p:sp>
          <p:nvSpPr>
            <p:cNvPr id="1720" name="Google Shape;1720;p29"/>
            <p:cNvSpPr/>
            <p:nvPr/>
          </p:nvSpPr>
          <p:spPr>
            <a:xfrm>
              <a:off x="3870723" y="3999640"/>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29"/>
            <p:cNvSpPr/>
            <p:nvPr/>
          </p:nvSpPr>
          <p:spPr>
            <a:xfrm>
              <a:off x="1710077"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29"/>
            <p:cNvSpPr/>
            <p:nvPr/>
          </p:nvSpPr>
          <p:spPr>
            <a:xfrm>
              <a:off x="1548855" y="3436741"/>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9"/>
            <p:cNvSpPr/>
            <p:nvPr/>
          </p:nvSpPr>
          <p:spPr>
            <a:xfrm>
              <a:off x="1548855" y="4004925"/>
              <a:ext cx="3262771"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29"/>
            <p:cNvSpPr/>
            <p:nvPr/>
          </p:nvSpPr>
          <p:spPr>
            <a:xfrm>
              <a:off x="3741216" y="3514701"/>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29"/>
            <p:cNvSpPr/>
            <p:nvPr/>
          </p:nvSpPr>
          <p:spPr>
            <a:xfrm>
              <a:off x="1613609" y="3959999"/>
              <a:ext cx="3013200" cy="31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6" name="Google Shape;1726;p29"/>
            <p:cNvSpPr/>
            <p:nvPr/>
          </p:nvSpPr>
          <p:spPr>
            <a:xfrm>
              <a:off x="1806547" y="3514701"/>
              <a:ext cx="4215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9"/>
            <p:cNvSpPr/>
            <p:nvPr/>
          </p:nvSpPr>
          <p:spPr>
            <a:xfrm>
              <a:off x="2253212" y="3514701"/>
              <a:ext cx="4203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29"/>
            <p:cNvSpPr/>
            <p:nvPr/>
          </p:nvSpPr>
          <p:spPr>
            <a:xfrm>
              <a:off x="1625502" y="3397100"/>
              <a:ext cx="20193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29"/>
            <p:cNvSpPr/>
            <p:nvPr/>
          </p:nvSpPr>
          <p:spPr>
            <a:xfrm>
              <a:off x="3179580"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9"/>
            <p:cNvSpPr/>
            <p:nvPr/>
          </p:nvSpPr>
          <p:spPr>
            <a:xfrm>
              <a:off x="1678362" y="3348209"/>
              <a:ext cx="387000" cy="48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9"/>
            <p:cNvSpPr/>
            <p:nvPr/>
          </p:nvSpPr>
          <p:spPr>
            <a:xfrm>
              <a:off x="2732915"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29"/>
            <p:cNvSpPr/>
            <p:nvPr/>
          </p:nvSpPr>
          <p:spPr>
            <a:xfrm>
              <a:off x="4166737" y="3706298"/>
              <a:ext cx="654140" cy="153277"/>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29"/>
            <p:cNvSpPr/>
            <p:nvPr/>
          </p:nvSpPr>
          <p:spPr>
            <a:xfrm>
              <a:off x="3880490" y="3818613"/>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29"/>
            <p:cNvSpPr/>
            <p:nvPr/>
          </p:nvSpPr>
          <p:spPr>
            <a:xfrm>
              <a:off x="3831595" y="3818613"/>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29"/>
            <p:cNvSpPr/>
            <p:nvPr/>
          </p:nvSpPr>
          <p:spPr>
            <a:xfrm>
              <a:off x="1608840" y="3818613"/>
              <a:ext cx="2332439"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29"/>
            <p:cNvSpPr/>
            <p:nvPr/>
          </p:nvSpPr>
          <p:spPr>
            <a:xfrm>
              <a:off x="1548855" y="3436741"/>
              <a:ext cx="2917861"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29"/>
            <p:cNvSpPr/>
            <p:nvPr/>
          </p:nvSpPr>
          <p:spPr>
            <a:xfrm>
              <a:off x="1548855" y="3685156"/>
              <a:ext cx="2959800" cy="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29"/>
            <p:cNvSpPr/>
            <p:nvPr/>
          </p:nvSpPr>
          <p:spPr>
            <a:xfrm>
              <a:off x="880179" y="3999640"/>
              <a:ext cx="506132" cy="76639"/>
            </a:xfrm>
            <a:custGeom>
              <a:avLst/>
              <a:gdLst/>
              <a:ahLst/>
              <a:cxnLst/>
              <a:rect l="l" t="t" r="r" b="b"/>
              <a:pathLst>
                <a:path w="402" h="61" extrusionOk="0">
                  <a:moveTo>
                    <a:pt x="22" y="2"/>
                  </a:moveTo>
                  <a:cubicBezTo>
                    <a:pt x="22" y="1"/>
                    <a:pt x="22" y="1"/>
                    <a:pt x="22" y="1"/>
                  </a:cubicBezTo>
                  <a:cubicBezTo>
                    <a:pt x="22" y="1"/>
                    <a:pt x="22" y="1"/>
                    <a:pt x="22" y="1"/>
                  </a:cubicBezTo>
                  <a:cubicBezTo>
                    <a:pt x="25" y="1"/>
                    <a:pt x="28" y="0"/>
                    <a:pt x="31" y="0"/>
                  </a:cubicBezTo>
                  <a:cubicBezTo>
                    <a:pt x="34" y="0"/>
                    <a:pt x="36" y="1"/>
                    <a:pt x="39" y="1"/>
                  </a:cubicBezTo>
                  <a:cubicBezTo>
                    <a:pt x="89" y="1"/>
                    <a:pt x="89" y="1"/>
                    <a:pt x="89"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9"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29"/>
            <p:cNvSpPr/>
            <p:nvPr/>
          </p:nvSpPr>
          <p:spPr>
            <a:xfrm>
              <a:off x="-1247429"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1"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7"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29"/>
            <p:cNvSpPr/>
            <p:nvPr/>
          </p:nvSpPr>
          <p:spPr>
            <a:xfrm>
              <a:off x="-1358434" y="3436741"/>
              <a:ext cx="2855700" cy="59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29"/>
            <p:cNvSpPr/>
            <p:nvPr/>
          </p:nvSpPr>
          <p:spPr>
            <a:xfrm>
              <a:off x="-1358434" y="3991712"/>
              <a:ext cx="2855751" cy="84567"/>
            </a:xfrm>
            <a:custGeom>
              <a:avLst/>
              <a:gdLst/>
              <a:ahLst/>
              <a:cxnLst/>
              <a:rect l="l" t="t" r="r" b="b"/>
              <a:pathLst>
                <a:path w="2161" h="64" extrusionOk="0">
                  <a:moveTo>
                    <a:pt x="467" y="10"/>
                  </a:moveTo>
                  <a:lnTo>
                    <a:pt x="481" y="0"/>
                  </a:lnTo>
                  <a:lnTo>
                    <a:pt x="1680" y="0"/>
                  </a:lnTo>
                  <a:lnTo>
                    <a:pt x="1694" y="10"/>
                  </a:lnTo>
                  <a:lnTo>
                    <a:pt x="2161" y="10"/>
                  </a:lnTo>
                  <a:lnTo>
                    <a:pt x="2161" y="46"/>
                  </a:lnTo>
                  <a:lnTo>
                    <a:pt x="2101" y="46"/>
                  </a:lnTo>
                  <a:lnTo>
                    <a:pt x="2077" y="31"/>
                  </a:lnTo>
                  <a:lnTo>
                    <a:pt x="1695" y="31"/>
                  </a:lnTo>
                  <a:lnTo>
                    <a:pt x="1670" y="64"/>
                  </a:lnTo>
                  <a:lnTo>
                    <a:pt x="491" y="64"/>
                  </a:lnTo>
                  <a:lnTo>
                    <a:pt x="467" y="31"/>
                  </a:lnTo>
                  <a:lnTo>
                    <a:pt x="85" y="31"/>
                  </a:lnTo>
                  <a:lnTo>
                    <a:pt x="61" y="46"/>
                  </a:lnTo>
                  <a:lnTo>
                    <a:pt x="0" y="46"/>
                  </a:lnTo>
                  <a:lnTo>
                    <a:pt x="0" y="10"/>
                  </a:lnTo>
                  <a:lnTo>
                    <a:pt x="467"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29"/>
            <p:cNvSpPr/>
            <p:nvPr/>
          </p:nvSpPr>
          <p:spPr>
            <a:xfrm>
              <a:off x="-671257" y="4024745"/>
              <a:ext cx="1488000" cy="31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29"/>
            <p:cNvSpPr/>
            <p:nvPr/>
          </p:nvSpPr>
          <p:spPr>
            <a:xfrm>
              <a:off x="-1025418" y="3397100"/>
              <a:ext cx="23367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29"/>
            <p:cNvSpPr/>
            <p:nvPr/>
          </p:nvSpPr>
          <p:spPr>
            <a:xfrm>
              <a:off x="-416208" y="3348209"/>
              <a:ext cx="9936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29"/>
            <p:cNvSpPr/>
            <p:nvPr/>
          </p:nvSpPr>
          <p:spPr>
            <a:xfrm>
              <a:off x="81410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29"/>
            <p:cNvSpPr/>
            <p:nvPr/>
          </p:nvSpPr>
          <p:spPr>
            <a:xfrm>
              <a:off x="334401"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9"/>
            <p:cNvSpPr/>
            <p:nvPr/>
          </p:nvSpPr>
          <p:spPr>
            <a:xfrm>
              <a:off x="-145302" y="3537164"/>
              <a:ext cx="449308"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7" y="126"/>
                    <a:pt x="356" y="116"/>
                    <a:pt x="356" y="104"/>
                  </a:cubicBezTo>
                  <a:cubicBezTo>
                    <a:pt x="356" y="22"/>
                    <a:pt x="356" y="22"/>
                    <a:pt x="356" y="22"/>
                  </a:cubicBezTo>
                  <a:cubicBezTo>
                    <a:pt x="356" y="10"/>
                    <a:pt x="347"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29"/>
            <p:cNvSpPr/>
            <p:nvPr/>
          </p:nvSpPr>
          <p:spPr>
            <a:xfrm>
              <a:off x="-623683" y="3537164"/>
              <a:ext cx="447986"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6" y="126"/>
                    <a:pt x="356" y="116"/>
                    <a:pt x="356" y="104"/>
                  </a:cubicBezTo>
                  <a:cubicBezTo>
                    <a:pt x="356" y="22"/>
                    <a:pt x="356" y="22"/>
                    <a:pt x="356" y="22"/>
                  </a:cubicBezTo>
                  <a:cubicBezTo>
                    <a:pt x="356" y="10"/>
                    <a:pt x="346"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29"/>
            <p:cNvSpPr/>
            <p:nvPr/>
          </p:nvSpPr>
          <p:spPr>
            <a:xfrm>
              <a:off x="-110206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9"/>
            <p:cNvSpPr/>
            <p:nvPr/>
          </p:nvSpPr>
          <p:spPr>
            <a:xfrm>
              <a:off x="-1358434" y="3817292"/>
              <a:ext cx="2855700" cy="50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29"/>
            <p:cNvSpPr/>
            <p:nvPr/>
          </p:nvSpPr>
          <p:spPr>
            <a:xfrm>
              <a:off x="-1358434" y="3882038"/>
              <a:ext cx="2855700" cy="50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29"/>
            <p:cNvSpPr/>
            <p:nvPr/>
          </p:nvSpPr>
          <p:spPr>
            <a:xfrm>
              <a:off x="-1102064" y="3734046"/>
              <a:ext cx="2365500" cy="23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9"/>
            <p:cNvSpPr/>
            <p:nvPr/>
          </p:nvSpPr>
          <p:spPr>
            <a:xfrm>
              <a:off x="-1358434" y="3489595"/>
              <a:ext cx="2855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4" name="Google Shape;1754;p29"/>
            <p:cNvSpPr/>
            <p:nvPr/>
          </p:nvSpPr>
          <p:spPr>
            <a:xfrm>
              <a:off x="1497317"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29"/>
            <p:cNvSpPr/>
            <p:nvPr/>
          </p:nvSpPr>
          <p:spPr>
            <a:xfrm>
              <a:off x="-1409972"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6" name="Google Shape;1756;p29"/>
          <p:cNvSpPr/>
          <p:nvPr/>
        </p:nvSpPr>
        <p:spPr>
          <a:xfrm flipH="1">
            <a:off x="5473271" y="2811538"/>
            <a:ext cx="772382" cy="3010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Graphic 2" descr="A school bus">
            <a:extLst>
              <a:ext uri="{FF2B5EF4-FFF2-40B4-BE49-F238E27FC236}">
                <a16:creationId xmlns:a16="http://schemas.microsoft.com/office/drawing/2014/main" id="{9670FF60-8909-3575-6349-8D31C66B62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7133" y="2630028"/>
            <a:ext cx="3488723" cy="2842076"/>
          </a:xfrm>
          <a:prstGeom prst="rect">
            <a:avLst/>
          </a:prstGeom>
        </p:spPr>
      </p:pic>
      <p:grpSp>
        <p:nvGrpSpPr>
          <p:cNvPr id="4" name="Google Shape;4177;p56">
            <a:extLst>
              <a:ext uri="{FF2B5EF4-FFF2-40B4-BE49-F238E27FC236}">
                <a16:creationId xmlns:a16="http://schemas.microsoft.com/office/drawing/2014/main" id="{399D373D-70B5-F3FB-1BE4-7D45A929D1F5}"/>
              </a:ext>
            </a:extLst>
          </p:cNvPr>
          <p:cNvGrpSpPr/>
          <p:nvPr/>
        </p:nvGrpSpPr>
        <p:grpSpPr>
          <a:xfrm>
            <a:off x="-580086" y="4571988"/>
            <a:ext cx="8955942" cy="208778"/>
            <a:chOff x="-2762195" y="3733725"/>
            <a:chExt cx="11664420" cy="351300"/>
          </a:xfrm>
          <a:solidFill>
            <a:schemeClr val="accent6">
              <a:lumMod val="75000"/>
            </a:schemeClr>
          </a:solidFill>
        </p:grpSpPr>
        <p:sp>
          <p:nvSpPr>
            <p:cNvPr id="5" name="Google Shape;4178;p56">
              <a:extLst>
                <a:ext uri="{FF2B5EF4-FFF2-40B4-BE49-F238E27FC236}">
                  <a16:creationId xmlns:a16="http://schemas.microsoft.com/office/drawing/2014/main" id="{2AEB1FAD-65DE-3A5E-F569-E5BBEF3AB421}"/>
                </a:ext>
              </a:extLst>
            </p:cNvPr>
            <p:cNvSpPr/>
            <p:nvPr/>
          </p:nvSpPr>
          <p:spPr>
            <a:xfrm>
              <a:off x="-2762195" y="3733735"/>
              <a:ext cx="10979514" cy="35129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79;p56">
              <a:extLst>
                <a:ext uri="{FF2B5EF4-FFF2-40B4-BE49-F238E27FC236}">
                  <a16:creationId xmlns:a16="http://schemas.microsoft.com/office/drawing/2014/main" id="{93AB354E-430B-190F-9294-28ACB97B0190}"/>
                </a:ext>
              </a:extLst>
            </p:cNvPr>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80;p56">
              <a:extLst>
                <a:ext uri="{FF2B5EF4-FFF2-40B4-BE49-F238E27FC236}">
                  <a16:creationId xmlns:a16="http://schemas.microsoft.com/office/drawing/2014/main" id="{31106312-E356-F49F-9896-C690332BE741}"/>
                </a:ext>
              </a:extLst>
            </p:cNvPr>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81;p56">
              <a:extLst>
                <a:ext uri="{FF2B5EF4-FFF2-40B4-BE49-F238E27FC236}">
                  <a16:creationId xmlns:a16="http://schemas.microsoft.com/office/drawing/2014/main" id="{5D265276-CE08-506C-FD19-5727E28F6812}"/>
                </a:ext>
              </a:extLst>
            </p:cNvPr>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B3FB1D1A-B90B-5E62-7070-7649C3B2A6F0}"/>
              </a:ext>
            </a:extLst>
          </p:cNvPr>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Lst>
          </a:blip>
          <a:stretch>
            <a:fillRect/>
          </a:stretch>
        </p:blipFill>
        <p:spPr>
          <a:xfrm>
            <a:off x="1721432" y="1697205"/>
            <a:ext cx="988344" cy="988344"/>
          </a:xfrm>
          <a:prstGeom prst="ellipse">
            <a:avLst/>
          </a:prstGeom>
        </p:spPr>
      </p:pic>
      <p:sp>
        <p:nvSpPr>
          <p:cNvPr id="11" name="TextBox 10">
            <a:extLst>
              <a:ext uri="{FF2B5EF4-FFF2-40B4-BE49-F238E27FC236}">
                <a16:creationId xmlns:a16="http://schemas.microsoft.com/office/drawing/2014/main" id="{7DED3C98-7FC1-7E7B-0268-0DFD24E92C5E}"/>
              </a:ext>
            </a:extLst>
          </p:cNvPr>
          <p:cNvSpPr txBox="1"/>
          <p:nvPr/>
        </p:nvSpPr>
        <p:spPr>
          <a:xfrm>
            <a:off x="3708640" y="2213171"/>
            <a:ext cx="1755609" cy="769441"/>
          </a:xfrm>
          <a:prstGeom prst="rect">
            <a:avLst/>
          </a:prstGeom>
          <a:noFill/>
        </p:spPr>
        <p:txBody>
          <a:bodyPr wrap="none" rtlCol="0">
            <a:spAutoFit/>
          </a:bodyPr>
          <a:lstStyle/>
          <a:p>
            <a:r>
              <a:rPr lang="en-US" sz="4400" b="1" dirty="0">
                <a:solidFill>
                  <a:schemeClr val="bg1">
                    <a:lumMod val="60000"/>
                    <a:lumOff val="40000"/>
                  </a:schemeClr>
                </a:solidFill>
                <a:latin typeface="Baguet Script" panose="020F0502020204030204" pitchFamily="2" charset="0"/>
              </a:rPr>
              <a:t>project</a:t>
            </a:r>
          </a:p>
        </p:txBody>
      </p:sp>
      <p:pic>
        <p:nvPicPr>
          <p:cNvPr id="3074" name="Picture 2" descr="‪Digital Egypt Pioneers Initiative - DEPI | LinkedIn‬‏">
            <a:extLst>
              <a:ext uri="{FF2B5EF4-FFF2-40B4-BE49-F238E27FC236}">
                <a16:creationId xmlns:a16="http://schemas.microsoft.com/office/drawing/2014/main" id="{A406F613-F16A-654B-3676-ECA632B001E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16884" y="-325635"/>
            <a:ext cx="1606862" cy="1606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5E1C97-81B7-14F6-3D05-CF38D4C564CE}"/>
              </a:ext>
            </a:extLst>
          </p:cNvPr>
          <p:cNvSpPr txBox="1"/>
          <p:nvPr/>
        </p:nvSpPr>
        <p:spPr>
          <a:xfrm>
            <a:off x="2982665" y="1503784"/>
            <a:ext cx="3393878" cy="338554"/>
          </a:xfrm>
          <a:prstGeom prst="rect">
            <a:avLst/>
          </a:prstGeom>
          <a:noFill/>
        </p:spPr>
        <p:txBody>
          <a:bodyPr wrap="none" rtlCol="0">
            <a:spAutoFit/>
          </a:bodyPr>
          <a:lstStyle/>
          <a:p>
            <a:pPr algn="l" fontAlgn="base"/>
            <a:r>
              <a:rPr lang="en-US" sz="1600" b="1" i="0" dirty="0">
                <a:effectLst/>
                <a:latin typeface="-apple-system"/>
              </a:rPr>
              <a:t>Digital Egypt Pioneers Initiative - DEPI</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1" name="Google Shape;2211;p38"/>
          <p:cNvSpPr txBox="1">
            <a:spLocks noGrp="1"/>
          </p:cNvSpPr>
          <p:nvPr>
            <p:ph type="title"/>
          </p:nvPr>
        </p:nvSpPr>
        <p:spPr>
          <a:xfrm>
            <a:off x="1919700" y="590025"/>
            <a:ext cx="5364600" cy="6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754.24 K</a:t>
            </a:r>
            <a:endParaRPr dirty="0"/>
          </a:p>
        </p:txBody>
      </p:sp>
      <p:sp>
        <p:nvSpPr>
          <p:cNvPr id="2212" name="Google Shape;2212;p38"/>
          <p:cNvSpPr txBox="1">
            <a:spLocks noGrp="1"/>
          </p:cNvSpPr>
          <p:nvPr>
            <p:ph type="subTitle" idx="1"/>
          </p:nvPr>
        </p:nvSpPr>
        <p:spPr>
          <a:xfrm>
            <a:off x="1919700" y="1124226"/>
            <a:ext cx="5364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Average of total daily ridership </a:t>
            </a:r>
            <a:endParaRPr dirty="0"/>
          </a:p>
        </p:txBody>
      </p:sp>
      <p:sp>
        <p:nvSpPr>
          <p:cNvPr id="2213" name="Google Shape;2213;p38"/>
          <p:cNvSpPr txBox="1">
            <a:spLocks noGrp="1"/>
          </p:cNvSpPr>
          <p:nvPr>
            <p:ph type="subTitle" idx="3"/>
          </p:nvPr>
        </p:nvSpPr>
        <p:spPr>
          <a:xfrm>
            <a:off x="2492024" y="2115925"/>
            <a:ext cx="5364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Ridership  </a:t>
            </a:r>
            <a:endParaRPr dirty="0"/>
          </a:p>
        </p:txBody>
      </p:sp>
      <p:sp>
        <p:nvSpPr>
          <p:cNvPr id="2214" name="Google Shape;2214;p38"/>
          <p:cNvSpPr txBox="1">
            <a:spLocks noGrp="1"/>
          </p:cNvSpPr>
          <p:nvPr>
            <p:ph type="subTitle" idx="5"/>
          </p:nvPr>
        </p:nvSpPr>
        <p:spPr>
          <a:xfrm>
            <a:off x="3064348" y="3107625"/>
            <a:ext cx="5364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Max Ridership at day </a:t>
            </a:r>
          </a:p>
        </p:txBody>
      </p:sp>
      <p:sp>
        <p:nvSpPr>
          <p:cNvPr id="2215" name="Google Shape;2215;p38"/>
          <p:cNvSpPr txBox="1">
            <a:spLocks noGrp="1"/>
          </p:cNvSpPr>
          <p:nvPr>
            <p:ph type="title" idx="2"/>
          </p:nvPr>
        </p:nvSpPr>
        <p:spPr>
          <a:xfrm>
            <a:off x="2492024" y="1581825"/>
            <a:ext cx="5364600" cy="6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6.4 bn</a:t>
            </a:r>
            <a:endParaRPr dirty="0"/>
          </a:p>
        </p:txBody>
      </p:sp>
      <p:sp>
        <p:nvSpPr>
          <p:cNvPr id="2216" name="Google Shape;2216;p38"/>
          <p:cNvSpPr txBox="1">
            <a:spLocks noGrp="1"/>
          </p:cNvSpPr>
          <p:nvPr>
            <p:ph type="title" idx="4"/>
          </p:nvPr>
        </p:nvSpPr>
        <p:spPr>
          <a:xfrm>
            <a:off x="3064348" y="2573525"/>
            <a:ext cx="5364600" cy="6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3/5/2020</a:t>
            </a:r>
            <a:endParaRPr dirty="0"/>
          </a:p>
        </p:txBody>
      </p:sp>
      <p:cxnSp>
        <p:nvCxnSpPr>
          <p:cNvPr id="2217" name="Google Shape;2217;p38"/>
          <p:cNvCxnSpPr>
            <a:endCxn id="2211" idx="1"/>
          </p:cNvCxnSpPr>
          <p:nvPr/>
        </p:nvCxnSpPr>
        <p:spPr>
          <a:xfrm>
            <a:off x="-231900" y="908475"/>
            <a:ext cx="2151600" cy="0"/>
          </a:xfrm>
          <a:prstGeom prst="straightConnector1">
            <a:avLst/>
          </a:prstGeom>
          <a:noFill/>
          <a:ln w="9525" cap="flat" cmpd="sng">
            <a:solidFill>
              <a:schemeClr val="dk1"/>
            </a:solidFill>
            <a:prstDash val="solid"/>
            <a:round/>
            <a:headEnd type="none" w="med" len="med"/>
            <a:tailEnd type="diamond" w="med" len="med"/>
          </a:ln>
        </p:spPr>
      </p:cxnSp>
      <p:cxnSp>
        <p:nvCxnSpPr>
          <p:cNvPr id="2218" name="Google Shape;2218;p38"/>
          <p:cNvCxnSpPr>
            <a:endCxn id="2215" idx="1"/>
          </p:cNvCxnSpPr>
          <p:nvPr/>
        </p:nvCxnSpPr>
        <p:spPr>
          <a:xfrm>
            <a:off x="-113476" y="1891275"/>
            <a:ext cx="2605500" cy="9000"/>
          </a:xfrm>
          <a:prstGeom prst="straightConnector1">
            <a:avLst/>
          </a:prstGeom>
          <a:noFill/>
          <a:ln w="9525" cap="flat" cmpd="sng">
            <a:solidFill>
              <a:schemeClr val="dk1"/>
            </a:solidFill>
            <a:prstDash val="solid"/>
            <a:round/>
            <a:headEnd type="none" w="med" len="med"/>
            <a:tailEnd type="diamond" w="med" len="med"/>
          </a:ln>
        </p:spPr>
      </p:cxnSp>
      <p:cxnSp>
        <p:nvCxnSpPr>
          <p:cNvPr id="2219" name="Google Shape;2219;p38"/>
          <p:cNvCxnSpPr>
            <a:endCxn id="2216" idx="1"/>
          </p:cNvCxnSpPr>
          <p:nvPr/>
        </p:nvCxnSpPr>
        <p:spPr>
          <a:xfrm>
            <a:off x="-1352" y="2891975"/>
            <a:ext cx="3065700" cy="0"/>
          </a:xfrm>
          <a:prstGeom prst="straightConnector1">
            <a:avLst/>
          </a:prstGeom>
          <a:noFill/>
          <a:ln w="9525" cap="flat" cmpd="sng">
            <a:solidFill>
              <a:schemeClr val="dk1"/>
            </a:solidFill>
            <a:prstDash val="solid"/>
            <a:round/>
            <a:headEnd type="none" w="med" len="med"/>
            <a:tailEnd type="diamond" w="med" len="med"/>
          </a:ln>
        </p:spPr>
      </p:cxnSp>
      <p:grpSp>
        <p:nvGrpSpPr>
          <p:cNvPr id="2220" name="Google Shape;2220;p38"/>
          <p:cNvGrpSpPr/>
          <p:nvPr/>
        </p:nvGrpSpPr>
        <p:grpSpPr>
          <a:xfrm>
            <a:off x="5183306" y="3954530"/>
            <a:ext cx="2936882" cy="783834"/>
            <a:chOff x="5219406" y="3885445"/>
            <a:chExt cx="2936882" cy="783834"/>
          </a:xfrm>
        </p:grpSpPr>
        <p:grpSp>
          <p:nvGrpSpPr>
            <p:cNvPr id="2221" name="Google Shape;2221;p38"/>
            <p:cNvGrpSpPr/>
            <p:nvPr/>
          </p:nvGrpSpPr>
          <p:grpSpPr>
            <a:xfrm>
              <a:off x="5219406" y="4100236"/>
              <a:ext cx="207620" cy="568826"/>
              <a:chOff x="6178550" y="415926"/>
              <a:chExt cx="774700" cy="2122487"/>
            </a:xfrm>
          </p:grpSpPr>
          <p:sp>
            <p:nvSpPr>
              <p:cNvPr id="2222" name="Google Shape;2222;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3" name="Google Shape;2223;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0" name="Google Shape;2230;p38"/>
            <p:cNvGrpSpPr/>
            <p:nvPr/>
          </p:nvGrpSpPr>
          <p:grpSpPr>
            <a:xfrm>
              <a:off x="5588181" y="4223891"/>
              <a:ext cx="162532" cy="445298"/>
              <a:chOff x="6178550" y="415926"/>
              <a:chExt cx="774700" cy="2122487"/>
            </a:xfrm>
          </p:grpSpPr>
          <p:sp>
            <p:nvSpPr>
              <p:cNvPr id="2231" name="Google Shape;2231;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9" name="Google Shape;2239;p38"/>
            <p:cNvGrpSpPr/>
            <p:nvPr/>
          </p:nvGrpSpPr>
          <p:grpSpPr>
            <a:xfrm>
              <a:off x="5908144" y="3885445"/>
              <a:ext cx="286097" cy="783834"/>
              <a:chOff x="6178550" y="415926"/>
              <a:chExt cx="774700" cy="2122487"/>
            </a:xfrm>
          </p:grpSpPr>
          <p:sp>
            <p:nvSpPr>
              <p:cNvPr id="2240" name="Google Shape;2240;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48" name="Google Shape;2248;p38"/>
            <p:cNvGrpSpPr/>
            <p:nvPr/>
          </p:nvGrpSpPr>
          <p:grpSpPr>
            <a:xfrm>
              <a:off x="6318344" y="3885445"/>
              <a:ext cx="286097" cy="783834"/>
              <a:chOff x="6178550" y="415926"/>
              <a:chExt cx="774700" cy="2122487"/>
            </a:xfrm>
          </p:grpSpPr>
          <p:sp>
            <p:nvSpPr>
              <p:cNvPr id="2249" name="Google Shape;2249;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7" name="Google Shape;2257;p38"/>
            <p:cNvGrpSpPr/>
            <p:nvPr/>
          </p:nvGrpSpPr>
          <p:grpSpPr>
            <a:xfrm>
              <a:off x="7722606" y="4223891"/>
              <a:ext cx="162532" cy="445298"/>
              <a:chOff x="6178550" y="415926"/>
              <a:chExt cx="774700" cy="2122487"/>
            </a:xfrm>
          </p:grpSpPr>
          <p:sp>
            <p:nvSpPr>
              <p:cNvPr id="2258" name="Google Shape;2258;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1" name="Google Shape;2261;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6" name="Google Shape;2266;p38"/>
            <p:cNvGrpSpPr/>
            <p:nvPr/>
          </p:nvGrpSpPr>
          <p:grpSpPr>
            <a:xfrm>
              <a:off x="7993756" y="4223891"/>
              <a:ext cx="162532" cy="445298"/>
              <a:chOff x="6178550" y="415926"/>
              <a:chExt cx="774700" cy="2122487"/>
            </a:xfrm>
          </p:grpSpPr>
          <p:sp>
            <p:nvSpPr>
              <p:cNvPr id="2267" name="Google Shape;2267;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75" name="Google Shape;2275;p38"/>
          <p:cNvSpPr/>
          <p:nvPr/>
        </p:nvSpPr>
        <p:spPr>
          <a:xfrm flipH="1">
            <a:off x="-738951" y="3384242"/>
            <a:ext cx="1454049" cy="21802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36"/>
          <p:cNvSpPr txBox="1">
            <a:spLocks noGrp="1"/>
          </p:cNvSpPr>
          <p:nvPr>
            <p:ph type="subTitle" idx="2"/>
          </p:nvPr>
        </p:nvSpPr>
        <p:spPr>
          <a:xfrm>
            <a:off x="1612376" y="1697666"/>
            <a:ext cx="2967000" cy="1027800"/>
          </a:xfrm>
          <a:prstGeom prst="rect">
            <a:avLst/>
          </a:prstGeom>
        </p:spPr>
        <p:txBody>
          <a:bodyPr spcFirstLastPara="1" wrap="square" lIns="91425" tIns="91425" rIns="91425" bIns="91425" anchor="t" anchorCtr="0">
            <a:noAutofit/>
          </a:bodyPr>
          <a:lstStyle/>
          <a:p>
            <a:pPr marL="0" indent="0"/>
            <a:r>
              <a:rPr lang="ar-EG" sz="1600" dirty="0">
                <a:solidFill>
                  <a:schemeClr val="bg2">
                    <a:lumMod val="10000"/>
                  </a:schemeClr>
                </a:solidFill>
              </a:rPr>
              <a:t>The day of the record.</a:t>
            </a:r>
          </a:p>
          <a:p>
            <a:pPr marL="0" lvl="0" indent="0" algn="l" rtl="0">
              <a:spcBef>
                <a:spcPts val="0"/>
              </a:spcBef>
              <a:spcAft>
                <a:spcPts val="0"/>
              </a:spcAft>
              <a:buNone/>
            </a:pPr>
            <a:endParaRPr sz="1600" dirty="0"/>
          </a:p>
        </p:txBody>
      </p:sp>
      <p:sp>
        <p:nvSpPr>
          <p:cNvPr id="1983" name="Google Shape;1983;p36"/>
          <p:cNvSpPr txBox="1">
            <a:spLocks noGrp="1"/>
          </p:cNvSpPr>
          <p:nvPr>
            <p:ph type="subTitle" idx="3"/>
          </p:nvPr>
        </p:nvSpPr>
        <p:spPr>
          <a:xfrm>
            <a:off x="5309502" y="1697666"/>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EG" sz="1400" dirty="0">
                <a:solidFill>
                  <a:schemeClr val="bg2">
                    <a:lumMod val="10000"/>
                  </a:schemeClr>
                </a:solidFill>
              </a:rPr>
              <a:t>Number of passengers for each transportation mode.</a:t>
            </a:r>
            <a:endParaRPr sz="1400" dirty="0"/>
          </a:p>
        </p:txBody>
      </p:sp>
      <p:sp>
        <p:nvSpPr>
          <p:cNvPr id="1984" name="Google Shape;1984;p36"/>
          <p:cNvSpPr txBox="1">
            <a:spLocks noGrp="1"/>
          </p:cNvSpPr>
          <p:nvPr>
            <p:ph type="subTitle" idx="4"/>
          </p:nvPr>
        </p:nvSpPr>
        <p:spPr>
          <a:xfrm>
            <a:off x="1612376" y="3146166"/>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EG" sz="1600" dirty="0">
                <a:solidFill>
                  <a:schemeClr val="bg2">
                    <a:lumMod val="10000"/>
                  </a:schemeClr>
                </a:solidFill>
              </a:rPr>
              <a:t>Percentage change compared to the 2019 baseline.</a:t>
            </a:r>
            <a:endParaRPr sz="1600" dirty="0"/>
          </a:p>
        </p:txBody>
      </p:sp>
      <p:sp>
        <p:nvSpPr>
          <p:cNvPr id="1987" name="Google Shape;1987;p36"/>
          <p:cNvSpPr txBox="1">
            <a:spLocks noGrp="1"/>
          </p:cNvSpPr>
          <p:nvPr>
            <p:ph type="subTitle" idx="1"/>
          </p:nvPr>
        </p:nvSpPr>
        <p:spPr>
          <a:xfrm>
            <a:off x="1612375" y="1243741"/>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EG" sz="1800" dirty="0">
                <a:solidFill>
                  <a:schemeClr val="bg2">
                    <a:lumMod val="10000"/>
                  </a:schemeClr>
                </a:solidFill>
              </a:rPr>
              <a:t>Date</a:t>
            </a:r>
            <a:endParaRPr dirty="0"/>
          </a:p>
        </p:txBody>
      </p:sp>
      <p:sp>
        <p:nvSpPr>
          <p:cNvPr id="1988" name="Google Shape;1988;p36"/>
          <p:cNvSpPr txBox="1">
            <a:spLocks noGrp="1"/>
          </p:cNvSpPr>
          <p:nvPr>
            <p:ph type="subTitle" idx="6"/>
          </p:nvPr>
        </p:nvSpPr>
        <p:spPr>
          <a:xfrm>
            <a:off x="1612374" y="2692241"/>
            <a:ext cx="4178825"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EG" sz="1800" dirty="0">
                <a:solidFill>
                  <a:schemeClr val="bg2">
                    <a:lumMod val="10000"/>
                  </a:schemeClr>
                </a:solidFill>
              </a:rPr>
              <a:t>Pre-Pandemic Comparison</a:t>
            </a:r>
            <a:endParaRPr dirty="0"/>
          </a:p>
        </p:txBody>
      </p:sp>
      <p:sp>
        <p:nvSpPr>
          <p:cNvPr id="1989" name="Google Shape;1989;p36"/>
          <p:cNvSpPr txBox="1">
            <a:spLocks noGrp="1"/>
          </p:cNvSpPr>
          <p:nvPr>
            <p:ph type="subTitle" idx="7"/>
          </p:nvPr>
        </p:nvSpPr>
        <p:spPr>
          <a:xfrm>
            <a:off x="5309500" y="1243741"/>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EG" sz="1800" dirty="0">
                <a:solidFill>
                  <a:schemeClr val="bg2">
                    <a:lumMod val="10000"/>
                  </a:schemeClr>
                </a:solidFill>
              </a:rPr>
              <a:t>Ridership Counts</a:t>
            </a:r>
            <a:endParaRPr dirty="0"/>
          </a:p>
        </p:txBody>
      </p:sp>
      <p:grpSp>
        <p:nvGrpSpPr>
          <p:cNvPr id="1991" name="Google Shape;1991;p36"/>
          <p:cNvGrpSpPr/>
          <p:nvPr/>
        </p:nvGrpSpPr>
        <p:grpSpPr>
          <a:xfrm>
            <a:off x="4908074" y="1322394"/>
            <a:ext cx="368608" cy="368594"/>
            <a:chOff x="4851224" y="2280487"/>
            <a:chExt cx="368608" cy="368594"/>
          </a:xfrm>
        </p:grpSpPr>
        <p:sp>
          <p:nvSpPr>
            <p:cNvPr id="1992" name="Google Shape;1992;p36"/>
            <p:cNvSpPr/>
            <p:nvPr/>
          </p:nvSpPr>
          <p:spPr>
            <a:xfrm>
              <a:off x="4851224" y="2280487"/>
              <a:ext cx="184301" cy="368594"/>
            </a:xfrm>
            <a:custGeom>
              <a:avLst/>
              <a:gdLst/>
              <a:ahLst/>
              <a:cxnLst/>
              <a:rect l="l" t="t" r="r" b="b"/>
              <a:pathLst>
                <a:path w="166" h="332" extrusionOk="0">
                  <a:moveTo>
                    <a:pt x="0" y="0"/>
                  </a:moveTo>
                  <a:lnTo>
                    <a:pt x="0" y="69"/>
                  </a:lnTo>
                  <a:lnTo>
                    <a:pt x="10" y="78"/>
                  </a:lnTo>
                  <a:lnTo>
                    <a:pt x="0" y="88"/>
                  </a:lnTo>
                  <a:lnTo>
                    <a:pt x="0" y="147"/>
                  </a:lnTo>
                  <a:lnTo>
                    <a:pt x="10" y="156"/>
                  </a:lnTo>
                  <a:lnTo>
                    <a:pt x="0" y="166"/>
                  </a:lnTo>
                  <a:lnTo>
                    <a:pt x="0" y="185"/>
                  </a:lnTo>
                  <a:lnTo>
                    <a:pt x="10" y="195"/>
                  </a:lnTo>
                  <a:lnTo>
                    <a:pt x="0" y="204"/>
                  </a:lnTo>
                  <a:lnTo>
                    <a:pt x="0" y="332"/>
                  </a:lnTo>
                  <a:lnTo>
                    <a:pt x="157" y="332"/>
                  </a:lnTo>
                  <a:lnTo>
                    <a:pt x="166" y="161"/>
                  </a:lnTo>
                  <a:lnTo>
                    <a:pt x="157"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6"/>
            <p:cNvSpPr/>
            <p:nvPr/>
          </p:nvSpPr>
          <p:spPr>
            <a:xfrm>
              <a:off x="5025532" y="2280487"/>
              <a:ext cx="194293" cy="368594"/>
            </a:xfrm>
            <a:custGeom>
              <a:avLst/>
              <a:gdLst/>
              <a:ahLst/>
              <a:cxnLst/>
              <a:rect l="l" t="t" r="r" b="b"/>
              <a:pathLst>
                <a:path w="175" h="332" extrusionOk="0">
                  <a:moveTo>
                    <a:pt x="175" y="0"/>
                  </a:moveTo>
                  <a:lnTo>
                    <a:pt x="0" y="0"/>
                  </a:lnTo>
                  <a:lnTo>
                    <a:pt x="0" y="332"/>
                  </a:lnTo>
                  <a:lnTo>
                    <a:pt x="175" y="332"/>
                  </a:lnTo>
                  <a:lnTo>
                    <a:pt x="175" y="57"/>
                  </a:lnTo>
                  <a:lnTo>
                    <a:pt x="166" y="47"/>
                  </a:lnTo>
                  <a:lnTo>
                    <a:pt x="175" y="38"/>
                  </a:lnTo>
                  <a:lnTo>
                    <a:pt x="175"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6"/>
            <p:cNvSpPr/>
            <p:nvPr/>
          </p:nvSpPr>
          <p:spPr>
            <a:xfrm>
              <a:off x="4851224" y="2353762"/>
              <a:ext cx="150994" cy="24425"/>
            </a:xfrm>
            <a:custGeom>
              <a:avLst/>
              <a:gdLst/>
              <a:ahLst/>
              <a:cxnLst/>
              <a:rect l="l" t="t" r="r" b="b"/>
              <a:pathLst>
                <a:path w="57" h="9" extrusionOk="0">
                  <a:moveTo>
                    <a:pt x="54" y="9"/>
                  </a:moveTo>
                  <a:cubicBezTo>
                    <a:pt x="53" y="9"/>
                    <a:pt x="1" y="9"/>
                    <a:pt x="0" y="9"/>
                  </a:cubicBezTo>
                  <a:cubicBezTo>
                    <a:pt x="0" y="6"/>
                    <a:pt x="0" y="3"/>
                    <a:pt x="0" y="0"/>
                  </a:cubicBezTo>
                  <a:cubicBezTo>
                    <a:pt x="54" y="0"/>
                    <a:pt x="54" y="0"/>
                    <a:pt x="54" y="0"/>
                  </a:cubicBezTo>
                  <a:cubicBezTo>
                    <a:pt x="57" y="5"/>
                    <a:pt x="57" y="5"/>
                    <a:pt x="57" y="5"/>
                  </a:cubicBezTo>
                  <a:lnTo>
                    <a:pt x="54" y="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6"/>
            <p:cNvSpPr/>
            <p:nvPr/>
          </p:nvSpPr>
          <p:spPr>
            <a:xfrm>
              <a:off x="5014429" y="2393730"/>
              <a:ext cx="16654" cy="76606"/>
            </a:xfrm>
            <a:custGeom>
              <a:avLst/>
              <a:gdLst/>
              <a:ahLst/>
              <a:cxnLst/>
              <a:rect l="l" t="t" r="r" b="b"/>
              <a:pathLst>
                <a:path w="6" h="29" extrusionOk="0">
                  <a:moveTo>
                    <a:pt x="4" y="27"/>
                  </a:moveTo>
                  <a:cubicBezTo>
                    <a:pt x="2" y="29"/>
                    <a:pt x="2" y="29"/>
                    <a:pt x="2" y="29"/>
                  </a:cubicBezTo>
                  <a:cubicBezTo>
                    <a:pt x="0" y="28"/>
                    <a:pt x="0" y="28"/>
                    <a:pt x="0" y="28"/>
                  </a:cubicBezTo>
                  <a:cubicBezTo>
                    <a:pt x="0" y="24"/>
                    <a:pt x="0" y="5"/>
                    <a:pt x="0" y="1"/>
                  </a:cubicBezTo>
                  <a:cubicBezTo>
                    <a:pt x="2" y="0"/>
                    <a:pt x="2" y="0"/>
                    <a:pt x="2" y="0"/>
                  </a:cubicBezTo>
                  <a:cubicBezTo>
                    <a:pt x="4" y="2"/>
                    <a:pt x="4" y="2"/>
                    <a:pt x="4" y="2"/>
                  </a:cubicBezTo>
                  <a:cubicBezTo>
                    <a:pt x="6" y="15"/>
                    <a:pt x="6" y="15"/>
                    <a:pt x="6" y="15"/>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6"/>
            <p:cNvSpPr/>
            <p:nvPr/>
          </p:nvSpPr>
          <p:spPr>
            <a:xfrm>
              <a:off x="5025532" y="2393730"/>
              <a:ext cx="9993" cy="76606"/>
            </a:xfrm>
            <a:custGeom>
              <a:avLst/>
              <a:gdLst/>
              <a:ahLst/>
              <a:cxnLst/>
              <a:rect l="l" t="t" r="r" b="b"/>
              <a:pathLst>
                <a:path w="4" h="29" extrusionOk="0">
                  <a:moveTo>
                    <a:pt x="4" y="27"/>
                  </a:moveTo>
                  <a:cubicBezTo>
                    <a:pt x="2" y="29"/>
                    <a:pt x="2" y="29"/>
                    <a:pt x="2" y="29"/>
                  </a:cubicBezTo>
                  <a:cubicBezTo>
                    <a:pt x="0" y="27"/>
                    <a:pt x="0" y="27"/>
                    <a:pt x="0" y="27"/>
                  </a:cubicBezTo>
                  <a:cubicBezTo>
                    <a:pt x="0" y="24"/>
                    <a:pt x="0" y="5"/>
                    <a:pt x="0" y="2"/>
                  </a:cubicBezTo>
                  <a:cubicBezTo>
                    <a:pt x="2" y="0"/>
                    <a:pt x="2" y="0"/>
                    <a:pt x="2" y="0"/>
                  </a:cubicBezTo>
                  <a:cubicBezTo>
                    <a:pt x="4" y="1"/>
                    <a:pt x="4" y="1"/>
                    <a:pt x="4" y="1"/>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6"/>
            <p:cNvSpPr/>
            <p:nvPr/>
          </p:nvSpPr>
          <p:spPr>
            <a:xfrm>
              <a:off x="4962248" y="2512524"/>
              <a:ext cx="47741" cy="47740"/>
            </a:xfrm>
            <a:custGeom>
              <a:avLst/>
              <a:gdLst/>
              <a:ahLst/>
              <a:cxnLst/>
              <a:rect l="l" t="t" r="r" b="b"/>
              <a:pathLst>
                <a:path w="18" h="18" extrusionOk="0">
                  <a:moveTo>
                    <a:pt x="6" y="18"/>
                  </a:moveTo>
                  <a:cubicBezTo>
                    <a:pt x="1" y="17"/>
                    <a:pt x="1" y="17"/>
                    <a:pt x="1" y="17"/>
                  </a:cubicBezTo>
                  <a:cubicBezTo>
                    <a:pt x="0" y="12"/>
                    <a:pt x="0" y="12"/>
                    <a:pt x="0" y="12"/>
                  </a:cubicBezTo>
                  <a:cubicBezTo>
                    <a:pt x="2" y="10"/>
                    <a:pt x="11" y="1"/>
                    <a:pt x="12" y="0"/>
                  </a:cubicBezTo>
                  <a:cubicBezTo>
                    <a:pt x="18" y="0"/>
                    <a:pt x="18" y="0"/>
                    <a:pt x="18" y="0"/>
                  </a:cubicBezTo>
                  <a:cubicBezTo>
                    <a:pt x="18" y="5"/>
                    <a:pt x="18" y="5"/>
                    <a:pt x="18" y="5"/>
                  </a:cubicBezTo>
                  <a:cubicBezTo>
                    <a:pt x="17" y="7"/>
                    <a:pt x="7" y="16"/>
                    <a:pt x="6" y="18"/>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6"/>
            <p:cNvSpPr/>
            <p:nvPr/>
          </p:nvSpPr>
          <p:spPr>
            <a:xfrm>
              <a:off x="5038855" y="2509193"/>
              <a:ext cx="78828" cy="53291"/>
            </a:xfrm>
            <a:custGeom>
              <a:avLst/>
              <a:gdLst/>
              <a:ahLst/>
              <a:cxnLst/>
              <a:rect l="l" t="t" r="r" b="b"/>
              <a:pathLst>
                <a:path w="30" h="20" extrusionOk="0">
                  <a:moveTo>
                    <a:pt x="24" y="20"/>
                  </a:moveTo>
                  <a:cubicBezTo>
                    <a:pt x="18" y="16"/>
                    <a:pt x="5" y="8"/>
                    <a:pt x="1" y="6"/>
                  </a:cubicBezTo>
                  <a:cubicBezTo>
                    <a:pt x="0" y="1"/>
                    <a:pt x="0" y="1"/>
                    <a:pt x="0" y="1"/>
                  </a:cubicBezTo>
                  <a:cubicBezTo>
                    <a:pt x="6" y="0"/>
                    <a:pt x="6" y="0"/>
                    <a:pt x="6" y="0"/>
                  </a:cubicBezTo>
                  <a:cubicBezTo>
                    <a:pt x="12" y="3"/>
                    <a:pt x="26" y="11"/>
                    <a:pt x="30" y="13"/>
                  </a:cubicBezTo>
                  <a:cubicBezTo>
                    <a:pt x="30" y="18"/>
                    <a:pt x="30" y="18"/>
                    <a:pt x="30" y="18"/>
                  </a:cubicBezTo>
                  <a:lnTo>
                    <a:pt x="24" y="2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6"/>
            <p:cNvSpPr/>
            <p:nvPr/>
          </p:nvSpPr>
          <p:spPr>
            <a:xfrm>
              <a:off x="5046627" y="2424816"/>
              <a:ext cx="76607" cy="66613"/>
            </a:xfrm>
            <a:custGeom>
              <a:avLst/>
              <a:gdLst/>
              <a:ahLst/>
              <a:cxnLst/>
              <a:rect l="l" t="t" r="r" b="b"/>
              <a:pathLst>
                <a:path w="29" h="25" extrusionOk="0">
                  <a:moveTo>
                    <a:pt x="4" y="25"/>
                  </a:moveTo>
                  <a:cubicBezTo>
                    <a:pt x="0" y="23"/>
                    <a:pt x="0" y="23"/>
                    <a:pt x="0" y="23"/>
                  </a:cubicBezTo>
                  <a:cubicBezTo>
                    <a:pt x="0" y="18"/>
                    <a:pt x="0" y="18"/>
                    <a:pt x="0" y="18"/>
                  </a:cubicBezTo>
                  <a:cubicBezTo>
                    <a:pt x="2" y="16"/>
                    <a:pt x="22" y="2"/>
                    <a:pt x="25" y="0"/>
                  </a:cubicBezTo>
                  <a:cubicBezTo>
                    <a:pt x="29" y="2"/>
                    <a:pt x="29" y="2"/>
                    <a:pt x="29" y="2"/>
                  </a:cubicBezTo>
                  <a:cubicBezTo>
                    <a:pt x="29" y="8"/>
                    <a:pt x="29" y="8"/>
                    <a:pt x="29" y="8"/>
                  </a:cubicBezTo>
                  <a:cubicBezTo>
                    <a:pt x="26" y="9"/>
                    <a:pt x="6" y="24"/>
                    <a:pt x="4" y="25"/>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6"/>
            <p:cNvSpPr/>
            <p:nvPr/>
          </p:nvSpPr>
          <p:spPr>
            <a:xfrm>
              <a:off x="4851224" y="2443690"/>
              <a:ext cx="978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6"/>
            <p:cNvSpPr/>
            <p:nvPr/>
          </p:nvSpPr>
          <p:spPr>
            <a:xfrm>
              <a:off x="4851224" y="2485878"/>
              <a:ext cx="534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6"/>
            <p:cNvSpPr/>
            <p:nvPr/>
          </p:nvSpPr>
          <p:spPr>
            <a:xfrm>
              <a:off x="5112131" y="2475076"/>
              <a:ext cx="1077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36"/>
            <p:cNvSpPr/>
            <p:nvPr/>
          </p:nvSpPr>
          <p:spPr>
            <a:xfrm>
              <a:off x="4912287" y="2539169"/>
              <a:ext cx="71056" cy="71054"/>
            </a:xfrm>
            <a:custGeom>
              <a:avLst/>
              <a:gdLst/>
              <a:ahLst/>
              <a:cxnLst/>
              <a:rect l="l" t="t" r="r" b="b"/>
              <a:pathLst>
                <a:path w="27" h="27" extrusionOk="0">
                  <a:moveTo>
                    <a:pt x="5" y="22"/>
                  </a:moveTo>
                  <a:cubicBezTo>
                    <a:pt x="0" y="17"/>
                    <a:pt x="0" y="9"/>
                    <a:pt x="5" y="4"/>
                  </a:cubicBezTo>
                  <a:cubicBezTo>
                    <a:pt x="10" y="0"/>
                    <a:pt x="18" y="0"/>
                    <a:pt x="23" y="4"/>
                  </a:cubicBezTo>
                  <a:cubicBezTo>
                    <a:pt x="27" y="9"/>
                    <a:pt x="27" y="17"/>
                    <a:pt x="23" y="22"/>
                  </a:cubicBezTo>
                  <a:cubicBezTo>
                    <a:pt x="23" y="22"/>
                    <a:pt x="23" y="22"/>
                    <a:pt x="23" y="22"/>
                  </a:cubicBezTo>
                  <a:cubicBezTo>
                    <a:pt x="18" y="27"/>
                    <a:pt x="10" y="27"/>
                    <a:pt x="5" y="22"/>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36"/>
            <p:cNvSpPr/>
            <p:nvPr/>
          </p:nvSpPr>
          <p:spPr>
            <a:xfrm>
              <a:off x="4904515" y="2332668"/>
              <a:ext cx="65400" cy="666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36"/>
            <p:cNvSpPr/>
            <p:nvPr/>
          </p:nvSpPr>
          <p:spPr>
            <a:xfrm>
              <a:off x="5112131" y="2388179"/>
              <a:ext cx="63300" cy="65400"/>
            </a:xfrm>
            <a:prstGeom prst="ellipse">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6"/>
            <p:cNvSpPr/>
            <p:nvPr/>
          </p:nvSpPr>
          <p:spPr>
            <a:xfrm>
              <a:off x="5102139" y="2541390"/>
              <a:ext cx="63300" cy="633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36"/>
            <p:cNvSpPr/>
            <p:nvPr/>
          </p:nvSpPr>
          <p:spPr>
            <a:xfrm>
              <a:off x="4981122" y="2464784"/>
              <a:ext cx="49961" cy="65503"/>
            </a:xfrm>
            <a:custGeom>
              <a:avLst/>
              <a:gdLst/>
              <a:ahLst/>
              <a:cxnLst/>
              <a:rect l="l" t="t" r="r" b="b"/>
              <a:pathLst>
                <a:path w="19" h="25" extrusionOk="0">
                  <a:moveTo>
                    <a:pt x="8" y="21"/>
                  </a:moveTo>
                  <a:cubicBezTo>
                    <a:pt x="10" y="23"/>
                    <a:pt x="13" y="25"/>
                    <a:pt x="17" y="25"/>
                  </a:cubicBezTo>
                  <a:cubicBezTo>
                    <a:pt x="19" y="12"/>
                    <a:pt x="19" y="12"/>
                    <a:pt x="19" y="12"/>
                  </a:cubicBezTo>
                  <a:cubicBezTo>
                    <a:pt x="17" y="0"/>
                    <a:pt x="17" y="0"/>
                    <a:pt x="17" y="0"/>
                  </a:cubicBezTo>
                  <a:cubicBezTo>
                    <a:pt x="6" y="0"/>
                    <a:pt x="0" y="13"/>
                    <a:pt x="8" y="21"/>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36"/>
            <p:cNvSpPr/>
            <p:nvPr/>
          </p:nvSpPr>
          <p:spPr>
            <a:xfrm>
              <a:off x="5025532" y="2464784"/>
              <a:ext cx="42189" cy="65503"/>
            </a:xfrm>
            <a:custGeom>
              <a:avLst/>
              <a:gdLst/>
              <a:ahLst/>
              <a:cxnLst/>
              <a:rect l="l" t="t" r="r" b="b"/>
              <a:pathLst>
                <a:path w="16" h="25" extrusionOk="0">
                  <a:moveTo>
                    <a:pt x="0" y="0"/>
                  </a:moveTo>
                  <a:cubicBezTo>
                    <a:pt x="0" y="25"/>
                    <a:pt x="0" y="25"/>
                    <a:pt x="0" y="25"/>
                  </a:cubicBezTo>
                  <a:cubicBezTo>
                    <a:pt x="3" y="25"/>
                    <a:pt x="6" y="23"/>
                    <a:pt x="8" y="21"/>
                  </a:cubicBezTo>
                  <a:cubicBezTo>
                    <a:pt x="16" y="13"/>
                    <a:pt x="11" y="0"/>
                    <a:pt x="0"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36"/>
            <p:cNvSpPr/>
            <p:nvPr/>
          </p:nvSpPr>
          <p:spPr>
            <a:xfrm>
              <a:off x="4991115" y="2332668"/>
              <a:ext cx="44410" cy="66613"/>
            </a:xfrm>
            <a:custGeom>
              <a:avLst/>
              <a:gdLst/>
              <a:ahLst/>
              <a:cxnLst/>
              <a:rect l="l" t="t" r="r" b="b"/>
              <a:pathLst>
                <a:path w="17" h="25" extrusionOk="0">
                  <a:moveTo>
                    <a:pt x="0" y="13"/>
                  </a:moveTo>
                  <a:cubicBezTo>
                    <a:pt x="0" y="20"/>
                    <a:pt x="6" y="25"/>
                    <a:pt x="13" y="25"/>
                  </a:cubicBezTo>
                  <a:cubicBezTo>
                    <a:pt x="17" y="13"/>
                    <a:pt x="17" y="13"/>
                    <a:pt x="17" y="13"/>
                  </a:cubicBezTo>
                  <a:cubicBezTo>
                    <a:pt x="13" y="0"/>
                    <a:pt x="13" y="0"/>
                    <a:pt x="13" y="0"/>
                  </a:cubicBezTo>
                  <a:cubicBezTo>
                    <a:pt x="6" y="0"/>
                    <a:pt x="0" y="6"/>
                    <a:pt x="0" y="13"/>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36"/>
            <p:cNvSpPr/>
            <p:nvPr/>
          </p:nvSpPr>
          <p:spPr>
            <a:xfrm>
              <a:off x="5025532" y="2332668"/>
              <a:ext cx="31087" cy="66613"/>
            </a:xfrm>
            <a:custGeom>
              <a:avLst/>
              <a:gdLst/>
              <a:ahLst/>
              <a:cxnLst/>
              <a:rect l="l" t="t" r="r" b="b"/>
              <a:pathLst>
                <a:path w="12" h="25" extrusionOk="0">
                  <a:moveTo>
                    <a:pt x="12" y="13"/>
                  </a:moveTo>
                  <a:cubicBezTo>
                    <a:pt x="12" y="6"/>
                    <a:pt x="6" y="0"/>
                    <a:pt x="0" y="0"/>
                  </a:cubicBezTo>
                  <a:cubicBezTo>
                    <a:pt x="0" y="25"/>
                    <a:pt x="0" y="25"/>
                    <a:pt x="0" y="25"/>
                  </a:cubicBezTo>
                  <a:cubicBezTo>
                    <a:pt x="6" y="25"/>
                    <a:pt x="12" y="20"/>
                    <a:pt x="12" y="13"/>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0" name="Google Shape;2030;p36"/>
          <p:cNvGrpSpPr/>
          <p:nvPr/>
        </p:nvGrpSpPr>
        <p:grpSpPr>
          <a:xfrm>
            <a:off x="1154941" y="2770308"/>
            <a:ext cx="302030" cy="369766"/>
            <a:chOff x="1410204" y="3337089"/>
            <a:chExt cx="302030" cy="369766"/>
          </a:xfrm>
        </p:grpSpPr>
        <p:sp>
          <p:nvSpPr>
            <p:cNvPr id="2031" name="Google Shape;2031;p36"/>
            <p:cNvSpPr/>
            <p:nvPr/>
          </p:nvSpPr>
          <p:spPr>
            <a:xfrm>
              <a:off x="1539011" y="3588041"/>
              <a:ext cx="34423" cy="118814"/>
            </a:xfrm>
            <a:custGeom>
              <a:avLst/>
              <a:gdLst/>
              <a:ahLst/>
              <a:cxnLst/>
              <a:rect l="l" t="t" r="r" b="b"/>
              <a:pathLst>
                <a:path w="31" h="107" extrusionOk="0">
                  <a:moveTo>
                    <a:pt x="0" y="7"/>
                  </a:moveTo>
                  <a:lnTo>
                    <a:pt x="0" y="57"/>
                  </a:lnTo>
                  <a:lnTo>
                    <a:pt x="12" y="66"/>
                  </a:lnTo>
                  <a:lnTo>
                    <a:pt x="0" y="78"/>
                  </a:lnTo>
                  <a:lnTo>
                    <a:pt x="0" y="107"/>
                  </a:lnTo>
                  <a:lnTo>
                    <a:pt x="21" y="107"/>
                  </a:lnTo>
                  <a:lnTo>
                    <a:pt x="31" y="57"/>
                  </a:lnTo>
                  <a:lnTo>
                    <a:pt x="21" y="9"/>
                  </a:lnTo>
                  <a:lnTo>
                    <a:pt x="12" y="0"/>
                  </a:lnTo>
                  <a:lnTo>
                    <a:pt x="0" y="7"/>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36"/>
            <p:cNvSpPr/>
            <p:nvPr/>
          </p:nvSpPr>
          <p:spPr>
            <a:xfrm>
              <a:off x="1562329" y="3588041"/>
              <a:ext cx="21098" cy="118814"/>
            </a:xfrm>
            <a:custGeom>
              <a:avLst/>
              <a:gdLst/>
              <a:ahLst/>
              <a:cxnLst/>
              <a:rect l="l" t="t" r="r" b="b"/>
              <a:pathLst>
                <a:path w="19" h="107" extrusionOk="0">
                  <a:moveTo>
                    <a:pt x="19" y="7"/>
                  </a:moveTo>
                  <a:lnTo>
                    <a:pt x="10" y="0"/>
                  </a:lnTo>
                  <a:lnTo>
                    <a:pt x="0" y="9"/>
                  </a:lnTo>
                  <a:lnTo>
                    <a:pt x="0" y="107"/>
                  </a:lnTo>
                  <a:lnTo>
                    <a:pt x="19" y="107"/>
                  </a:lnTo>
                  <a:lnTo>
                    <a:pt x="19" y="78"/>
                  </a:lnTo>
                  <a:lnTo>
                    <a:pt x="10" y="66"/>
                  </a:lnTo>
                  <a:lnTo>
                    <a:pt x="19" y="57"/>
                  </a:lnTo>
                  <a:lnTo>
                    <a:pt x="19" y="7"/>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36"/>
            <p:cNvSpPr/>
            <p:nvPr/>
          </p:nvSpPr>
          <p:spPr>
            <a:xfrm>
              <a:off x="1430191" y="3337089"/>
              <a:ext cx="143243" cy="260946"/>
            </a:xfrm>
            <a:custGeom>
              <a:avLst/>
              <a:gdLst/>
              <a:ahLst/>
              <a:cxnLst/>
              <a:rect l="l" t="t" r="r" b="b"/>
              <a:pathLst>
                <a:path w="54" h="99" extrusionOk="0">
                  <a:moveTo>
                    <a:pt x="0" y="49"/>
                  </a:moveTo>
                  <a:cubicBezTo>
                    <a:pt x="0" y="77"/>
                    <a:pt x="22" y="99"/>
                    <a:pt x="50" y="99"/>
                  </a:cubicBezTo>
                  <a:cubicBezTo>
                    <a:pt x="54" y="49"/>
                    <a:pt x="54" y="49"/>
                    <a:pt x="54" y="49"/>
                  </a:cubicBezTo>
                  <a:cubicBezTo>
                    <a:pt x="50" y="0"/>
                    <a:pt x="50" y="0"/>
                    <a:pt x="50" y="0"/>
                  </a:cubicBezTo>
                  <a:cubicBezTo>
                    <a:pt x="22" y="0"/>
                    <a:pt x="0" y="22"/>
                    <a:pt x="0" y="4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36"/>
            <p:cNvSpPr/>
            <p:nvPr/>
          </p:nvSpPr>
          <p:spPr>
            <a:xfrm>
              <a:off x="1562329" y="3337089"/>
              <a:ext cx="128807" cy="260946"/>
            </a:xfrm>
            <a:custGeom>
              <a:avLst/>
              <a:gdLst/>
              <a:ahLst/>
              <a:cxnLst/>
              <a:rect l="l" t="t" r="r" b="b"/>
              <a:pathLst>
                <a:path w="49" h="99" extrusionOk="0">
                  <a:moveTo>
                    <a:pt x="49" y="49"/>
                  </a:moveTo>
                  <a:cubicBezTo>
                    <a:pt x="49" y="22"/>
                    <a:pt x="27" y="0"/>
                    <a:pt x="0" y="0"/>
                  </a:cubicBezTo>
                  <a:cubicBezTo>
                    <a:pt x="0" y="99"/>
                    <a:pt x="0" y="99"/>
                    <a:pt x="0" y="99"/>
                  </a:cubicBezTo>
                  <a:cubicBezTo>
                    <a:pt x="27" y="99"/>
                    <a:pt x="49" y="77"/>
                    <a:pt x="49" y="4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36"/>
            <p:cNvSpPr/>
            <p:nvPr/>
          </p:nvSpPr>
          <p:spPr>
            <a:xfrm>
              <a:off x="1462393" y="3365959"/>
              <a:ext cx="111041" cy="200984"/>
            </a:xfrm>
            <a:custGeom>
              <a:avLst/>
              <a:gdLst/>
              <a:ahLst/>
              <a:cxnLst/>
              <a:rect l="l" t="t" r="r" b="b"/>
              <a:pathLst>
                <a:path w="42" h="76" extrusionOk="0">
                  <a:moveTo>
                    <a:pt x="0" y="38"/>
                  </a:moveTo>
                  <a:cubicBezTo>
                    <a:pt x="0" y="59"/>
                    <a:pt x="17" y="76"/>
                    <a:pt x="38" y="76"/>
                  </a:cubicBezTo>
                  <a:cubicBezTo>
                    <a:pt x="42" y="38"/>
                    <a:pt x="42" y="38"/>
                    <a:pt x="42" y="38"/>
                  </a:cubicBezTo>
                  <a:cubicBezTo>
                    <a:pt x="38" y="0"/>
                    <a:pt x="38" y="0"/>
                    <a:pt x="38" y="0"/>
                  </a:cubicBezTo>
                  <a:cubicBezTo>
                    <a:pt x="17" y="0"/>
                    <a:pt x="0" y="17"/>
                    <a:pt x="0" y="38"/>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36"/>
            <p:cNvSpPr/>
            <p:nvPr/>
          </p:nvSpPr>
          <p:spPr>
            <a:xfrm>
              <a:off x="1562329" y="3365959"/>
              <a:ext cx="99937" cy="200984"/>
            </a:xfrm>
            <a:custGeom>
              <a:avLst/>
              <a:gdLst/>
              <a:ahLst/>
              <a:cxnLst/>
              <a:rect l="l" t="t" r="r" b="b"/>
              <a:pathLst>
                <a:path w="38" h="76" extrusionOk="0">
                  <a:moveTo>
                    <a:pt x="38" y="38"/>
                  </a:moveTo>
                  <a:cubicBezTo>
                    <a:pt x="38" y="17"/>
                    <a:pt x="21" y="0"/>
                    <a:pt x="0" y="0"/>
                  </a:cubicBezTo>
                  <a:cubicBezTo>
                    <a:pt x="0" y="76"/>
                    <a:pt x="0" y="76"/>
                    <a:pt x="0" y="76"/>
                  </a:cubicBezTo>
                  <a:cubicBezTo>
                    <a:pt x="21" y="76"/>
                    <a:pt x="38" y="59"/>
                    <a:pt x="38" y="38"/>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36"/>
            <p:cNvSpPr/>
            <p:nvPr/>
          </p:nvSpPr>
          <p:spPr>
            <a:xfrm>
              <a:off x="1539011" y="3651333"/>
              <a:ext cx="34423" cy="23319"/>
            </a:xfrm>
            <a:custGeom>
              <a:avLst/>
              <a:gdLst/>
              <a:ahLst/>
              <a:cxnLst/>
              <a:rect l="l" t="t" r="r" b="b"/>
              <a:pathLst>
                <a:path w="31" h="21" extrusionOk="0">
                  <a:moveTo>
                    <a:pt x="0" y="0"/>
                  </a:moveTo>
                  <a:lnTo>
                    <a:pt x="0" y="21"/>
                  </a:lnTo>
                  <a:lnTo>
                    <a:pt x="21" y="21"/>
                  </a:lnTo>
                  <a:lnTo>
                    <a:pt x="31" y="9"/>
                  </a:lnTo>
                  <a:lnTo>
                    <a:pt x="21" y="0"/>
                  </a:lnTo>
                  <a:lnTo>
                    <a:pt x="0" y="0"/>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36"/>
            <p:cNvSpPr/>
            <p:nvPr/>
          </p:nvSpPr>
          <p:spPr>
            <a:xfrm>
              <a:off x="1562329" y="3651333"/>
              <a:ext cx="21300" cy="234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36"/>
            <p:cNvSpPr/>
            <p:nvPr/>
          </p:nvSpPr>
          <p:spPr>
            <a:xfrm>
              <a:off x="1485711" y="3390388"/>
              <a:ext cx="87722" cy="152126"/>
            </a:xfrm>
            <a:custGeom>
              <a:avLst/>
              <a:gdLst/>
              <a:ahLst/>
              <a:cxnLst/>
              <a:rect l="l" t="t" r="r" b="b"/>
              <a:pathLst>
                <a:path w="33" h="58" extrusionOk="0">
                  <a:moveTo>
                    <a:pt x="0" y="29"/>
                  </a:moveTo>
                  <a:cubicBezTo>
                    <a:pt x="0" y="45"/>
                    <a:pt x="13" y="58"/>
                    <a:pt x="29" y="58"/>
                  </a:cubicBezTo>
                  <a:cubicBezTo>
                    <a:pt x="33" y="29"/>
                    <a:pt x="33" y="29"/>
                    <a:pt x="33" y="29"/>
                  </a:cubicBezTo>
                  <a:cubicBezTo>
                    <a:pt x="29" y="0"/>
                    <a:pt x="29" y="0"/>
                    <a:pt x="29" y="0"/>
                  </a:cubicBezTo>
                  <a:cubicBezTo>
                    <a:pt x="13" y="0"/>
                    <a:pt x="0" y="13"/>
                    <a:pt x="0" y="2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6"/>
            <p:cNvSpPr/>
            <p:nvPr/>
          </p:nvSpPr>
          <p:spPr>
            <a:xfrm>
              <a:off x="1562329" y="3390388"/>
              <a:ext cx="76618" cy="152126"/>
            </a:xfrm>
            <a:custGeom>
              <a:avLst/>
              <a:gdLst/>
              <a:ahLst/>
              <a:cxnLst/>
              <a:rect l="l" t="t" r="r" b="b"/>
              <a:pathLst>
                <a:path w="29" h="58" extrusionOk="0">
                  <a:moveTo>
                    <a:pt x="29" y="29"/>
                  </a:moveTo>
                  <a:cubicBezTo>
                    <a:pt x="29" y="13"/>
                    <a:pt x="16" y="0"/>
                    <a:pt x="0" y="0"/>
                  </a:cubicBezTo>
                  <a:cubicBezTo>
                    <a:pt x="0" y="58"/>
                    <a:pt x="0" y="58"/>
                    <a:pt x="0" y="58"/>
                  </a:cubicBezTo>
                  <a:cubicBezTo>
                    <a:pt x="16" y="58"/>
                    <a:pt x="29" y="45"/>
                    <a:pt x="29" y="2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6"/>
            <p:cNvSpPr/>
            <p:nvPr/>
          </p:nvSpPr>
          <p:spPr>
            <a:xfrm>
              <a:off x="1410204" y="3434805"/>
              <a:ext cx="163230" cy="65514"/>
            </a:xfrm>
            <a:custGeom>
              <a:avLst/>
              <a:gdLst/>
              <a:ahLst/>
              <a:cxnLst/>
              <a:rect l="l" t="t" r="r" b="b"/>
              <a:pathLst>
                <a:path w="62" h="25" extrusionOk="0">
                  <a:moveTo>
                    <a:pt x="0" y="0"/>
                  </a:moveTo>
                  <a:cubicBezTo>
                    <a:pt x="0" y="25"/>
                    <a:pt x="0" y="25"/>
                    <a:pt x="0" y="25"/>
                  </a:cubicBezTo>
                  <a:cubicBezTo>
                    <a:pt x="58" y="25"/>
                    <a:pt x="58" y="25"/>
                    <a:pt x="58" y="25"/>
                  </a:cubicBezTo>
                  <a:cubicBezTo>
                    <a:pt x="62" y="12"/>
                    <a:pt x="62" y="12"/>
                    <a:pt x="62" y="12"/>
                  </a:cubicBezTo>
                  <a:cubicBezTo>
                    <a:pt x="58" y="0"/>
                    <a:pt x="58" y="0"/>
                    <a:pt x="58" y="0"/>
                  </a:cubicBezTo>
                  <a:cubicBezTo>
                    <a:pt x="54" y="0"/>
                    <a:pt x="3"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6"/>
            <p:cNvSpPr/>
            <p:nvPr/>
          </p:nvSpPr>
          <p:spPr>
            <a:xfrm>
              <a:off x="1562329" y="3434805"/>
              <a:ext cx="149905" cy="65514"/>
            </a:xfrm>
            <a:custGeom>
              <a:avLst/>
              <a:gdLst/>
              <a:ahLst/>
              <a:cxnLst/>
              <a:rect l="l" t="t" r="r" b="b"/>
              <a:pathLst>
                <a:path w="57" h="25" extrusionOk="0">
                  <a:moveTo>
                    <a:pt x="57" y="0"/>
                  </a:moveTo>
                  <a:cubicBezTo>
                    <a:pt x="54" y="0"/>
                    <a:pt x="3" y="0"/>
                    <a:pt x="0" y="0"/>
                  </a:cubicBezTo>
                  <a:cubicBezTo>
                    <a:pt x="0" y="25"/>
                    <a:pt x="0" y="25"/>
                    <a:pt x="0" y="25"/>
                  </a:cubicBezTo>
                  <a:cubicBezTo>
                    <a:pt x="57" y="25"/>
                    <a:pt x="57" y="25"/>
                    <a:pt x="57" y="25"/>
                  </a:cubicBezTo>
                  <a:cubicBezTo>
                    <a:pt x="57" y="22"/>
                    <a:pt x="57" y="3"/>
                    <a:pt x="57"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 name="Graphic 10" descr="Daily calendar with solid fill">
            <a:extLst>
              <a:ext uri="{FF2B5EF4-FFF2-40B4-BE49-F238E27FC236}">
                <a16:creationId xmlns:a16="http://schemas.microsoft.com/office/drawing/2014/main" id="{847BC4C0-9427-645D-8610-E721DBCECC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8843" y="1289471"/>
            <a:ext cx="583210" cy="58321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7D1795B9-93F7-1F9F-BC28-F64BDE2F8690}"/>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C3C4001C-379D-958C-87D3-AA58369224B5}"/>
              </a:ext>
            </a:extLst>
          </p:cNvPr>
          <p:cNvSpPr txBox="1">
            <a:spLocks noGrp="1"/>
          </p:cNvSpPr>
          <p:nvPr>
            <p:ph type="title"/>
          </p:nvPr>
        </p:nvSpPr>
        <p:spPr>
          <a:xfrm>
            <a:off x="2111339" y="1764163"/>
            <a:ext cx="5225887"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CONTENT PLAN</a:t>
            </a:r>
          </a:p>
        </p:txBody>
      </p:sp>
      <p:sp>
        <p:nvSpPr>
          <p:cNvPr id="1796" name="Google Shape;1796;p33">
            <a:extLst>
              <a:ext uri="{FF2B5EF4-FFF2-40B4-BE49-F238E27FC236}">
                <a16:creationId xmlns:a16="http://schemas.microsoft.com/office/drawing/2014/main" id="{E5985B41-E75F-E419-9F65-180917BF4144}"/>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cxnSp>
        <p:nvCxnSpPr>
          <p:cNvPr id="1797" name="Google Shape;1797;p33">
            <a:extLst>
              <a:ext uri="{FF2B5EF4-FFF2-40B4-BE49-F238E27FC236}">
                <a16:creationId xmlns:a16="http://schemas.microsoft.com/office/drawing/2014/main" id="{410AA6FF-6D3B-98E8-D80E-7F73F438D461}"/>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F568B9E1-9937-D57D-2EA0-FBEBE6AA3B5D}"/>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73C1C4A2-631B-B8A3-37AB-0467D2651B62}"/>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C873E749-E6F0-C12C-A0CC-D774364AA13E}"/>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25605DDD-EA18-70E7-FE0F-7F5EA7683708}"/>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4ABD48FD-A6D1-57E9-2999-54DF5D3EA5F4}"/>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BF149EC7-9E47-736C-67AC-21AB508482E3}"/>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C57CA36B-4DDE-0E2E-AD61-3FE153012F6C}"/>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1EF9D475-B38E-18C9-BAEE-0DC07606810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5F81CBD5-DBE3-53BF-A45A-7553FC342DF0}"/>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45444120-5E59-684D-FB61-8B6611468174}"/>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C1C06A58-34B6-A643-DAAE-B5007E692B09}"/>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827F9286-2412-42DE-D468-F55407AA403F}"/>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EDBD53BA-1A12-55CA-F1B8-E87F7A3DF5A0}"/>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D29F4DE2-73CF-DC08-957F-FA2B5E65710C}"/>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7811C161-5CDF-08FB-1866-89789674D632}"/>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0A19A45F-E34E-87EC-2575-8228094F34E4}"/>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D7EB8E45-BFF0-634B-C6A2-444A839045DE}"/>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24DFC75C-B9EC-032E-CFC3-7B70F8E5AA7F}"/>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75480594-F02C-AF0F-709A-9DF22D695DDF}"/>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7CD33D46-3619-9223-D60D-ABD39377324D}"/>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3D238A5F-D54C-7EB0-838C-557BABB3325D}"/>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4C99E47A-53AC-E48E-2D24-12DAEA1FF9A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9333071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8" name="Google Shape;1908;p35"/>
          <p:cNvSpPr txBox="1">
            <a:spLocks noGrp="1"/>
          </p:cNvSpPr>
          <p:nvPr>
            <p:ph type="subTitle" idx="1"/>
          </p:nvPr>
        </p:nvSpPr>
        <p:spPr>
          <a:xfrm>
            <a:off x="613375" y="2075235"/>
            <a:ext cx="24627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CLEANING</a:t>
            </a:r>
          </a:p>
        </p:txBody>
      </p:sp>
      <p:sp>
        <p:nvSpPr>
          <p:cNvPr id="1909" name="Google Shape;1909;p35"/>
          <p:cNvSpPr txBox="1">
            <a:spLocks noGrp="1"/>
          </p:cNvSpPr>
          <p:nvPr>
            <p:ph type="subTitle" idx="5"/>
          </p:nvPr>
        </p:nvSpPr>
        <p:spPr>
          <a:xfrm>
            <a:off x="3335607" y="2075235"/>
            <a:ext cx="2462700" cy="6927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 and  key insights</a:t>
            </a:r>
            <a:endParaRPr dirty="0"/>
          </a:p>
        </p:txBody>
      </p:sp>
      <p:sp>
        <p:nvSpPr>
          <p:cNvPr id="1910" name="Google Shape;1910;p35"/>
          <p:cNvSpPr txBox="1">
            <a:spLocks noGrp="1"/>
          </p:cNvSpPr>
          <p:nvPr>
            <p:ph type="subTitle" idx="6"/>
          </p:nvPr>
        </p:nvSpPr>
        <p:spPr>
          <a:xfrm>
            <a:off x="5956267" y="2090580"/>
            <a:ext cx="2462700" cy="6774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and visualization</a:t>
            </a:r>
            <a:endParaRPr dirty="0"/>
          </a:p>
        </p:txBody>
      </p:sp>
      <p:sp>
        <p:nvSpPr>
          <p:cNvPr id="1911" name="Google Shape;191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CONTENT PLAN</a:t>
            </a:r>
          </a:p>
        </p:txBody>
      </p:sp>
      <p:sp>
        <p:nvSpPr>
          <p:cNvPr id="1913" name="Google Shape;1913;p35"/>
          <p:cNvSpPr txBox="1">
            <a:spLocks noGrp="1"/>
          </p:cNvSpPr>
          <p:nvPr>
            <p:ph type="subTitle" idx="3"/>
          </p:nvPr>
        </p:nvSpPr>
        <p:spPr>
          <a:xfrm>
            <a:off x="3335624" y="2699300"/>
            <a:ext cx="2462700" cy="910800"/>
          </a:xfrm>
          <a:prstGeom prst="rect">
            <a:avLst/>
          </a:prstGeom>
        </p:spPr>
        <p:txBody>
          <a:bodyPr spcFirstLastPara="1" wrap="square" lIns="91425" tIns="91425" rIns="91425" bIns="91425" anchor="t" anchorCtr="0">
            <a:noAutofit/>
          </a:bodyPr>
          <a:lstStyle/>
          <a:p>
            <a:pPr marL="0" indent="0"/>
            <a:r>
              <a:rPr lang="ar-EG" sz="1400" dirty="0"/>
              <a:t>Compare ridership between different transportation modes</a:t>
            </a:r>
          </a:p>
        </p:txBody>
      </p:sp>
      <p:grpSp>
        <p:nvGrpSpPr>
          <p:cNvPr id="1915" name="Google Shape;1915;p35"/>
          <p:cNvGrpSpPr/>
          <p:nvPr/>
        </p:nvGrpSpPr>
        <p:grpSpPr>
          <a:xfrm>
            <a:off x="1199862" y="1481202"/>
            <a:ext cx="366307" cy="345337"/>
            <a:chOff x="7119913" y="3355965"/>
            <a:chExt cx="366307" cy="345337"/>
          </a:xfrm>
        </p:grpSpPr>
        <p:sp>
          <p:nvSpPr>
            <p:cNvPr id="1916" name="Google Shape;1916;p35"/>
            <p:cNvSpPr/>
            <p:nvPr/>
          </p:nvSpPr>
          <p:spPr>
            <a:xfrm>
              <a:off x="7151005" y="3365959"/>
              <a:ext cx="21098" cy="66624"/>
            </a:xfrm>
            <a:custGeom>
              <a:avLst/>
              <a:gdLst/>
              <a:ahLst/>
              <a:cxnLst/>
              <a:rect l="l" t="t" r="r" b="b"/>
              <a:pathLst>
                <a:path w="19" h="60" extrusionOk="0">
                  <a:moveTo>
                    <a:pt x="19" y="48"/>
                  </a:moveTo>
                  <a:lnTo>
                    <a:pt x="10" y="60"/>
                  </a:lnTo>
                  <a:lnTo>
                    <a:pt x="0" y="48"/>
                  </a:lnTo>
                  <a:lnTo>
                    <a:pt x="0" y="10"/>
                  </a:lnTo>
                  <a:lnTo>
                    <a:pt x="10" y="0"/>
                  </a:lnTo>
                  <a:lnTo>
                    <a:pt x="19" y="10"/>
                  </a:lnTo>
                  <a:lnTo>
                    <a:pt x="19" y="4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5"/>
            <p:cNvSpPr/>
            <p:nvPr/>
          </p:nvSpPr>
          <p:spPr>
            <a:xfrm>
              <a:off x="7433048" y="3365959"/>
              <a:ext cx="21098" cy="66624"/>
            </a:xfrm>
            <a:custGeom>
              <a:avLst/>
              <a:gdLst/>
              <a:ahLst/>
              <a:cxnLst/>
              <a:rect l="l" t="t" r="r" b="b"/>
              <a:pathLst>
                <a:path w="19" h="60" extrusionOk="0">
                  <a:moveTo>
                    <a:pt x="0" y="48"/>
                  </a:moveTo>
                  <a:lnTo>
                    <a:pt x="10" y="60"/>
                  </a:lnTo>
                  <a:lnTo>
                    <a:pt x="19" y="48"/>
                  </a:lnTo>
                  <a:lnTo>
                    <a:pt x="19" y="10"/>
                  </a:lnTo>
                  <a:lnTo>
                    <a:pt x="10" y="0"/>
                  </a:lnTo>
                  <a:lnTo>
                    <a:pt x="0" y="10"/>
                  </a:lnTo>
                  <a:lnTo>
                    <a:pt x="0" y="4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5"/>
            <p:cNvSpPr/>
            <p:nvPr/>
          </p:nvSpPr>
          <p:spPr>
            <a:xfrm>
              <a:off x="7119913" y="3419259"/>
              <a:ext cx="194321" cy="282044"/>
            </a:xfrm>
            <a:custGeom>
              <a:avLst/>
              <a:gdLst/>
              <a:ahLst/>
              <a:cxnLst/>
              <a:rect l="l" t="t" r="r" b="b"/>
              <a:pathLst>
                <a:path w="175" h="254" extrusionOk="0">
                  <a:moveTo>
                    <a:pt x="0" y="0"/>
                  </a:moveTo>
                  <a:lnTo>
                    <a:pt x="0" y="254"/>
                  </a:lnTo>
                  <a:lnTo>
                    <a:pt x="164" y="254"/>
                  </a:lnTo>
                  <a:lnTo>
                    <a:pt x="175" y="128"/>
                  </a:lnTo>
                  <a:lnTo>
                    <a:pt x="164" y="0"/>
                  </a:ln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5"/>
            <p:cNvSpPr/>
            <p:nvPr/>
          </p:nvSpPr>
          <p:spPr>
            <a:xfrm>
              <a:off x="7302020" y="3419259"/>
              <a:ext cx="184200" cy="2820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5"/>
            <p:cNvSpPr/>
            <p:nvPr/>
          </p:nvSpPr>
          <p:spPr>
            <a:xfrm>
              <a:off x="7141011" y="3442577"/>
              <a:ext cx="173224" cy="108820"/>
            </a:xfrm>
            <a:custGeom>
              <a:avLst/>
              <a:gdLst/>
              <a:ahLst/>
              <a:cxnLst/>
              <a:rect l="l" t="t" r="r" b="b"/>
              <a:pathLst>
                <a:path w="156" h="98" extrusionOk="0">
                  <a:moveTo>
                    <a:pt x="0" y="0"/>
                  </a:moveTo>
                  <a:lnTo>
                    <a:pt x="0" y="98"/>
                  </a:lnTo>
                  <a:lnTo>
                    <a:pt x="145" y="98"/>
                  </a:lnTo>
                  <a:lnTo>
                    <a:pt x="156" y="48"/>
                  </a:lnTo>
                  <a:lnTo>
                    <a:pt x="145"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5"/>
            <p:cNvSpPr/>
            <p:nvPr/>
          </p:nvSpPr>
          <p:spPr>
            <a:xfrm>
              <a:off x="7302020" y="3442577"/>
              <a:ext cx="33300" cy="1089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5"/>
            <p:cNvSpPr/>
            <p:nvPr/>
          </p:nvSpPr>
          <p:spPr>
            <a:xfrm>
              <a:off x="7141011" y="3572495"/>
              <a:ext cx="107700" cy="1077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5"/>
            <p:cNvSpPr/>
            <p:nvPr/>
          </p:nvSpPr>
          <p:spPr>
            <a:xfrm>
              <a:off x="7269818" y="3572495"/>
              <a:ext cx="44416" cy="107710"/>
            </a:xfrm>
            <a:custGeom>
              <a:avLst/>
              <a:gdLst/>
              <a:ahLst/>
              <a:cxnLst/>
              <a:rect l="l" t="t" r="r" b="b"/>
              <a:pathLst>
                <a:path w="40" h="97" extrusionOk="0">
                  <a:moveTo>
                    <a:pt x="0" y="0"/>
                  </a:moveTo>
                  <a:lnTo>
                    <a:pt x="0" y="97"/>
                  </a:lnTo>
                  <a:lnTo>
                    <a:pt x="29" y="97"/>
                  </a:lnTo>
                  <a:lnTo>
                    <a:pt x="40" y="47"/>
                  </a:lnTo>
                  <a:lnTo>
                    <a:pt x="29"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5"/>
            <p:cNvSpPr/>
            <p:nvPr/>
          </p:nvSpPr>
          <p:spPr>
            <a:xfrm>
              <a:off x="7302020" y="3572495"/>
              <a:ext cx="163200" cy="1077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5"/>
            <p:cNvSpPr/>
            <p:nvPr/>
          </p:nvSpPr>
          <p:spPr>
            <a:xfrm>
              <a:off x="7356429" y="3442577"/>
              <a:ext cx="108820" cy="108820"/>
            </a:xfrm>
            <a:custGeom>
              <a:avLst/>
              <a:gdLst/>
              <a:ahLst/>
              <a:cxnLst/>
              <a:rect l="l" t="t" r="r" b="b"/>
              <a:pathLst>
                <a:path w="98" h="98" extrusionOk="0">
                  <a:moveTo>
                    <a:pt x="0" y="98"/>
                  </a:moveTo>
                  <a:lnTo>
                    <a:pt x="48" y="98"/>
                  </a:lnTo>
                  <a:lnTo>
                    <a:pt x="98" y="98"/>
                  </a:lnTo>
                  <a:lnTo>
                    <a:pt x="98" y="0"/>
                  </a:lnTo>
                  <a:lnTo>
                    <a:pt x="0" y="0"/>
                  </a:lnTo>
                  <a:lnTo>
                    <a:pt x="0" y="9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35"/>
            <p:cNvSpPr/>
            <p:nvPr/>
          </p:nvSpPr>
          <p:spPr>
            <a:xfrm>
              <a:off x="7119913" y="3355965"/>
              <a:ext cx="194321" cy="21098"/>
            </a:xfrm>
            <a:custGeom>
              <a:avLst/>
              <a:gdLst/>
              <a:ahLst/>
              <a:cxnLst/>
              <a:rect l="l" t="t" r="r" b="b"/>
              <a:pathLst>
                <a:path w="175" h="19" extrusionOk="0">
                  <a:moveTo>
                    <a:pt x="0" y="0"/>
                  </a:moveTo>
                  <a:lnTo>
                    <a:pt x="0" y="19"/>
                  </a:lnTo>
                  <a:lnTo>
                    <a:pt x="164" y="19"/>
                  </a:lnTo>
                  <a:lnTo>
                    <a:pt x="175" y="9"/>
                  </a:lnTo>
                  <a:lnTo>
                    <a:pt x="164" y="0"/>
                  </a:lnTo>
                  <a:lnTo>
                    <a:pt x="0" y="0"/>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302020" y="3355965"/>
              <a:ext cx="1842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06525" y="3463675"/>
              <a:ext cx="99937" cy="21098"/>
            </a:xfrm>
            <a:custGeom>
              <a:avLst/>
              <a:gdLst/>
              <a:ahLst/>
              <a:cxnLst/>
              <a:rect l="l" t="t" r="r" b="b"/>
              <a:pathLst>
                <a:path w="90" h="19" extrusionOk="0">
                  <a:moveTo>
                    <a:pt x="0" y="0"/>
                  </a:moveTo>
                  <a:lnTo>
                    <a:pt x="0" y="19"/>
                  </a:lnTo>
                  <a:lnTo>
                    <a:pt x="86" y="19"/>
                  </a:lnTo>
                  <a:lnTo>
                    <a:pt x="90" y="10"/>
                  </a:lnTo>
                  <a:lnTo>
                    <a:pt x="86"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302020" y="3463675"/>
              <a:ext cx="123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206525" y="3505871"/>
              <a:ext cx="103268" cy="21098"/>
            </a:xfrm>
            <a:custGeom>
              <a:avLst/>
              <a:gdLst/>
              <a:ahLst/>
              <a:cxnLst/>
              <a:rect l="l" t="t" r="r" b="b"/>
              <a:pathLst>
                <a:path w="93" h="19" extrusionOk="0">
                  <a:moveTo>
                    <a:pt x="0" y="0"/>
                  </a:moveTo>
                  <a:lnTo>
                    <a:pt x="0" y="19"/>
                  </a:lnTo>
                  <a:lnTo>
                    <a:pt x="86" y="19"/>
                  </a:lnTo>
                  <a:lnTo>
                    <a:pt x="93" y="10"/>
                  </a:lnTo>
                  <a:lnTo>
                    <a:pt x="86"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02020" y="3505871"/>
              <a:ext cx="123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162109" y="3463675"/>
              <a:ext cx="21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162109" y="3505871"/>
              <a:ext cx="21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380858" y="3463675"/>
              <a:ext cx="63294" cy="61073"/>
            </a:xfrm>
            <a:custGeom>
              <a:avLst/>
              <a:gdLst/>
              <a:ahLst/>
              <a:cxnLst/>
              <a:rect l="l" t="t" r="r" b="b"/>
              <a:pathLst>
                <a:path w="57" h="55" extrusionOk="0">
                  <a:moveTo>
                    <a:pt x="7" y="19"/>
                  </a:moveTo>
                  <a:lnTo>
                    <a:pt x="23" y="19"/>
                  </a:lnTo>
                  <a:lnTo>
                    <a:pt x="0" y="41"/>
                  </a:lnTo>
                  <a:lnTo>
                    <a:pt x="14" y="55"/>
                  </a:lnTo>
                  <a:lnTo>
                    <a:pt x="35" y="33"/>
                  </a:lnTo>
                  <a:lnTo>
                    <a:pt x="35" y="48"/>
                  </a:lnTo>
                  <a:lnTo>
                    <a:pt x="57" y="48"/>
                  </a:lnTo>
                  <a:lnTo>
                    <a:pt x="57" y="0"/>
                  </a:lnTo>
                  <a:lnTo>
                    <a:pt x="7" y="0"/>
                  </a:lnTo>
                  <a:lnTo>
                    <a:pt x="7"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302020" y="3593592"/>
              <a:ext cx="12300" cy="21300"/>
            </a:xfrm>
            <a:prstGeom prst="rect">
              <a:avLst/>
            </a:prstGeom>
            <a:solidFill>
              <a:srgbClr val="7EE4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5"/>
            <p:cNvSpPr/>
            <p:nvPr/>
          </p:nvSpPr>
          <p:spPr>
            <a:xfrm>
              <a:off x="7290916" y="3635788"/>
              <a:ext cx="23319" cy="23319"/>
            </a:xfrm>
            <a:custGeom>
              <a:avLst/>
              <a:gdLst/>
              <a:ahLst/>
              <a:cxnLst/>
              <a:rect l="l" t="t" r="r" b="b"/>
              <a:pathLst>
                <a:path w="21" h="21" extrusionOk="0">
                  <a:moveTo>
                    <a:pt x="0" y="0"/>
                  </a:moveTo>
                  <a:lnTo>
                    <a:pt x="0" y="21"/>
                  </a:lnTo>
                  <a:lnTo>
                    <a:pt x="10" y="21"/>
                  </a:lnTo>
                  <a:lnTo>
                    <a:pt x="21" y="9"/>
                  </a:lnTo>
                  <a:lnTo>
                    <a:pt x="10"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5"/>
            <p:cNvSpPr/>
            <p:nvPr/>
          </p:nvSpPr>
          <p:spPr>
            <a:xfrm>
              <a:off x="7302020" y="3635788"/>
              <a:ext cx="96600" cy="234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5"/>
            <p:cNvSpPr/>
            <p:nvPr/>
          </p:nvSpPr>
          <p:spPr>
            <a:xfrm>
              <a:off x="7419723" y="3593592"/>
              <a:ext cx="24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5"/>
            <p:cNvSpPr/>
            <p:nvPr/>
          </p:nvSpPr>
          <p:spPr>
            <a:xfrm>
              <a:off x="7419723" y="3635788"/>
              <a:ext cx="24300" cy="234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5"/>
            <p:cNvSpPr/>
            <p:nvPr/>
          </p:nvSpPr>
          <p:spPr>
            <a:xfrm>
              <a:off x="7162109" y="3593592"/>
              <a:ext cx="63294" cy="59962"/>
            </a:xfrm>
            <a:custGeom>
              <a:avLst/>
              <a:gdLst/>
              <a:ahLst/>
              <a:cxnLst/>
              <a:rect l="l" t="t" r="r" b="b"/>
              <a:pathLst>
                <a:path w="57" h="54" extrusionOk="0">
                  <a:moveTo>
                    <a:pt x="50" y="19"/>
                  </a:moveTo>
                  <a:lnTo>
                    <a:pt x="50" y="0"/>
                  </a:lnTo>
                  <a:lnTo>
                    <a:pt x="0" y="0"/>
                  </a:lnTo>
                  <a:lnTo>
                    <a:pt x="0" y="47"/>
                  </a:lnTo>
                  <a:lnTo>
                    <a:pt x="19" y="47"/>
                  </a:lnTo>
                  <a:lnTo>
                    <a:pt x="19" y="33"/>
                  </a:lnTo>
                  <a:lnTo>
                    <a:pt x="42" y="54"/>
                  </a:lnTo>
                  <a:lnTo>
                    <a:pt x="57" y="42"/>
                  </a:lnTo>
                  <a:lnTo>
                    <a:pt x="33" y="19"/>
                  </a:lnTo>
                  <a:lnTo>
                    <a:pt x="50"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5"/>
            <p:cNvSpPr/>
            <p:nvPr/>
          </p:nvSpPr>
          <p:spPr>
            <a:xfrm>
              <a:off x="7290916" y="3593592"/>
              <a:ext cx="23319" cy="21098"/>
            </a:xfrm>
            <a:custGeom>
              <a:avLst/>
              <a:gdLst/>
              <a:ahLst/>
              <a:cxnLst/>
              <a:rect l="l" t="t" r="r" b="b"/>
              <a:pathLst>
                <a:path w="21" h="19" extrusionOk="0">
                  <a:moveTo>
                    <a:pt x="0" y="0"/>
                  </a:moveTo>
                  <a:lnTo>
                    <a:pt x="0" y="19"/>
                  </a:lnTo>
                  <a:lnTo>
                    <a:pt x="10" y="19"/>
                  </a:lnTo>
                  <a:lnTo>
                    <a:pt x="21" y="9"/>
                  </a:lnTo>
                  <a:lnTo>
                    <a:pt x="10"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5"/>
            <p:cNvSpPr/>
            <p:nvPr/>
          </p:nvSpPr>
          <p:spPr>
            <a:xfrm>
              <a:off x="7302020" y="3593592"/>
              <a:ext cx="966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Subtitle 1">
            <a:extLst>
              <a:ext uri="{FF2B5EF4-FFF2-40B4-BE49-F238E27FC236}">
                <a16:creationId xmlns:a16="http://schemas.microsoft.com/office/drawing/2014/main" id="{C98783F0-877C-377A-B629-DC6DDB36BE57}"/>
              </a:ext>
            </a:extLst>
          </p:cNvPr>
          <p:cNvSpPr txBox="1">
            <a:spLocks noGrp="1"/>
          </p:cNvSpPr>
          <p:nvPr>
            <p:ph type="subTitle" idx="2"/>
          </p:nvPr>
        </p:nvSpPr>
        <p:spPr>
          <a:xfrm>
            <a:off x="714375" y="2698750"/>
            <a:ext cx="2463800" cy="738633"/>
          </a:xfrm>
          <a:prstGeom prst="rect">
            <a:avLst/>
          </a:prstGeom>
          <a:noFill/>
        </p:spPr>
        <p:txBody>
          <a:bodyPr wrap="square">
            <a:spAutoFit/>
          </a:bodyPr>
          <a:lstStyle/>
          <a:p>
            <a:pPr algn="l"/>
            <a:r>
              <a:rPr lang="ar-EG" sz="1800" dirty="0"/>
              <a:t>Preparing the data for analysis</a:t>
            </a:r>
          </a:p>
        </p:txBody>
      </p:sp>
      <p:sp>
        <p:nvSpPr>
          <p:cNvPr id="6" name="Subtitle 5">
            <a:extLst>
              <a:ext uri="{FF2B5EF4-FFF2-40B4-BE49-F238E27FC236}">
                <a16:creationId xmlns:a16="http://schemas.microsoft.com/office/drawing/2014/main" id="{B0B21BDF-7A4F-3372-ECE9-F014B219BB6D}"/>
              </a:ext>
            </a:extLst>
          </p:cNvPr>
          <p:cNvSpPr txBox="1">
            <a:spLocks noGrp="1"/>
          </p:cNvSpPr>
          <p:nvPr>
            <p:ph type="subTitle" idx="4"/>
          </p:nvPr>
        </p:nvSpPr>
        <p:spPr>
          <a:xfrm>
            <a:off x="5956300" y="2698750"/>
            <a:ext cx="2462213" cy="553968"/>
          </a:xfrm>
          <a:prstGeom prst="rect">
            <a:avLst/>
          </a:prstGeom>
          <a:noFill/>
        </p:spPr>
        <p:txBody>
          <a:bodyPr wrap="square">
            <a:spAutoFit/>
          </a:bodyPr>
          <a:lstStyle/>
          <a:p>
            <a:pPr algn="ctr"/>
            <a:r>
              <a:rPr lang="ar-EG" dirty="0"/>
              <a:t>Develop an interactive dashboard</a:t>
            </a:r>
          </a:p>
        </p:txBody>
      </p:sp>
      <p:grpSp>
        <p:nvGrpSpPr>
          <p:cNvPr id="7" name="Google Shape;4189;p56">
            <a:extLst>
              <a:ext uri="{FF2B5EF4-FFF2-40B4-BE49-F238E27FC236}">
                <a16:creationId xmlns:a16="http://schemas.microsoft.com/office/drawing/2014/main" id="{D21E65B8-740E-6F90-BC93-702E3C3ED22B}"/>
              </a:ext>
            </a:extLst>
          </p:cNvPr>
          <p:cNvGrpSpPr/>
          <p:nvPr/>
        </p:nvGrpSpPr>
        <p:grpSpPr>
          <a:xfrm>
            <a:off x="4155038" y="1486346"/>
            <a:ext cx="823838" cy="458988"/>
            <a:chOff x="4411970" y="1801825"/>
            <a:chExt cx="734586" cy="409262"/>
          </a:xfrm>
        </p:grpSpPr>
        <p:sp>
          <p:nvSpPr>
            <p:cNvPr id="8" name="Google Shape;4190;p56">
              <a:extLst>
                <a:ext uri="{FF2B5EF4-FFF2-40B4-BE49-F238E27FC236}">
                  <a16:creationId xmlns:a16="http://schemas.microsoft.com/office/drawing/2014/main" id="{3F058C2B-AC93-6304-010C-6C0D12CA6E21}"/>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191;p56">
              <a:extLst>
                <a:ext uri="{FF2B5EF4-FFF2-40B4-BE49-F238E27FC236}">
                  <a16:creationId xmlns:a16="http://schemas.microsoft.com/office/drawing/2014/main" id="{3D63D49E-2195-241D-AF59-7815216BB924}"/>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663;p61">
            <a:extLst>
              <a:ext uri="{FF2B5EF4-FFF2-40B4-BE49-F238E27FC236}">
                <a16:creationId xmlns:a16="http://schemas.microsoft.com/office/drawing/2014/main" id="{23C6B967-E35E-FECE-69C3-E87885C46D39}"/>
              </a:ext>
            </a:extLst>
          </p:cNvPr>
          <p:cNvGrpSpPr/>
          <p:nvPr/>
        </p:nvGrpSpPr>
        <p:grpSpPr>
          <a:xfrm>
            <a:off x="6523090" y="1502300"/>
            <a:ext cx="1334436" cy="575740"/>
            <a:chOff x="4294923" y="2439811"/>
            <a:chExt cx="1334436" cy="967914"/>
          </a:xfrm>
        </p:grpSpPr>
        <p:grpSp>
          <p:nvGrpSpPr>
            <p:cNvPr id="11" name="Google Shape;7664;p61">
              <a:extLst>
                <a:ext uri="{FF2B5EF4-FFF2-40B4-BE49-F238E27FC236}">
                  <a16:creationId xmlns:a16="http://schemas.microsoft.com/office/drawing/2014/main" id="{2DC6C9E3-3995-7D31-D1B6-6D4F6445C7DD}"/>
                </a:ext>
              </a:extLst>
            </p:cNvPr>
            <p:cNvGrpSpPr/>
            <p:nvPr/>
          </p:nvGrpSpPr>
          <p:grpSpPr>
            <a:xfrm>
              <a:off x="4960455" y="2469658"/>
              <a:ext cx="668904" cy="885524"/>
              <a:chOff x="4960455" y="2469658"/>
              <a:chExt cx="668904" cy="885524"/>
            </a:xfrm>
          </p:grpSpPr>
          <p:sp>
            <p:nvSpPr>
              <p:cNvPr id="20" name="Google Shape;7665;p61">
                <a:extLst>
                  <a:ext uri="{FF2B5EF4-FFF2-40B4-BE49-F238E27FC236}">
                    <a16:creationId xmlns:a16="http://schemas.microsoft.com/office/drawing/2014/main" id="{9C53B47A-EC46-45FA-E210-0A63BF4A32E7}"/>
                  </a:ext>
                </a:extLst>
              </p:cNvPr>
              <p:cNvSpPr/>
              <p:nvPr/>
            </p:nvSpPr>
            <p:spPr>
              <a:xfrm>
                <a:off x="4960455" y="3257057"/>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66;p61">
                <a:extLst>
                  <a:ext uri="{FF2B5EF4-FFF2-40B4-BE49-F238E27FC236}">
                    <a16:creationId xmlns:a16="http://schemas.microsoft.com/office/drawing/2014/main" id="{6D871862-EE8E-01DE-B5C1-FB2841754B01}"/>
                  </a:ext>
                </a:extLst>
              </p:cNvPr>
              <p:cNvSpPr/>
              <p:nvPr/>
            </p:nvSpPr>
            <p:spPr>
              <a:xfrm>
                <a:off x="4960455" y="3099584"/>
                <a:ext cx="668904" cy="98124"/>
              </a:xfrm>
              <a:custGeom>
                <a:avLst/>
                <a:gdLst/>
                <a:ahLst/>
                <a:cxnLst/>
                <a:rect l="l" t="t" r="r" b="b"/>
                <a:pathLst>
                  <a:path w="42851" h="6286" extrusionOk="0">
                    <a:moveTo>
                      <a:pt x="0" y="0"/>
                    </a:moveTo>
                    <a:lnTo>
                      <a:pt x="0" y="6285"/>
                    </a:lnTo>
                    <a:lnTo>
                      <a:pt x="42851" y="6285"/>
                    </a:lnTo>
                    <a:lnTo>
                      <a:pt x="4285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67;p61">
                <a:extLst>
                  <a:ext uri="{FF2B5EF4-FFF2-40B4-BE49-F238E27FC236}">
                    <a16:creationId xmlns:a16="http://schemas.microsoft.com/office/drawing/2014/main" id="{76D74DFC-846A-5AE9-A658-AB59321631C7}"/>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68;p61">
                <a:extLst>
                  <a:ext uri="{FF2B5EF4-FFF2-40B4-BE49-F238E27FC236}">
                    <a16:creationId xmlns:a16="http://schemas.microsoft.com/office/drawing/2014/main" id="{E9CE23B8-0F85-708F-7EA3-9ABCD50E6143}"/>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69;p61">
                <a:extLst>
                  <a:ext uri="{FF2B5EF4-FFF2-40B4-BE49-F238E27FC236}">
                    <a16:creationId xmlns:a16="http://schemas.microsoft.com/office/drawing/2014/main" id="{6F3E0F2D-1EC7-2116-BC1C-8DCB4BD8CA34}"/>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70;p61">
                <a:extLst>
                  <a:ext uri="{FF2B5EF4-FFF2-40B4-BE49-F238E27FC236}">
                    <a16:creationId xmlns:a16="http://schemas.microsoft.com/office/drawing/2014/main" id="{72F1EE2E-2956-EAF4-92C6-0C38AB480E51}"/>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671;p61">
              <a:extLst>
                <a:ext uri="{FF2B5EF4-FFF2-40B4-BE49-F238E27FC236}">
                  <a16:creationId xmlns:a16="http://schemas.microsoft.com/office/drawing/2014/main" id="{F9926399-9644-DBA4-2974-15EF82BDA124}"/>
                </a:ext>
              </a:extLst>
            </p:cNvPr>
            <p:cNvGrpSpPr/>
            <p:nvPr/>
          </p:nvGrpSpPr>
          <p:grpSpPr>
            <a:xfrm>
              <a:off x="4294923" y="2469658"/>
              <a:ext cx="668951" cy="885524"/>
              <a:chOff x="4294923" y="2469658"/>
              <a:chExt cx="668951" cy="885524"/>
            </a:xfrm>
          </p:grpSpPr>
          <p:sp>
            <p:nvSpPr>
              <p:cNvPr id="14" name="Google Shape;7672;p61">
                <a:extLst>
                  <a:ext uri="{FF2B5EF4-FFF2-40B4-BE49-F238E27FC236}">
                    <a16:creationId xmlns:a16="http://schemas.microsoft.com/office/drawing/2014/main" id="{F38E875E-FAEA-54C0-AD0B-042861B70F25}"/>
                  </a:ext>
                </a:extLst>
              </p:cNvPr>
              <p:cNvSpPr/>
              <p:nvPr/>
            </p:nvSpPr>
            <p:spPr>
              <a:xfrm>
                <a:off x="4294923" y="3257057"/>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73;p61">
                <a:extLst>
                  <a:ext uri="{FF2B5EF4-FFF2-40B4-BE49-F238E27FC236}">
                    <a16:creationId xmlns:a16="http://schemas.microsoft.com/office/drawing/2014/main" id="{5FA52359-6550-15D3-2C46-8CDC3CB0312A}"/>
                  </a:ext>
                </a:extLst>
              </p:cNvPr>
              <p:cNvSpPr/>
              <p:nvPr/>
            </p:nvSpPr>
            <p:spPr>
              <a:xfrm>
                <a:off x="4294923" y="3099584"/>
                <a:ext cx="668951" cy="98124"/>
              </a:xfrm>
              <a:custGeom>
                <a:avLst/>
                <a:gdLst/>
                <a:ahLst/>
                <a:cxnLst/>
                <a:rect l="l" t="t" r="r" b="b"/>
                <a:pathLst>
                  <a:path w="42854" h="6286" extrusionOk="0">
                    <a:moveTo>
                      <a:pt x="0" y="0"/>
                    </a:moveTo>
                    <a:lnTo>
                      <a:pt x="0" y="6285"/>
                    </a:lnTo>
                    <a:lnTo>
                      <a:pt x="42854" y="6285"/>
                    </a:lnTo>
                    <a:lnTo>
                      <a:pt x="428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74;p61">
                <a:extLst>
                  <a:ext uri="{FF2B5EF4-FFF2-40B4-BE49-F238E27FC236}">
                    <a16:creationId xmlns:a16="http://schemas.microsoft.com/office/drawing/2014/main" id="{4A4858AD-BF18-94BA-87D7-C6327119A7BF}"/>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75;p61">
                <a:extLst>
                  <a:ext uri="{FF2B5EF4-FFF2-40B4-BE49-F238E27FC236}">
                    <a16:creationId xmlns:a16="http://schemas.microsoft.com/office/drawing/2014/main" id="{A2072DD8-01B6-D6F8-EDC5-67EA837B073A}"/>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76;p61">
                <a:extLst>
                  <a:ext uri="{FF2B5EF4-FFF2-40B4-BE49-F238E27FC236}">
                    <a16:creationId xmlns:a16="http://schemas.microsoft.com/office/drawing/2014/main" id="{F8D48354-D46D-CB26-9C82-0ED35A29637E}"/>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77;p61">
                <a:extLst>
                  <a:ext uri="{FF2B5EF4-FFF2-40B4-BE49-F238E27FC236}">
                    <a16:creationId xmlns:a16="http://schemas.microsoft.com/office/drawing/2014/main" id="{836F1F84-A7EC-688E-10FE-3818213C9CA1}"/>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678;p61">
              <a:extLst>
                <a:ext uri="{FF2B5EF4-FFF2-40B4-BE49-F238E27FC236}">
                  <a16:creationId xmlns:a16="http://schemas.microsoft.com/office/drawing/2014/main" id="{E0293901-BE09-C5E1-C91B-EC6254A9F357}"/>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2079" name="Google Shape;2079;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26" name="TextBox 25">
            <a:extLst>
              <a:ext uri="{FF2B5EF4-FFF2-40B4-BE49-F238E27FC236}">
                <a16:creationId xmlns:a16="http://schemas.microsoft.com/office/drawing/2014/main" id="{7EEF2ADB-E85E-C945-9EFC-6BA4012D9AF2}"/>
              </a:ext>
            </a:extLst>
          </p:cNvPr>
          <p:cNvSpPr txBox="1"/>
          <p:nvPr/>
        </p:nvSpPr>
        <p:spPr>
          <a:xfrm>
            <a:off x="720000" y="1099669"/>
            <a:ext cx="9370142" cy="400110"/>
          </a:xfrm>
          <a:prstGeom prst="rect">
            <a:avLst/>
          </a:prstGeom>
          <a:noFill/>
        </p:spPr>
        <p:txBody>
          <a:bodyPr wrap="square">
            <a:spAutoFit/>
          </a:bodyPr>
          <a:lstStyle/>
          <a:p>
            <a:r>
              <a:rPr lang="en-US" sz="2000" dirty="0">
                <a:solidFill>
                  <a:schemeClr val="bg2">
                    <a:lumMod val="10000"/>
                  </a:schemeClr>
                </a:solidFill>
              </a:rPr>
              <a:t>No missing values present ( blank or null cells) </a:t>
            </a:r>
          </a:p>
        </p:txBody>
      </p:sp>
      <p:sp>
        <p:nvSpPr>
          <p:cNvPr id="27" name="TextBox 26">
            <a:extLst>
              <a:ext uri="{FF2B5EF4-FFF2-40B4-BE49-F238E27FC236}">
                <a16:creationId xmlns:a16="http://schemas.microsoft.com/office/drawing/2014/main" id="{446A1F5D-28F2-1E62-052C-45357EDE27D2}"/>
              </a:ext>
            </a:extLst>
          </p:cNvPr>
          <p:cNvSpPr txBox="1"/>
          <p:nvPr/>
        </p:nvSpPr>
        <p:spPr>
          <a:xfrm>
            <a:off x="600663" y="1581723"/>
            <a:ext cx="8065817" cy="3600986"/>
          </a:xfrm>
          <a:prstGeom prst="rect">
            <a:avLst/>
          </a:prstGeom>
          <a:noFill/>
        </p:spPr>
        <p:txBody>
          <a:bodyPr wrap="square">
            <a:spAutoFit/>
          </a:bodyPr>
          <a:lstStyle/>
          <a:p>
            <a:r>
              <a:rPr lang="en-US" sz="1800" b="1" dirty="0">
                <a:solidFill>
                  <a:schemeClr val="bg1">
                    <a:lumMod val="75000"/>
                  </a:schemeClr>
                </a:solidFill>
              </a:rPr>
              <a:t>Observations at Dataset </a:t>
            </a:r>
          </a:p>
          <a:p>
            <a:endParaRPr lang="en-US" sz="1800" b="1" dirty="0">
              <a:solidFill>
                <a:schemeClr val="bg1">
                  <a:lumMod val="75000"/>
                </a:schemeClr>
              </a:solidFill>
            </a:endParaRPr>
          </a:p>
          <a:p>
            <a:pPr marL="457200" indent="-457200">
              <a:buAutoNum type="arabicPeriod"/>
            </a:pPr>
            <a:r>
              <a:rPr lang="en-US" sz="1800" dirty="0">
                <a:solidFill>
                  <a:schemeClr val="bg2">
                    <a:lumMod val="10000"/>
                  </a:schemeClr>
                </a:solidFill>
              </a:rPr>
              <a:t>( Staten Island Railway) there values equals zero</a:t>
            </a:r>
          </a:p>
          <a:p>
            <a:r>
              <a:rPr lang="en-US" sz="1800" dirty="0">
                <a:solidFill>
                  <a:schemeClr val="bg2">
                    <a:lumMod val="10000"/>
                  </a:schemeClr>
                </a:solidFill>
              </a:rPr>
              <a:t> </a:t>
            </a:r>
            <a:r>
              <a:rPr lang="en-US" sz="1800" b="1" dirty="0">
                <a:solidFill>
                  <a:schemeClr val="tx1"/>
                </a:solidFill>
              </a:rPr>
              <a:t>this due to repairs at line of railway leading to stop for a period</a:t>
            </a:r>
            <a:r>
              <a:rPr lang="en-US" sz="1800" dirty="0">
                <a:solidFill>
                  <a:schemeClr val="bg1">
                    <a:lumMod val="75000"/>
                  </a:schemeClr>
                </a:solidFill>
              </a:rPr>
              <a:t> </a:t>
            </a:r>
          </a:p>
          <a:p>
            <a:r>
              <a:rPr lang="en-US" sz="1800" dirty="0">
                <a:solidFill>
                  <a:schemeClr val="bg2">
                    <a:lumMod val="10000"/>
                  </a:schemeClr>
                </a:solidFill>
              </a:rPr>
              <a:t>  </a:t>
            </a:r>
          </a:p>
          <a:p>
            <a:endParaRPr lang="en-US" sz="1800" dirty="0">
              <a:solidFill>
                <a:schemeClr val="bg2">
                  <a:lumMod val="10000"/>
                </a:schemeClr>
              </a:solidFill>
            </a:endParaRPr>
          </a:p>
          <a:p>
            <a:r>
              <a:rPr lang="en-US" sz="1800" dirty="0">
                <a:solidFill>
                  <a:schemeClr val="bg2">
                    <a:lumMod val="10000"/>
                  </a:schemeClr>
                </a:solidFill>
              </a:rPr>
              <a:t>2.     At columns % there is a percents above 100% like 107% </a:t>
            </a:r>
          </a:p>
          <a:p>
            <a:r>
              <a:rPr lang="en-US" sz="1600" b="1" dirty="0">
                <a:solidFill>
                  <a:schemeClr val="tx1"/>
                </a:solidFill>
              </a:rPr>
              <a:t>Due to it indicates that the number of passengers exceeded the normal number on that day at pre pandemic 2019.</a:t>
            </a:r>
          </a:p>
          <a:p>
            <a:endParaRPr lang="en-US" sz="1800" b="1" dirty="0">
              <a:solidFill>
                <a:schemeClr val="bg1">
                  <a:lumMod val="75000"/>
                </a:schemeClr>
              </a:solidFill>
            </a:endParaRPr>
          </a:p>
          <a:p>
            <a:r>
              <a:rPr lang="en-US" sz="1600" dirty="0">
                <a:solidFill>
                  <a:schemeClr val="bg2">
                    <a:lumMod val="10000"/>
                  </a:schemeClr>
                </a:solidFill>
              </a:rPr>
              <a:t> </a:t>
            </a:r>
          </a:p>
          <a:p>
            <a:endParaRPr lang="en-US" sz="1800" dirty="0">
              <a:solidFill>
                <a:schemeClr val="bg2">
                  <a:lumMod val="10000"/>
                </a:schemeClr>
              </a:solidFill>
            </a:endParaRPr>
          </a:p>
          <a:p>
            <a:endParaRPr lang="en-US" sz="1800" dirty="0">
              <a:solidFill>
                <a:schemeClr val="bg2">
                  <a:lumMod val="10000"/>
                </a:schemeClr>
              </a:solidFill>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48CE59C1-FE61-87BE-439E-537E8B532254}"/>
            </a:ext>
          </a:extLst>
        </p:cNvPr>
        <p:cNvGrpSpPr/>
        <p:nvPr/>
      </p:nvGrpSpPr>
      <p:grpSpPr>
        <a:xfrm>
          <a:off x="0" y="0"/>
          <a:ext cx="0" cy="0"/>
          <a:chOff x="0" y="0"/>
          <a:chExt cx="0" cy="0"/>
        </a:xfrm>
      </p:grpSpPr>
      <p:sp>
        <p:nvSpPr>
          <p:cNvPr id="2079" name="Google Shape;2079;p37">
            <a:extLst>
              <a:ext uri="{FF2B5EF4-FFF2-40B4-BE49-F238E27FC236}">
                <a16:creationId xmlns:a16="http://schemas.microsoft.com/office/drawing/2014/main" id="{1F9E6EB3-77C3-448D-FB29-C9CBEABFF75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Questions and  key insights</a:t>
            </a:r>
          </a:p>
        </p:txBody>
      </p:sp>
      <p:sp>
        <p:nvSpPr>
          <p:cNvPr id="2" name="TextBox 1">
            <a:extLst>
              <a:ext uri="{FF2B5EF4-FFF2-40B4-BE49-F238E27FC236}">
                <a16:creationId xmlns:a16="http://schemas.microsoft.com/office/drawing/2014/main" id="{1932F1DE-DD99-89D6-BE10-5A7CC2D07298}"/>
              </a:ext>
            </a:extLst>
          </p:cNvPr>
          <p:cNvSpPr txBox="1"/>
          <p:nvPr/>
        </p:nvSpPr>
        <p:spPr>
          <a:xfrm>
            <a:off x="619545" y="1017725"/>
            <a:ext cx="10024277" cy="1631216"/>
          </a:xfrm>
          <a:prstGeom prst="rect">
            <a:avLst/>
          </a:prstGeom>
          <a:noFill/>
        </p:spPr>
        <p:txBody>
          <a:bodyPr wrap="square">
            <a:spAutoFit/>
          </a:bodyPr>
          <a:lstStyle/>
          <a:p>
            <a:r>
              <a:rPr lang="en-US" sz="1600" b="1" dirty="0">
                <a:solidFill>
                  <a:schemeClr val="bg1">
                    <a:lumMod val="75000"/>
                  </a:schemeClr>
                </a:solidFill>
              </a:rPr>
              <a:t>Descriptive Analysis – Ridership Trends</a:t>
            </a:r>
            <a:endParaRPr lang="en-US" sz="1600" dirty="0">
              <a:solidFill>
                <a:schemeClr val="bg1">
                  <a:lumMod val="75000"/>
                </a:schemeClr>
              </a:solidFill>
            </a:endParaRP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What is the overall trend of total MTA ridership from 2020 to 2024?</a:t>
            </a: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What was the average daily total ridership for each year?</a:t>
            </a: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Which date had the highest total ridership since March 2020? </a:t>
            </a:r>
          </a:p>
        </p:txBody>
      </p:sp>
      <p:sp>
        <p:nvSpPr>
          <p:cNvPr id="3" name="TextBox 2">
            <a:extLst>
              <a:ext uri="{FF2B5EF4-FFF2-40B4-BE49-F238E27FC236}">
                <a16:creationId xmlns:a16="http://schemas.microsoft.com/office/drawing/2014/main" id="{819B1AE7-7FBA-520E-CABC-D98D57E2FE87}"/>
              </a:ext>
            </a:extLst>
          </p:cNvPr>
          <p:cNvSpPr txBox="1"/>
          <p:nvPr/>
        </p:nvSpPr>
        <p:spPr>
          <a:xfrm>
            <a:off x="720000" y="2804314"/>
            <a:ext cx="10540182" cy="2062103"/>
          </a:xfrm>
          <a:prstGeom prst="rect">
            <a:avLst/>
          </a:prstGeom>
          <a:noFill/>
        </p:spPr>
        <p:txBody>
          <a:bodyPr wrap="square">
            <a:spAutoFit/>
          </a:bodyPr>
          <a:lstStyle/>
          <a:p>
            <a:r>
              <a:rPr lang="en-US" sz="1600" b="1" dirty="0">
                <a:solidFill>
                  <a:schemeClr val="bg1">
                    <a:lumMod val="75000"/>
                  </a:schemeClr>
                </a:solidFill>
              </a:rPr>
              <a:t>Descriptive Analysis – Usage Patterns</a:t>
            </a:r>
            <a:endParaRPr lang="en-US" sz="1600" dirty="0">
              <a:solidFill>
                <a:schemeClr val="bg1">
                  <a:lumMod val="75000"/>
                </a:schemeClr>
              </a:solidFill>
            </a:endParaRPr>
          </a:p>
          <a:p>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How do transportation ridership levels compare on seasons of each year?</a:t>
            </a: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How did MTA ridership change month by month after the start of COVID-19?</a:t>
            </a:r>
          </a:p>
          <a:p>
            <a:r>
              <a:rPr lang="en-US" dirty="0">
                <a:solidFill>
                  <a:schemeClr val="tx1">
                    <a:lumMod val="50000"/>
                  </a:schemeClr>
                </a:solidFill>
              </a:rPr>
              <a:t>{statistically significant drop in ridership during major COVID outbreak months?}</a:t>
            </a:r>
          </a:p>
          <a:p>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Which transportations are affected by pandemic period { least &amp; most }  ? </a:t>
            </a:r>
          </a:p>
          <a:p>
            <a:pPr>
              <a:buFont typeface="Arial" panose="020B0604020202020204" pitchFamily="34" charset="0"/>
              <a:buChar char="•"/>
            </a:pPr>
            <a:r>
              <a:rPr lang="en-US" dirty="0">
                <a:solidFill>
                  <a:schemeClr val="tx1">
                    <a:lumMod val="50000"/>
                  </a:schemeClr>
                </a:solidFill>
              </a:rPr>
              <a:t>And which recovered  quickly ? </a:t>
            </a:r>
          </a:p>
        </p:txBody>
      </p:sp>
      <p:pic>
        <p:nvPicPr>
          <p:cNvPr id="4" name="Graphic 3" descr="Question mark with solid fill">
            <a:extLst>
              <a:ext uri="{FF2B5EF4-FFF2-40B4-BE49-F238E27FC236}">
                <a16:creationId xmlns:a16="http://schemas.microsoft.com/office/drawing/2014/main" id="{16D0D0CC-8EF8-8841-C104-5A02E23DB5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06558">
            <a:off x="6073184" y="-523616"/>
            <a:ext cx="3905494" cy="3905494"/>
          </a:xfrm>
          <a:prstGeom prst="rect">
            <a:avLst/>
          </a:prstGeom>
        </p:spPr>
      </p:pic>
    </p:spTree>
    <p:extLst>
      <p:ext uri="{BB962C8B-B14F-4D97-AF65-F5344CB8AC3E}">
        <p14:creationId xmlns:p14="http://schemas.microsoft.com/office/powerpoint/2010/main" val="214100619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7F5219DE-457E-3505-C927-7AA52A8EEFA2}"/>
            </a:ext>
          </a:extLst>
        </p:cNvPr>
        <p:cNvGrpSpPr/>
        <p:nvPr/>
      </p:nvGrpSpPr>
      <p:grpSpPr>
        <a:xfrm>
          <a:off x="0" y="0"/>
          <a:ext cx="0" cy="0"/>
          <a:chOff x="0" y="0"/>
          <a:chExt cx="0" cy="0"/>
        </a:xfrm>
      </p:grpSpPr>
      <p:pic>
        <p:nvPicPr>
          <p:cNvPr id="6" name="Graphic 5" descr="Question mark with solid fill">
            <a:extLst>
              <a:ext uri="{FF2B5EF4-FFF2-40B4-BE49-F238E27FC236}">
                <a16:creationId xmlns:a16="http://schemas.microsoft.com/office/drawing/2014/main" id="{EF245F5B-AC3A-363F-6366-185C0CA3A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06558">
            <a:off x="6073184" y="-523616"/>
            <a:ext cx="3905494" cy="3905494"/>
          </a:xfrm>
          <a:prstGeom prst="rect">
            <a:avLst/>
          </a:prstGeom>
        </p:spPr>
      </p:pic>
      <p:sp>
        <p:nvSpPr>
          <p:cNvPr id="2079" name="Google Shape;2079;p37">
            <a:extLst>
              <a:ext uri="{FF2B5EF4-FFF2-40B4-BE49-F238E27FC236}">
                <a16:creationId xmlns:a16="http://schemas.microsoft.com/office/drawing/2014/main" id="{83FD6F15-E844-1293-4B31-068CEBF3ACCB}"/>
              </a:ext>
            </a:extLst>
          </p:cNvPr>
          <p:cNvSpPr txBox="1">
            <a:spLocks noGrp="1"/>
          </p:cNvSpPr>
          <p:nvPr>
            <p:ph type="title"/>
          </p:nvPr>
        </p:nvSpPr>
        <p:spPr>
          <a:xfrm>
            <a:off x="516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Questions and  key insights</a:t>
            </a:r>
          </a:p>
        </p:txBody>
      </p:sp>
      <p:sp>
        <p:nvSpPr>
          <p:cNvPr id="2" name="TextBox 1">
            <a:extLst>
              <a:ext uri="{FF2B5EF4-FFF2-40B4-BE49-F238E27FC236}">
                <a16:creationId xmlns:a16="http://schemas.microsoft.com/office/drawing/2014/main" id="{6DF8F4BC-C787-54DA-909D-0048CB23950D}"/>
              </a:ext>
            </a:extLst>
          </p:cNvPr>
          <p:cNvSpPr txBox="1"/>
          <p:nvPr/>
        </p:nvSpPr>
        <p:spPr>
          <a:xfrm>
            <a:off x="720001" y="1162506"/>
            <a:ext cx="6361520" cy="2062103"/>
          </a:xfrm>
          <a:prstGeom prst="rect">
            <a:avLst/>
          </a:prstGeom>
          <a:noFill/>
        </p:spPr>
        <p:txBody>
          <a:bodyPr wrap="square">
            <a:spAutoFit/>
          </a:bodyPr>
          <a:lstStyle/>
          <a:p>
            <a:r>
              <a:rPr lang="en-US" sz="1600" b="1" dirty="0">
                <a:solidFill>
                  <a:schemeClr val="bg1">
                    <a:lumMod val="75000"/>
                  </a:schemeClr>
                </a:solidFill>
              </a:rPr>
              <a:t>Inferential Analysis – Behavioral Differences</a:t>
            </a:r>
            <a:endParaRPr lang="en-US" sz="1600" dirty="0">
              <a:solidFill>
                <a:schemeClr val="bg1">
                  <a:lumMod val="75000"/>
                </a:schemeClr>
              </a:solidFill>
            </a:endParaRPr>
          </a:p>
          <a:p>
            <a:pPr>
              <a:buFont typeface="Arial" panose="020B0604020202020204" pitchFamily="34" charset="0"/>
              <a:buChar char="•"/>
            </a:pP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Is there a significant difference between weekday and weekend total ridership? </a:t>
            </a:r>
          </a:p>
          <a:p>
            <a:pPr>
              <a:buFont typeface="Arial" panose="020B0604020202020204" pitchFamily="34" charset="0"/>
              <a:buChar char="•"/>
            </a:pP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Has subway ridership recovered more quickly than bus or rail ridership post-COVID?</a:t>
            </a:r>
          </a:p>
          <a:p>
            <a:pPr>
              <a:buFont typeface="Arial" panose="020B0604020202020204" pitchFamily="34" charset="0"/>
              <a:buChar char="•"/>
            </a:pPr>
            <a:endParaRPr lang="en-US" sz="1600" dirty="0">
              <a:solidFill>
                <a:schemeClr val="tx1">
                  <a:lumMod val="50000"/>
                </a:schemeClr>
              </a:solidFill>
            </a:endParaRPr>
          </a:p>
        </p:txBody>
      </p:sp>
    </p:spTree>
    <p:extLst>
      <p:ext uri="{BB962C8B-B14F-4D97-AF65-F5344CB8AC3E}">
        <p14:creationId xmlns:p14="http://schemas.microsoft.com/office/powerpoint/2010/main" val="148013095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A7921FF5-BC73-12E1-36F1-B05D8BAB09AE}"/>
            </a:ext>
          </a:extLst>
        </p:cNvPr>
        <p:cNvGrpSpPr/>
        <p:nvPr/>
      </p:nvGrpSpPr>
      <p:grpSpPr>
        <a:xfrm>
          <a:off x="0" y="0"/>
          <a:ext cx="0" cy="0"/>
          <a:chOff x="0" y="0"/>
          <a:chExt cx="0" cy="0"/>
        </a:xfrm>
      </p:grpSpPr>
      <p:sp>
        <p:nvSpPr>
          <p:cNvPr id="2079" name="Google Shape;2079;p37">
            <a:extLst>
              <a:ext uri="{FF2B5EF4-FFF2-40B4-BE49-F238E27FC236}">
                <a16:creationId xmlns:a16="http://schemas.microsoft.com/office/drawing/2014/main" id="{DEAF4A51-9EA5-DBA5-077F-33DD364F9C3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preparation</a:t>
            </a:r>
            <a:endParaRPr dirty="0"/>
          </a:p>
        </p:txBody>
      </p:sp>
      <p:sp>
        <p:nvSpPr>
          <p:cNvPr id="27" name="TextBox 26">
            <a:extLst>
              <a:ext uri="{FF2B5EF4-FFF2-40B4-BE49-F238E27FC236}">
                <a16:creationId xmlns:a16="http://schemas.microsoft.com/office/drawing/2014/main" id="{8C75CA14-1582-DDB9-C3CD-1A496A2D10ED}"/>
              </a:ext>
            </a:extLst>
          </p:cNvPr>
          <p:cNvSpPr txBox="1"/>
          <p:nvPr/>
        </p:nvSpPr>
        <p:spPr>
          <a:xfrm>
            <a:off x="539091" y="1195148"/>
            <a:ext cx="8065817" cy="3139321"/>
          </a:xfrm>
          <a:prstGeom prst="rect">
            <a:avLst/>
          </a:prstGeom>
          <a:noFill/>
        </p:spPr>
        <p:txBody>
          <a:bodyPr wrap="square">
            <a:spAutoFit/>
          </a:bodyPr>
          <a:lstStyle/>
          <a:p>
            <a:r>
              <a:rPr lang="en-US" sz="1800" dirty="0">
                <a:solidFill>
                  <a:schemeClr val="tx1">
                    <a:lumMod val="50000"/>
                  </a:schemeClr>
                </a:solidFill>
              </a:rPr>
              <a:t>Duplicated the original dataset to create separate tables for clearer analysis.</a:t>
            </a:r>
          </a:p>
          <a:p>
            <a:endParaRPr lang="en-US" sz="1800" dirty="0">
              <a:solidFill>
                <a:schemeClr val="tx1">
                  <a:lumMod val="50000"/>
                </a:schemeClr>
              </a:solidFill>
            </a:endParaRPr>
          </a:p>
          <a:p>
            <a:r>
              <a:rPr lang="en-US" sz="1800" dirty="0">
                <a:solidFill>
                  <a:schemeClr val="tx1">
                    <a:lumMod val="50000"/>
                  </a:schemeClr>
                </a:solidFill>
              </a:rPr>
              <a:t>Applied Unpivot transformation to convert wide-format data into a tidy structure.</a:t>
            </a:r>
          </a:p>
          <a:p>
            <a:r>
              <a:rPr lang="en-US" sz="1800" dirty="0">
                <a:solidFill>
                  <a:schemeClr val="tx1">
                    <a:lumMod val="50000"/>
                  </a:schemeClr>
                </a:solidFill>
              </a:rPr>
              <a:t>Organized the data into three distinct categories:</a:t>
            </a:r>
          </a:p>
          <a:p>
            <a:pPr marL="342900" indent="-342900">
              <a:buAutoNum type="arabicPeriod"/>
            </a:pPr>
            <a:r>
              <a:rPr lang="en-US" sz="1800" dirty="0">
                <a:solidFill>
                  <a:schemeClr val="tx1">
                    <a:lumMod val="50000"/>
                  </a:schemeClr>
                </a:solidFill>
              </a:rPr>
              <a:t>Transportation – duplicated twice: once for ridership counts and once for recovery ratios.</a:t>
            </a:r>
          </a:p>
          <a:p>
            <a:pPr marL="342900" indent="-342900">
              <a:buAutoNum type="arabicPeriod"/>
            </a:pPr>
            <a:r>
              <a:rPr lang="en-US" sz="1800" dirty="0">
                <a:solidFill>
                  <a:schemeClr val="tx1">
                    <a:lumMod val="50000"/>
                  </a:schemeClr>
                </a:solidFill>
              </a:rPr>
              <a:t>Access – duplicated twice: once for counts and once for ratios.</a:t>
            </a:r>
          </a:p>
          <a:p>
            <a:pPr marL="342900" indent="-342900">
              <a:buAutoNum type="arabicPeriod"/>
            </a:pPr>
            <a:endParaRPr lang="en-US" sz="1800" dirty="0">
              <a:solidFill>
                <a:schemeClr val="tx1">
                  <a:lumMod val="50000"/>
                </a:schemeClr>
              </a:solidFill>
            </a:endParaRPr>
          </a:p>
          <a:p>
            <a:pPr marL="342900" indent="-342900">
              <a:buAutoNum type="arabicPeriod"/>
            </a:pPr>
            <a:r>
              <a:rPr lang="en-US" sz="1800" dirty="0">
                <a:solidFill>
                  <a:schemeClr val="tx1">
                    <a:lumMod val="50000"/>
                  </a:schemeClr>
                </a:solidFill>
              </a:rPr>
              <a:t>Bridges – duplicated twice: once for counts and once for ratios.</a:t>
            </a:r>
          </a:p>
          <a:p>
            <a:endParaRPr lang="en-US" sz="1800" dirty="0">
              <a:solidFill>
                <a:schemeClr val="bg2">
                  <a:lumMod val="10000"/>
                </a:schemeClr>
              </a:solidFill>
            </a:endParaRPr>
          </a:p>
        </p:txBody>
      </p:sp>
    </p:spTree>
    <p:extLst>
      <p:ext uri="{BB962C8B-B14F-4D97-AF65-F5344CB8AC3E}">
        <p14:creationId xmlns:p14="http://schemas.microsoft.com/office/powerpoint/2010/main" val="381526838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1A22D3BD-EE9A-A847-90AB-5BF3EC57354D}"/>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86AB205C-7609-FDA3-F723-42B0DB453D5A}"/>
              </a:ext>
            </a:extLst>
          </p:cNvPr>
          <p:cNvSpPr txBox="1">
            <a:spLocks noGrp="1"/>
          </p:cNvSpPr>
          <p:nvPr>
            <p:ph type="title"/>
          </p:nvPr>
        </p:nvSpPr>
        <p:spPr>
          <a:xfrm>
            <a:off x="1800137" y="1779875"/>
            <a:ext cx="64002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and visualization </a:t>
            </a:r>
            <a:endParaRPr dirty="0"/>
          </a:p>
        </p:txBody>
      </p:sp>
      <p:sp>
        <p:nvSpPr>
          <p:cNvPr id="1796" name="Google Shape;1796;p33">
            <a:extLst>
              <a:ext uri="{FF2B5EF4-FFF2-40B4-BE49-F238E27FC236}">
                <a16:creationId xmlns:a16="http://schemas.microsoft.com/office/drawing/2014/main" id="{64EDD51D-7925-3D61-D492-1CB1EFBE4732}"/>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cxnSp>
        <p:nvCxnSpPr>
          <p:cNvPr id="1797" name="Google Shape;1797;p33">
            <a:extLst>
              <a:ext uri="{FF2B5EF4-FFF2-40B4-BE49-F238E27FC236}">
                <a16:creationId xmlns:a16="http://schemas.microsoft.com/office/drawing/2014/main" id="{6AA8DF38-778E-4A1C-D165-D54936DBCED2}"/>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EB697D44-01FC-33A7-A4A3-4D474724C3A8}"/>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B2209317-FC85-78B6-3BE1-00C7DCE8FAE1}"/>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4ED3FE61-5AD2-59B8-9440-4DC2F9807D05}"/>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C7EABA92-73FA-C812-A79D-6A4FB945E90C}"/>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B00E5C88-829D-287A-F3F4-60F9CCAFDFEC}"/>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945176D2-151A-6051-ACDA-B6C57C02D45F}"/>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15C29694-807D-7C84-8ACC-16D475177A4D}"/>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9FB27035-583D-1B27-EF26-D00D35F90700}"/>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951633C5-A615-C7C7-C436-99773E50167D}"/>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2E008FA6-8AE7-2FA6-36A1-F94B4FA0CD2C}"/>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F99B3745-3526-E1C9-0112-702A67134EC5}"/>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375A332E-67EB-F85C-C121-1A2294FA9F5F}"/>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73A90F05-BCA8-1AEE-1188-55F4AF3644F0}"/>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1CD8DD76-D7EF-6B76-3540-0AF8662F5396}"/>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6FB552CE-29F7-E74B-DBE0-BE26BF216017}"/>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93E53189-5483-7B3B-4380-D2153594E032}"/>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FB4C54AA-E878-A318-1E94-0BD0EB7A51AC}"/>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97B77042-BE4F-73A8-CB1D-22D45CB489F4}"/>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40099A09-224B-EA0A-552B-AA81D387E0FD}"/>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8FFDB564-8588-5D28-C7B4-9DAF171F3328}"/>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EF227D96-C378-09F1-BD8C-A655336A43D3}"/>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C897090B-3BD6-9952-9966-987EA230A9CB}"/>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9" name="Google Shape;2504;p46" title="Gráfico">
            <a:hlinkClick r:id="rId3"/>
            <a:extLst>
              <a:ext uri="{FF2B5EF4-FFF2-40B4-BE49-F238E27FC236}">
                <a16:creationId xmlns:a16="http://schemas.microsoft.com/office/drawing/2014/main" id="{6FD1FA6A-79E9-C557-02A9-4B27A9677F5F}"/>
              </a:ext>
            </a:extLst>
          </p:cNvPr>
          <p:cNvPicPr preferRelativeResize="0"/>
          <p:nvPr/>
        </p:nvPicPr>
        <p:blipFill>
          <a:blip r:embed="rId4">
            <a:alphaModFix/>
          </a:blip>
          <a:stretch>
            <a:fillRect/>
          </a:stretch>
        </p:blipFill>
        <p:spPr>
          <a:xfrm>
            <a:off x="0" y="3238501"/>
            <a:ext cx="5547360" cy="1956536"/>
          </a:xfrm>
          <a:prstGeom prst="rect">
            <a:avLst/>
          </a:prstGeom>
          <a:noFill/>
          <a:ln>
            <a:noFill/>
          </a:ln>
        </p:spPr>
      </p:pic>
    </p:spTree>
    <p:extLst>
      <p:ext uri="{BB962C8B-B14F-4D97-AF65-F5344CB8AC3E}">
        <p14:creationId xmlns:p14="http://schemas.microsoft.com/office/powerpoint/2010/main" val="328974276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9B142FED-EC43-5272-825F-C16809E2F918}"/>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29252C04-AFF6-5B1A-2E72-89B0AACC87F8}"/>
              </a:ext>
            </a:extLst>
          </p:cNvPr>
          <p:cNvGrpSpPr/>
          <p:nvPr/>
        </p:nvGrpSpPr>
        <p:grpSpPr>
          <a:xfrm>
            <a:off x="210760" y="487680"/>
            <a:ext cx="3070860" cy="2084070"/>
            <a:chOff x="922020" y="487680"/>
            <a:chExt cx="3070860" cy="2084070"/>
          </a:xfrm>
        </p:grpSpPr>
        <p:grpSp>
          <p:nvGrpSpPr>
            <p:cNvPr id="19" name="Google Shape;2420;p42">
              <a:extLst>
                <a:ext uri="{FF2B5EF4-FFF2-40B4-BE49-F238E27FC236}">
                  <a16:creationId xmlns:a16="http://schemas.microsoft.com/office/drawing/2014/main" id="{9262C5FC-2BA3-0EBB-3A59-47437F8B54C5}"/>
                </a:ext>
              </a:extLst>
            </p:cNvPr>
            <p:cNvGrpSpPr/>
            <p:nvPr/>
          </p:nvGrpSpPr>
          <p:grpSpPr>
            <a:xfrm>
              <a:off x="922020" y="487680"/>
              <a:ext cx="3070860" cy="2084070"/>
              <a:chOff x="5186401" y="494525"/>
              <a:chExt cx="1834973" cy="3724678"/>
            </a:xfrm>
          </p:grpSpPr>
          <p:sp>
            <p:nvSpPr>
              <p:cNvPr id="20" name="Google Shape;2421;p42">
                <a:extLst>
                  <a:ext uri="{FF2B5EF4-FFF2-40B4-BE49-F238E27FC236}">
                    <a16:creationId xmlns:a16="http://schemas.microsoft.com/office/drawing/2014/main" id="{2EB4D02B-356C-7A7B-78D1-2FA1500DEA76}"/>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C639EC07-444B-2B9F-EAA0-564B420ACA78}"/>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3AAFBD39-2B96-6CE7-3174-E3A5FB29B5CE}"/>
                </a:ext>
              </a:extLst>
            </p:cNvPr>
            <p:cNvPicPr>
              <a:picLocks noChangeAspect="1"/>
            </p:cNvPicPr>
            <p:nvPr/>
          </p:nvPicPr>
          <p:blipFill>
            <a:blip r:embed="rId3"/>
            <a:srcRect l="2627" t="1302" r="5657" b="4203"/>
            <a:stretch/>
          </p:blipFill>
          <p:spPr>
            <a:xfrm>
              <a:off x="1123950" y="700770"/>
              <a:ext cx="2659380" cy="1630680"/>
            </a:xfrm>
            <a:prstGeom prst="roundRect">
              <a:avLst>
                <a:gd name="adj" fmla="val 0"/>
              </a:avLst>
            </a:prstGeom>
            <a:ln>
              <a:solidFill>
                <a:schemeClr val="tx1">
                  <a:lumMod val="50000"/>
                </a:schemeClr>
              </a:solidFill>
            </a:ln>
          </p:spPr>
        </p:pic>
      </p:grpSp>
      <p:sp>
        <p:nvSpPr>
          <p:cNvPr id="22" name="TextBox 21">
            <a:extLst>
              <a:ext uri="{FF2B5EF4-FFF2-40B4-BE49-F238E27FC236}">
                <a16:creationId xmlns:a16="http://schemas.microsoft.com/office/drawing/2014/main" id="{8C05EA0A-DD40-CE2D-A849-821134FC9FE8}"/>
              </a:ext>
            </a:extLst>
          </p:cNvPr>
          <p:cNvSpPr txBox="1"/>
          <p:nvPr/>
        </p:nvSpPr>
        <p:spPr>
          <a:xfrm>
            <a:off x="3453790" y="686515"/>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50D59E82-5628-AB0D-BB93-57101B9685C5}"/>
              </a:ext>
            </a:extLst>
          </p:cNvPr>
          <p:cNvSpPr txBox="1"/>
          <p:nvPr/>
        </p:nvSpPr>
        <p:spPr>
          <a:xfrm>
            <a:off x="3453790" y="222631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2E7A793D-129A-E163-9FB7-D7F0B9B8EC0D}"/>
              </a:ext>
            </a:extLst>
          </p:cNvPr>
          <p:cNvSpPr txBox="1"/>
          <p:nvPr/>
        </p:nvSpPr>
        <p:spPr>
          <a:xfrm>
            <a:off x="3453790" y="3599102"/>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sp>
        <p:nvSpPr>
          <p:cNvPr id="26" name="TextBox 25">
            <a:extLst>
              <a:ext uri="{FF2B5EF4-FFF2-40B4-BE49-F238E27FC236}">
                <a16:creationId xmlns:a16="http://schemas.microsoft.com/office/drawing/2014/main" id="{0FAF49FF-998B-9443-1770-3C5E4F3DB7AF}"/>
              </a:ext>
            </a:extLst>
          </p:cNvPr>
          <p:cNvSpPr txBox="1"/>
          <p:nvPr/>
        </p:nvSpPr>
        <p:spPr>
          <a:xfrm>
            <a:off x="3926900" y="708602"/>
            <a:ext cx="5224720" cy="138499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Steady Growth Post-2020:</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2020, daily ridership was at its lowest, averaging 1.8M. This is likely due to the COVID-19 pandemic, which reduced public transportation usage.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was a strong recovery in 2021, with ridership rising to 3.3M, showing a (</a:t>
            </a:r>
            <a:r>
              <a:rPr lang="en-US" b="1" dirty="0">
                <a:solidFill>
                  <a:schemeClr val="bg1"/>
                </a:solidFill>
                <a:latin typeface="Times New Roman" panose="02020603050405020304" pitchFamily="18" charset="0"/>
                <a:cs typeface="Times New Roman" panose="02020603050405020304" pitchFamily="18" charset="0"/>
              </a:rPr>
              <a:t>double) </a:t>
            </a:r>
            <a:r>
              <a:rPr lang="en-US" dirty="0">
                <a:latin typeface="Times New Roman" panose="02020603050405020304" pitchFamily="18" charset="0"/>
                <a:cs typeface="Times New Roman" panose="02020603050405020304" pitchFamily="18" charset="0"/>
              </a:rPr>
              <a:t>increase compared to 2020.</a:t>
            </a:r>
          </a:p>
        </p:txBody>
      </p:sp>
      <p:sp>
        <p:nvSpPr>
          <p:cNvPr id="29" name="TextBox 28">
            <a:extLst>
              <a:ext uri="{FF2B5EF4-FFF2-40B4-BE49-F238E27FC236}">
                <a16:creationId xmlns:a16="http://schemas.microsoft.com/office/drawing/2014/main" id="{40EB4BB3-B3FD-4A84-95C5-A9C6CA8E7678}"/>
              </a:ext>
            </a:extLst>
          </p:cNvPr>
          <p:cNvSpPr txBox="1"/>
          <p:nvPr/>
        </p:nvSpPr>
        <p:spPr>
          <a:xfrm>
            <a:off x="3866082" y="2327934"/>
            <a:ext cx="5285680"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Continued Recovery and Stabilization: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Ridership continued to increase in 2022 to 4.2M, marking a 1/3 increase from 2021.</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2023 and 2024, ridership plateaued at 4.7M, suggesting the system has reached pre-pandemic or maximum capacity levels.</a:t>
            </a:r>
          </a:p>
        </p:txBody>
      </p:sp>
      <p:sp>
        <p:nvSpPr>
          <p:cNvPr id="31" name="TextBox 30">
            <a:extLst>
              <a:ext uri="{FF2B5EF4-FFF2-40B4-BE49-F238E27FC236}">
                <a16:creationId xmlns:a16="http://schemas.microsoft.com/office/drawing/2014/main" id="{80D95F48-1DEB-F39F-4D1A-F3C309C51F2F}"/>
              </a:ext>
            </a:extLst>
          </p:cNvPr>
          <p:cNvSpPr txBox="1"/>
          <p:nvPr/>
        </p:nvSpPr>
        <p:spPr>
          <a:xfrm>
            <a:off x="3866082" y="3731822"/>
            <a:ext cx="4266073"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Possible Saturation Point: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further growth between 2023 and 2024 may indicate the system has hit a saturation point, or that external factors (like infrastructure limits or rider behavior) have stabilized demand.</a:t>
            </a:r>
          </a:p>
        </p:txBody>
      </p:sp>
      <p:cxnSp>
        <p:nvCxnSpPr>
          <p:cNvPr id="33" name="Connector: Elbow 32">
            <a:extLst>
              <a:ext uri="{FF2B5EF4-FFF2-40B4-BE49-F238E27FC236}">
                <a16:creationId xmlns:a16="http://schemas.microsoft.com/office/drawing/2014/main" id="{C50288DE-0AD6-4F81-323C-52E405AEE9EA}"/>
              </a:ext>
            </a:extLst>
          </p:cNvPr>
          <p:cNvCxnSpPr>
            <a:stCxn id="22" idx="1"/>
          </p:cNvCxnSpPr>
          <p:nvPr/>
        </p:nvCxnSpPr>
        <p:spPr>
          <a:xfrm rot="10800000" flipV="1">
            <a:off x="3072070" y="978902"/>
            <a:ext cx="381720" cy="292387"/>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E0E7C38-0364-E0B7-BD27-10FBCE91A702}"/>
              </a:ext>
            </a:extLst>
          </p:cNvPr>
          <p:cNvCxnSpPr>
            <a:stCxn id="23" idx="1"/>
          </p:cNvCxnSpPr>
          <p:nvPr/>
        </p:nvCxnSpPr>
        <p:spPr>
          <a:xfrm rot="10800000">
            <a:off x="3072070" y="2226317"/>
            <a:ext cx="381720" cy="29238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536201E-A5A9-2F62-F4EF-CBCEA70A06B5}"/>
              </a:ext>
            </a:extLst>
          </p:cNvPr>
          <p:cNvCxnSpPr>
            <a:stCxn id="24" idx="1"/>
          </p:cNvCxnSpPr>
          <p:nvPr/>
        </p:nvCxnSpPr>
        <p:spPr>
          <a:xfrm rot="10800000">
            <a:off x="2819400" y="2327934"/>
            <a:ext cx="634390" cy="1563556"/>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932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1771" name="Google Shape;1771;p31"/>
          <p:cNvSpPr txBox="1">
            <a:spLocks noGrp="1"/>
          </p:cNvSpPr>
          <p:nvPr>
            <p:ph type="title" idx="2"/>
          </p:nvPr>
        </p:nvSpPr>
        <p:spPr>
          <a:xfrm>
            <a:off x="872375"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772" name="Google Shape;1772;p31"/>
          <p:cNvSpPr txBox="1">
            <a:spLocks noGrp="1"/>
          </p:cNvSpPr>
          <p:nvPr>
            <p:ph type="title" idx="3"/>
          </p:nvPr>
        </p:nvSpPr>
        <p:spPr>
          <a:xfrm>
            <a:off x="872375"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773" name="Google Shape;1773;p31"/>
          <p:cNvSpPr txBox="1">
            <a:spLocks noGrp="1"/>
          </p:cNvSpPr>
          <p:nvPr>
            <p:ph type="title" idx="4"/>
          </p:nvPr>
        </p:nvSpPr>
        <p:spPr>
          <a:xfrm>
            <a:off x="3419250"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774" name="Google Shape;1774;p31"/>
          <p:cNvSpPr txBox="1">
            <a:spLocks noGrp="1"/>
          </p:cNvSpPr>
          <p:nvPr>
            <p:ph type="title" idx="5"/>
          </p:nvPr>
        </p:nvSpPr>
        <p:spPr>
          <a:xfrm>
            <a:off x="3535065"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1775" name="Google Shape;1775;p31"/>
          <p:cNvSpPr txBox="1">
            <a:spLocks noGrp="1"/>
          </p:cNvSpPr>
          <p:nvPr>
            <p:ph type="title" idx="6"/>
          </p:nvPr>
        </p:nvSpPr>
        <p:spPr>
          <a:xfrm>
            <a:off x="5966125"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777" name="Google Shape;1777;p31"/>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MTA</a:t>
            </a:r>
            <a:endParaRPr dirty="0"/>
          </a:p>
        </p:txBody>
      </p:sp>
      <p:sp>
        <p:nvSpPr>
          <p:cNvPr id="1778" name="Google Shape;1778;p31"/>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779" name="Google Shape;1779;p31"/>
          <p:cNvSpPr txBox="1">
            <a:spLocks noGrp="1"/>
          </p:cNvSpPr>
          <p:nvPr>
            <p:ph type="subTitle" idx="9"/>
          </p:nvPr>
        </p:nvSpPr>
        <p:spPr>
          <a:xfrm>
            <a:off x="5966124" y="1942550"/>
            <a:ext cx="3096595"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OVERVIEW </a:t>
            </a:r>
            <a:endParaRPr dirty="0"/>
          </a:p>
        </p:txBody>
      </p:sp>
      <p:sp>
        <p:nvSpPr>
          <p:cNvPr id="1780" name="Google Shape;1780;p31"/>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plan</a:t>
            </a:r>
            <a:endParaRPr dirty="0"/>
          </a:p>
        </p:txBody>
      </p:sp>
      <p:sp>
        <p:nvSpPr>
          <p:cNvPr id="1781" name="Google Shape;1781;p31"/>
          <p:cNvSpPr txBox="1">
            <a:spLocks noGrp="1"/>
          </p:cNvSpPr>
          <p:nvPr>
            <p:ph type="subTitle" idx="14"/>
          </p:nvPr>
        </p:nvSpPr>
        <p:spPr>
          <a:xfrm>
            <a:off x="3419250" y="3158600"/>
            <a:ext cx="281899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and visualization</a:t>
            </a:r>
            <a:endParaRPr dirty="0"/>
          </a:p>
        </p:txBody>
      </p:sp>
      <p:sp>
        <p:nvSpPr>
          <p:cNvPr id="6" name="Google Shape;1779;p31">
            <a:extLst>
              <a:ext uri="{FF2B5EF4-FFF2-40B4-BE49-F238E27FC236}">
                <a16:creationId xmlns:a16="http://schemas.microsoft.com/office/drawing/2014/main" id="{0594AB81-8B8C-9497-4C03-1C82A1BAA7B5}"/>
              </a:ext>
            </a:extLst>
          </p:cNvPr>
          <p:cNvSpPr txBox="1">
            <a:spLocks/>
          </p:cNvSpPr>
          <p:nvPr/>
        </p:nvSpPr>
        <p:spPr>
          <a:xfrm>
            <a:off x="5714590" y="3158600"/>
            <a:ext cx="3096595" cy="6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2pPr>
            <a:lvl3pPr marL="1371600" marR="0" lvl="2"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3pPr>
            <a:lvl4pPr marL="1828800" marR="0" lvl="3"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4pPr>
            <a:lvl5pPr marL="2286000" marR="0" lvl="4"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5pPr>
            <a:lvl6pPr marL="2743200" marR="0" lvl="5"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6pPr>
            <a:lvl7pPr marL="3200400" marR="0" lvl="6"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7pPr>
            <a:lvl8pPr marL="3657600" marR="0" lvl="7"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8pPr>
            <a:lvl9pPr marL="4114800" marR="0" lvl="8"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9pPr>
          </a:lstStyle>
          <a:p>
            <a:pPr marL="0" indent="0"/>
            <a:r>
              <a:rPr lang="en-US" dirty="0"/>
              <a:t>RECOMMENDATIONS</a:t>
            </a:r>
          </a:p>
        </p:txBody>
      </p:sp>
      <p:sp>
        <p:nvSpPr>
          <p:cNvPr id="7" name="Google Shape;1774;p31">
            <a:extLst>
              <a:ext uri="{FF2B5EF4-FFF2-40B4-BE49-F238E27FC236}">
                <a16:creationId xmlns:a16="http://schemas.microsoft.com/office/drawing/2014/main" id="{D7B2A784-3AD4-6DD0-AE5F-EBDCE7791F25}"/>
              </a:ext>
            </a:extLst>
          </p:cNvPr>
          <p:cNvSpPr txBox="1">
            <a:spLocks/>
          </p:cNvSpPr>
          <p:nvPr/>
        </p:nvSpPr>
        <p:spPr>
          <a:xfrm>
            <a:off x="6024005" y="2762607"/>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2200" b="0" i="0" u="none" strike="noStrike" cap="none">
                <a:solidFill>
                  <a:schemeClr val="lt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9pPr>
          </a:lstStyle>
          <a:p>
            <a:r>
              <a:rPr lang="en" dirty="0"/>
              <a:t>06</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71"/>
                                        </p:tgtEl>
                                        <p:attrNameLst>
                                          <p:attrName>style.visibility</p:attrName>
                                        </p:attrNameLst>
                                      </p:cBhvr>
                                      <p:to>
                                        <p:strVal val="visible"/>
                                      </p:to>
                                    </p:set>
                                    <p:animEffect transition="in" filter="fade">
                                      <p:cBhvr>
                                        <p:cTn id="7" dur="1000"/>
                                        <p:tgtEl>
                                          <p:spTgt spid="1771"/>
                                        </p:tgtEl>
                                      </p:cBhvr>
                                    </p:animEffect>
                                    <p:anim calcmode="lin" valueType="num">
                                      <p:cBhvr>
                                        <p:cTn id="8" dur="1000" fill="hold"/>
                                        <p:tgtEl>
                                          <p:spTgt spid="1771"/>
                                        </p:tgtEl>
                                        <p:attrNameLst>
                                          <p:attrName>ppt_x</p:attrName>
                                        </p:attrNameLst>
                                      </p:cBhvr>
                                      <p:tavLst>
                                        <p:tav tm="0">
                                          <p:val>
                                            <p:strVal val="#ppt_x"/>
                                          </p:val>
                                        </p:tav>
                                        <p:tav tm="100000">
                                          <p:val>
                                            <p:strVal val="#ppt_x"/>
                                          </p:val>
                                        </p:tav>
                                      </p:tavLst>
                                    </p:anim>
                                    <p:anim calcmode="lin" valueType="num">
                                      <p:cBhvr>
                                        <p:cTn id="9" dur="1000" fill="hold"/>
                                        <p:tgtEl>
                                          <p:spTgt spid="177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72"/>
                                        </p:tgtEl>
                                        <p:attrNameLst>
                                          <p:attrName>style.visibility</p:attrName>
                                        </p:attrNameLst>
                                      </p:cBhvr>
                                      <p:to>
                                        <p:strVal val="visible"/>
                                      </p:to>
                                    </p:set>
                                    <p:animEffect transition="in" filter="fade">
                                      <p:cBhvr>
                                        <p:cTn id="12" dur="1000"/>
                                        <p:tgtEl>
                                          <p:spTgt spid="1772"/>
                                        </p:tgtEl>
                                      </p:cBhvr>
                                    </p:animEffect>
                                    <p:anim calcmode="lin" valueType="num">
                                      <p:cBhvr>
                                        <p:cTn id="13" dur="1000" fill="hold"/>
                                        <p:tgtEl>
                                          <p:spTgt spid="1772"/>
                                        </p:tgtEl>
                                        <p:attrNameLst>
                                          <p:attrName>ppt_x</p:attrName>
                                        </p:attrNameLst>
                                      </p:cBhvr>
                                      <p:tavLst>
                                        <p:tav tm="0">
                                          <p:val>
                                            <p:strVal val="#ppt_x"/>
                                          </p:val>
                                        </p:tav>
                                        <p:tav tm="100000">
                                          <p:val>
                                            <p:strVal val="#ppt_x"/>
                                          </p:val>
                                        </p:tav>
                                      </p:tavLst>
                                    </p:anim>
                                    <p:anim calcmode="lin" valueType="num">
                                      <p:cBhvr>
                                        <p:cTn id="14" dur="1000" fill="hold"/>
                                        <p:tgtEl>
                                          <p:spTgt spid="177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73"/>
                                        </p:tgtEl>
                                        <p:attrNameLst>
                                          <p:attrName>style.visibility</p:attrName>
                                        </p:attrNameLst>
                                      </p:cBhvr>
                                      <p:to>
                                        <p:strVal val="visible"/>
                                      </p:to>
                                    </p:set>
                                    <p:animEffect transition="in" filter="fade">
                                      <p:cBhvr>
                                        <p:cTn id="17" dur="1000"/>
                                        <p:tgtEl>
                                          <p:spTgt spid="1773"/>
                                        </p:tgtEl>
                                      </p:cBhvr>
                                    </p:animEffect>
                                    <p:anim calcmode="lin" valueType="num">
                                      <p:cBhvr>
                                        <p:cTn id="18" dur="1000" fill="hold"/>
                                        <p:tgtEl>
                                          <p:spTgt spid="1773"/>
                                        </p:tgtEl>
                                        <p:attrNameLst>
                                          <p:attrName>ppt_x</p:attrName>
                                        </p:attrNameLst>
                                      </p:cBhvr>
                                      <p:tavLst>
                                        <p:tav tm="0">
                                          <p:val>
                                            <p:strVal val="#ppt_x"/>
                                          </p:val>
                                        </p:tav>
                                        <p:tav tm="100000">
                                          <p:val>
                                            <p:strVal val="#ppt_x"/>
                                          </p:val>
                                        </p:tav>
                                      </p:tavLst>
                                    </p:anim>
                                    <p:anim calcmode="lin" valueType="num">
                                      <p:cBhvr>
                                        <p:cTn id="19" dur="1000" fill="hold"/>
                                        <p:tgtEl>
                                          <p:spTgt spid="177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74"/>
                                        </p:tgtEl>
                                        <p:attrNameLst>
                                          <p:attrName>style.visibility</p:attrName>
                                        </p:attrNameLst>
                                      </p:cBhvr>
                                      <p:to>
                                        <p:strVal val="visible"/>
                                      </p:to>
                                    </p:set>
                                    <p:animEffect transition="in" filter="fade">
                                      <p:cBhvr>
                                        <p:cTn id="22" dur="1000"/>
                                        <p:tgtEl>
                                          <p:spTgt spid="1774"/>
                                        </p:tgtEl>
                                      </p:cBhvr>
                                    </p:animEffect>
                                    <p:anim calcmode="lin" valueType="num">
                                      <p:cBhvr>
                                        <p:cTn id="23" dur="1000" fill="hold"/>
                                        <p:tgtEl>
                                          <p:spTgt spid="1774"/>
                                        </p:tgtEl>
                                        <p:attrNameLst>
                                          <p:attrName>ppt_x</p:attrName>
                                        </p:attrNameLst>
                                      </p:cBhvr>
                                      <p:tavLst>
                                        <p:tav tm="0">
                                          <p:val>
                                            <p:strVal val="#ppt_x"/>
                                          </p:val>
                                        </p:tav>
                                        <p:tav tm="100000">
                                          <p:val>
                                            <p:strVal val="#ppt_x"/>
                                          </p:val>
                                        </p:tav>
                                      </p:tavLst>
                                    </p:anim>
                                    <p:anim calcmode="lin" valueType="num">
                                      <p:cBhvr>
                                        <p:cTn id="24" dur="1000" fill="hold"/>
                                        <p:tgtEl>
                                          <p:spTgt spid="177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75"/>
                                        </p:tgtEl>
                                        <p:attrNameLst>
                                          <p:attrName>style.visibility</p:attrName>
                                        </p:attrNameLst>
                                      </p:cBhvr>
                                      <p:to>
                                        <p:strVal val="visible"/>
                                      </p:to>
                                    </p:set>
                                    <p:animEffect transition="in" filter="fade">
                                      <p:cBhvr>
                                        <p:cTn id="27" dur="1000"/>
                                        <p:tgtEl>
                                          <p:spTgt spid="1775"/>
                                        </p:tgtEl>
                                      </p:cBhvr>
                                    </p:animEffect>
                                    <p:anim calcmode="lin" valueType="num">
                                      <p:cBhvr>
                                        <p:cTn id="28" dur="1000" fill="hold"/>
                                        <p:tgtEl>
                                          <p:spTgt spid="1775"/>
                                        </p:tgtEl>
                                        <p:attrNameLst>
                                          <p:attrName>ppt_x</p:attrName>
                                        </p:attrNameLst>
                                      </p:cBhvr>
                                      <p:tavLst>
                                        <p:tav tm="0">
                                          <p:val>
                                            <p:strVal val="#ppt_x"/>
                                          </p:val>
                                        </p:tav>
                                        <p:tav tm="100000">
                                          <p:val>
                                            <p:strVal val="#ppt_x"/>
                                          </p:val>
                                        </p:tav>
                                      </p:tavLst>
                                    </p:anim>
                                    <p:anim calcmode="lin" valueType="num">
                                      <p:cBhvr>
                                        <p:cTn id="29" dur="1000" fill="hold"/>
                                        <p:tgtEl>
                                          <p:spTgt spid="17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77">
                                            <p:txEl>
                                              <p:pRg st="0" end="0"/>
                                            </p:txEl>
                                          </p:spTgt>
                                        </p:tgtEl>
                                        <p:attrNameLst>
                                          <p:attrName>style.visibility</p:attrName>
                                        </p:attrNameLst>
                                      </p:cBhvr>
                                      <p:to>
                                        <p:strVal val="visible"/>
                                      </p:to>
                                    </p:set>
                                    <p:animEffect transition="in" filter="fade">
                                      <p:cBhvr>
                                        <p:cTn id="32" dur="1000"/>
                                        <p:tgtEl>
                                          <p:spTgt spid="1777">
                                            <p:txEl>
                                              <p:pRg st="0" end="0"/>
                                            </p:txEl>
                                          </p:spTgt>
                                        </p:tgtEl>
                                      </p:cBhvr>
                                    </p:animEffect>
                                    <p:anim calcmode="lin" valueType="num">
                                      <p:cBhvr>
                                        <p:cTn id="33" dur="1000" fill="hold"/>
                                        <p:tgtEl>
                                          <p:spTgt spid="1777">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777">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78">
                                            <p:txEl>
                                              <p:pRg st="0" end="0"/>
                                            </p:txEl>
                                          </p:spTgt>
                                        </p:tgtEl>
                                        <p:attrNameLst>
                                          <p:attrName>style.visibility</p:attrName>
                                        </p:attrNameLst>
                                      </p:cBhvr>
                                      <p:to>
                                        <p:strVal val="visible"/>
                                      </p:to>
                                    </p:set>
                                    <p:animEffect transition="in" filter="fade">
                                      <p:cBhvr>
                                        <p:cTn id="37" dur="1000"/>
                                        <p:tgtEl>
                                          <p:spTgt spid="1778">
                                            <p:txEl>
                                              <p:pRg st="0" end="0"/>
                                            </p:txEl>
                                          </p:spTgt>
                                        </p:tgtEl>
                                      </p:cBhvr>
                                    </p:animEffect>
                                    <p:anim calcmode="lin" valueType="num">
                                      <p:cBhvr>
                                        <p:cTn id="38" dur="1000" fill="hold"/>
                                        <p:tgtEl>
                                          <p:spTgt spid="1778">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778">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79">
                                            <p:txEl>
                                              <p:pRg st="0" end="0"/>
                                            </p:txEl>
                                          </p:spTgt>
                                        </p:tgtEl>
                                        <p:attrNameLst>
                                          <p:attrName>style.visibility</p:attrName>
                                        </p:attrNameLst>
                                      </p:cBhvr>
                                      <p:to>
                                        <p:strVal val="visible"/>
                                      </p:to>
                                    </p:set>
                                    <p:animEffect transition="in" filter="fade">
                                      <p:cBhvr>
                                        <p:cTn id="42" dur="1000"/>
                                        <p:tgtEl>
                                          <p:spTgt spid="1779">
                                            <p:txEl>
                                              <p:pRg st="0" end="0"/>
                                            </p:txEl>
                                          </p:spTgt>
                                        </p:tgtEl>
                                      </p:cBhvr>
                                    </p:animEffect>
                                    <p:anim calcmode="lin" valueType="num">
                                      <p:cBhvr>
                                        <p:cTn id="43" dur="1000" fill="hold"/>
                                        <p:tgtEl>
                                          <p:spTgt spid="177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779">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80">
                                            <p:txEl>
                                              <p:pRg st="0" end="0"/>
                                            </p:txEl>
                                          </p:spTgt>
                                        </p:tgtEl>
                                        <p:attrNameLst>
                                          <p:attrName>style.visibility</p:attrName>
                                        </p:attrNameLst>
                                      </p:cBhvr>
                                      <p:to>
                                        <p:strVal val="visible"/>
                                      </p:to>
                                    </p:set>
                                    <p:animEffect transition="in" filter="fade">
                                      <p:cBhvr>
                                        <p:cTn id="47" dur="1000"/>
                                        <p:tgtEl>
                                          <p:spTgt spid="1780">
                                            <p:txEl>
                                              <p:pRg st="0" end="0"/>
                                            </p:txEl>
                                          </p:spTgt>
                                        </p:tgtEl>
                                      </p:cBhvr>
                                    </p:animEffect>
                                    <p:anim calcmode="lin" valueType="num">
                                      <p:cBhvr>
                                        <p:cTn id="48" dur="1000" fill="hold"/>
                                        <p:tgtEl>
                                          <p:spTgt spid="1780">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1780">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81">
                                            <p:txEl>
                                              <p:pRg st="0" end="0"/>
                                            </p:txEl>
                                          </p:spTgt>
                                        </p:tgtEl>
                                        <p:attrNameLst>
                                          <p:attrName>style.visibility</p:attrName>
                                        </p:attrNameLst>
                                      </p:cBhvr>
                                      <p:to>
                                        <p:strVal val="visible"/>
                                      </p:to>
                                    </p:set>
                                    <p:animEffect transition="in" filter="fade">
                                      <p:cBhvr>
                                        <p:cTn id="52" dur="1000"/>
                                        <p:tgtEl>
                                          <p:spTgt spid="1781">
                                            <p:txEl>
                                              <p:pRg st="0" end="0"/>
                                            </p:txEl>
                                          </p:spTgt>
                                        </p:tgtEl>
                                      </p:cBhvr>
                                    </p:animEffect>
                                    <p:anim calcmode="lin" valueType="num">
                                      <p:cBhvr>
                                        <p:cTn id="53" dur="1000" fill="hold"/>
                                        <p:tgtEl>
                                          <p:spTgt spid="1781">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781">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1000"/>
                                        <p:tgtEl>
                                          <p:spTgt spid="7"/>
                                        </p:tgtEl>
                                      </p:cBhvr>
                                    </p:animEffect>
                                    <p:anim calcmode="lin" valueType="num">
                                      <p:cBhvr>
                                        <p:cTn id="63" dur="1000" fill="hold"/>
                                        <p:tgtEl>
                                          <p:spTgt spid="7"/>
                                        </p:tgtEl>
                                        <p:attrNameLst>
                                          <p:attrName>ppt_x</p:attrName>
                                        </p:attrNameLst>
                                      </p:cBhvr>
                                      <p:tavLst>
                                        <p:tav tm="0">
                                          <p:val>
                                            <p:strVal val="#ppt_x"/>
                                          </p:val>
                                        </p:tav>
                                        <p:tav tm="100000">
                                          <p:val>
                                            <p:strVal val="#ppt_x"/>
                                          </p:val>
                                        </p:tav>
                                      </p:tavLst>
                                    </p:anim>
                                    <p:anim calcmode="lin" valueType="num">
                                      <p:cBhvr>
                                        <p:cTn id="6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0"/>
      <p:bldP spid="1772" grpId="0"/>
      <p:bldP spid="1773" grpId="0"/>
      <p:bldP spid="1774" grpId="0"/>
      <p:bldP spid="1775" grpId="0"/>
      <p:bldP spid="1777" grpId="0" build="p"/>
      <p:bldP spid="1778" grpId="0" build="p"/>
      <p:bldP spid="1779" grpId="0" build="p"/>
      <p:bldP spid="1780" grpId="0" build="p"/>
      <p:bldP spid="1781" grpId="0" build="p"/>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AE5193E9-7A3A-86F2-EA9E-A843D28828A3}"/>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75047FEE-400A-ED86-A24C-A8B06BB3D59A}"/>
              </a:ext>
            </a:extLst>
          </p:cNvPr>
          <p:cNvGrpSpPr/>
          <p:nvPr/>
        </p:nvGrpSpPr>
        <p:grpSpPr>
          <a:xfrm>
            <a:off x="210760" y="487680"/>
            <a:ext cx="3182212" cy="2084070"/>
            <a:chOff x="5186401" y="494525"/>
            <a:chExt cx="1834973" cy="3724678"/>
          </a:xfrm>
        </p:grpSpPr>
        <p:sp>
          <p:nvSpPr>
            <p:cNvPr id="20" name="Google Shape;2421;p42">
              <a:extLst>
                <a:ext uri="{FF2B5EF4-FFF2-40B4-BE49-F238E27FC236}">
                  <a16:creationId xmlns:a16="http://schemas.microsoft.com/office/drawing/2014/main" id="{849B3D82-FDE9-EC38-7380-8ECF4AF74076}"/>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C597F3B8-40EA-E373-B5F7-1B2FF8DD47C3}"/>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BFE588DF-794D-19F3-5C71-1EBD3A9EE858}"/>
              </a:ext>
            </a:extLst>
          </p:cNvPr>
          <p:cNvSpPr txBox="1"/>
          <p:nvPr/>
        </p:nvSpPr>
        <p:spPr>
          <a:xfrm>
            <a:off x="3453790" y="686515"/>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03D96D88-758A-423D-56ED-32474F5447AB}"/>
              </a:ext>
            </a:extLst>
          </p:cNvPr>
          <p:cNvSpPr txBox="1"/>
          <p:nvPr/>
        </p:nvSpPr>
        <p:spPr>
          <a:xfrm>
            <a:off x="3453790" y="222631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80D7B3A9-8839-66F0-5F56-4D349153D8BD}"/>
              </a:ext>
            </a:extLst>
          </p:cNvPr>
          <p:cNvSpPr txBox="1"/>
          <p:nvPr/>
        </p:nvSpPr>
        <p:spPr>
          <a:xfrm>
            <a:off x="3926900" y="708602"/>
            <a:ext cx="5224720" cy="138499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Fall Has the Highest Ridership:</a:t>
            </a:r>
            <a:endParaRPr lang="en-US" dirty="0">
              <a:latin typeface="Times New Roman" panose="02020603050405020304" pitchFamily="18" charset="0"/>
              <a:cs typeface="Times New Roman" panose="02020603050405020304" pitchFamily="18" charset="0"/>
            </a:endParaRPr>
          </a:p>
          <a:p>
            <a:endParaRPr lang="ar-E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Fall season leads in ridership with 1.8 billion passengers, indicating it's the peak season for public transportation usage.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could be due to a return to work and school routines after summer vacations.</a:t>
            </a:r>
          </a:p>
        </p:txBody>
      </p:sp>
      <p:sp>
        <p:nvSpPr>
          <p:cNvPr id="29" name="TextBox 28">
            <a:extLst>
              <a:ext uri="{FF2B5EF4-FFF2-40B4-BE49-F238E27FC236}">
                <a16:creationId xmlns:a16="http://schemas.microsoft.com/office/drawing/2014/main" id="{96C41B1E-3FC0-C540-1E4C-B64E963807B4}"/>
              </a:ext>
            </a:extLst>
          </p:cNvPr>
          <p:cNvSpPr txBox="1"/>
          <p:nvPr/>
        </p:nvSpPr>
        <p:spPr>
          <a:xfrm>
            <a:off x="3866082" y="2327934"/>
            <a:ext cx="5285680" cy="181588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Gradual Decline Through Seasons: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Fall, there's a steady decrease: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Spring: 1.7B</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Summer: 1.6B</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Winter: 1.3B (the lowest)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pattern shows a seasonal trend, where colder months (Winter) result in lower ridership, possibly due to weather conditions or holiday periods.</a:t>
            </a:r>
          </a:p>
        </p:txBody>
      </p:sp>
      <p:cxnSp>
        <p:nvCxnSpPr>
          <p:cNvPr id="33" name="Connector: Elbow 32">
            <a:extLst>
              <a:ext uri="{FF2B5EF4-FFF2-40B4-BE49-F238E27FC236}">
                <a16:creationId xmlns:a16="http://schemas.microsoft.com/office/drawing/2014/main" id="{845FD544-6E60-5A35-2BC2-E757C2EE5192}"/>
              </a:ext>
            </a:extLst>
          </p:cNvPr>
          <p:cNvCxnSpPr>
            <a:cxnSpLocks/>
            <a:stCxn id="22" idx="1"/>
          </p:cNvCxnSpPr>
          <p:nvPr/>
        </p:nvCxnSpPr>
        <p:spPr>
          <a:xfrm rot="10800000" flipV="1">
            <a:off x="3278056" y="978902"/>
            <a:ext cx="175735" cy="265863"/>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6341864-7C67-70A9-DAA1-D0F997F71211}"/>
              </a:ext>
            </a:extLst>
          </p:cNvPr>
          <p:cNvCxnSpPr>
            <a:cxnSpLocks/>
            <a:stCxn id="23" idx="1"/>
          </p:cNvCxnSpPr>
          <p:nvPr/>
        </p:nvCxnSpPr>
        <p:spPr>
          <a:xfrm rot="10800000">
            <a:off x="3217236" y="2269207"/>
            <a:ext cx="236555" cy="249499"/>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DA89A89-D60F-64DA-CEB9-5374A0254289}"/>
              </a:ext>
            </a:extLst>
          </p:cNvPr>
          <p:cNvPicPr>
            <a:picLocks noChangeAspect="1"/>
          </p:cNvPicPr>
          <p:nvPr/>
        </p:nvPicPr>
        <p:blipFill>
          <a:blip r:embed="rId3"/>
          <a:stretch>
            <a:fillRect/>
          </a:stretch>
        </p:blipFill>
        <p:spPr>
          <a:xfrm>
            <a:off x="367020" y="686515"/>
            <a:ext cx="2850215" cy="1582691"/>
          </a:xfrm>
          <a:prstGeom prst="rect">
            <a:avLst/>
          </a:prstGeom>
          <a:ln>
            <a:solidFill>
              <a:schemeClr val="tx1">
                <a:lumMod val="50000"/>
              </a:schemeClr>
            </a:solidFill>
          </a:ln>
        </p:spPr>
      </p:pic>
    </p:spTree>
    <p:extLst>
      <p:ext uri="{BB962C8B-B14F-4D97-AF65-F5344CB8AC3E}">
        <p14:creationId xmlns:p14="http://schemas.microsoft.com/office/powerpoint/2010/main" val="119585363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CA45CED6-7D6C-6025-CF67-5DC540F9FE64}"/>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23EA8A68-8632-B888-2665-F6F004F49E40}"/>
              </a:ext>
            </a:extLst>
          </p:cNvPr>
          <p:cNvGrpSpPr/>
          <p:nvPr/>
        </p:nvGrpSpPr>
        <p:grpSpPr>
          <a:xfrm>
            <a:off x="1531620" y="487680"/>
            <a:ext cx="6332220" cy="2084070"/>
            <a:chOff x="5178848" y="494525"/>
            <a:chExt cx="4990398" cy="3724678"/>
          </a:xfrm>
        </p:grpSpPr>
        <p:sp>
          <p:nvSpPr>
            <p:cNvPr id="20" name="Google Shape;2421;p42">
              <a:extLst>
                <a:ext uri="{FF2B5EF4-FFF2-40B4-BE49-F238E27FC236}">
                  <a16:creationId xmlns:a16="http://schemas.microsoft.com/office/drawing/2014/main" id="{ADB00E10-4A20-1768-9BB3-A302AE797073}"/>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A27DF46D-C075-7BF2-322B-EBDDA57BB4F5}"/>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AD30301C-24F5-99E9-DA35-E4F62BEC9C36}"/>
              </a:ext>
            </a:extLst>
          </p:cNvPr>
          <p:cNvSpPr txBox="1"/>
          <p:nvPr/>
        </p:nvSpPr>
        <p:spPr>
          <a:xfrm>
            <a:off x="1390603" y="2765799"/>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FE4CF761-F777-C8AB-D8D9-946A8FFCBF82}"/>
              </a:ext>
            </a:extLst>
          </p:cNvPr>
          <p:cNvSpPr txBox="1"/>
          <p:nvPr/>
        </p:nvSpPr>
        <p:spPr>
          <a:xfrm>
            <a:off x="3562990" y="2760706"/>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A3800D60-2D84-CEAA-E0B8-A1BD1F3180DF}"/>
              </a:ext>
            </a:extLst>
          </p:cNvPr>
          <p:cNvSpPr txBox="1"/>
          <p:nvPr/>
        </p:nvSpPr>
        <p:spPr>
          <a:xfrm>
            <a:off x="6265570" y="2760708"/>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cxnSp>
        <p:nvCxnSpPr>
          <p:cNvPr id="33" name="Connector: Elbow 32">
            <a:extLst>
              <a:ext uri="{FF2B5EF4-FFF2-40B4-BE49-F238E27FC236}">
                <a16:creationId xmlns:a16="http://schemas.microsoft.com/office/drawing/2014/main" id="{AF8325DD-CE45-6223-D7B5-16E14820CDD2}"/>
              </a:ext>
            </a:extLst>
          </p:cNvPr>
          <p:cNvCxnSpPr>
            <a:cxnSpLocks/>
            <a:stCxn id="22" idx="1"/>
          </p:cNvCxnSpPr>
          <p:nvPr/>
        </p:nvCxnSpPr>
        <p:spPr>
          <a:xfrm rot="10800000" flipH="1">
            <a:off x="1390603" y="2598227"/>
            <a:ext cx="412292" cy="459961"/>
          </a:xfrm>
          <a:prstGeom prst="bentConnector4">
            <a:avLst>
              <a:gd name="adj1" fmla="val -55446"/>
              <a:gd name="adj2" fmla="val 81784"/>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A16B7AC-EEE8-1587-FD5D-64AF7204FFBF}"/>
              </a:ext>
            </a:extLst>
          </p:cNvPr>
          <p:cNvCxnSpPr>
            <a:cxnSpLocks/>
            <a:stCxn id="23" idx="1"/>
          </p:cNvCxnSpPr>
          <p:nvPr/>
        </p:nvCxnSpPr>
        <p:spPr>
          <a:xfrm rot="10800000">
            <a:off x="3390900" y="2487702"/>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3EE7C4E-27D8-0E57-5B1A-08A7A6023785}"/>
              </a:ext>
            </a:extLst>
          </p:cNvPr>
          <p:cNvCxnSpPr>
            <a:cxnSpLocks/>
            <a:stCxn id="24" idx="1"/>
          </p:cNvCxnSpPr>
          <p:nvPr/>
        </p:nvCxnSpPr>
        <p:spPr>
          <a:xfrm rot="10800000">
            <a:off x="5859780" y="2418034"/>
            <a:ext cx="405790" cy="635062"/>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305E456-C4DF-C3A6-6309-83408E051408}"/>
              </a:ext>
            </a:extLst>
          </p:cNvPr>
          <p:cNvPicPr>
            <a:picLocks noChangeAspect="1"/>
          </p:cNvPicPr>
          <p:nvPr/>
        </p:nvPicPr>
        <p:blipFill>
          <a:blip r:embed="rId3"/>
          <a:stretch>
            <a:fillRect/>
          </a:stretch>
        </p:blipFill>
        <p:spPr>
          <a:xfrm>
            <a:off x="1691639" y="587585"/>
            <a:ext cx="6014973" cy="1730544"/>
          </a:xfrm>
          <a:prstGeom prst="rect">
            <a:avLst/>
          </a:prstGeom>
          <a:ln>
            <a:solidFill>
              <a:schemeClr val="bg2">
                <a:lumMod val="10000"/>
              </a:schemeClr>
            </a:solidFill>
          </a:ln>
        </p:spPr>
      </p:pic>
      <p:sp>
        <p:nvSpPr>
          <p:cNvPr id="10" name="Rectangle 1">
            <a:extLst>
              <a:ext uri="{FF2B5EF4-FFF2-40B4-BE49-F238E27FC236}">
                <a16:creationId xmlns:a16="http://schemas.microsoft.com/office/drawing/2014/main" id="{197D5D5F-6FD0-225E-6CAA-DB9298A402B7}"/>
              </a:ext>
            </a:extLst>
          </p:cNvPr>
          <p:cNvSpPr>
            <a:spLocks noChangeArrowheads="1"/>
          </p:cNvSpPr>
          <p:nvPr/>
        </p:nvSpPr>
        <p:spPr bwMode="auto">
          <a:xfrm>
            <a:off x="639575" y="3386364"/>
            <a:ext cx="232664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September and October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ridership months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all services — aligning with back-to-school/work seasons.</a:t>
            </a:r>
          </a:p>
        </p:txBody>
      </p:sp>
      <p:sp>
        <p:nvSpPr>
          <p:cNvPr id="12" name="Rectangle 2">
            <a:extLst>
              <a:ext uri="{FF2B5EF4-FFF2-40B4-BE49-F238E27FC236}">
                <a16:creationId xmlns:a16="http://schemas.microsoft.com/office/drawing/2014/main" id="{2CE45DC0-C3C3-D2E9-F8D1-AE433A69E090}"/>
              </a:ext>
            </a:extLst>
          </p:cNvPr>
          <p:cNvSpPr>
            <a:spLocks noChangeArrowheads="1"/>
          </p:cNvSpPr>
          <p:nvPr/>
        </p:nvSpPr>
        <p:spPr bwMode="auto">
          <a:xfrm>
            <a:off x="3322864" y="3386364"/>
            <a:ext cx="246888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April and December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consistently low months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likely due to holidays (spring break, year-end vacations).</a:t>
            </a:r>
          </a:p>
        </p:txBody>
      </p:sp>
      <p:sp>
        <p:nvSpPr>
          <p:cNvPr id="13" name="Rectangle 3">
            <a:extLst>
              <a:ext uri="{FF2B5EF4-FFF2-40B4-BE49-F238E27FC236}">
                <a16:creationId xmlns:a16="http://schemas.microsoft.com/office/drawing/2014/main" id="{BBFF1775-5A47-16D6-254B-F4315733B0A3}"/>
              </a:ext>
            </a:extLst>
          </p:cNvPr>
          <p:cNvSpPr>
            <a:spLocks noChangeArrowheads="1"/>
          </p:cNvSpPr>
          <p:nvPr/>
        </p:nvSpPr>
        <p:spPr bwMode="auto">
          <a:xfrm>
            <a:off x="6034937" y="3386364"/>
            <a:ext cx="27025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Subways dominate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ridership, showing how critical they are to daily transportation.</a:t>
            </a:r>
          </a:p>
        </p:txBody>
      </p:sp>
    </p:spTree>
    <p:extLst>
      <p:ext uri="{BB962C8B-B14F-4D97-AF65-F5344CB8AC3E}">
        <p14:creationId xmlns:p14="http://schemas.microsoft.com/office/powerpoint/2010/main" val="10257478"/>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CB16D8DC-4492-84D0-8478-17B1F1FC7AC0}"/>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CF6DB498-1F9A-B94C-9E70-38A884129D0E}"/>
              </a:ext>
            </a:extLst>
          </p:cNvPr>
          <p:cNvGrpSpPr/>
          <p:nvPr/>
        </p:nvGrpSpPr>
        <p:grpSpPr>
          <a:xfrm>
            <a:off x="700086" y="487680"/>
            <a:ext cx="2692886" cy="2084070"/>
            <a:chOff x="5186401" y="494525"/>
            <a:chExt cx="1834973" cy="3724678"/>
          </a:xfrm>
        </p:grpSpPr>
        <p:sp>
          <p:nvSpPr>
            <p:cNvPr id="20" name="Google Shape;2421;p42">
              <a:extLst>
                <a:ext uri="{FF2B5EF4-FFF2-40B4-BE49-F238E27FC236}">
                  <a16:creationId xmlns:a16="http://schemas.microsoft.com/office/drawing/2014/main" id="{0480C2B5-EC09-6B81-3D48-7C9CBD8B7CBD}"/>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24F3E97D-D851-7421-EF8E-283FFCABBB4B}"/>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DEA1B821-A406-A87A-7104-B7528DADA2D1}"/>
              </a:ext>
            </a:extLst>
          </p:cNvPr>
          <p:cNvSpPr txBox="1"/>
          <p:nvPr/>
        </p:nvSpPr>
        <p:spPr>
          <a:xfrm>
            <a:off x="3453790" y="686515"/>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B1BB81D0-C0EB-9C1D-1C6B-72FD758128EF}"/>
              </a:ext>
            </a:extLst>
          </p:cNvPr>
          <p:cNvSpPr txBox="1"/>
          <p:nvPr/>
        </p:nvSpPr>
        <p:spPr>
          <a:xfrm>
            <a:off x="3453790" y="222631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2E4C6C19-AB82-3426-3A8C-4883D6E8EE67}"/>
              </a:ext>
            </a:extLst>
          </p:cNvPr>
          <p:cNvSpPr txBox="1"/>
          <p:nvPr/>
        </p:nvSpPr>
        <p:spPr>
          <a:xfrm>
            <a:off x="3926900" y="708602"/>
            <a:ext cx="5224720" cy="160043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passengers travel on weekdays:</a:t>
            </a:r>
            <a:endParaRPr lang="ar-EG" dirty="0">
              <a:latin typeface="Times New Roman" panose="02020603050405020304" pitchFamily="18" charset="0"/>
              <a:cs typeface="Times New Roman" panose="02020603050405020304" pitchFamily="18" charset="0"/>
            </a:endParaRPr>
          </a:p>
          <a:p>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73.77% of the total passengers use transportation on weekdays.</a:t>
            </a:r>
            <a:endParaRPr lang="ar-EG" dirty="0">
              <a:latin typeface="Times New Roman" panose="02020603050405020304" pitchFamily="18" charset="0"/>
              <a:cs typeface="Times New Roman" panose="02020603050405020304" pitchFamily="18" charset="0"/>
            </a:endParaRPr>
          </a:p>
          <a:p>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suggests that public transport is more heavily used during the regular working days (Monday to Friday), likely due to commuting to work, school, or university.</a:t>
            </a:r>
          </a:p>
        </p:txBody>
      </p:sp>
      <p:sp>
        <p:nvSpPr>
          <p:cNvPr id="29" name="TextBox 28">
            <a:extLst>
              <a:ext uri="{FF2B5EF4-FFF2-40B4-BE49-F238E27FC236}">
                <a16:creationId xmlns:a16="http://schemas.microsoft.com/office/drawing/2014/main" id="{65F13D2D-1FF7-91E6-D9D7-81781BB21C86}"/>
              </a:ext>
            </a:extLst>
          </p:cNvPr>
          <p:cNvSpPr txBox="1"/>
          <p:nvPr/>
        </p:nvSpPr>
        <p:spPr>
          <a:xfrm>
            <a:off x="3866082" y="2432133"/>
            <a:ext cx="5285680"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Fewer passengers travel on weekends:</a:t>
            </a:r>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Only 26.23% of the total passengers use transportation on weekends.</a:t>
            </a:r>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lower percentage indicates reduced demand during weekends, possibly because people stay home or travel less for work-related reasons.</a:t>
            </a:r>
          </a:p>
        </p:txBody>
      </p:sp>
      <p:cxnSp>
        <p:nvCxnSpPr>
          <p:cNvPr id="33" name="Connector: Elbow 32">
            <a:extLst>
              <a:ext uri="{FF2B5EF4-FFF2-40B4-BE49-F238E27FC236}">
                <a16:creationId xmlns:a16="http://schemas.microsoft.com/office/drawing/2014/main" id="{0A562740-FB59-6205-A2F0-40B3E414A815}"/>
              </a:ext>
            </a:extLst>
          </p:cNvPr>
          <p:cNvCxnSpPr>
            <a:cxnSpLocks/>
            <a:stCxn id="22" idx="1"/>
          </p:cNvCxnSpPr>
          <p:nvPr/>
        </p:nvCxnSpPr>
        <p:spPr>
          <a:xfrm rot="10800000" flipV="1">
            <a:off x="3278056" y="978902"/>
            <a:ext cx="175735" cy="265863"/>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6BAF6C2-9A0E-8FDB-ABB2-151549460DA0}"/>
              </a:ext>
            </a:extLst>
          </p:cNvPr>
          <p:cNvCxnSpPr>
            <a:cxnSpLocks/>
            <a:stCxn id="23" idx="1"/>
          </p:cNvCxnSpPr>
          <p:nvPr/>
        </p:nvCxnSpPr>
        <p:spPr>
          <a:xfrm rot="10800000">
            <a:off x="3217236" y="2269207"/>
            <a:ext cx="236555" cy="249499"/>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3B2FBDB-9A19-A6B8-285A-8F6B62A44646}"/>
              </a:ext>
            </a:extLst>
          </p:cNvPr>
          <p:cNvPicPr>
            <a:picLocks noChangeAspect="1"/>
          </p:cNvPicPr>
          <p:nvPr/>
        </p:nvPicPr>
        <p:blipFill>
          <a:blip r:embed="rId3"/>
          <a:stretch>
            <a:fillRect/>
          </a:stretch>
        </p:blipFill>
        <p:spPr>
          <a:xfrm>
            <a:off x="929086" y="650825"/>
            <a:ext cx="2257740" cy="1590897"/>
          </a:xfrm>
          <a:prstGeom prst="rect">
            <a:avLst/>
          </a:prstGeom>
          <a:ln>
            <a:solidFill>
              <a:schemeClr val="bg2">
                <a:lumMod val="10000"/>
              </a:schemeClr>
            </a:solidFill>
          </a:ln>
        </p:spPr>
      </p:pic>
    </p:spTree>
    <p:extLst>
      <p:ext uri="{BB962C8B-B14F-4D97-AF65-F5344CB8AC3E}">
        <p14:creationId xmlns:p14="http://schemas.microsoft.com/office/powerpoint/2010/main" val="42198506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F3A2157D-DBBD-A9D5-0AAE-AAE0CE789570}"/>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0DA2F760-6690-F550-4620-FDB8D4BD74D9}"/>
              </a:ext>
            </a:extLst>
          </p:cNvPr>
          <p:cNvGrpSpPr/>
          <p:nvPr/>
        </p:nvGrpSpPr>
        <p:grpSpPr>
          <a:xfrm>
            <a:off x="639575" y="487680"/>
            <a:ext cx="7762745" cy="2084070"/>
            <a:chOff x="5178848" y="494525"/>
            <a:chExt cx="4990398" cy="3724678"/>
          </a:xfrm>
        </p:grpSpPr>
        <p:sp>
          <p:nvSpPr>
            <p:cNvPr id="20" name="Google Shape;2421;p42">
              <a:extLst>
                <a:ext uri="{FF2B5EF4-FFF2-40B4-BE49-F238E27FC236}">
                  <a16:creationId xmlns:a16="http://schemas.microsoft.com/office/drawing/2014/main" id="{9580DE98-FC8D-510E-92AC-C9B012267039}"/>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7962B887-2090-C912-9CF6-2057B97D8B22}"/>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5080756E-7BA1-C3B1-6140-09AE2AAAABFD}"/>
              </a:ext>
            </a:extLst>
          </p:cNvPr>
          <p:cNvSpPr txBox="1"/>
          <p:nvPr/>
        </p:nvSpPr>
        <p:spPr>
          <a:xfrm>
            <a:off x="1375678" y="2571750"/>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67F6B96B-63C0-7FC0-6567-A75C7DB9CF05}"/>
              </a:ext>
            </a:extLst>
          </p:cNvPr>
          <p:cNvSpPr txBox="1"/>
          <p:nvPr/>
        </p:nvSpPr>
        <p:spPr>
          <a:xfrm>
            <a:off x="4855256" y="2571749"/>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cxnSp>
        <p:nvCxnSpPr>
          <p:cNvPr id="33" name="Connector: Elbow 32">
            <a:extLst>
              <a:ext uri="{FF2B5EF4-FFF2-40B4-BE49-F238E27FC236}">
                <a16:creationId xmlns:a16="http://schemas.microsoft.com/office/drawing/2014/main" id="{BB7416F8-535F-A4C1-218A-3BDAB169D857}"/>
              </a:ext>
            </a:extLst>
          </p:cNvPr>
          <p:cNvCxnSpPr>
            <a:cxnSpLocks/>
          </p:cNvCxnSpPr>
          <p:nvPr/>
        </p:nvCxnSpPr>
        <p:spPr>
          <a:xfrm rot="5400000" flipH="1" flipV="1">
            <a:off x="1318632" y="2492283"/>
            <a:ext cx="392698" cy="163535"/>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7B7D804-9FE9-3D48-804A-3A2E73E2468B}"/>
              </a:ext>
            </a:extLst>
          </p:cNvPr>
          <p:cNvCxnSpPr>
            <a:cxnSpLocks/>
            <a:stCxn id="23" idx="3"/>
          </p:cNvCxnSpPr>
          <p:nvPr/>
        </p:nvCxnSpPr>
        <p:spPr>
          <a:xfrm flipV="1">
            <a:off x="5267548" y="2337348"/>
            <a:ext cx="182800" cy="526789"/>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A1C51B1-631F-2A12-E17A-38B177AB263B}"/>
              </a:ext>
            </a:extLst>
          </p:cNvPr>
          <p:cNvPicPr>
            <a:picLocks noChangeAspect="1"/>
          </p:cNvPicPr>
          <p:nvPr/>
        </p:nvPicPr>
        <p:blipFill>
          <a:blip r:embed="rId3"/>
          <a:stretch>
            <a:fillRect/>
          </a:stretch>
        </p:blipFill>
        <p:spPr>
          <a:xfrm>
            <a:off x="888864" y="576538"/>
            <a:ext cx="7336880" cy="1717115"/>
          </a:xfrm>
          <a:prstGeom prst="rect">
            <a:avLst/>
          </a:prstGeom>
          <a:ln>
            <a:solidFill>
              <a:schemeClr val="tx1">
                <a:lumMod val="50000"/>
              </a:schemeClr>
            </a:solidFill>
          </a:ln>
        </p:spPr>
      </p:pic>
      <p:sp>
        <p:nvSpPr>
          <p:cNvPr id="5" name="TextBox 4">
            <a:extLst>
              <a:ext uri="{FF2B5EF4-FFF2-40B4-BE49-F238E27FC236}">
                <a16:creationId xmlns:a16="http://schemas.microsoft.com/office/drawing/2014/main" id="{0B8A4D0D-EBC2-32CF-9B56-52DB8B2E2051}"/>
              </a:ext>
            </a:extLst>
          </p:cNvPr>
          <p:cNvSpPr txBox="1"/>
          <p:nvPr/>
        </p:nvSpPr>
        <p:spPr>
          <a:xfrm>
            <a:off x="639574" y="3073997"/>
            <a:ext cx="3709223"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Sharp Drop in Early 2020:</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transportation types (buses, LIRR, Metro-North, Staten Island Railway, and subways) experienced a major drop in ridership around early 2020, likely due to the COVID-19 pandemic. Ridership dropped close to 0%.</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BAC0188-CE17-F554-9B00-F800F09258BD}"/>
              </a:ext>
            </a:extLst>
          </p:cNvPr>
          <p:cNvSpPr txBox="1"/>
          <p:nvPr/>
        </p:nvSpPr>
        <p:spPr>
          <a:xfrm>
            <a:off x="4672456" y="3073997"/>
            <a:ext cx="4060370" cy="1169551"/>
          </a:xfrm>
          <a:prstGeom prst="rect">
            <a:avLst/>
          </a:prstGeom>
          <a:noFill/>
        </p:spPr>
        <p:txBody>
          <a:bodyPr wrap="square">
            <a:spAutoFit/>
          </a:bodyPr>
          <a:lstStyle/>
          <a:p>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Buses Recovered Faster:</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Buses (blue line) showed a faster and higher recovery in ridership compared to other services. They consistently maintained the highest percentage of ridership over time</a:t>
            </a:r>
            <a:endParaRPr lang="en-US" dirty="0"/>
          </a:p>
        </p:txBody>
      </p:sp>
    </p:spTree>
    <p:extLst>
      <p:ext uri="{BB962C8B-B14F-4D97-AF65-F5344CB8AC3E}">
        <p14:creationId xmlns:p14="http://schemas.microsoft.com/office/powerpoint/2010/main" val="416509493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416965F0-DFE6-9F03-F314-4A4958E70A85}"/>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E4EA9459-F2B0-90F7-CE33-2665F87D4FAB}"/>
              </a:ext>
            </a:extLst>
          </p:cNvPr>
          <p:cNvGrpSpPr/>
          <p:nvPr/>
        </p:nvGrpSpPr>
        <p:grpSpPr>
          <a:xfrm>
            <a:off x="639575" y="487680"/>
            <a:ext cx="7762745" cy="2084070"/>
            <a:chOff x="5178848" y="494525"/>
            <a:chExt cx="4990398" cy="3724678"/>
          </a:xfrm>
        </p:grpSpPr>
        <p:sp>
          <p:nvSpPr>
            <p:cNvPr id="20" name="Google Shape;2421;p42">
              <a:extLst>
                <a:ext uri="{FF2B5EF4-FFF2-40B4-BE49-F238E27FC236}">
                  <a16:creationId xmlns:a16="http://schemas.microsoft.com/office/drawing/2014/main" id="{C823663F-C3D3-FA5F-31C8-5EFD98428D13}"/>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6F41C5EF-9FF4-04BE-702A-B7AD724B6302}"/>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BC56B85C-9440-8489-B31C-24055B47F691}"/>
              </a:ext>
            </a:extLst>
          </p:cNvPr>
          <p:cNvSpPr txBox="1"/>
          <p:nvPr/>
        </p:nvSpPr>
        <p:spPr>
          <a:xfrm>
            <a:off x="3590040" y="2601009"/>
            <a:ext cx="412292" cy="584775"/>
          </a:xfrm>
          <a:prstGeom prst="rect">
            <a:avLst/>
          </a:prstGeom>
          <a:noFill/>
        </p:spPr>
        <p:txBody>
          <a:bodyPr wrap="none" rtlCol="0">
            <a:spAutoFit/>
          </a:bodyPr>
          <a:lstStyle/>
          <a:p>
            <a:r>
              <a:rPr lang="ar-EG" sz="3200" b="1" dirty="0">
                <a:solidFill>
                  <a:schemeClr val="bg1"/>
                </a:solidFill>
              </a:rPr>
              <a:t>4</a:t>
            </a:r>
            <a:endParaRPr lang="en-US" sz="3200" b="1" dirty="0">
              <a:solidFill>
                <a:schemeClr val="bg1"/>
              </a:solidFill>
            </a:endParaRPr>
          </a:p>
        </p:txBody>
      </p:sp>
      <p:sp>
        <p:nvSpPr>
          <p:cNvPr id="24" name="TextBox 23">
            <a:extLst>
              <a:ext uri="{FF2B5EF4-FFF2-40B4-BE49-F238E27FC236}">
                <a16:creationId xmlns:a16="http://schemas.microsoft.com/office/drawing/2014/main" id="{FFE08E68-1013-90EB-A5F4-35DF7A0685B3}"/>
              </a:ext>
            </a:extLst>
          </p:cNvPr>
          <p:cNvSpPr txBox="1"/>
          <p:nvPr/>
        </p:nvSpPr>
        <p:spPr>
          <a:xfrm>
            <a:off x="6314314" y="2630126"/>
            <a:ext cx="412292" cy="584775"/>
          </a:xfrm>
          <a:prstGeom prst="rect">
            <a:avLst/>
          </a:prstGeom>
          <a:noFill/>
        </p:spPr>
        <p:txBody>
          <a:bodyPr wrap="none" rtlCol="0">
            <a:spAutoFit/>
          </a:bodyPr>
          <a:lstStyle/>
          <a:p>
            <a:r>
              <a:rPr lang="ar-EG" sz="3200" b="1" dirty="0">
                <a:solidFill>
                  <a:schemeClr val="bg1"/>
                </a:solidFill>
              </a:rPr>
              <a:t>5</a:t>
            </a:r>
            <a:endParaRPr lang="en-US" b="1" dirty="0">
              <a:solidFill>
                <a:schemeClr val="bg1"/>
              </a:solidFill>
            </a:endParaRPr>
          </a:p>
        </p:txBody>
      </p:sp>
      <p:cxnSp>
        <p:nvCxnSpPr>
          <p:cNvPr id="35" name="Connector: Elbow 34">
            <a:extLst>
              <a:ext uri="{FF2B5EF4-FFF2-40B4-BE49-F238E27FC236}">
                <a16:creationId xmlns:a16="http://schemas.microsoft.com/office/drawing/2014/main" id="{92099DDA-0020-CE68-3F06-693476A85AA6}"/>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39B471B-FA65-4A69-66CA-B60EEF1BD5FD}"/>
              </a:ext>
            </a:extLst>
          </p:cNvPr>
          <p:cNvCxnSpPr>
            <a:cxnSpLocks/>
            <a:stCxn id="24" idx="1"/>
          </p:cNvCxnSpPr>
          <p:nvPr/>
        </p:nvCxnSpPr>
        <p:spPr>
          <a:xfrm rot="10800000">
            <a:off x="5908524" y="2287453"/>
            <a:ext cx="405790" cy="498821"/>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07F6A5EA-01A5-CAB9-3849-22CF910853D5}"/>
              </a:ext>
            </a:extLst>
          </p:cNvPr>
          <p:cNvSpPr>
            <a:spLocks noChangeArrowheads="1"/>
          </p:cNvSpPr>
          <p:nvPr/>
        </p:nvSpPr>
        <p:spPr bwMode="auto">
          <a:xfrm>
            <a:off x="6196774" y="3086160"/>
            <a:ext cx="27025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Subtle Fluctuations:</a:t>
            </a:r>
            <a:endParaRPr kumimoji="0" lang="ar-EG"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some ups and downs, possibly due to waves of COVID variants or seasonal changes, but the overall trend is upward.</a:t>
            </a:r>
          </a:p>
        </p:txBody>
      </p:sp>
      <p:pic>
        <p:nvPicPr>
          <p:cNvPr id="2" name="Picture 1">
            <a:extLst>
              <a:ext uri="{FF2B5EF4-FFF2-40B4-BE49-F238E27FC236}">
                <a16:creationId xmlns:a16="http://schemas.microsoft.com/office/drawing/2014/main" id="{04A367E6-3A5B-C696-0D02-C05214EE0B1C}"/>
              </a:ext>
            </a:extLst>
          </p:cNvPr>
          <p:cNvPicPr>
            <a:picLocks noChangeAspect="1"/>
          </p:cNvPicPr>
          <p:nvPr/>
        </p:nvPicPr>
        <p:blipFill>
          <a:blip r:embed="rId3"/>
          <a:stretch>
            <a:fillRect/>
          </a:stretch>
        </p:blipFill>
        <p:spPr>
          <a:xfrm>
            <a:off x="888864" y="576538"/>
            <a:ext cx="7336880" cy="1717115"/>
          </a:xfrm>
          <a:prstGeom prst="rect">
            <a:avLst/>
          </a:prstGeom>
          <a:ln>
            <a:solidFill>
              <a:schemeClr val="tx1">
                <a:lumMod val="50000"/>
              </a:schemeClr>
            </a:solidFill>
          </a:ln>
        </p:spPr>
      </p:pic>
      <p:sp>
        <p:nvSpPr>
          <p:cNvPr id="7" name="TextBox 6">
            <a:extLst>
              <a:ext uri="{FF2B5EF4-FFF2-40B4-BE49-F238E27FC236}">
                <a16:creationId xmlns:a16="http://schemas.microsoft.com/office/drawing/2014/main" id="{7AD02D01-2B00-B7EE-F12F-D5C73A76A898}"/>
              </a:ext>
            </a:extLst>
          </p:cNvPr>
          <p:cNvSpPr txBox="1"/>
          <p:nvPr/>
        </p:nvSpPr>
        <p:spPr>
          <a:xfrm>
            <a:off x="3467164" y="3096627"/>
            <a:ext cx="2702560" cy="1600438"/>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Post-2021 Trends:</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mid-2021 to early 2022, ridership percentages became more stable and slowly increased. Most modes were approaching or surpassing 50% of pre-pandemic levels, but not fully recovered</a:t>
            </a:r>
            <a:endParaRPr lang="en-US" dirty="0"/>
          </a:p>
        </p:txBody>
      </p:sp>
      <p:sp>
        <p:nvSpPr>
          <p:cNvPr id="3" name="TextBox 2">
            <a:extLst>
              <a:ext uri="{FF2B5EF4-FFF2-40B4-BE49-F238E27FC236}">
                <a16:creationId xmlns:a16="http://schemas.microsoft.com/office/drawing/2014/main" id="{CA956AAF-1F46-D0F2-9D08-CDE07AB07AA1}"/>
              </a:ext>
            </a:extLst>
          </p:cNvPr>
          <p:cNvSpPr txBox="1"/>
          <p:nvPr/>
        </p:nvSpPr>
        <p:spPr>
          <a:xfrm>
            <a:off x="608967" y="2637366"/>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cxnSp>
        <p:nvCxnSpPr>
          <p:cNvPr id="4" name="Connector: Elbow 3">
            <a:extLst>
              <a:ext uri="{FF2B5EF4-FFF2-40B4-BE49-F238E27FC236}">
                <a16:creationId xmlns:a16="http://schemas.microsoft.com/office/drawing/2014/main" id="{89DAED51-55EA-7404-5073-C6ED2237BE92}"/>
              </a:ext>
            </a:extLst>
          </p:cNvPr>
          <p:cNvCxnSpPr>
            <a:cxnSpLocks/>
          </p:cNvCxnSpPr>
          <p:nvPr/>
        </p:nvCxnSpPr>
        <p:spPr>
          <a:xfrm rot="5400000" flipH="1" flipV="1">
            <a:off x="821402" y="2627836"/>
            <a:ext cx="559433" cy="44403"/>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363EB18E-7ADF-BEAB-B9E3-A73863F81625}"/>
              </a:ext>
            </a:extLst>
          </p:cNvPr>
          <p:cNvSpPr>
            <a:spLocks noChangeArrowheads="1"/>
          </p:cNvSpPr>
          <p:nvPr/>
        </p:nvSpPr>
        <p:spPr bwMode="auto">
          <a:xfrm>
            <a:off x="75722" y="3208413"/>
            <a:ext cx="331517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Gradual Recovery for Rail Services:</a:t>
            </a:r>
            <a:endParaRPr kumimoji="0" lang="ar-EG"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LIRR (red), Metro-North (orange), and Subways (purple) had a slower recovery. The Staten Island Railway (pink) remained the lowest in ridership throughout the entire period</a:t>
            </a:r>
          </a:p>
        </p:txBody>
      </p:sp>
    </p:spTree>
    <p:extLst>
      <p:ext uri="{BB962C8B-B14F-4D97-AF65-F5344CB8AC3E}">
        <p14:creationId xmlns:p14="http://schemas.microsoft.com/office/powerpoint/2010/main" val="175689282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6B829372-3219-30DF-5403-D23B920A4433}"/>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8E31D3A1-A74A-ABBF-F261-9D1712278AF8}"/>
              </a:ext>
            </a:extLst>
          </p:cNvPr>
          <p:cNvGrpSpPr/>
          <p:nvPr/>
        </p:nvGrpSpPr>
        <p:grpSpPr>
          <a:xfrm>
            <a:off x="152399" y="487680"/>
            <a:ext cx="3713683" cy="2084070"/>
            <a:chOff x="5186401" y="494525"/>
            <a:chExt cx="1834973" cy="3724678"/>
          </a:xfrm>
        </p:grpSpPr>
        <p:sp>
          <p:nvSpPr>
            <p:cNvPr id="20" name="Google Shape;2421;p42">
              <a:extLst>
                <a:ext uri="{FF2B5EF4-FFF2-40B4-BE49-F238E27FC236}">
                  <a16:creationId xmlns:a16="http://schemas.microsoft.com/office/drawing/2014/main" id="{346493FE-4AD6-D409-52BC-E0A8C51B2568}"/>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A37F6D40-A93B-93BA-FB50-106D830A4FA9}"/>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6EF57DCC-FF19-ED4D-1A28-41E5E5A1E500}"/>
              </a:ext>
            </a:extLst>
          </p:cNvPr>
          <p:cNvSpPr txBox="1"/>
          <p:nvPr/>
        </p:nvSpPr>
        <p:spPr>
          <a:xfrm>
            <a:off x="4247802" y="641106"/>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05C3EF18-7E90-39AD-59C6-653098ADEC7E}"/>
              </a:ext>
            </a:extLst>
          </p:cNvPr>
          <p:cNvSpPr txBox="1"/>
          <p:nvPr/>
        </p:nvSpPr>
        <p:spPr>
          <a:xfrm>
            <a:off x="4247802" y="256286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A1CE1EE2-52DD-97B7-3C56-AD4E3ACB2464}"/>
              </a:ext>
            </a:extLst>
          </p:cNvPr>
          <p:cNvSpPr txBox="1"/>
          <p:nvPr/>
        </p:nvSpPr>
        <p:spPr>
          <a:xfrm>
            <a:off x="4896200" y="844045"/>
            <a:ext cx="3563762"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Overall Trend :</a:t>
            </a:r>
          </a:p>
          <a:p>
            <a:r>
              <a:rPr lang="en-US" dirty="0">
                <a:latin typeface="Times New Roman" panose="02020603050405020304" pitchFamily="18" charset="0"/>
                <a:cs typeface="Times New Roman" panose="02020603050405020304" pitchFamily="18" charset="0"/>
              </a:rPr>
              <a:t>There's a gradual increase in the percentage of all transportation modes affected from 2020 to 2024.</a:t>
            </a:r>
          </a:p>
        </p:txBody>
      </p:sp>
      <p:sp>
        <p:nvSpPr>
          <p:cNvPr id="29" name="TextBox 28">
            <a:extLst>
              <a:ext uri="{FF2B5EF4-FFF2-40B4-BE49-F238E27FC236}">
                <a16:creationId xmlns:a16="http://schemas.microsoft.com/office/drawing/2014/main" id="{E9EA2CAD-BB3A-34F3-A254-6AA66A487653}"/>
              </a:ext>
            </a:extLst>
          </p:cNvPr>
          <p:cNvSpPr txBox="1"/>
          <p:nvPr/>
        </p:nvSpPr>
        <p:spPr>
          <a:xfrm>
            <a:off x="4896200" y="2456393"/>
            <a:ext cx="3859180" cy="138499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Affected Mode:</a:t>
            </a:r>
          </a:p>
          <a:p>
            <a:r>
              <a:rPr lang="en-US" dirty="0">
                <a:latin typeface="Times New Roman" panose="02020603050405020304" pitchFamily="18" charset="0"/>
                <a:cs typeface="Times New Roman" panose="02020603050405020304" pitchFamily="18" charset="0"/>
              </a:rPr>
              <a:t>Buses (Blue) consistently show the highest percentage affected, especially in 2024, reaching nearly or above 100%.Subways (Pink) also show a strong increase and are among the most affected in recent years.</a:t>
            </a:r>
          </a:p>
        </p:txBody>
      </p:sp>
      <p:cxnSp>
        <p:nvCxnSpPr>
          <p:cNvPr id="33" name="Connector: Elbow 32">
            <a:extLst>
              <a:ext uri="{FF2B5EF4-FFF2-40B4-BE49-F238E27FC236}">
                <a16:creationId xmlns:a16="http://schemas.microsoft.com/office/drawing/2014/main" id="{1B1DCA00-3A91-5395-5C1B-4225108D614A}"/>
              </a:ext>
            </a:extLst>
          </p:cNvPr>
          <p:cNvCxnSpPr>
            <a:stCxn id="22" idx="1"/>
          </p:cNvCxnSpPr>
          <p:nvPr/>
        </p:nvCxnSpPr>
        <p:spPr>
          <a:xfrm rot="10800000" flipV="1">
            <a:off x="3866082" y="933493"/>
            <a:ext cx="381720" cy="292387"/>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5C3A4ED-0114-E238-C77E-85B51226113C}"/>
              </a:ext>
            </a:extLst>
          </p:cNvPr>
          <p:cNvCxnSpPr>
            <a:stCxn id="23" idx="1"/>
          </p:cNvCxnSpPr>
          <p:nvPr/>
        </p:nvCxnSpPr>
        <p:spPr>
          <a:xfrm rot="10800000">
            <a:off x="3866082" y="2562867"/>
            <a:ext cx="381720" cy="29238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51882A7-4A3D-9395-92EB-ABB83E259606}"/>
              </a:ext>
            </a:extLst>
          </p:cNvPr>
          <p:cNvPicPr>
            <a:picLocks noChangeAspect="1"/>
          </p:cNvPicPr>
          <p:nvPr/>
        </p:nvPicPr>
        <p:blipFill>
          <a:blip r:embed="rId3"/>
          <a:stretch>
            <a:fillRect/>
          </a:stretch>
        </p:blipFill>
        <p:spPr>
          <a:xfrm>
            <a:off x="251460" y="670501"/>
            <a:ext cx="3520440" cy="1604388"/>
          </a:xfrm>
          <a:prstGeom prst="rect">
            <a:avLst/>
          </a:prstGeom>
          <a:ln>
            <a:solidFill>
              <a:schemeClr val="tx1">
                <a:lumMod val="50000"/>
              </a:schemeClr>
            </a:solidFill>
          </a:ln>
        </p:spPr>
      </p:pic>
    </p:spTree>
    <p:extLst>
      <p:ext uri="{BB962C8B-B14F-4D97-AF65-F5344CB8AC3E}">
        <p14:creationId xmlns:p14="http://schemas.microsoft.com/office/powerpoint/2010/main" val="312499869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D72301CF-29A3-0858-EFA8-7AA8D54CBDDA}"/>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4BC7270A-C654-F2CF-BAF6-B8715A3B6F96}"/>
              </a:ext>
            </a:extLst>
          </p:cNvPr>
          <p:cNvGrpSpPr/>
          <p:nvPr/>
        </p:nvGrpSpPr>
        <p:grpSpPr>
          <a:xfrm>
            <a:off x="81776" y="487680"/>
            <a:ext cx="3992135" cy="2084070"/>
            <a:chOff x="5186401" y="494525"/>
            <a:chExt cx="1834973" cy="3724678"/>
          </a:xfrm>
        </p:grpSpPr>
        <p:sp>
          <p:nvSpPr>
            <p:cNvPr id="20" name="Google Shape;2421;p42">
              <a:extLst>
                <a:ext uri="{FF2B5EF4-FFF2-40B4-BE49-F238E27FC236}">
                  <a16:creationId xmlns:a16="http://schemas.microsoft.com/office/drawing/2014/main" id="{8F45F82D-48C0-75ED-26C8-FE710B55B5CC}"/>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8E65E578-041B-7591-B1EE-84115B56CBE0}"/>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FFAE0122-4911-6C45-CC96-A72B89DA5989}"/>
              </a:ext>
            </a:extLst>
          </p:cNvPr>
          <p:cNvSpPr txBox="1"/>
          <p:nvPr/>
        </p:nvSpPr>
        <p:spPr>
          <a:xfrm>
            <a:off x="4247802" y="641106"/>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943AFD25-0960-3BD0-EAB1-C45D125EA98C}"/>
              </a:ext>
            </a:extLst>
          </p:cNvPr>
          <p:cNvSpPr txBox="1"/>
          <p:nvPr/>
        </p:nvSpPr>
        <p:spPr>
          <a:xfrm>
            <a:off x="4247802" y="256286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53E25D25-7FBA-7162-235F-7CBC7C2E8E46}"/>
              </a:ext>
            </a:extLst>
          </p:cNvPr>
          <p:cNvSpPr txBox="1"/>
          <p:nvPr/>
        </p:nvSpPr>
        <p:spPr>
          <a:xfrm>
            <a:off x="4896200" y="844045"/>
            <a:ext cx="3563762"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Sharp decline in early 2020: All metrics (traffic, number of passers, and passenger %) dropped significantly at the start, indicating the impact of the pandemic.</a:t>
            </a:r>
          </a:p>
        </p:txBody>
      </p:sp>
      <p:sp>
        <p:nvSpPr>
          <p:cNvPr id="29" name="TextBox 28">
            <a:extLst>
              <a:ext uri="{FF2B5EF4-FFF2-40B4-BE49-F238E27FC236}">
                <a16:creationId xmlns:a16="http://schemas.microsoft.com/office/drawing/2014/main" id="{72ABC447-3E0F-B220-D939-22E7DFCAB5BB}"/>
              </a:ext>
            </a:extLst>
          </p:cNvPr>
          <p:cNvSpPr txBox="1"/>
          <p:nvPr/>
        </p:nvSpPr>
        <p:spPr>
          <a:xfrm>
            <a:off x="4896200" y="2456393"/>
            <a:ext cx="3859180"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Gradual recovery: From mid-2020 onward, all values showed a steady recovery, though at different rates.</a:t>
            </a:r>
          </a:p>
        </p:txBody>
      </p:sp>
      <p:cxnSp>
        <p:nvCxnSpPr>
          <p:cNvPr id="33" name="Connector: Elbow 32">
            <a:extLst>
              <a:ext uri="{FF2B5EF4-FFF2-40B4-BE49-F238E27FC236}">
                <a16:creationId xmlns:a16="http://schemas.microsoft.com/office/drawing/2014/main" id="{24BB6337-15EF-9DDB-E9FF-9908A939F166}"/>
              </a:ext>
            </a:extLst>
          </p:cNvPr>
          <p:cNvCxnSpPr>
            <a:stCxn id="22" idx="1"/>
          </p:cNvCxnSpPr>
          <p:nvPr/>
        </p:nvCxnSpPr>
        <p:spPr>
          <a:xfrm rot="10800000" flipV="1">
            <a:off x="3866082" y="933493"/>
            <a:ext cx="381720" cy="292387"/>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0517E2D-17D7-9D2A-4BE7-88FD707746CC}"/>
              </a:ext>
            </a:extLst>
          </p:cNvPr>
          <p:cNvCxnSpPr>
            <a:stCxn id="23" idx="1"/>
          </p:cNvCxnSpPr>
          <p:nvPr/>
        </p:nvCxnSpPr>
        <p:spPr>
          <a:xfrm rot="10800000">
            <a:off x="3866082" y="2562867"/>
            <a:ext cx="381720" cy="29238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C34FF15-AC36-B5DF-B9AB-A7A2D8EB204D}"/>
              </a:ext>
            </a:extLst>
          </p:cNvPr>
          <p:cNvPicPr>
            <a:picLocks noChangeAspect="1"/>
          </p:cNvPicPr>
          <p:nvPr/>
        </p:nvPicPr>
        <p:blipFill>
          <a:blip r:embed="rId3"/>
          <a:stretch>
            <a:fillRect/>
          </a:stretch>
        </p:blipFill>
        <p:spPr>
          <a:xfrm>
            <a:off x="230459" y="641106"/>
            <a:ext cx="3693144" cy="1629375"/>
          </a:xfrm>
          <a:prstGeom prst="rect">
            <a:avLst/>
          </a:prstGeom>
        </p:spPr>
      </p:pic>
    </p:spTree>
    <p:extLst>
      <p:ext uri="{BB962C8B-B14F-4D97-AF65-F5344CB8AC3E}">
        <p14:creationId xmlns:p14="http://schemas.microsoft.com/office/powerpoint/2010/main" val="41648862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7AE4D46F-5412-8104-7264-C0AB9500295C}"/>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4F8DE7E7-8C95-DD84-68EE-1E3A371E96EB}"/>
              </a:ext>
            </a:extLst>
          </p:cNvPr>
          <p:cNvGrpSpPr/>
          <p:nvPr/>
        </p:nvGrpSpPr>
        <p:grpSpPr>
          <a:xfrm>
            <a:off x="996904" y="586740"/>
            <a:ext cx="7096854" cy="1856426"/>
            <a:chOff x="5178848" y="494525"/>
            <a:chExt cx="4990398" cy="3724678"/>
          </a:xfrm>
        </p:grpSpPr>
        <p:sp>
          <p:nvSpPr>
            <p:cNvPr id="20" name="Google Shape;2421;p42">
              <a:extLst>
                <a:ext uri="{FF2B5EF4-FFF2-40B4-BE49-F238E27FC236}">
                  <a16:creationId xmlns:a16="http://schemas.microsoft.com/office/drawing/2014/main" id="{4B6DA23A-9D17-139F-5EC6-8BFE803EE6EB}"/>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B07C5578-61BD-E7FC-2BD7-8C80A95734F9}"/>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A9229EC2-0159-1466-2ACD-B7C52A22F79B}"/>
              </a:ext>
            </a:extLst>
          </p:cNvPr>
          <p:cNvSpPr txBox="1"/>
          <p:nvPr/>
        </p:nvSpPr>
        <p:spPr>
          <a:xfrm>
            <a:off x="3590040" y="2601009"/>
            <a:ext cx="412292" cy="584775"/>
          </a:xfrm>
          <a:prstGeom prst="rect">
            <a:avLst/>
          </a:prstGeom>
          <a:noFill/>
        </p:spPr>
        <p:txBody>
          <a:bodyPr wrap="none" rtlCol="0">
            <a:spAutoFit/>
          </a:bodyPr>
          <a:lstStyle/>
          <a:p>
            <a:r>
              <a:rPr lang="en-US" sz="3200" b="1" dirty="0">
                <a:solidFill>
                  <a:schemeClr val="bg1"/>
                </a:solidFill>
              </a:rPr>
              <a:t>2</a:t>
            </a:r>
          </a:p>
        </p:txBody>
      </p:sp>
      <p:cxnSp>
        <p:nvCxnSpPr>
          <p:cNvPr id="35" name="Connector: Elbow 34">
            <a:extLst>
              <a:ext uri="{FF2B5EF4-FFF2-40B4-BE49-F238E27FC236}">
                <a16:creationId xmlns:a16="http://schemas.microsoft.com/office/drawing/2014/main" id="{BF4F552B-9FCE-1006-5181-D1CC297D800D}"/>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69B04-005E-386F-2138-1A283105B473}"/>
              </a:ext>
            </a:extLst>
          </p:cNvPr>
          <p:cNvSpPr txBox="1"/>
          <p:nvPr/>
        </p:nvSpPr>
        <p:spPr>
          <a:xfrm>
            <a:off x="3605280" y="3178788"/>
            <a:ext cx="3403421" cy="1169551"/>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b="1" dirty="0">
                <a:solidFill>
                  <a:schemeClr val="tx1"/>
                </a:solidFill>
                <a:latin typeface="Times New Roman" panose="02020603050405020304" pitchFamily="18" charset="0"/>
                <a:cs typeface="Times New Roman" panose="02020603050405020304" pitchFamily="18" charset="0"/>
              </a:rPr>
              <a:t>Steady Recovery (2021–2022):After the initial drop, there's a gradual recovery from mid-2020 into 2021.The values stabilize around the 50%–75% range through 2021 and early 2022.</a:t>
            </a:r>
            <a:endParaRPr lang="en-US" dirty="0"/>
          </a:p>
        </p:txBody>
      </p:sp>
      <p:sp>
        <p:nvSpPr>
          <p:cNvPr id="3" name="TextBox 2">
            <a:extLst>
              <a:ext uri="{FF2B5EF4-FFF2-40B4-BE49-F238E27FC236}">
                <a16:creationId xmlns:a16="http://schemas.microsoft.com/office/drawing/2014/main" id="{427CE79E-3FCA-3A12-7678-FAA84BDF1D23}"/>
              </a:ext>
            </a:extLst>
          </p:cNvPr>
          <p:cNvSpPr txBox="1"/>
          <p:nvPr/>
        </p:nvSpPr>
        <p:spPr>
          <a:xfrm>
            <a:off x="608967" y="2637366"/>
            <a:ext cx="412292" cy="584775"/>
          </a:xfrm>
          <a:prstGeom prst="rect">
            <a:avLst/>
          </a:prstGeom>
          <a:noFill/>
        </p:spPr>
        <p:txBody>
          <a:bodyPr wrap="none" rtlCol="0">
            <a:spAutoFit/>
          </a:bodyPr>
          <a:lstStyle/>
          <a:p>
            <a:r>
              <a:rPr lang="en-US" sz="3200" b="1" dirty="0">
                <a:solidFill>
                  <a:schemeClr val="bg1"/>
                </a:solidFill>
              </a:rPr>
              <a:t>1</a:t>
            </a:r>
            <a:endParaRPr lang="en-US" b="1" dirty="0">
              <a:solidFill>
                <a:schemeClr val="bg1"/>
              </a:solidFill>
            </a:endParaRPr>
          </a:p>
        </p:txBody>
      </p:sp>
      <p:cxnSp>
        <p:nvCxnSpPr>
          <p:cNvPr id="4" name="Connector: Elbow 3">
            <a:extLst>
              <a:ext uri="{FF2B5EF4-FFF2-40B4-BE49-F238E27FC236}">
                <a16:creationId xmlns:a16="http://schemas.microsoft.com/office/drawing/2014/main" id="{A1FA0D44-B3D6-ADF8-F244-43EA85479AD3}"/>
              </a:ext>
            </a:extLst>
          </p:cNvPr>
          <p:cNvCxnSpPr>
            <a:cxnSpLocks/>
          </p:cNvCxnSpPr>
          <p:nvPr/>
        </p:nvCxnSpPr>
        <p:spPr>
          <a:xfrm rot="5400000" flipH="1" flipV="1">
            <a:off x="821402" y="2627836"/>
            <a:ext cx="559433" cy="44403"/>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6879ECFC-6643-EB38-7591-9A69E81EF478}"/>
              </a:ext>
            </a:extLst>
          </p:cNvPr>
          <p:cNvSpPr>
            <a:spLocks noChangeArrowheads="1"/>
          </p:cNvSpPr>
          <p:nvPr/>
        </p:nvSpPr>
        <p:spPr bwMode="auto">
          <a:xfrm>
            <a:off x="229852" y="3096627"/>
            <a:ext cx="32470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Times New Roman" panose="02020603050405020304" pitchFamily="18" charset="0"/>
                <a:cs typeface="Times New Roman" panose="02020603050405020304" pitchFamily="18" charset="0"/>
              </a:rPr>
              <a:t>Sharp Decline in 2020:There was a steep drop in average scheduled Access-A-Ride trips around early 2020.This is likely due to the COVID-19 pandemic, as mentioned in the annotation, where demand dropped sharply.</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4851056-DB8C-1442-639A-DCF9B47E0F50}"/>
              </a:ext>
            </a:extLst>
          </p:cNvPr>
          <p:cNvPicPr>
            <a:picLocks noChangeAspect="1"/>
          </p:cNvPicPr>
          <p:nvPr/>
        </p:nvPicPr>
        <p:blipFill>
          <a:blip r:embed="rId3"/>
          <a:stretch>
            <a:fillRect/>
          </a:stretch>
        </p:blipFill>
        <p:spPr>
          <a:xfrm>
            <a:off x="1294741" y="721591"/>
            <a:ext cx="6554517" cy="1481362"/>
          </a:xfrm>
          <a:prstGeom prst="rect">
            <a:avLst/>
          </a:prstGeom>
        </p:spPr>
      </p:pic>
    </p:spTree>
    <p:extLst>
      <p:ext uri="{BB962C8B-B14F-4D97-AF65-F5344CB8AC3E}">
        <p14:creationId xmlns:p14="http://schemas.microsoft.com/office/powerpoint/2010/main" val="50728049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27115160-DAD8-7A48-CA22-77EA1F82964E}"/>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69FD4781-141D-083C-E7E4-DD8AD7506CC4}"/>
              </a:ext>
            </a:extLst>
          </p:cNvPr>
          <p:cNvGrpSpPr/>
          <p:nvPr/>
        </p:nvGrpSpPr>
        <p:grpSpPr>
          <a:xfrm>
            <a:off x="1857963" y="541020"/>
            <a:ext cx="5480098" cy="1902146"/>
            <a:chOff x="5178848" y="494525"/>
            <a:chExt cx="4990398" cy="3724678"/>
          </a:xfrm>
        </p:grpSpPr>
        <p:sp>
          <p:nvSpPr>
            <p:cNvPr id="20" name="Google Shape;2421;p42">
              <a:extLst>
                <a:ext uri="{FF2B5EF4-FFF2-40B4-BE49-F238E27FC236}">
                  <a16:creationId xmlns:a16="http://schemas.microsoft.com/office/drawing/2014/main" id="{3B5DC453-9D2E-22BE-38D9-059C5A0CE164}"/>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18E78406-672A-2412-FEDC-C8BB00D087BD}"/>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DA119BF0-9B80-CB95-2342-A65274303FF0}"/>
              </a:ext>
            </a:extLst>
          </p:cNvPr>
          <p:cNvSpPr txBox="1"/>
          <p:nvPr/>
        </p:nvSpPr>
        <p:spPr>
          <a:xfrm>
            <a:off x="3590040" y="2601009"/>
            <a:ext cx="412292" cy="584775"/>
          </a:xfrm>
          <a:prstGeom prst="rect">
            <a:avLst/>
          </a:prstGeom>
          <a:noFill/>
        </p:spPr>
        <p:txBody>
          <a:bodyPr wrap="none" rtlCol="0">
            <a:spAutoFit/>
          </a:bodyPr>
          <a:lstStyle/>
          <a:p>
            <a:r>
              <a:rPr lang="en-US" sz="3200" b="1" dirty="0">
                <a:solidFill>
                  <a:schemeClr val="bg1"/>
                </a:solidFill>
              </a:rPr>
              <a:t>2</a:t>
            </a:r>
          </a:p>
        </p:txBody>
      </p:sp>
      <p:cxnSp>
        <p:nvCxnSpPr>
          <p:cNvPr id="35" name="Connector: Elbow 34">
            <a:extLst>
              <a:ext uri="{FF2B5EF4-FFF2-40B4-BE49-F238E27FC236}">
                <a16:creationId xmlns:a16="http://schemas.microsoft.com/office/drawing/2014/main" id="{3B12510B-73F7-DB72-5739-D1F74385C76D}"/>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E94439-14AF-CBAF-EFB3-80B6243A13BC}"/>
              </a:ext>
            </a:extLst>
          </p:cNvPr>
          <p:cNvSpPr txBox="1"/>
          <p:nvPr/>
        </p:nvSpPr>
        <p:spPr>
          <a:xfrm>
            <a:off x="3408858" y="3207341"/>
            <a:ext cx="3136721" cy="738664"/>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recovery after the drop: Traffic levels rose quickly after the 2020 dip, approaching pre-pandemic levels.</a:t>
            </a:r>
            <a:endParaRPr lang="en-US" dirty="0"/>
          </a:p>
        </p:txBody>
      </p:sp>
      <p:sp>
        <p:nvSpPr>
          <p:cNvPr id="3" name="TextBox 2">
            <a:extLst>
              <a:ext uri="{FF2B5EF4-FFF2-40B4-BE49-F238E27FC236}">
                <a16:creationId xmlns:a16="http://schemas.microsoft.com/office/drawing/2014/main" id="{3C8CA8A6-35BB-F89E-0076-493064B2879A}"/>
              </a:ext>
            </a:extLst>
          </p:cNvPr>
          <p:cNvSpPr txBox="1"/>
          <p:nvPr/>
        </p:nvSpPr>
        <p:spPr>
          <a:xfrm>
            <a:off x="608967" y="2637366"/>
            <a:ext cx="412292" cy="584775"/>
          </a:xfrm>
          <a:prstGeom prst="rect">
            <a:avLst/>
          </a:prstGeom>
          <a:noFill/>
        </p:spPr>
        <p:txBody>
          <a:bodyPr wrap="none" rtlCol="0">
            <a:spAutoFit/>
          </a:bodyPr>
          <a:lstStyle/>
          <a:p>
            <a:r>
              <a:rPr lang="en-US" sz="3200" b="1" dirty="0">
                <a:solidFill>
                  <a:schemeClr val="bg1"/>
                </a:solidFill>
              </a:rPr>
              <a:t>1</a:t>
            </a:r>
            <a:endParaRPr lang="en-US" b="1" dirty="0">
              <a:solidFill>
                <a:schemeClr val="bg1"/>
              </a:solidFill>
            </a:endParaRPr>
          </a:p>
        </p:txBody>
      </p:sp>
      <p:cxnSp>
        <p:nvCxnSpPr>
          <p:cNvPr id="4" name="Connector: Elbow 3">
            <a:extLst>
              <a:ext uri="{FF2B5EF4-FFF2-40B4-BE49-F238E27FC236}">
                <a16:creationId xmlns:a16="http://schemas.microsoft.com/office/drawing/2014/main" id="{D2EEDBAD-E99A-3422-08BC-026C636EF70E}"/>
              </a:ext>
            </a:extLst>
          </p:cNvPr>
          <p:cNvCxnSpPr>
            <a:cxnSpLocks/>
          </p:cNvCxnSpPr>
          <p:nvPr/>
        </p:nvCxnSpPr>
        <p:spPr>
          <a:xfrm flipV="1">
            <a:off x="1078916" y="2148840"/>
            <a:ext cx="855836" cy="780914"/>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77C262BC-4C2A-C150-4469-7CA70886557B}"/>
              </a:ext>
            </a:extLst>
          </p:cNvPr>
          <p:cNvSpPr>
            <a:spLocks noChangeArrowheads="1"/>
          </p:cNvSpPr>
          <p:nvPr/>
        </p:nvSpPr>
        <p:spPr bwMode="auto">
          <a:xfrm>
            <a:off x="260827" y="3142919"/>
            <a:ext cx="3031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Times New Roman" panose="02020603050405020304" pitchFamily="18" charset="0"/>
                <a:cs typeface="Times New Roman" panose="02020603050405020304" pitchFamily="18" charset="0"/>
              </a:rPr>
              <a:t>Sharp drop in traffic in 2020: There is a significant decrease in traffic at the beginning of the chart, reflecting the impact of the COVID-19 pandemic.</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0F5100-2B3F-2D24-3B18-6AF58889C09B}"/>
              </a:ext>
            </a:extLst>
          </p:cNvPr>
          <p:cNvPicPr>
            <a:picLocks noChangeAspect="1"/>
          </p:cNvPicPr>
          <p:nvPr/>
        </p:nvPicPr>
        <p:blipFill>
          <a:blip r:embed="rId3"/>
          <a:stretch>
            <a:fillRect/>
          </a:stretch>
        </p:blipFill>
        <p:spPr>
          <a:xfrm>
            <a:off x="2006850" y="604731"/>
            <a:ext cx="5182323" cy="1619476"/>
          </a:xfrm>
          <a:prstGeom prst="rect">
            <a:avLst/>
          </a:prstGeom>
        </p:spPr>
      </p:pic>
    </p:spTree>
    <p:extLst>
      <p:ext uri="{BB962C8B-B14F-4D97-AF65-F5344CB8AC3E}">
        <p14:creationId xmlns:p14="http://schemas.microsoft.com/office/powerpoint/2010/main" val="103074883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C8142E2C-09E3-E344-C008-294778D64F9C}"/>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79CA079C-C935-5356-DF24-8E512DE39E08}"/>
              </a:ext>
            </a:extLst>
          </p:cNvPr>
          <p:cNvGrpSpPr/>
          <p:nvPr/>
        </p:nvGrpSpPr>
        <p:grpSpPr>
          <a:xfrm>
            <a:off x="2750819" y="541020"/>
            <a:ext cx="3672841" cy="1902146"/>
            <a:chOff x="5178848" y="494525"/>
            <a:chExt cx="4990398" cy="3724678"/>
          </a:xfrm>
        </p:grpSpPr>
        <p:sp>
          <p:nvSpPr>
            <p:cNvPr id="20" name="Google Shape;2421;p42">
              <a:extLst>
                <a:ext uri="{FF2B5EF4-FFF2-40B4-BE49-F238E27FC236}">
                  <a16:creationId xmlns:a16="http://schemas.microsoft.com/office/drawing/2014/main" id="{30582F33-4841-BFA4-E8C2-2CE86BE75532}"/>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B43A07F8-7BAC-D9DB-D0D5-1047D30EAA6B}"/>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D261C8B1-0775-A81D-B99A-1A74B677B10C}"/>
              </a:ext>
            </a:extLst>
          </p:cNvPr>
          <p:cNvSpPr txBox="1"/>
          <p:nvPr/>
        </p:nvSpPr>
        <p:spPr>
          <a:xfrm>
            <a:off x="3590040" y="2601009"/>
            <a:ext cx="412292" cy="584775"/>
          </a:xfrm>
          <a:prstGeom prst="rect">
            <a:avLst/>
          </a:prstGeom>
          <a:noFill/>
        </p:spPr>
        <p:txBody>
          <a:bodyPr wrap="none" rtlCol="0">
            <a:spAutoFit/>
          </a:bodyPr>
          <a:lstStyle/>
          <a:p>
            <a:r>
              <a:rPr lang="en-US" sz="3200" b="1" dirty="0">
                <a:solidFill>
                  <a:schemeClr val="bg1"/>
                </a:solidFill>
              </a:rPr>
              <a:t>2</a:t>
            </a:r>
          </a:p>
        </p:txBody>
      </p:sp>
      <p:cxnSp>
        <p:nvCxnSpPr>
          <p:cNvPr id="35" name="Connector: Elbow 34">
            <a:extLst>
              <a:ext uri="{FF2B5EF4-FFF2-40B4-BE49-F238E27FC236}">
                <a16:creationId xmlns:a16="http://schemas.microsoft.com/office/drawing/2014/main" id="{BFA4CADA-EF28-3DAC-2361-AE848B94F1B9}"/>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29A290-3276-01F9-D307-CA332BABC9C1}"/>
              </a:ext>
            </a:extLst>
          </p:cNvPr>
          <p:cNvSpPr txBox="1"/>
          <p:nvPr/>
        </p:nvSpPr>
        <p:spPr>
          <a:xfrm>
            <a:off x="3408858" y="3207341"/>
            <a:ext cx="3136721" cy="954107"/>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traffic on weekdays: Weekday traffic is significantly higher at 1.04 billion compared to 0.42 billion on weekends.</a:t>
            </a:r>
            <a:endParaRPr lang="en-US" dirty="0"/>
          </a:p>
        </p:txBody>
      </p:sp>
      <p:sp>
        <p:nvSpPr>
          <p:cNvPr id="3" name="TextBox 2">
            <a:extLst>
              <a:ext uri="{FF2B5EF4-FFF2-40B4-BE49-F238E27FC236}">
                <a16:creationId xmlns:a16="http://schemas.microsoft.com/office/drawing/2014/main" id="{C0DEBF74-0FD8-10F1-4D51-7FF2730B8A84}"/>
              </a:ext>
            </a:extLst>
          </p:cNvPr>
          <p:cNvSpPr txBox="1"/>
          <p:nvPr/>
        </p:nvSpPr>
        <p:spPr>
          <a:xfrm>
            <a:off x="608967" y="2637366"/>
            <a:ext cx="412292" cy="584775"/>
          </a:xfrm>
          <a:prstGeom prst="rect">
            <a:avLst/>
          </a:prstGeom>
          <a:noFill/>
        </p:spPr>
        <p:txBody>
          <a:bodyPr wrap="none" rtlCol="0">
            <a:spAutoFit/>
          </a:bodyPr>
          <a:lstStyle/>
          <a:p>
            <a:r>
              <a:rPr lang="en-US" sz="3200" b="1" dirty="0">
                <a:solidFill>
                  <a:schemeClr val="bg1"/>
                </a:solidFill>
              </a:rPr>
              <a:t>1</a:t>
            </a:r>
            <a:endParaRPr lang="en-US" b="1" dirty="0">
              <a:solidFill>
                <a:schemeClr val="bg1"/>
              </a:solidFill>
            </a:endParaRPr>
          </a:p>
        </p:txBody>
      </p:sp>
      <p:cxnSp>
        <p:nvCxnSpPr>
          <p:cNvPr id="4" name="Connector: Elbow 3">
            <a:extLst>
              <a:ext uri="{FF2B5EF4-FFF2-40B4-BE49-F238E27FC236}">
                <a16:creationId xmlns:a16="http://schemas.microsoft.com/office/drawing/2014/main" id="{B9E6A517-DB9A-BC66-34AC-002520DFDA22}"/>
              </a:ext>
            </a:extLst>
          </p:cNvPr>
          <p:cNvCxnSpPr>
            <a:cxnSpLocks/>
          </p:cNvCxnSpPr>
          <p:nvPr/>
        </p:nvCxnSpPr>
        <p:spPr>
          <a:xfrm flipV="1">
            <a:off x="1078916" y="1957716"/>
            <a:ext cx="1514176" cy="972038"/>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B3C3239A-77CC-C4E3-8453-AAE99570E0C7}"/>
              </a:ext>
            </a:extLst>
          </p:cNvPr>
          <p:cNvSpPr>
            <a:spLocks noChangeArrowheads="1"/>
          </p:cNvSpPr>
          <p:nvPr/>
        </p:nvSpPr>
        <p:spPr bwMode="auto">
          <a:xfrm>
            <a:off x="342456" y="3185784"/>
            <a:ext cx="30310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Times New Roman" panose="02020603050405020304" pitchFamily="18" charset="0"/>
                <a:cs typeface="Times New Roman" panose="02020603050405020304" pitchFamily="18" charset="0"/>
              </a:rPr>
              <a:t>Weekday traffic more than double: The volume of traffic on weekdays is more than 2.4 times that of weekend traffic, highlighting a strong weekday commuting pattern.</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43AC98E-15DE-5D99-50E0-413F7C54A82D}"/>
              </a:ext>
            </a:extLst>
          </p:cNvPr>
          <p:cNvPicPr>
            <a:picLocks noChangeAspect="1"/>
          </p:cNvPicPr>
          <p:nvPr/>
        </p:nvPicPr>
        <p:blipFill>
          <a:blip r:embed="rId3"/>
          <a:stretch>
            <a:fillRect/>
          </a:stretch>
        </p:blipFill>
        <p:spPr>
          <a:xfrm>
            <a:off x="3006880" y="648579"/>
            <a:ext cx="3259053" cy="1511323"/>
          </a:xfrm>
          <a:prstGeom prst="rect">
            <a:avLst/>
          </a:prstGeom>
        </p:spPr>
      </p:pic>
    </p:spTree>
    <p:extLst>
      <p:ext uri="{BB962C8B-B14F-4D97-AF65-F5344CB8AC3E}">
        <p14:creationId xmlns:p14="http://schemas.microsoft.com/office/powerpoint/2010/main" val="28356160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33"/>
          <p:cNvSpPr txBox="1">
            <a:spLocks noGrp="1"/>
          </p:cNvSpPr>
          <p:nvPr>
            <p:ph type="title"/>
          </p:nvPr>
        </p:nvSpPr>
        <p:spPr>
          <a:xfrm>
            <a:off x="2567186" y="1813680"/>
            <a:ext cx="427676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MTA Transport </a:t>
            </a:r>
            <a:endParaRPr dirty="0"/>
          </a:p>
        </p:txBody>
      </p:sp>
      <p:sp>
        <p:nvSpPr>
          <p:cNvPr id="1796" name="Google Shape;1796;p33"/>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cxnSp>
        <p:nvCxnSpPr>
          <p:cNvPr id="1797" name="Google Shape;1797;p33"/>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p:cNvGrpSpPr/>
          <p:nvPr/>
        </p:nvGrpSpPr>
        <p:grpSpPr>
          <a:xfrm>
            <a:off x="6155878" y="3623594"/>
            <a:ext cx="771265" cy="984895"/>
            <a:chOff x="5958353" y="3536019"/>
            <a:chExt cx="771265" cy="984895"/>
          </a:xfrm>
        </p:grpSpPr>
        <p:grpSp>
          <p:nvGrpSpPr>
            <p:cNvPr id="1799" name="Google Shape;1799;p33"/>
            <p:cNvGrpSpPr/>
            <p:nvPr/>
          </p:nvGrpSpPr>
          <p:grpSpPr>
            <a:xfrm>
              <a:off x="6466976" y="3536019"/>
              <a:ext cx="262642" cy="905380"/>
              <a:chOff x="1539875" y="3257551"/>
              <a:chExt cx="511176" cy="1762125"/>
            </a:xfrm>
          </p:grpSpPr>
          <p:sp>
            <p:nvSpPr>
              <p:cNvPr id="1800" name="Google Shape;1800;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p:cNvGrpSpPr/>
            <p:nvPr/>
          </p:nvGrpSpPr>
          <p:grpSpPr>
            <a:xfrm>
              <a:off x="6221460" y="3978354"/>
              <a:ext cx="142363" cy="490752"/>
              <a:chOff x="1539875" y="3257551"/>
              <a:chExt cx="511176" cy="1762125"/>
            </a:xfrm>
          </p:grpSpPr>
          <p:sp>
            <p:nvSpPr>
              <p:cNvPr id="1807" name="Google Shape;1807;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p:cNvGrpSpPr/>
            <p:nvPr/>
          </p:nvGrpSpPr>
          <p:grpSpPr>
            <a:xfrm flipH="1">
              <a:off x="5958353" y="3926549"/>
              <a:ext cx="172369" cy="594365"/>
              <a:chOff x="1539875" y="3257551"/>
              <a:chExt cx="511176" cy="1762125"/>
            </a:xfrm>
          </p:grpSpPr>
          <p:sp>
            <p:nvSpPr>
              <p:cNvPr id="1814" name="Google Shape;1814;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0" name="Google Shape;1820;p33"/>
          <p:cNvGrpSpPr/>
          <p:nvPr/>
        </p:nvGrpSpPr>
        <p:grpSpPr>
          <a:xfrm>
            <a:off x="-47199" y="3215348"/>
            <a:ext cx="2776112" cy="1418574"/>
            <a:chOff x="-46" y="2299799"/>
            <a:chExt cx="3480146" cy="1778330"/>
          </a:xfrm>
        </p:grpSpPr>
        <p:sp>
          <p:nvSpPr>
            <p:cNvPr id="1821" name="Google Shape;1821;p33"/>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33"/>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33"/>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3"/>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3"/>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3"/>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3"/>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3"/>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3"/>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3"/>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3"/>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3"/>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3"/>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3"/>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3"/>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3"/>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3"/>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3"/>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33"/>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33"/>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3"/>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3"/>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3"/>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3"/>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3"/>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3"/>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3"/>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3"/>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3"/>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3"/>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3"/>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3"/>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3"/>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3"/>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3"/>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33"/>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33"/>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3"/>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Graphic 1" descr="A school bus">
            <a:extLst>
              <a:ext uri="{FF2B5EF4-FFF2-40B4-BE49-F238E27FC236}">
                <a16:creationId xmlns:a16="http://schemas.microsoft.com/office/drawing/2014/main" id="{4137DC90-9CDE-A308-67A3-2B1D8486AF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7133" y="2630028"/>
            <a:ext cx="3488723" cy="2842076"/>
          </a:xfrm>
          <a:prstGeom prst="rect">
            <a:avLst/>
          </a:prstGeom>
        </p:spPr>
      </p:pic>
      <p:grpSp>
        <p:nvGrpSpPr>
          <p:cNvPr id="3" name="Google Shape;4177;p56">
            <a:extLst>
              <a:ext uri="{FF2B5EF4-FFF2-40B4-BE49-F238E27FC236}">
                <a16:creationId xmlns:a16="http://schemas.microsoft.com/office/drawing/2014/main" id="{A93192DF-6ECC-443A-75F5-1812FB61869A}"/>
              </a:ext>
            </a:extLst>
          </p:cNvPr>
          <p:cNvGrpSpPr/>
          <p:nvPr/>
        </p:nvGrpSpPr>
        <p:grpSpPr>
          <a:xfrm>
            <a:off x="-580086" y="4571988"/>
            <a:ext cx="8955942" cy="208778"/>
            <a:chOff x="-2762195" y="3733725"/>
            <a:chExt cx="11664420" cy="351300"/>
          </a:xfrm>
          <a:solidFill>
            <a:schemeClr val="accent6">
              <a:lumMod val="75000"/>
            </a:schemeClr>
          </a:solidFill>
        </p:grpSpPr>
        <p:sp>
          <p:nvSpPr>
            <p:cNvPr id="4" name="Google Shape;4178;p56">
              <a:extLst>
                <a:ext uri="{FF2B5EF4-FFF2-40B4-BE49-F238E27FC236}">
                  <a16:creationId xmlns:a16="http://schemas.microsoft.com/office/drawing/2014/main" id="{FBC084A2-BC74-107A-CF1C-D76168B51A6D}"/>
                </a:ext>
              </a:extLst>
            </p:cNvPr>
            <p:cNvSpPr/>
            <p:nvPr/>
          </p:nvSpPr>
          <p:spPr>
            <a:xfrm>
              <a:off x="-2762195" y="3733735"/>
              <a:ext cx="10979514" cy="35129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79;p56">
              <a:extLst>
                <a:ext uri="{FF2B5EF4-FFF2-40B4-BE49-F238E27FC236}">
                  <a16:creationId xmlns:a16="http://schemas.microsoft.com/office/drawing/2014/main" id="{D3D3DABA-1AE0-BC3D-52FC-F16346C36877}"/>
                </a:ext>
              </a:extLst>
            </p:cNvPr>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80;p56">
              <a:extLst>
                <a:ext uri="{FF2B5EF4-FFF2-40B4-BE49-F238E27FC236}">
                  <a16:creationId xmlns:a16="http://schemas.microsoft.com/office/drawing/2014/main" id="{90D8E2BB-F238-7078-DBCE-6C47E2EB955A}"/>
                </a:ext>
              </a:extLst>
            </p:cNvPr>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81;p56">
              <a:extLst>
                <a:ext uri="{FF2B5EF4-FFF2-40B4-BE49-F238E27FC236}">
                  <a16:creationId xmlns:a16="http://schemas.microsoft.com/office/drawing/2014/main" id="{2076AE86-A44D-2EE6-42A9-123012AE7734}"/>
                </a:ext>
              </a:extLst>
            </p:cNvPr>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2F435292-EE2A-CDA8-89EC-E489491F1456}"/>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9D77C28F-93B3-64BF-A583-970888CEEAD0}"/>
              </a:ext>
            </a:extLst>
          </p:cNvPr>
          <p:cNvSpPr txBox="1"/>
          <p:nvPr/>
        </p:nvSpPr>
        <p:spPr>
          <a:xfrm>
            <a:off x="421805" y="821294"/>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408284AE-B16F-C7F4-674B-5C45B2456796}"/>
              </a:ext>
            </a:extLst>
          </p:cNvPr>
          <p:cNvSpPr txBox="1"/>
          <p:nvPr/>
        </p:nvSpPr>
        <p:spPr>
          <a:xfrm>
            <a:off x="417553" y="1761460"/>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F31ABBA3-B7EA-28FD-A3A7-5FAA6A57DE7C}"/>
              </a:ext>
            </a:extLst>
          </p:cNvPr>
          <p:cNvSpPr txBox="1"/>
          <p:nvPr/>
        </p:nvSpPr>
        <p:spPr>
          <a:xfrm>
            <a:off x="437944" y="2504878"/>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sp>
        <p:nvSpPr>
          <p:cNvPr id="26" name="TextBox 25">
            <a:extLst>
              <a:ext uri="{FF2B5EF4-FFF2-40B4-BE49-F238E27FC236}">
                <a16:creationId xmlns:a16="http://schemas.microsoft.com/office/drawing/2014/main" id="{AD1BB0B2-91DD-C036-EF01-98A5F9F61387}"/>
              </a:ext>
            </a:extLst>
          </p:cNvPr>
          <p:cNvSpPr txBox="1"/>
          <p:nvPr/>
        </p:nvSpPr>
        <p:spPr>
          <a:xfrm>
            <a:off x="917417" y="928354"/>
            <a:ext cx="8017161"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COVID-19 Impact: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Ridership dropped sharply in 2020 due to the pandemic but showed a strong recovery from 2021 onward.</a:t>
            </a:r>
          </a:p>
        </p:txBody>
      </p:sp>
      <p:sp>
        <p:nvSpPr>
          <p:cNvPr id="29" name="TextBox 28">
            <a:extLst>
              <a:ext uri="{FF2B5EF4-FFF2-40B4-BE49-F238E27FC236}">
                <a16:creationId xmlns:a16="http://schemas.microsoft.com/office/drawing/2014/main" id="{D6169F6F-5103-F6D4-3D5E-34BB895FD40D}"/>
              </a:ext>
            </a:extLst>
          </p:cNvPr>
          <p:cNvSpPr txBox="1"/>
          <p:nvPr/>
        </p:nvSpPr>
        <p:spPr>
          <a:xfrm>
            <a:off x="850236" y="1837027"/>
            <a:ext cx="8293764"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Post-Pandemic Stabilization: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Ridership plateaued  in 2023 and 2024, suggesting a new post-COVID baseline</a:t>
            </a:r>
            <a:r>
              <a:rPr lang="en-US" dirty="0"/>
              <a:t>.</a:t>
            </a:r>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DAEB212-010A-D398-A81B-E99DA5E24BCB}"/>
              </a:ext>
            </a:extLst>
          </p:cNvPr>
          <p:cNvSpPr txBox="1"/>
          <p:nvPr/>
        </p:nvSpPr>
        <p:spPr>
          <a:xfrm>
            <a:off x="917417" y="2607013"/>
            <a:ext cx="7942103"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Seasonal Trends: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Fall consistently shows the highest ridership, while Winter is the lowest across all years.</a:t>
            </a:r>
          </a:p>
        </p:txBody>
      </p:sp>
      <p:sp>
        <p:nvSpPr>
          <p:cNvPr id="4" name="TextBox 3">
            <a:extLst>
              <a:ext uri="{FF2B5EF4-FFF2-40B4-BE49-F238E27FC236}">
                <a16:creationId xmlns:a16="http://schemas.microsoft.com/office/drawing/2014/main" id="{CF9D8C04-C528-92E8-E700-8B00505BBF1B}"/>
              </a:ext>
            </a:extLst>
          </p:cNvPr>
          <p:cNvSpPr txBox="1"/>
          <p:nvPr/>
        </p:nvSpPr>
        <p:spPr>
          <a:xfrm>
            <a:off x="834097" y="3438930"/>
            <a:ext cx="8141506"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Subway Dominance: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Subways remain the most-used mode of transport throughout the year, showing system reliance.</a:t>
            </a:r>
          </a:p>
        </p:txBody>
      </p:sp>
      <p:sp>
        <p:nvSpPr>
          <p:cNvPr id="5" name="TextBox 4">
            <a:extLst>
              <a:ext uri="{FF2B5EF4-FFF2-40B4-BE49-F238E27FC236}">
                <a16:creationId xmlns:a16="http://schemas.microsoft.com/office/drawing/2014/main" id="{8A6FEACD-7496-1D9F-040F-A0AF98A11E1A}"/>
              </a:ext>
            </a:extLst>
          </p:cNvPr>
          <p:cNvSpPr txBox="1"/>
          <p:nvPr/>
        </p:nvSpPr>
        <p:spPr>
          <a:xfrm>
            <a:off x="388208" y="3350202"/>
            <a:ext cx="412292" cy="584775"/>
          </a:xfrm>
          <a:prstGeom prst="rect">
            <a:avLst/>
          </a:prstGeom>
          <a:noFill/>
        </p:spPr>
        <p:txBody>
          <a:bodyPr wrap="none" rtlCol="0">
            <a:spAutoFit/>
          </a:bodyPr>
          <a:lstStyle/>
          <a:p>
            <a:r>
              <a:rPr lang="ar-EG" sz="3200" b="1" dirty="0">
                <a:solidFill>
                  <a:schemeClr val="bg1"/>
                </a:solidFill>
              </a:rPr>
              <a:t>4</a:t>
            </a:r>
            <a:endParaRPr lang="en-US" b="1" dirty="0">
              <a:solidFill>
                <a:schemeClr val="bg1"/>
              </a:solidFill>
            </a:endParaRPr>
          </a:p>
        </p:txBody>
      </p:sp>
      <p:sp>
        <p:nvSpPr>
          <p:cNvPr id="2" name="TextBox 1">
            <a:extLst>
              <a:ext uri="{FF2B5EF4-FFF2-40B4-BE49-F238E27FC236}">
                <a16:creationId xmlns:a16="http://schemas.microsoft.com/office/drawing/2014/main" id="{C721C16A-DF58-6421-AAD9-987590F602DA}"/>
              </a:ext>
            </a:extLst>
          </p:cNvPr>
          <p:cNvSpPr txBox="1"/>
          <p:nvPr/>
        </p:nvSpPr>
        <p:spPr>
          <a:xfrm>
            <a:off x="834097" y="4284335"/>
            <a:ext cx="8141506"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Monthly Peaks: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Ridership peaks in September and October and drops in April and December.</a:t>
            </a:r>
          </a:p>
        </p:txBody>
      </p:sp>
      <p:sp>
        <p:nvSpPr>
          <p:cNvPr id="3" name="TextBox 2">
            <a:extLst>
              <a:ext uri="{FF2B5EF4-FFF2-40B4-BE49-F238E27FC236}">
                <a16:creationId xmlns:a16="http://schemas.microsoft.com/office/drawing/2014/main" id="{AA512B3E-7CC9-D7A8-DE9C-E95BCC7AFAF9}"/>
              </a:ext>
            </a:extLst>
          </p:cNvPr>
          <p:cNvSpPr txBox="1"/>
          <p:nvPr/>
        </p:nvSpPr>
        <p:spPr>
          <a:xfrm>
            <a:off x="398368" y="4188462"/>
            <a:ext cx="412292" cy="584775"/>
          </a:xfrm>
          <a:prstGeom prst="rect">
            <a:avLst/>
          </a:prstGeom>
          <a:noFill/>
        </p:spPr>
        <p:txBody>
          <a:bodyPr wrap="none" rtlCol="0">
            <a:spAutoFit/>
          </a:bodyPr>
          <a:lstStyle/>
          <a:p>
            <a:r>
              <a:rPr lang="en-US" sz="3200" b="1" dirty="0">
                <a:solidFill>
                  <a:schemeClr val="bg1"/>
                </a:solidFill>
              </a:rPr>
              <a:t>5</a:t>
            </a:r>
            <a:endParaRPr lang="en-US" b="1" dirty="0">
              <a:solidFill>
                <a:schemeClr val="bg1"/>
              </a:solidFill>
            </a:endParaRPr>
          </a:p>
        </p:txBody>
      </p:sp>
      <p:sp>
        <p:nvSpPr>
          <p:cNvPr id="6" name="TextBox 5">
            <a:extLst>
              <a:ext uri="{FF2B5EF4-FFF2-40B4-BE49-F238E27FC236}">
                <a16:creationId xmlns:a16="http://schemas.microsoft.com/office/drawing/2014/main" id="{BCA47A76-A8BF-8AD1-461E-7B3A7A95E9AC}"/>
              </a:ext>
            </a:extLst>
          </p:cNvPr>
          <p:cNvSpPr txBox="1"/>
          <p:nvPr/>
        </p:nvSpPr>
        <p:spPr>
          <a:xfrm>
            <a:off x="3780758" y="421184"/>
            <a:ext cx="1582484" cy="400110"/>
          </a:xfrm>
          <a:prstGeom prst="rect">
            <a:avLst/>
          </a:prstGeom>
          <a:noFill/>
        </p:spPr>
        <p:txBody>
          <a:bodyPr wrap="none" rtlCol="0">
            <a:spAutoFit/>
          </a:bodyPr>
          <a:lstStyle/>
          <a:p>
            <a:r>
              <a:rPr lang="en-US" sz="2000" b="1" dirty="0">
                <a:solidFill>
                  <a:schemeClr val="bg1"/>
                </a:solidFill>
              </a:rPr>
              <a:t>Conclusion</a:t>
            </a:r>
            <a:endParaRPr lang="en-US" b="1" dirty="0">
              <a:solidFill>
                <a:schemeClr val="bg1"/>
              </a:solidFill>
            </a:endParaRPr>
          </a:p>
        </p:txBody>
      </p:sp>
    </p:spTree>
    <p:extLst>
      <p:ext uri="{BB962C8B-B14F-4D97-AF65-F5344CB8AC3E}">
        <p14:creationId xmlns:p14="http://schemas.microsoft.com/office/powerpoint/2010/main" val="56331241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C26611EE-8543-3EE2-1966-A30F7BC42A7E}"/>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D3BCD815-2CE7-4F85-AB0E-BBCB27D2BF08}"/>
              </a:ext>
            </a:extLst>
          </p:cNvPr>
          <p:cNvSpPr txBox="1">
            <a:spLocks noGrp="1"/>
          </p:cNvSpPr>
          <p:nvPr>
            <p:ph type="title"/>
          </p:nvPr>
        </p:nvSpPr>
        <p:spPr>
          <a:xfrm>
            <a:off x="1800137" y="1779875"/>
            <a:ext cx="64002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RECOMMENDATIONS</a:t>
            </a:r>
            <a:endParaRPr dirty="0"/>
          </a:p>
        </p:txBody>
      </p:sp>
      <p:sp>
        <p:nvSpPr>
          <p:cNvPr id="1796" name="Google Shape;1796;p33">
            <a:extLst>
              <a:ext uri="{FF2B5EF4-FFF2-40B4-BE49-F238E27FC236}">
                <a16:creationId xmlns:a16="http://schemas.microsoft.com/office/drawing/2014/main" id="{C4A4CD88-0B0C-08DF-0DAF-E7C0E1A9F472}"/>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cxnSp>
        <p:nvCxnSpPr>
          <p:cNvPr id="1797" name="Google Shape;1797;p33">
            <a:extLst>
              <a:ext uri="{FF2B5EF4-FFF2-40B4-BE49-F238E27FC236}">
                <a16:creationId xmlns:a16="http://schemas.microsoft.com/office/drawing/2014/main" id="{F5090950-5FFA-8A4E-89C6-A374BED56B2E}"/>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382DFD43-CA22-200D-3E1F-7341E0576DDF}"/>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2B0B8C31-4596-5ED3-798D-440881E0FF26}"/>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DC9CDE92-5F93-D40F-33D7-3AA732AF78EC}"/>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93E1D8D4-FF06-BAC5-B56C-342299B9B89A}"/>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A9D893E7-02B2-9F81-2663-F253350DBEBB}"/>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22D905AA-070A-6C14-8308-AE697956CA79}"/>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B8427184-62C7-8228-A4F1-52B8F8BC4F93}"/>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217CD718-0EF7-5F3C-13EA-1809C284610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4A750B87-AA13-3EC9-007E-04FB1E6C03DF}"/>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590DD280-D661-0571-4AB1-37A524992193}"/>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48C34AC8-68BE-C6DE-0F87-FDEE6FF21331}"/>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9B9D350D-ED6E-C976-485D-E39B64336BE0}"/>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4D6B48E9-217C-632F-B356-57590D3F8AE6}"/>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07FB7E4E-C566-E4EE-87F6-C8B1F90194EC}"/>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C3D4D202-79FE-89DE-201A-4A5B1E7E9CE6}"/>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EDE3FA79-7846-A76E-BFCC-25341ED5C273}"/>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06FA918D-2CF2-1397-946B-7E19240CE4DB}"/>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8D00D1B4-5331-44BD-C14E-754D2E7CE414}"/>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D2EABD87-0554-112A-2F3B-C71539780954}"/>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1728CB13-C540-2496-4B67-C1FC0CD3A433}"/>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F333E9BB-6EDF-C640-E88E-6C99C7559404}"/>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AF243AE2-99FF-6EE0-5EB3-2ED138DDC5CC}"/>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5304822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216C663A-23D3-EA01-836E-342B6E28244F}"/>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23B34C22-36C5-BB86-93AA-2770F9408D1F}"/>
              </a:ext>
            </a:extLst>
          </p:cNvPr>
          <p:cNvSpPr txBox="1"/>
          <p:nvPr/>
        </p:nvSpPr>
        <p:spPr>
          <a:xfrm>
            <a:off x="397162" y="418611"/>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DA4806EE-31E2-6F1C-0C8A-DCFE300DA7E9}"/>
              </a:ext>
            </a:extLst>
          </p:cNvPr>
          <p:cNvSpPr txBox="1"/>
          <p:nvPr/>
        </p:nvSpPr>
        <p:spPr>
          <a:xfrm>
            <a:off x="397162" y="1484484"/>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BD0C76A2-9BBA-76CE-15E9-964A75C4C440}"/>
              </a:ext>
            </a:extLst>
          </p:cNvPr>
          <p:cNvSpPr txBox="1"/>
          <p:nvPr/>
        </p:nvSpPr>
        <p:spPr>
          <a:xfrm>
            <a:off x="397162" y="2489467"/>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sp>
        <p:nvSpPr>
          <p:cNvPr id="26" name="TextBox 25">
            <a:extLst>
              <a:ext uri="{FF2B5EF4-FFF2-40B4-BE49-F238E27FC236}">
                <a16:creationId xmlns:a16="http://schemas.microsoft.com/office/drawing/2014/main" id="{4DB37A93-9C66-872D-5BDD-99477D38A7E0}"/>
              </a:ext>
            </a:extLst>
          </p:cNvPr>
          <p:cNvSpPr txBox="1"/>
          <p:nvPr/>
        </p:nvSpPr>
        <p:spPr>
          <a:xfrm>
            <a:off x="979589" y="452844"/>
            <a:ext cx="8017161"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Adjust Services Based on the New Post-COVID Baseline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ridership has stabilized in 2023–2024, align service levels with the current demand, rather than aiming to return to pre-COVID numbers.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service quality and reliability to retain and satisfy existing riders.</a:t>
            </a:r>
          </a:p>
        </p:txBody>
      </p:sp>
      <p:sp>
        <p:nvSpPr>
          <p:cNvPr id="29" name="TextBox 28">
            <a:extLst>
              <a:ext uri="{FF2B5EF4-FFF2-40B4-BE49-F238E27FC236}">
                <a16:creationId xmlns:a16="http://schemas.microsoft.com/office/drawing/2014/main" id="{A18931F9-1476-6B29-C40E-51CC6522430D}"/>
              </a:ext>
            </a:extLst>
          </p:cNvPr>
          <p:cNvSpPr txBox="1"/>
          <p:nvPr/>
        </p:nvSpPr>
        <p:spPr>
          <a:xfrm>
            <a:off x="917417" y="1544054"/>
            <a:ext cx="8293764" cy="95410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Seasonal Resource Planning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Allocate more staff, trains, and buses during Fall and early Autumn months, when ridership peaks.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 maintenance and cost-saving operations during Winter and April, when ridership drops.</a:t>
            </a:r>
          </a:p>
          <a:p>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45AC1499-D0F0-F01D-8DA5-B32BC53EAEE1}"/>
              </a:ext>
            </a:extLst>
          </p:cNvPr>
          <p:cNvSpPr txBox="1"/>
          <p:nvPr/>
        </p:nvSpPr>
        <p:spPr>
          <a:xfrm>
            <a:off x="917417" y="2483828"/>
            <a:ext cx="7942103"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Improve Pandemic Readiness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crisis response strategies to minimize service disruption and passenger loss in case of future events like pandemics or natural disasters.</a:t>
            </a:r>
          </a:p>
        </p:txBody>
      </p:sp>
      <p:sp>
        <p:nvSpPr>
          <p:cNvPr id="4" name="TextBox 3">
            <a:extLst>
              <a:ext uri="{FF2B5EF4-FFF2-40B4-BE49-F238E27FC236}">
                <a16:creationId xmlns:a16="http://schemas.microsoft.com/office/drawing/2014/main" id="{4E13A2AF-F5DD-C055-EA96-B08BB807B1EB}"/>
              </a:ext>
            </a:extLst>
          </p:cNvPr>
          <p:cNvSpPr txBox="1"/>
          <p:nvPr/>
        </p:nvSpPr>
        <p:spPr>
          <a:xfrm>
            <a:off x="917417" y="3601582"/>
            <a:ext cx="8141506"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Promote Off-Peak Usage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Launch marketing campaigns, fare discounts, or flexible ticketing to encourage ridership during low-demand months (e.g., Winter, April, July).</a:t>
            </a:r>
          </a:p>
        </p:txBody>
      </p:sp>
      <p:sp>
        <p:nvSpPr>
          <p:cNvPr id="5" name="TextBox 4">
            <a:extLst>
              <a:ext uri="{FF2B5EF4-FFF2-40B4-BE49-F238E27FC236}">
                <a16:creationId xmlns:a16="http://schemas.microsoft.com/office/drawing/2014/main" id="{F6F12DBC-32DB-F828-92D0-5E378B6E2E18}"/>
              </a:ext>
            </a:extLst>
          </p:cNvPr>
          <p:cNvSpPr txBox="1"/>
          <p:nvPr/>
        </p:nvSpPr>
        <p:spPr>
          <a:xfrm>
            <a:off x="397162" y="3578791"/>
            <a:ext cx="412292" cy="584775"/>
          </a:xfrm>
          <a:prstGeom prst="rect">
            <a:avLst/>
          </a:prstGeom>
          <a:noFill/>
        </p:spPr>
        <p:txBody>
          <a:bodyPr wrap="none" rtlCol="0">
            <a:spAutoFit/>
          </a:bodyPr>
          <a:lstStyle/>
          <a:p>
            <a:r>
              <a:rPr lang="ar-EG" sz="3200" b="1" dirty="0">
                <a:solidFill>
                  <a:schemeClr val="bg1"/>
                </a:solidFill>
              </a:rPr>
              <a:t>4</a:t>
            </a:r>
            <a:endParaRPr lang="en-US" b="1" dirty="0">
              <a:solidFill>
                <a:schemeClr val="bg1"/>
              </a:solidFill>
            </a:endParaRPr>
          </a:p>
        </p:txBody>
      </p:sp>
    </p:spTree>
    <p:extLst>
      <p:ext uri="{BB962C8B-B14F-4D97-AF65-F5344CB8AC3E}">
        <p14:creationId xmlns:p14="http://schemas.microsoft.com/office/powerpoint/2010/main" val="358754797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7CCE6FD9-3C33-AE21-46A9-78A20423026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1C96404-9705-5D75-BEE8-9D029304C5A6}"/>
              </a:ext>
            </a:extLst>
          </p:cNvPr>
          <p:cNvSpPr txBox="1"/>
          <p:nvPr/>
        </p:nvSpPr>
        <p:spPr>
          <a:xfrm>
            <a:off x="2421411" y="1859280"/>
            <a:ext cx="4301177" cy="923330"/>
          </a:xfrm>
          <a:prstGeom prst="rect">
            <a:avLst/>
          </a:prstGeom>
          <a:noFill/>
        </p:spPr>
        <p:txBody>
          <a:bodyPr wrap="none" rtlCol="0">
            <a:spAutoFit/>
          </a:bodyPr>
          <a:lstStyle/>
          <a:p>
            <a:r>
              <a:rPr lang="en-US" sz="5400" b="1" dirty="0">
                <a:solidFill>
                  <a:schemeClr val="bg1"/>
                </a:solidFill>
              </a:rPr>
              <a:t>THANK YOU</a:t>
            </a:r>
          </a:p>
        </p:txBody>
      </p:sp>
    </p:spTree>
    <p:extLst>
      <p:ext uri="{BB962C8B-B14F-4D97-AF65-F5344CB8AC3E}">
        <p14:creationId xmlns:p14="http://schemas.microsoft.com/office/powerpoint/2010/main" val="5637437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32"/>
          <p:cNvSpPr txBox="1">
            <a:spLocks noGrp="1"/>
          </p:cNvSpPr>
          <p:nvPr>
            <p:ph type="title"/>
          </p:nvPr>
        </p:nvSpPr>
        <p:spPr>
          <a:xfrm>
            <a:off x="641341" y="1393750"/>
            <a:ext cx="37894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MTA Daily ridership</a:t>
            </a:r>
            <a:endParaRPr dirty="0"/>
          </a:p>
        </p:txBody>
      </p:sp>
      <p:sp>
        <p:nvSpPr>
          <p:cNvPr id="1788" name="Google Shape;1788;p32"/>
          <p:cNvSpPr txBox="1">
            <a:spLocks noGrp="1"/>
          </p:cNvSpPr>
          <p:nvPr>
            <p:ph type="body" idx="1"/>
          </p:nvPr>
        </p:nvSpPr>
        <p:spPr>
          <a:xfrm>
            <a:off x="322222" y="1966450"/>
            <a:ext cx="3789498" cy="1864770"/>
          </a:xfrm>
          <a:prstGeom prst="rect">
            <a:avLst/>
          </a:prstGeom>
        </p:spPr>
        <p:txBody>
          <a:bodyPr spcFirstLastPara="1" wrap="square" lIns="91425" tIns="91425" rIns="91425" bIns="91425" anchor="t" anchorCtr="0">
            <a:noAutofit/>
          </a:bodyPr>
          <a:lstStyle/>
          <a:p>
            <a:pPr marL="152400" indent="0" algn="ctr">
              <a:buNone/>
            </a:pPr>
            <a:r>
              <a:rPr lang="ar-EG" sz="1400" dirty="0">
                <a:solidFill>
                  <a:schemeClr val="tx1">
                    <a:lumMod val="50000"/>
                  </a:schemeClr>
                </a:solidFill>
              </a:rPr>
              <a:t>The Metropolitan Transportation Authority (MTA) is the biggest public transportation system in the U.S. It runs the subways, buses, and trains in New York City and nearby areas. Every day, millions of people use MTA services to travel.</a:t>
            </a:r>
          </a:p>
        </p:txBody>
      </p:sp>
      <p:cxnSp>
        <p:nvCxnSpPr>
          <p:cNvPr id="1790" name="Google Shape;1790;p32"/>
          <p:cNvCxnSpPr/>
          <p:nvPr/>
        </p:nvCxnSpPr>
        <p:spPr>
          <a:xfrm>
            <a:off x="872800" y="-323750"/>
            <a:ext cx="0" cy="1717500"/>
          </a:xfrm>
          <a:prstGeom prst="straightConnector1">
            <a:avLst/>
          </a:prstGeom>
          <a:noFill/>
          <a:ln w="9525" cap="flat" cmpd="sng">
            <a:solidFill>
              <a:schemeClr val="dk1"/>
            </a:solidFill>
            <a:prstDash val="solid"/>
            <a:round/>
            <a:headEnd type="none" w="med" len="med"/>
            <a:tailEnd type="diamond" w="med" len="med"/>
          </a:ln>
        </p:spPr>
      </p:cxnSp>
      <p:pic>
        <p:nvPicPr>
          <p:cNvPr id="8" name="Picture Placeholder 7">
            <a:extLst>
              <a:ext uri="{FF2B5EF4-FFF2-40B4-BE49-F238E27FC236}">
                <a16:creationId xmlns:a16="http://schemas.microsoft.com/office/drawing/2014/main" id="{DD83B46D-B0B5-B66D-B3CA-11ACC21B1CEC}"/>
              </a:ext>
            </a:extLst>
          </p:cNvPr>
          <p:cNvPicPr>
            <a:picLocks noGrp="1" noChangeAspect="1"/>
          </p:cNvPicPr>
          <p:nvPr>
            <p:ph type="pic" idx="2"/>
          </p:nvPr>
        </p:nvPicPr>
        <p:blipFill>
          <a:blip r:embed="rId3"/>
          <a:srcRect l="26509" r="26509"/>
          <a:stretch/>
        </p:blip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87"/>
                                        </p:tgtEl>
                                        <p:attrNameLst>
                                          <p:attrName>style.visibility</p:attrName>
                                        </p:attrNameLst>
                                      </p:cBhvr>
                                      <p:to>
                                        <p:strVal val="visible"/>
                                      </p:to>
                                    </p:set>
                                    <p:animEffect transition="in" filter="fade">
                                      <p:cBhvr>
                                        <p:cTn id="7" dur="1000"/>
                                        <p:tgtEl>
                                          <p:spTgt spid="1787"/>
                                        </p:tgtEl>
                                      </p:cBhvr>
                                    </p:animEffect>
                                    <p:anim calcmode="lin" valueType="num">
                                      <p:cBhvr>
                                        <p:cTn id="8" dur="1000" fill="hold"/>
                                        <p:tgtEl>
                                          <p:spTgt spid="1787"/>
                                        </p:tgtEl>
                                        <p:attrNameLst>
                                          <p:attrName>ppt_x</p:attrName>
                                        </p:attrNameLst>
                                      </p:cBhvr>
                                      <p:tavLst>
                                        <p:tav tm="0">
                                          <p:val>
                                            <p:strVal val="#ppt_x"/>
                                          </p:val>
                                        </p:tav>
                                        <p:tav tm="100000">
                                          <p:val>
                                            <p:strVal val="#ppt_x"/>
                                          </p:val>
                                        </p:tav>
                                      </p:tavLst>
                                    </p:anim>
                                    <p:anim calcmode="lin" valueType="num">
                                      <p:cBhvr>
                                        <p:cTn id="9" dur="1000" fill="hold"/>
                                        <p:tgtEl>
                                          <p:spTgt spid="17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88">
                                            <p:txEl>
                                              <p:pRg st="0" end="0"/>
                                            </p:txEl>
                                          </p:spTgt>
                                        </p:tgtEl>
                                        <p:attrNameLst>
                                          <p:attrName>style.visibility</p:attrName>
                                        </p:attrNameLst>
                                      </p:cBhvr>
                                      <p:to>
                                        <p:strVal val="visible"/>
                                      </p:to>
                                    </p:set>
                                    <p:animEffect transition="in" filter="fade">
                                      <p:cBhvr>
                                        <p:cTn id="14" dur="1000"/>
                                        <p:tgtEl>
                                          <p:spTgt spid="1788">
                                            <p:txEl>
                                              <p:pRg st="0" end="0"/>
                                            </p:txEl>
                                          </p:spTgt>
                                        </p:tgtEl>
                                      </p:cBhvr>
                                    </p:animEffect>
                                    <p:anim calcmode="lin" valueType="num">
                                      <p:cBhvr>
                                        <p:cTn id="15" dur="1000" fill="hold"/>
                                        <p:tgtEl>
                                          <p:spTgt spid="178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8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 grpId="0"/>
      <p:bldP spid="178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6740FF70-7A3D-DBB1-73FE-F995E969E0B3}"/>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BA7E612C-EC88-C753-9C1E-A21E455F513A}"/>
              </a:ext>
            </a:extLst>
          </p:cNvPr>
          <p:cNvSpPr txBox="1">
            <a:spLocks noGrp="1"/>
          </p:cNvSpPr>
          <p:nvPr>
            <p:ph type="title"/>
          </p:nvPr>
        </p:nvSpPr>
        <p:spPr>
          <a:xfrm>
            <a:off x="3048600" y="1831775"/>
            <a:ext cx="30468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r>
              <a:rPr lang="en-US" dirty="0"/>
              <a:t> </a:t>
            </a:r>
            <a:endParaRPr dirty="0"/>
          </a:p>
        </p:txBody>
      </p:sp>
      <p:sp>
        <p:nvSpPr>
          <p:cNvPr id="1796" name="Google Shape;1796;p33">
            <a:extLst>
              <a:ext uri="{FF2B5EF4-FFF2-40B4-BE49-F238E27FC236}">
                <a16:creationId xmlns:a16="http://schemas.microsoft.com/office/drawing/2014/main" id="{70565C4D-C18D-9DB0-162E-4994C874DD7D}"/>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cxnSp>
        <p:nvCxnSpPr>
          <p:cNvPr id="1797" name="Google Shape;1797;p33">
            <a:extLst>
              <a:ext uri="{FF2B5EF4-FFF2-40B4-BE49-F238E27FC236}">
                <a16:creationId xmlns:a16="http://schemas.microsoft.com/office/drawing/2014/main" id="{ED1EDD92-798D-5134-8D4B-AB46A31AF17A}"/>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D8C594D8-16E7-0B51-7E32-52D0D3E1BC7B}"/>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F6E3E484-7FAA-546E-53AE-4637B6858A17}"/>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5653A76B-F722-9379-50DC-73D2F7A6D765}"/>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86BC33EF-9C89-E07E-296E-E08AEBEC7A91}"/>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952ED5AE-FE08-DFCA-CC9F-3DBD416C4DA3}"/>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58CBE9D4-2C9E-5183-2180-2C54AABBBC87}"/>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73779F29-9699-6013-971B-11AFAA720BEE}"/>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85206713-23DF-4FF0-FA8D-EA879796B5CB}"/>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5A42F2C4-D339-F3C8-E9B2-84305AE21D0D}"/>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0649305D-0440-0477-EB39-63C8E6D86E3F}"/>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43BA4EAC-7EF0-71A5-A643-8FE86F2F38EB}"/>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4E7BEE83-7ADA-69AA-3CE8-E1065B7A3796}"/>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E4927BB1-DCF4-F699-4A4D-0B50ABAFE36C}"/>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F3CBB1E0-1F37-E931-5749-393F963D3A12}"/>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79D372E0-397B-7F74-B23E-7E638B2CC1A7}"/>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84C42F0E-18CA-8FDB-5825-5ED83413446B}"/>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28760867-F59A-79D6-6EFB-4735D20960F6}"/>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9CE1E3EA-B243-6291-83A8-C3E87ECA980D}"/>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99B7DE34-B16B-A582-5EBD-74DDA52D7102}"/>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EBDAB39D-4F1D-5073-EA16-89183CCF993F}"/>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3B164FFC-8968-B831-3F5B-E7E7EA6841C5}"/>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241E28FE-AD72-CF74-6019-EA6BE2C10C63}"/>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 name="Graphic 1" descr="A school bus">
            <a:extLst>
              <a:ext uri="{FF2B5EF4-FFF2-40B4-BE49-F238E27FC236}">
                <a16:creationId xmlns:a16="http://schemas.microsoft.com/office/drawing/2014/main" id="{1099B272-78F7-3CDC-89EE-5D7C785795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2761" y="2642195"/>
            <a:ext cx="3488723" cy="2842076"/>
          </a:xfrm>
          <a:prstGeom prst="rect">
            <a:avLst/>
          </a:prstGeom>
        </p:spPr>
      </p:pic>
      <p:grpSp>
        <p:nvGrpSpPr>
          <p:cNvPr id="3" name="Google Shape;4177;p56">
            <a:extLst>
              <a:ext uri="{FF2B5EF4-FFF2-40B4-BE49-F238E27FC236}">
                <a16:creationId xmlns:a16="http://schemas.microsoft.com/office/drawing/2014/main" id="{4235C91B-FA20-0B91-885F-2D03DEB5D700}"/>
              </a:ext>
            </a:extLst>
          </p:cNvPr>
          <p:cNvGrpSpPr/>
          <p:nvPr/>
        </p:nvGrpSpPr>
        <p:grpSpPr>
          <a:xfrm>
            <a:off x="-580086" y="4571988"/>
            <a:ext cx="5609286" cy="193052"/>
            <a:chOff x="-2762195" y="3733725"/>
            <a:chExt cx="11664420" cy="351300"/>
          </a:xfrm>
          <a:solidFill>
            <a:schemeClr val="accent6">
              <a:lumMod val="75000"/>
            </a:schemeClr>
          </a:solidFill>
        </p:grpSpPr>
        <p:sp>
          <p:nvSpPr>
            <p:cNvPr id="4" name="Google Shape;4178;p56">
              <a:extLst>
                <a:ext uri="{FF2B5EF4-FFF2-40B4-BE49-F238E27FC236}">
                  <a16:creationId xmlns:a16="http://schemas.microsoft.com/office/drawing/2014/main" id="{8270620E-40E0-5FB8-6B24-CA805A26737E}"/>
                </a:ext>
              </a:extLst>
            </p:cNvPr>
            <p:cNvSpPr/>
            <p:nvPr/>
          </p:nvSpPr>
          <p:spPr>
            <a:xfrm>
              <a:off x="-2762195" y="3733735"/>
              <a:ext cx="10979514" cy="35129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79;p56">
              <a:extLst>
                <a:ext uri="{FF2B5EF4-FFF2-40B4-BE49-F238E27FC236}">
                  <a16:creationId xmlns:a16="http://schemas.microsoft.com/office/drawing/2014/main" id="{68F71C31-E60D-3886-30D0-81BC49FABEF1}"/>
                </a:ext>
              </a:extLst>
            </p:cNvPr>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80;p56">
              <a:extLst>
                <a:ext uri="{FF2B5EF4-FFF2-40B4-BE49-F238E27FC236}">
                  <a16:creationId xmlns:a16="http://schemas.microsoft.com/office/drawing/2014/main" id="{49F0AF30-1D57-2B9C-A0CE-0DB7CBF8262B}"/>
                </a:ext>
              </a:extLst>
            </p:cNvPr>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81;p56">
              <a:extLst>
                <a:ext uri="{FF2B5EF4-FFF2-40B4-BE49-F238E27FC236}">
                  <a16:creationId xmlns:a16="http://schemas.microsoft.com/office/drawing/2014/main" id="{62F1043C-4AF6-E275-F1E5-78BA274D1008}"/>
                </a:ext>
              </a:extLst>
            </p:cNvPr>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822168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1865" name="Google Shape;1865;p34"/>
          <p:cNvSpPr txBox="1">
            <a:spLocks noGrp="1"/>
          </p:cNvSpPr>
          <p:nvPr>
            <p:ph type="subTitle" idx="1"/>
          </p:nvPr>
        </p:nvSpPr>
        <p:spPr>
          <a:xfrm>
            <a:off x="576178" y="1883566"/>
            <a:ext cx="3934721" cy="2017625"/>
          </a:xfrm>
          <a:prstGeom prst="rect">
            <a:avLst/>
          </a:prstGeom>
        </p:spPr>
        <p:txBody>
          <a:bodyPr spcFirstLastPara="1" wrap="square" lIns="91425" tIns="91425" rIns="91425" bIns="91425" anchor="b" anchorCtr="0">
            <a:noAutofit/>
          </a:bodyPr>
          <a:lstStyle/>
          <a:p>
            <a:r>
              <a:rPr lang="ar-EG" sz="1800" dirty="0">
                <a:solidFill>
                  <a:schemeClr val="tx1">
                    <a:lumMod val="50000"/>
                  </a:schemeClr>
                </a:solidFill>
              </a:rPr>
              <a:t>Analyze ridership patterns across different MTA services.</a:t>
            </a:r>
          </a:p>
          <a:p>
            <a:endParaRPr lang="en-US" sz="1800" dirty="0">
              <a:solidFill>
                <a:schemeClr val="tx1">
                  <a:lumMod val="50000"/>
                </a:schemeClr>
              </a:solidFill>
            </a:endParaRPr>
          </a:p>
          <a:p>
            <a:pPr marL="0" lvl="0" indent="0" algn="ctr" rtl="0">
              <a:spcBef>
                <a:spcPts val="0"/>
              </a:spcBef>
              <a:spcAft>
                <a:spcPts val="0"/>
              </a:spcAft>
              <a:buNone/>
            </a:pPr>
            <a:endParaRPr dirty="0"/>
          </a:p>
        </p:txBody>
      </p:sp>
      <p:sp>
        <p:nvSpPr>
          <p:cNvPr id="1866" name="Google Shape;1866;p34"/>
          <p:cNvSpPr txBox="1">
            <a:spLocks noGrp="1"/>
          </p:cNvSpPr>
          <p:nvPr>
            <p:ph type="subTitle" idx="2"/>
          </p:nvPr>
        </p:nvSpPr>
        <p:spPr>
          <a:xfrm>
            <a:off x="4633103" y="2194560"/>
            <a:ext cx="3832602" cy="1169167"/>
          </a:xfrm>
          <a:prstGeom prst="rect">
            <a:avLst/>
          </a:prstGeom>
        </p:spPr>
        <p:txBody>
          <a:bodyPr spcFirstLastPara="1" wrap="square" lIns="91425" tIns="91425" rIns="91425" bIns="91425" anchor="b" anchorCtr="0">
            <a:noAutofit/>
          </a:bodyPr>
          <a:lstStyle/>
          <a:p>
            <a:r>
              <a:rPr lang="ar-EG" sz="1800" dirty="0">
                <a:solidFill>
                  <a:schemeClr val="tx1">
                    <a:lumMod val="50000"/>
                  </a:schemeClr>
                </a:solidFill>
              </a:rPr>
              <a:t>Understand the impact of COVID-19 on public transportation.</a:t>
            </a:r>
          </a:p>
        </p:txBody>
      </p:sp>
      <p:grpSp>
        <p:nvGrpSpPr>
          <p:cNvPr id="8" name="Google Shape;7658;p61">
            <a:extLst>
              <a:ext uri="{FF2B5EF4-FFF2-40B4-BE49-F238E27FC236}">
                <a16:creationId xmlns:a16="http://schemas.microsoft.com/office/drawing/2014/main" id="{B4ACF0A1-7AFE-9BC8-9441-74FFCE6683E4}"/>
              </a:ext>
            </a:extLst>
          </p:cNvPr>
          <p:cNvGrpSpPr/>
          <p:nvPr/>
        </p:nvGrpSpPr>
        <p:grpSpPr>
          <a:xfrm>
            <a:off x="1828182" y="1507947"/>
            <a:ext cx="1430711" cy="751237"/>
            <a:chOff x="5159450" y="1919950"/>
            <a:chExt cx="1541050" cy="862500"/>
          </a:xfrm>
        </p:grpSpPr>
        <p:sp>
          <p:nvSpPr>
            <p:cNvPr id="9" name="Google Shape;7659;p61">
              <a:extLst>
                <a:ext uri="{FF2B5EF4-FFF2-40B4-BE49-F238E27FC236}">
                  <a16:creationId xmlns:a16="http://schemas.microsoft.com/office/drawing/2014/main" id="{B48ACAE8-5622-961C-2590-C2610D9BD231}"/>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txBody>
            <a:bodyPr/>
            <a:lstStyle/>
            <a:p>
              <a:endParaRPr lang="en-US"/>
            </a:p>
          </p:txBody>
        </p:sp>
        <p:grpSp>
          <p:nvGrpSpPr>
            <p:cNvPr id="10" name="Google Shape;7660;p61">
              <a:extLst>
                <a:ext uri="{FF2B5EF4-FFF2-40B4-BE49-F238E27FC236}">
                  <a16:creationId xmlns:a16="http://schemas.microsoft.com/office/drawing/2014/main" id="{0A2D8610-449C-5CE2-B9B2-E62CFCCF59BD}"/>
                </a:ext>
              </a:extLst>
            </p:cNvPr>
            <p:cNvGrpSpPr/>
            <p:nvPr/>
          </p:nvGrpSpPr>
          <p:grpSpPr>
            <a:xfrm>
              <a:off x="5159450" y="1919950"/>
              <a:ext cx="1541050" cy="862500"/>
              <a:chOff x="5159450" y="1919950"/>
              <a:chExt cx="1541050" cy="862500"/>
            </a:xfrm>
          </p:grpSpPr>
          <p:cxnSp>
            <p:nvCxnSpPr>
              <p:cNvPr id="11" name="Google Shape;7661;p61">
                <a:extLst>
                  <a:ext uri="{FF2B5EF4-FFF2-40B4-BE49-F238E27FC236}">
                    <a16:creationId xmlns:a16="http://schemas.microsoft.com/office/drawing/2014/main" id="{B274B1C3-1BF5-7FD3-DCCE-336D62B23E75}"/>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12" name="Google Shape;7662;p61">
                <a:extLst>
                  <a:ext uri="{FF2B5EF4-FFF2-40B4-BE49-F238E27FC236}">
                    <a16:creationId xmlns:a16="http://schemas.microsoft.com/office/drawing/2014/main" id="{4A7EF0CF-FAB4-0C6B-5B07-A98611227049}"/>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13" name="Google Shape;8496;p62">
            <a:extLst>
              <a:ext uri="{FF2B5EF4-FFF2-40B4-BE49-F238E27FC236}">
                <a16:creationId xmlns:a16="http://schemas.microsoft.com/office/drawing/2014/main" id="{F58B3ADE-81F2-6825-86F2-1F177026B6F7}"/>
              </a:ext>
            </a:extLst>
          </p:cNvPr>
          <p:cNvGrpSpPr/>
          <p:nvPr/>
        </p:nvGrpSpPr>
        <p:grpSpPr>
          <a:xfrm>
            <a:off x="6411981" y="1757680"/>
            <a:ext cx="476500" cy="395096"/>
            <a:chOff x="1342268" y="4161009"/>
            <a:chExt cx="359565" cy="358094"/>
          </a:xfrm>
          <a:solidFill>
            <a:schemeClr val="bg1">
              <a:lumMod val="60000"/>
              <a:lumOff val="40000"/>
            </a:schemeClr>
          </a:solidFill>
        </p:grpSpPr>
        <p:sp>
          <p:nvSpPr>
            <p:cNvPr id="14" name="Google Shape;8497;p62">
              <a:extLst>
                <a:ext uri="{FF2B5EF4-FFF2-40B4-BE49-F238E27FC236}">
                  <a16:creationId xmlns:a16="http://schemas.microsoft.com/office/drawing/2014/main" id="{CA3669C2-5B90-2023-F83A-3C9A0170D383}"/>
                </a:ext>
              </a:extLst>
            </p:cNvPr>
            <p:cNvSpPr/>
            <p:nvPr/>
          </p:nvSpPr>
          <p:spPr>
            <a:xfrm>
              <a:off x="1342268" y="4371845"/>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98;p62">
              <a:extLst>
                <a:ext uri="{FF2B5EF4-FFF2-40B4-BE49-F238E27FC236}">
                  <a16:creationId xmlns:a16="http://schemas.microsoft.com/office/drawing/2014/main" id="{605ED6F2-25A2-6A71-A30A-60414064A40C}"/>
                </a:ext>
              </a:extLst>
            </p:cNvPr>
            <p:cNvSpPr/>
            <p:nvPr/>
          </p:nvSpPr>
          <p:spPr>
            <a:xfrm>
              <a:off x="1342268" y="4371845"/>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99;p62">
              <a:extLst>
                <a:ext uri="{FF2B5EF4-FFF2-40B4-BE49-F238E27FC236}">
                  <a16:creationId xmlns:a16="http://schemas.microsoft.com/office/drawing/2014/main" id="{99FA97C3-9A38-9771-B4A8-16D0FB667C7C}"/>
                </a:ext>
              </a:extLst>
            </p:cNvPr>
            <p:cNvSpPr/>
            <p:nvPr/>
          </p:nvSpPr>
          <p:spPr>
            <a:xfrm>
              <a:off x="1440501" y="4335589"/>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00;p62">
              <a:extLst>
                <a:ext uri="{FF2B5EF4-FFF2-40B4-BE49-F238E27FC236}">
                  <a16:creationId xmlns:a16="http://schemas.microsoft.com/office/drawing/2014/main" id="{DF62CA93-A5A3-6B15-7ED3-9705F43CDE44}"/>
                </a:ext>
              </a:extLst>
            </p:cNvPr>
            <p:cNvSpPr/>
            <p:nvPr/>
          </p:nvSpPr>
          <p:spPr>
            <a:xfrm>
              <a:off x="1440501" y="4335589"/>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01;p62">
              <a:extLst>
                <a:ext uri="{FF2B5EF4-FFF2-40B4-BE49-F238E27FC236}">
                  <a16:creationId xmlns:a16="http://schemas.microsoft.com/office/drawing/2014/main" id="{06AB2C43-84F6-7A68-C0A4-2EEF783D2D15}"/>
                </a:ext>
              </a:extLst>
            </p:cNvPr>
            <p:cNvSpPr/>
            <p:nvPr/>
          </p:nvSpPr>
          <p:spPr>
            <a:xfrm>
              <a:off x="1538707" y="4299123"/>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02;p62">
              <a:extLst>
                <a:ext uri="{FF2B5EF4-FFF2-40B4-BE49-F238E27FC236}">
                  <a16:creationId xmlns:a16="http://schemas.microsoft.com/office/drawing/2014/main" id="{7E7FC1E7-9E17-CD66-5699-7D673A44BB6D}"/>
                </a:ext>
              </a:extLst>
            </p:cNvPr>
            <p:cNvSpPr/>
            <p:nvPr/>
          </p:nvSpPr>
          <p:spPr>
            <a:xfrm>
              <a:off x="1538707" y="4299123"/>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03;p62">
              <a:extLst>
                <a:ext uri="{FF2B5EF4-FFF2-40B4-BE49-F238E27FC236}">
                  <a16:creationId xmlns:a16="http://schemas.microsoft.com/office/drawing/2014/main" id="{C2C04671-10FA-669F-64C8-F6EFE6DCA65D}"/>
                </a:ext>
              </a:extLst>
            </p:cNvPr>
            <p:cNvSpPr/>
            <p:nvPr/>
          </p:nvSpPr>
          <p:spPr>
            <a:xfrm>
              <a:off x="1636940" y="4262683"/>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04;p62">
              <a:extLst>
                <a:ext uri="{FF2B5EF4-FFF2-40B4-BE49-F238E27FC236}">
                  <a16:creationId xmlns:a16="http://schemas.microsoft.com/office/drawing/2014/main" id="{7D972699-EEB5-AEEC-E4CB-7AD9B397C61B}"/>
                </a:ext>
              </a:extLst>
            </p:cNvPr>
            <p:cNvSpPr/>
            <p:nvPr/>
          </p:nvSpPr>
          <p:spPr>
            <a:xfrm>
              <a:off x="1636940" y="4262683"/>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05;p62">
              <a:extLst>
                <a:ext uri="{FF2B5EF4-FFF2-40B4-BE49-F238E27FC236}">
                  <a16:creationId xmlns:a16="http://schemas.microsoft.com/office/drawing/2014/main" id="{2157E5C7-0C06-2F33-0D0A-E12A2F7F913F}"/>
                </a:ext>
              </a:extLst>
            </p:cNvPr>
            <p:cNvSpPr/>
            <p:nvPr/>
          </p:nvSpPr>
          <p:spPr>
            <a:xfrm>
              <a:off x="1357953" y="4161009"/>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65">
                                            <p:txEl>
                                              <p:pRg st="0" end="0"/>
                                            </p:txEl>
                                          </p:spTgt>
                                        </p:tgtEl>
                                        <p:attrNameLst>
                                          <p:attrName>style.visibility</p:attrName>
                                        </p:attrNameLst>
                                      </p:cBhvr>
                                      <p:to>
                                        <p:strVal val="visible"/>
                                      </p:to>
                                    </p:set>
                                    <p:animEffect transition="in" filter="fade">
                                      <p:cBhvr>
                                        <p:cTn id="12" dur="1000"/>
                                        <p:tgtEl>
                                          <p:spTgt spid="1865">
                                            <p:txEl>
                                              <p:pRg st="0" end="0"/>
                                            </p:txEl>
                                          </p:spTgt>
                                        </p:tgtEl>
                                      </p:cBhvr>
                                    </p:animEffect>
                                    <p:anim calcmode="lin" valueType="num">
                                      <p:cBhvr>
                                        <p:cTn id="13" dur="1000" fill="hold"/>
                                        <p:tgtEl>
                                          <p:spTgt spid="186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6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66">
                                            <p:txEl>
                                              <p:pRg st="0" end="0"/>
                                            </p:txEl>
                                          </p:spTgt>
                                        </p:tgtEl>
                                        <p:attrNameLst>
                                          <p:attrName>style.visibility</p:attrName>
                                        </p:attrNameLst>
                                      </p:cBhvr>
                                      <p:to>
                                        <p:strVal val="visible"/>
                                      </p:to>
                                    </p:set>
                                    <p:animEffect transition="in" filter="fade">
                                      <p:cBhvr>
                                        <p:cTn id="17" dur="1000"/>
                                        <p:tgtEl>
                                          <p:spTgt spid="1866">
                                            <p:txEl>
                                              <p:pRg st="0" end="0"/>
                                            </p:txEl>
                                          </p:spTgt>
                                        </p:tgtEl>
                                      </p:cBhvr>
                                    </p:animEffect>
                                    <p:anim calcmode="lin" valueType="num">
                                      <p:cBhvr>
                                        <p:cTn id="18" dur="1000" fill="hold"/>
                                        <p:tgtEl>
                                          <p:spTgt spid="186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866">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0" build="p"/>
      <p:bldP spid="186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B02033B1-FAF4-BDCD-6920-222A42E22749}"/>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7DC68AAF-F198-7ADD-F9BA-2301032D3192}"/>
              </a:ext>
            </a:extLst>
          </p:cNvPr>
          <p:cNvSpPr txBox="1">
            <a:spLocks noGrp="1"/>
          </p:cNvSpPr>
          <p:nvPr>
            <p:ph type="title"/>
          </p:nvPr>
        </p:nvSpPr>
        <p:spPr>
          <a:xfrm>
            <a:off x="2111339" y="1764163"/>
            <a:ext cx="5225887"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PROJECT OVERVIEW </a:t>
            </a:r>
          </a:p>
        </p:txBody>
      </p:sp>
      <p:sp>
        <p:nvSpPr>
          <p:cNvPr id="1796" name="Google Shape;1796;p33">
            <a:extLst>
              <a:ext uri="{FF2B5EF4-FFF2-40B4-BE49-F238E27FC236}">
                <a16:creationId xmlns:a16="http://schemas.microsoft.com/office/drawing/2014/main" id="{88164BD1-8CFF-9734-052A-FABE149F3CE6}"/>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cxnSp>
        <p:nvCxnSpPr>
          <p:cNvPr id="1797" name="Google Shape;1797;p33">
            <a:extLst>
              <a:ext uri="{FF2B5EF4-FFF2-40B4-BE49-F238E27FC236}">
                <a16:creationId xmlns:a16="http://schemas.microsoft.com/office/drawing/2014/main" id="{378FF25B-674D-A2C7-5EB0-FEB2E6A918F5}"/>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7E91AF05-9099-C2E8-E031-A60637621DAF}"/>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0D15902A-7EBE-4CDA-19A1-80E48597E1CF}"/>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310AD7A8-0694-86E2-F642-B80DB91EB504}"/>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0569BCFC-2BEF-A304-BA41-D7F29D2CF988}"/>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E5AA4B64-BCBF-123B-87F9-1B8E729044F4}"/>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CA55B629-8858-C58D-0DC0-5A0D66E6FB08}"/>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1D7B95E7-B720-F31D-B65F-5D2908A5F033}"/>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0CBB9E07-1A4B-A375-E372-BF3DA3386EC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943E0E28-95D9-C96A-CDA2-2BCA0FED33CD}"/>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FFB98F47-E53F-9EF9-BACC-26D8451CC410}"/>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DE2D56CC-4ABB-038F-E690-698CC16C0D8E}"/>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C37E00EB-87E5-DBF3-382C-EE4B7F1AA562}"/>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A824E0C4-6A01-A605-0199-161F37B2E604}"/>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1B4F986B-ECD1-F1B4-17CF-9A7B7C6619A6}"/>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FBC8137A-2EFD-D113-5C06-ABE05B61E3A0}"/>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3659C1A8-0C49-1137-E111-202063EF688C}"/>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18DBB007-3B9F-BA59-198B-CA3E6D289D52}"/>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01ED5BDC-B81A-EEE9-748F-C4ED6D3CA7E3}"/>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F623AFAC-9E27-019B-8534-EC4D3638F1C0}"/>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3990E6F5-7473-A091-23F0-D0DC5AB4E55F}"/>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85FAE115-780D-9905-E3F7-5013C16D76EE}"/>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35A2907F-B73A-FF1B-9271-D320E6B115EF}"/>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40993718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D7E11EFD-4846-22E3-7869-67859A62FC11}"/>
            </a:ext>
          </a:extLst>
        </p:cNvPr>
        <p:cNvGrpSpPr/>
        <p:nvPr/>
      </p:nvGrpSpPr>
      <p:grpSpPr>
        <a:xfrm>
          <a:off x="0" y="0"/>
          <a:ext cx="0" cy="0"/>
          <a:chOff x="0" y="0"/>
          <a:chExt cx="0" cy="0"/>
        </a:xfrm>
      </p:grpSpPr>
      <p:sp>
        <p:nvSpPr>
          <p:cNvPr id="2073" name="Google Shape;2073;p37">
            <a:extLst>
              <a:ext uri="{FF2B5EF4-FFF2-40B4-BE49-F238E27FC236}">
                <a16:creationId xmlns:a16="http://schemas.microsoft.com/office/drawing/2014/main" id="{6F729075-FC5B-65D8-D70E-6FD2E5E40AE4}"/>
              </a:ext>
            </a:extLst>
          </p:cNvPr>
          <p:cNvSpPr txBox="1">
            <a:spLocks noGrp="1"/>
          </p:cNvSpPr>
          <p:nvPr>
            <p:ph type="subTitle" idx="14"/>
          </p:nvPr>
        </p:nvSpPr>
        <p:spPr>
          <a:xfrm>
            <a:off x="2451573" y="2837033"/>
            <a:ext cx="2079725" cy="480461"/>
          </a:xfrm>
          <a:prstGeom prst="rect">
            <a:avLst/>
          </a:prstGeom>
        </p:spPr>
        <p:txBody>
          <a:bodyPr spcFirstLastPara="1" wrap="square" lIns="91425" tIns="91425" rIns="91425" bIns="91425" anchor="b" anchorCtr="0">
            <a:noAutofit/>
          </a:bodyPr>
          <a:lstStyle/>
          <a:p>
            <a:pPr marL="0" indent="0"/>
            <a:r>
              <a:rPr lang="ar-EG" sz="1200" b="1" dirty="0">
                <a:solidFill>
                  <a:schemeClr val="tx1">
                    <a:lumMod val="50000"/>
                  </a:schemeClr>
                </a:solidFill>
              </a:rPr>
              <a:t>Metro-North Railroad (MNR)</a:t>
            </a:r>
          </a:p>
        </p:txBody>
      </p:sp>
      <p:sp>
        <p:nvSpPr>
          <p:cNvPr id="2074" name="Google Shape;2074;p37">
            <a:extLst>
              <a:ext uri="{FF2B5EF4-FFF2-40B4-BE49-F238E27FC236}">
                <a16:creationId xmlns:a16="http://schemas.microsoft.com/office/drawing/2014/main" id="{71346087-7FF6-A2FC-EAFC-C6477E125CCC}"/>
              </a:ext>
            </a:extLst>
          </p:cNvPr>
          <p:cNvSpPr txBox="1">
            <a:spLocks noGrp="1"/>
          </p:cNvSpPr>
          <p:nvPr>
            <p:ph type="subTitle" idx="13"/>
          </p:nvPr>
        </p:nvSpPr>
        <p:spPr>
          <a:xfrm>
            <a:off x="288689" y="2837033"/>
            <a:ext cx="1819000" cy="485291"/>
          </a:xfrm>
          <a:prstGeom prst="rect">
            <a:avLst/>
          </a:prstGeom>
        </p:spPr>
        <p:txBody>
          <a:bodyPr spcFirstLastPara="1" wrap="square" lIns="91425" tIns="91425" rIns="91425" bIns="91425" anchor="b" anchorCtr="0">
            <a:noAutofit/>
          </a:bodyPr>
          <a:lstStyle/>
          <a:p>
            <a:pPr marL="0" indent="0"/>
            <a:r>
              <a:rPr lang="ar-EG" sz="1200" b="1" dirty="0">
                <a:solidFill>
                  <a:schemeClr val="tx1">
                    <a:lumMod val="50000"/>
                  </a:schemeClr>
                </a:solidFill>
              </a:rPr>
              <a:t>Long Island Rail Road (LIRR)</a:t>
            </a:r>
          </a:p>
        </p:txBody>
      </p:sp>
      <p:sp>
        <p:nvSpPr>
          <p:cNvPr id="2075" name="Google Shape;2075;p37">
            <a:extLst>
              <a:ext uri="{FF2B5EF4-FFF2-40B4-BE49-F238E27FC236}">
                <a16:creationId xmlns:a16="http://schemas.microsoft.com/office/drawing/2014/main" id="{EF059018-5EA7-3E9F-B3CB-B4E80A2531DA}"/>
              </a:ext>
            </a:extLst>
          </p:cNvPr>
          <p:cNvSpPr txBox="1">
            <a:spLocks noGrp="1"/>
          </p:cNvSpPr>
          <p:nvPr>
            <p:ph type="subTitle" idx="15"/>
          </p:nvPr>
        </p:nvSpPr>
        <p:spPr>
          <a:xfrm>
            <a:off x="6613016" y="2714883"/>
            <a:ext cx="2464130" cy="408268"/>
          </a:xfrm>
          <a:prstGeom prst="rect">
            <a:avLst/>
          </a:prstGeom>
        </p:spPr>
        <p:txBody>
          <a:bodyPr spcFirstLastPara="1" wrap="square" lIns="91425" tIns="91425" rIns="91425" bIns="91425" anchor="b" anchorCtr="0">
            <a:noAutofit/>
          </a:bodyPr>
          <a:lstStyle/>
          <a:p>
            <a:pPr marL="0" indent="0"/>
            <a:r>
              <a:rPr lang="en-US" sz="1200" b="1" dirty="0">
                <a:solidFill>
                  <a:schemeClr val="tx1">
                    <a:lumMod val="50000"/>
                  </a:schemeClr>
                </a:solidFill>
              </a:rPr>
              <a:t>Bridges-Tunnels</a:t>
            </a:r>
            <a:endParaRPr lang="ar-EG" sz="1200" b="1" dirty="0">
              <a:solidFill>
                <a:schemeClr val="tx1">
                  <a:lumMod val="50000"/>
                </a:schemeClr>
              </a:solidFill>
            </a:endParaRPr>
          </a:p>
        </p:txBody>
      </p:sp>
      <p:sp>
        <p:nvSpPr>
          <p:cNvPr id="2076" name="Google Shape;2076;p37">
            <a:extLst>
              <a:ext uri="{FF2B5EF4-FFF2-40B4-BE49-F238E27FC236}">
                <a16:creationId xmlns:a16="http://schemas.microsoft.com/office/drawing/2014/main" id="{AFF9067F-D5C7-E059-1E2B-29D641956E29}"/>
              </a:ext>
            </a:extLst>
          </p:cNvPr>
          <p:cNvSpPr txBox="1">
            <a:spLocks noGrp="1"/>
          </p:cNvSpPr>
          <p:nvPr>
            <p:ph type="subTitle" idx="7"/>
          </p:nvPr>
        </p:nvSpPr>
        <p:spPr>
          <a:xfrm>
            <a:off x="326753" y="1553939"/>
            <a:ext cx="1742873" cy="485291"/>
          </a:xfrm>
          <a:prstGeom prst="rect">
            <a:avLst/>
          </a:prstGeom>
        </p:spPr>
        <p:txBody>
          <a:bodyPr spcFirstLastPara="1" wrap="square" lIns="91425" tIns="91425" rIns="91425" bIns="91425" anchor="b" anchorCtr="0">
            <a:noAutofit/>
          </a:bodyPr>
          <a:lstStyle/>
          <a:p>
            <a:pPr marL="0" indent="0"/>
            <a:r>
              <a:rPr lang="ar-EG" sz="1200" b="1" dirty="0">
                <a:solidFill>
                  <a:schemeClr val="tx1">
                    <a:lumMod val="50000"/>
                  </a:schemeClr>
                </a:solidFill>
              </a:rPr>
              <a:t>New York City Subway (NYCT)</a:t>
            </a:r>
          </a:p>
        </p:txBody>
      </p:sp>
      <p:sp>
        <p:nvSpPr>
          <p:cNvPr id="2077" name="Google Shape;2077;p37">
            <a:extLst>
              <a:ext uri="{FF2B5EF4-FFF2-40B4-BE49-F238E27FC236}">
                <a16:creationId xmlns:a16="http://schemas.microsoft.com/office/drawing/2014/main" id="{4E1C5EC7-3776-8673-9640-CD179F95F539}"/>
              </a:ext>
            </a:extLst>
          </p:cNvPr>
          <p:cNvSpPr txBox="1">
            <a:spLocks noGrp="1"/>
          </p:cNvSpPr>
          <p:nvPr>
            <p:ph type="subTitle" idx="8"/>
          </p:nvPr>
        </p:nvSpPr>
        <p:spPr>
          <a:xfrm>
            <a:off x="2376615" y="1543581"/>
            <a:ext cx="2548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EG" sz="1200" b="1" dirty="0">
                <a:solidFill>
                  <a:schemeClr val="tx1">
                    <a:lumMod val="50000"/>
                  </a:schemeClr>
                </a:solidFill>
              </a:rPr>
              <a:t>New</a:t>
            </a:r>
            <a:r>
              <a:rPr lang="ar-EG" sz="1600" b="1" dirty="0">
                <a:solidFill>
                  <a:schemeClr val="tx1">
                    <a:lumMod val="50000"/>
                  </a:schemeClr>
                </a:solidFill>
              </a:rPr>
              <a:t> </a:t>
            </a:r>
            <a:r>
              <a:rPr lang="ar-EG" sz="1200" b="1" dirty="0">
                <a:solidFill>
                  <a:schemeClr val="tx1">
                    <a:lumMod val="50000"/>
                  </a:schemeClr>
                </a:solidFill>
              </a:rPr>
              <a:t>York</a:t>
            </a:r>
            <a:r>
              <a:rPr lang="ar-EG" sz="1600" b="1" dirty="0">
                <a:solidFill>
                  <a:schemeClr val="tx1">
                    <a:lumMod val="50000"/>
                  </a:schemeClr>
                </a:solidFill>
              </a:rPr>
              <a:t> </a:t>
            </a:r>
            <a:r>
              <a:rPr lang="ar-EG" sz="1200" b="1" dirty="0">
                <a:solidFill>
                  <a:schemeClr val="tx1">
                    <a:lumMod val="50000"/>
                  </a:schemeClr>
                </a:solidFill>
              </a:rPr>
              <a:t>City</a:t>
            </a:r>
            <a:r>
              <a:rPr lang="ar-EG" sz="1600" b="1" dirty="0">
                <a:solidFill>
                  <a:schemeClr val="tx1">
                    <a:lumMod val="50000"/>
                  </a:schemeClr>
                </a:solidFill>
              </a:rPr>
              <a:t> </a:t>
            </a:r>
            <a:r>
              <a:rPr lang="ar-EG" sz="1200" b="1" dirty="0">
                <a:solidFill>
                  <a:schemeClr val="tx1">
                    <a:lumMod val="50000"/>
                  </a:schemeClr>
                </a:solidFill>
              </a:rPr>
              <a:t>Buses</a:t>
            </a:r>
            <a:endParaRPr lang="en-US" sz="1200" b="1" dirty="0">
              <a:solidFill>
                <a:schemeClr val="tx1">
                  <a:lumMod val="50000"/>
                </a:schemeClr>
              </a:solidFill>
            </a:endParaRPr>
          </a:p>
          <a:p>
            <a:pPr marL="0" lvl="0" indent="0" algn="ctr" rtl="0">
              <a:spcBef>
                <a:spcPts val="0"/>
              </a:spcBef>
              <a:spcAft>
                <a:spcPts val="0"/>
              </a:spcAft>
              <a:buNone/>
            </a:pPr>
            <a:r>
              <a:rPr lang="en-US" sz="1200" b="1" dirty="0">
                <a:solidFill>
                  <a:schemeClr val="tx1">
                    <a:lumMod val="50000"/>
                  </a:schemeClr>
                </a:solidFill>
              </a:rPr>
              <a:t>(NYCB)</a:t>
            </a:r>
            <a:endParaRPr sz="1200" b="1" dirty="0">
              <a:solidFill>
                <a:schemeClr val="tx1">
                  <a:lumMod val="50000"/>
                </a:schemeClr>
              </a:solidFill>
            </a:endParaRPr>
          </a:p>
        </p:txBody>
      </p:sp>
      <p:sp>
        <p:nvSpPr>
          <p:cNvPr id="2078" name="Google Shape;2078;p37">
            <a:extLst>
              <a:ext uri="{FF2B5EF4-FFF2-40B4-BE49-F238E27FC236}">
                <a16:creationId xmlns:a16="http://schemas.microsoft.com/office/drawing/2014/main" id="{13F8271A-1213-7F44-4321-4FCE16B58AAA}"/>
              </a:ext>
            </a:extLst>
          </p:cNvPr>
          <p:cNvSpPr txBox="1">
            <a:spLocks noGrp="1"/>
          </p:cNvSpPr>
          <p:nvPr>
            <p:ph type="subTitle" idx="9"/>
          </p:nvPr>
        </p:nvSpPr>
        <p:spPr>
          <a:xfrm>
            <a:off x="4909778" y="1411698"/>
            <a:ext cx="2545800" cy="537300"/>
          </a:xfrm>
          <a:prstGeom prst="rect">
            <a:avLst/>
          </a:prstGeom>
        </p:spPr>
        <p:txBody>
          <a:bodyPr spcFirstLastPara="1" wrap="square" lIns="91425" tIns="91425" rIns="91425" bIns="91425" anchor="b" anchorCtr="0">
            <a:noAutofit/>
          </a:bodyPr>
          <a:lstStyle/>
          <a:p>
            <a:pPr marL="0" lvl="0" indent="0"/>
            <a:r>
              <a:rPr lang="ar-EG" sz="1200" b="1" dirty="0">
                <a:solidFill>
                  <a:schemeClr val="tx1">
                    <a:lumMod val="50000"/>
                  </a:schemeClr>
                </a:solidFill>
              </a:rPr>
              <a:t>Staten</a:t>
            </a:r>
            <a:r>
              <a:rPr lang="ar-EG" sz="1600" b="1" dirty="0">
                <a:solidFill>
                  <a:schemeClr val="tx1">
                    <a:lumMod val="50000"/>
                  </a:schemeClr>
                </a:solidFill>
              </a:rPr>
              <a:t> </a:t>
            </a:r>
            <a:r>
              <a:rPr lang="ar-EG" sz="1200" b="1" dirty="0">
                <a:solidFill>
                  <a:schemeClr val="tx1">
                    <a:lumMod val="50000"/>
                  </a:schemeClr>
                </a:solidFill>
              </a:rPr>
              <a:t>Island</a:t>
            </a:r>
            <a:r>
              <a:rPr lang="ar-EG" sz="1600" b="1" dirty="0">
                <a:solidFill>
                  <a:schemeClr val="tx1">
                    <a:lumMod val="50000"/>
                  </a:schemeClr>
                </a:solidFill>
              </a:rPr>
              <a:t> </a:t>
            </a:r>
            <a:r>
              <a:rPr lang="ar-EG" sz="1200" b="1" dirty="0">
                <a:solidFill>
                  <a:schemeClr val="tx1">
                    <a:lumMod val="50000"/>
                  </a:schemeClr>
                </a:solidFill>
              </a:rPr>
              <a:t>Railway</a:t>
            </a:r>
            <a:r>
              <a:rPr lang="ar-EG" sz="1600" b="1" dirty="0">
                <a:solidFill>
                  <a:schemeClr val="tx1">
                    <a:lumMod val="50000"/>
                  </a:schemeClr>
                </a:solidFill>
              </a:rPr>
              <a:t> </a:t>
            </a:r>
            <a:r>
              <a:rPr lang="en-US" sz="1200" b="1" dirty="0">
                <a:solidFill>
                  <a:schemeClr val="tx1">
                    <a:lumMod val="50000"/>
                  </a:schemeClr>
                </a:solidFill>
              </a:rPr>
              <a:t>(</a:t>
            </a:r>
            <a:r>
              <a:rPr lang="ar-EG" sz="1200" b="1" dirty="0">
                <a:solidFill>
                  <a:schemeClr val="tx1">
                    <a:lumMod val="50000"/>
                  </a:schemeClr>
                </a:solidFill>
              </a:rPr>
              <a:t>SIR</a:t>
            </a:r>
            <a:r>
              <a:rPr lang="ar-EG" sz="1600" b="1" dirty="0">
                <a:solidFill>
                  <a:schemeClr val="tx1">
                    <a:lumMod val="50000"/>
                  </a:schemeClr>
                </a:solidFill>
              </a:rPr>
              <a:t> </a:t>
            </a:r>
            <a:r>
              <a:rPr lang="ar-EG" sz="1200" b="1" dirty="0">
                <a:solidFill>
                  <a:schemeClr val="tx1">
                    <a:lumMod val="50000"/>
                  </a:schemeClr>
                </a:solidFill>
              </a:rPr>
              <a:t>(</a:t>
            </a:r>
            <a:endParaRPr sz="1200" b="1" dirty="0">
              <a:solidFill>
                <a:schemeClr val="tx1">
                  <a:lumMod val="50000"/>
                </a:schemeClr>
              </a:solidFill>
            </a:endParaRPr>
          </a:p>
        </p:txBody>
      </p:sp>
      <p:sp>
        <p:nvSpPr>
          <p:cNvPr id="2079" name="Google Shape;2079;p37">
            <a:extLst>
              <a:ext uri="{FF2B5EF4-FFF2-40B4-BE49-F238E27FC236}">
                <a16:creationId xmlns:a16="http://schemas.microsoft.com/office/drawing/2014/main" id="{DB4F76EA-5417-40A2-C55F-2BFEB6AB9B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TYPES OF TRANSPORTATION</a:t>
            </a:r>
          </a:p>
        </p:txBody>
      </p:sp>
      <p:sp>
        <p:nvSpPr>
          <p:cNvPr id="2081" name="Google Shape;2081;p37">
            <a:extLst>
              <a:ext uri="{FF2B5EF4-FFF2-40B4-BE49-F238E27FC236}">
                <a16:creationId xmlns:a16="http://schemas.microsoft.com/office/drawing/2014/main" id="{D46236FE-67B1-915A-4184-A435E2A1C09B}"/>
              </a:ext>
            </a:extLst>
          </p:cNvPr>
          <p:cNvSpPr txBox="1">
            <a:spLocks noGrp="1"/>
          </p:cNvSpPr>
          <p:nvPr>
            <p:ph type="subTitle" idx="4"/>
          </p:nvPr>
        </p:nvSpPr>
        <p:spPr>
          <a:xfrm>
            <a:off x="135229" y="3209033"/>
            <a:ext cx="2144380" cy="7961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a:t>serving customers from Manhattan to the eastern tip of Suffolk County on Long Island.</a:t>
            </a:r>
            <a:endParaRPr sz="1050" dirty="0"/>
          </a:p>
        </p:txBody>
      </p:sp>
      <p:sp>
        <p:nvSpPr>
          <p:cNvPr id="2084" name="Google Shape;2084;p37">
            <a:extLst>
              <a:ext uri="{FF2B5EF4-FFF2-40B4-BE49-F238E27FC236}">
                <a16:creationId xmlns:a16="http://schemas.microsoft.com/office/drawing/2014/main" id="{0876C887-C982-AD9F-B7C5-4901BA300DE1}"/>
              </a:ext>
            </a:extLst>
          </p:cNvPr>
          <p:cNvSpPr txBox="1">
            <a:spLocks noGrp="1"/>
          </p:cNvSpPr>
          <p:nvPr>
            <p:ph type="subTitle" idx="3"/>
          </p:nvPr>
        </p:nvSpPr>
        <p:spPr>
          <a:xfrm>
            <a:off x="4859522" y="1799739"/>
            <a:ext cx="2545800" cy="3023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rapid transit line on Staten Island</a:t>
            </a:r>
            <a:endParaRPr dirty="0"/>
          </a:p>
        </p:txBody>
      </p:sp>
      <p:sp>
        <p:nvSpPr>
          <p:cNvPr id="2085" name="Google Shape;2085;p37">
            <a:extLst>
              <a:ext uri="{FF2B5EF4-FFF2-40B4-BE49-F238E27FC236}">
                <a16:creationId xmlns:a16="http://schemas.microsoft.com/office/drawing/2014/main" id="{9080ED6C-6AE7-3017-56BC-9CFCE424802B}"/>
              </a:ext>
            </a:extLst>
          </p:cNvPr>
          <p:cNvSpPr txBox="1">
            <a:spLocks noGrp="1"/>
          </p:cNvSpPr>
          <p:nvPr>
            <p:ph type="subTitle" idx="6"/>
          </p:nvPr>
        </p:nvSpPr>
        <p:spPr>
          <a:xfrm>
            <a:off x="4460341" y="3312668"/>
            <a:ext cx="2545800" cy="6426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a:solidFill>
                  <a:schemeClr val="tx1">
                    <a:lumMod val="50000"/>
                  </a:schemeClr>
                </a:solidFill>
              </a:rPr>
              <a:t>The daily total scheduled Access-A-Ride</a:t>
            </a:r>
          </a:p>
          <a:p>
            <a:pPr marL="0" lvl="0" indent="0" algn="ctr" rtl="0">
              <a:spcBef>
                <a:spcPts val="0"/>
              </a:spcBef>
              <a:spcAft>
                <a:spcPts val="0"/>
              </a:spcAft>
              <a:buNone/>
            </a:pPr>
            <a:r>
              <a:rPr lang="ar-EG" sz="900" dirty="0">
                <a:solidFill>
                  <a:schemeClr val="tx1">
                    <a:lumMod val="50000"/>
                  </a:schemeClr>
                </a:solidFill>
              </a:rPr>
              <a:t>for people with disabilities</a:t>
            </a:r>
            <a:endParaRPr sz="900" dirty="0"/>
          </a:p>
        </p:txBody>
      </p:sp>
      <p:pic>
        <p:nvPicPr>
          <p:cNvPr id="7" name="Graphic 6" descr="A school bus">
            <a:extLst>
              <a:ext uri="{FF2B5EF4-FFF2-40B4-BE49-F238E27FC236}">
                <a16:creationId xmlns:a16="http://schemas.microsoft.com/office/drawing/2014/main" id="{C636DC10-A4FB-FF5D-EAAE-8D3EEA239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2824" y="896186"/>
            <a:ext cx="840893" cy="840893"/>
          </a:xfrm>
          <a:prstGeom prst="rect">
            <a:avLst/>
          </a:prstGeom>
        </p:spPr>
      </p:pic>
      <p:pic>
        <p:nvPicPr>
          <p:cNvPr id="11" name="Picture 10" descr="A black background with a black square&#10;&#10;AI-generated content may be incorrect.">
            <a:extLst>
              <a:ext uri="{FF2B5EF4-FFF2-40B4-BE49-F238E27FC236}">
                <a16:creationId xmlns:a16="http://schemas.microsoft.com/office/drawing/2014/main" id="{99CE0E0A-C1C3-1B01-BF13-2696EDFD1756}"/>
              </a:ext>
            </a:extLst>
          </p:cNvPr>
          <p:cNvPicPr>
            <a:picLocks noChangeAspect="1"/>
          </p:cNvPicPr>
          <p:nvPr/>
        </p:nvPicPr>
        <p:blipFill>
          <a:blip r:embed="rId5"/>
          <a:stretch>
            <a:fillRect/>
          </a:stretch>
        </p:blipFill>
        <p:spPr>
          <a:xfrm>
            <a:off x="5623560" y="2449349"/>
            <a:ext cx="244847" cy="244847"/>
          </a:xfrm>
          <a:prstGeom prst="rect">
            <a:avLst/>
          </a:prstGeom>
        </p:spPr>
      </p:pic>
      <p:pic>
        <p:nvPicPr>
          <p:cNvPr id="13" name="Picture 12" descr="A cartoon of a train&#10;&#10;AI-generated content may be incorrect.">
            <a:extLst>
              <a:ext uri="{FF2B5EF4-FFF2-40B4-BE49-F238E27FC236}">
                <a16:creationId xmlns:a16="http://schemas.microsoft.com/office/drawing/2014/main" id="{BC596DE9-5F70-B846-BC08-5A6031E35FE8}"/>
              </a:ext>
            </a:extLst>
          </p:cNvPr>
          <p:cNvPicPr>
            <a:picLocks noChangeAspect="1"/>
          </p:cNvPicPr>
          <p:nvPr/>
        </p:nvPicPr>
        <p:blipFill>
          <a:blip r:embed="rId6"/>
          <a:stretch>
            <a:fillRect/>
          </a:stretch>
        </p:blipFill>
        <p:spPr>
          <a:xfrm>
            <a:off x="924269" y="1048675"/>
            <a:ext cx="426778" cy="426778"/>
          </a:xfrm>
          <a:prstGeom prst="rect">
            <a:avLst/>
          </a:prstGeom>
        </p:spPr>
      </p:pic>
      <p:pic>
        <p:nvPicPr>
          <p:cNvPr id="15" name="Graphic 14" descr="Train with solid fill">
            <a:extLst>
              <a:ext uri="{FF2B5EF4-FFF2-40B4-BE49-F238E27FC236}">
                <a16:creationId xmlns:a16="http://schemas.microsoft.com/office/drawing/2014/main" id="{0D4BB778-7AA5-35A4-DC77-6E20A0AAB5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64339" y="1167459"/>
            <a:ext cx="302309" cy="302309"/>
          </a:xfrm>
          <a:prstGeom prst="rect">
            <a:avLst/>
          </a:prstGeom>
        </p:spPr>
      </p:pic>
      <p:pic>
        <p:nvPicPr>
          <p:cNvPr id="16" name="Graphic 15" descr="Train with solid fill">
            <a:extLst>
              <a:ext uri="{FF2B5EF4-FFF2-40B4-BE49-F238E27FC236}">
                <a16:creationId xmlns:a16="http://schemas.microsoft.com/office/drawing/2014/main" id="{9AF71A05-7DDC-DE95-5F86-ABEAB1D3A3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3917" y="2347753"/>
            <a:ext cx="367130" cy="367130"/>
          </a:xfrm>
          <a:prstGeom prst="rect">
            <a:avLst/>
          </a:prstGeom>
        </p:spPr>
      </p:pic>
      <p:pic>
        <p:nvPicPr>
          <p:cNvPr id="17" name="Graphic 16" descr="Train with solid fill">
            <a:extLst>
              <a:ext uri="{FF2B5EF4-FFF2-40B4-BE49-F238E27FC236}">
                <a16:creationId xmlns:a16="http://schemas.microsoft.com/office/drawing/2014/main" id="{22B59E75-A215-2F57-BBCF-26D184B7E2E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71305" y="2365964"/>
            <a:ext cx="367130" cy="387423"/>
          </a:xfrm>
          <a:prstGeom prst="rect">
            <a:avLst/>
          </a:prstGeom>
        </p:spPr>
      </p:pic>
      <p:sp>
        <p:nvSpPr>
          <p:cNvPr id="18" name="Google Shape;2081;p37">
            <a:extLst>
              <a:ext uri="{FF2B5EF4-FFF2-40B4-BE49-F238E27FC236}">
                <a16:creationId xmlns:a16="http://schemas.microsoft.com/office/drawing/2014/main" id="{C86AC52C-1685-1A91-AA0E-FC80DF36F409}"/>
              </a:ext>
            </a:extLst>
          </p:cNvPr>
          <p:cNvSpPr txBox="1">
            <a:spLocks/>
          </p:cNvSpPr>
          <p:nvPr/>
        </p:nvSpPr>
        <p:spPr>
          <a:xfrm>
            <a:off x="2410581" y="3278001"/>
            <a:ext cx="2191509" cy="51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r>
              <a:rPr lang="en-US" sz="1100" dirty="0"/>
              <a:t>connecting Manhattan with the Bronx, the Hudson Valley</a:t>
            </a:r>
            <a:endParaRPr lang="en-US" sz="900" dirty="0"/>
          </a:p>
        </p:txBody>
      </p:sp>
      <p:sp>
        <p:nvSpPr>
          <p:cNvPr id="22" name="Google Shape;2075;p37">
            <a:extLst>
              <a:ext uri="{FF2B5EF4-FFF2-40B4-BE49-F238E27FC236}">
                <a16:creationId xmlns:a16="http://schemas.microsoft.com/office/drawing/2014/main" id="{DE4B876F-2715-4DD6-F749-DD2834AD162D}"/>
              </a:ext>
            </a:extLst>
          </p:cNvPr>
          <p:cNvSpPr txBox="1">
            <a:spLocks/>
          </p:cNvSpPr>
          <p:nvPr/>
        </p:nvSpPr>
        <p:spPr>
          <a:xfrm>
            <a:off x="4875498" y="2855602"/>
            <a:ext cx="1650777" cy="4552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2pPr>
            <a:lvl3pPr marL="1371600" marR="0" lvl="2"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3pPr>
            <a:lvl4pPr marL="1828800" marR="0" lvl="3"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4pPr>
            <a:lvl5pPr marL="2286000" marR="0" lvl="4"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5pPr>
            <a:lvl6pPr marL="2743200" marR="0" lvl="5"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6pPr>
            <a:lvl7pPr marL="3200400" marR="0" lvl="6"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7pPr>
            <a:lvl8pPr marL="3657600" marR="0" lvl="7"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8pPr>
            <a:lvl9pPr marL="4114800" marR="0" lvl="8"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9pPr>
          </a:lstStyle>
          <a:p>
            <a:pPr marL="0" indent="0"/>
            <a:r>
              <a:rPr lang="ar-EG" sz="1200" b="1" dirty="0">
                <a:solidFill>
                  <a:schemeClr val="tx1">
                    <a:lumMod val="50000"/>
                  </a:schemeClr>
                </a:solidFill>
              </a:rPr>
              <a:t>Access-A-Ride (AAR)</a:t>
            </a:r>
          </a:p>
        </p:txBody>
      </p:sp>
      <p:pic>
        <p:nvPicPr>
          <p:cNvPr id="24" name="Graphic 23" descr="Bridge scene outline">
            <a:extLst>
              <a:ext uri="{FF2B5EF4-FFF2-40B4-BE49-F238E27FC236}">
                <a16:creationId xmlns:a16="http://schemas.microsoft.com/office/drawing/2014/main" id="{E6E4D97F-B326-1A98-AB87-8C2D9C14A0A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8575" y="2380647"/>
            <a:ext cx="393013" cy="393013"/>
          </a:xfrm>
          <a:prstGeom prst="rect">
            <a:avLst/>
          </a:prstGeom>
        </p:spPr>
      </p:pic>
      <p:sp>
        <p:nvSpPr>
          <p:cNvPr id="26" name="TextBox 25">
            <a:extLst>
              <a:ext uri="{FF2B5EF4-FFF2-40B4-BE49-F238E27FC236}">
                <a16:creationId xmlns:a16="http://schemas.microsoft.com/office/drawing/2014/main" id="{C3D87A0B-477E-DA48-F4C3-B7C589A1843B}"/>
              </a:ext>
            </a:extLst>
          </p:cNvPr>
          <p:cNvSpPr txBox="1"/>
          <p:nvPr/>
        </p:nvSpPr>
        <p:spPr>
          <a:xfrm>
            <a:off x="7122372" y="3349392"/>
            <a:ext cx="1838432" cy="369332"/>
          </a:xfrm>
          <a:prstGeom prst="rect">
            <a:avLst/>
          </a:prstGeom>
          <a:noFill/>
        </p:spPr>
        <p:txBody>
          <a:bodyPr wrap="square">
            <a:spAutoFit/>
          </a:bodyPr>
          <a:lstStyle/>
          <a:p>
            <a:r>
              <a:rPr lang="en-US" sz="900" dirty="0"/>
              <a:t>The daily total Bridges and Tunnels (B&amp;T) traffic in NYC</a:t>
            </a:r>
          </a:p>
        </p:txBody>
      </p:sp>
      <p:sp>
        <p:nvSpPr>
          <p:cNvPr id="27" name="Google Shape;2081;p37">
            <a:extLst>
              <a:ext uri="{FF2B5EF4-FFF2-40B4-BE49-F238E27FC236}">
                <a16:creationId xmlns:a16="http://schemas.microsoft.com/office/drawing/2014/main" id="{BB14E456-C799-B440-6479-51CBC7DBB39D}"/>
              </a:ext>
            </a:extLst>
          </p:cNvPr>
          <p:cNvSpPr txBox="1">
            <a:spLocks/>
          </p:cNvSpPr>
          <p:nvPr/>
        </p:nvSpPr>
        <p:spPr>
          <a:xfrm>
            <a:off x="720000" y="4123425"/>
            <a:ext cx="7412266" cy="7961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r>
              <a:rPr lang="en-US" sz="1400" dirty="0"/>
              <a:t>FOR EVERY TRANSPORTATION:  The daily total a percentage of total an equivalent day prior to the COVID-19 pandemic</a:t>
            </a:r>
          </a:p>
        </p:txBody>
      </p:sp>
    </p:spTree>
    <p:extLst>
      <p:ext uri="{BB962C8B-B14F-4D97-AF65-F5344CB8AC3E}">
        <p14:creationId xmlns:p14="http://schemas.microsoft.com/office/powerpoint/2010/main" val="144209721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9">
          <a:extLst>
            <a:ext uri="{FF2B5EF4-FFF2-40B4-BE49-F238E27FC236}">
              <a16:creationId xmlns:a16="http://schemas.microsoft.com/office/drawing/2014/main" id="{E8BD9FB3-A3EA-ADEB-4B49-32BE2FF7D84F}"/>
            </a:ext>
          </a:extLst>
        </p:cNvPr>
        <p:cNvGrpSpPr/>
        <p:nvPr/>
      </p:nvGrpSpPr>
      <p:grpSpPr>
        <a:xfrm>
          <a:off x="0" y="0"/>
          <a:ext cx="0" cy="0"/>
          <a:chOff x="0" y="0"/>
          <a:chExt cx="0" cy="0"/>
        </a:xfrm>
      </p:grpSpPr>
      <p:sp>
        <p:nvSpPr>
          <p:cNvPr id="2490" name="Google Shape;2490;p46">
            <a:extLst>
              <a:ext uri="{FF2B5EF4-FFF2-40B4-BE49-F238E27FC236}">
                <a16:creationId xmlns:a16="http://schemas.microsoft.com/office/drawing/2014/main" id="{3E5D8F7D-1933-57D2-2A1D-6BC612E2A690}"/>
              </a:ext>
            </a:extLst>
          </p:cNvPr>
          <p:cNvSpPr txBox="1">
            <a:spLocks noGrp="1"/>
          </p:cNvSpPr>
          <p:nvPr>
            <p:ph type="title"/>
          </p:nvPr>
        </p:nvSpPr>
        <p:spPr>
          <a:xfrm>
            <a:off x="715100" y="368541"/>
            <a:ext cx="7704000" cy="572700"/>
          </a:xfrm>
          <a:prstGeom prst="rect">
            <a:avLst/>
          </a:prstGeom>
        </p:spPr>
        <p:txBody>
          <a:bodyPr spcFirstLastPara="1" wrap="square" lIns="91425" tIns="91425" rIns="91425" bIns="91425" anchor="t" anchorCtr="0">
            <a:noAutofit/>
          </a:bodyPr>
          <a:lstStyle/>
          <a:p>
            <a:r>
              <a:rPr lang="ar-EG" sz="2400" b="1" dirty="0">
                <a:solidFill>
                  <a:schemeClr val="tx1">
                    <a:lumMod val="50000"/>
                  </a:schemeClr>
                </a:solidFill>
              </a:rPr>
              <a:t>Dataset Overview</a:t>
            </a:r>
            <a:r>
              <a:rPr lang="en-US" sz="2400" b="1" dirty="0">
                <a:solidFill>
                  <a:schemeClr val="tx1">
                    <a:lumMod val="50000"/>
                  </a:schemeClr>
                </a:solidFill>
              </a:rPr>
              <a:t> and </a:t>
            </a:r>
            <a:r>
              <a:rPr lang="ar-EG" sz="2400" b="1" dirty="0">
                <a:solidFill>
                  <a:schemeClr val="tx1">
                    <a:lumMod val="50000"/>
                  </a:schemeClr>
                </a:solidFill>
              </a:rPr>
              <a:t>Data Coverage:</a:t>
            </a:r>
          </a:p>
        </p:txBody>
      </p:sp>
      <p:sp>
        <p:nvSpPr>
          <p:cNvPr id="2491" name="Google Shape;2491;p46">
            <a:extLst>
              <a:ext uri="{FF2B5EF4-FFF2-40B4-BE49-F238E27FC236}">
                <a16:creationId xmlns:a16="http://schemas.microsoft.com/office/drawing/2014/main" id="{60A13A45-8D32-B2A5-1E21-FEF8A35BC412}"/>
              </a:ext>
            </a:extLst>
          </p:cNvPr>
          <p:cNvSpPr txBox="1">
            <a:spLocks noGrp="1"/>
          </p:cNvSpPr>
          <p:nvPr>
            <p:ph type="subTitle" idx="4294967295"/>
          </p:nvPr>
        </p:nvSpPr>
        <p:spPr>
          <a:xfrm>
            <a:off x="1576100" y="3251912"/>
            <a:ext cx="1287000" cy="342900"/>
          </a:xfrm>
          <a:prstGeom prst="rect">
            <a:avLst/>
          </a:prstGeom>
        </p:spPr>
        <p:txBody>
          <a:bodyPr spcFirstLastPara="1" wrap="square" lIns="91425" tIns="91425" rIns="91425" bIns="91425" anchor="b" anchorCtr="0">
            <a:noAutofit/>
          </a:bodyPr>
          <a:lstStyle/>
          <a:p>
            <a:pPr marL="152400" indent="0" algn="l">
              <a:buNone/>
            </a:pPr>
            <a:r>
              <a:rPr lang="ar-EG" sz="1600" b="1" dirty="0">
                <a:solidFill>
                  <a:schemeClr val="bg1">
                    <a:lumMod val="75000"/>
                  </a:schemeClr>
                </a:solidFill>
              </a:rPr>
              <a:t>1706</a:t>
            </a:r>
            <a:r>
              <a:rPr lang="en-US" sz="1600" dirty="0">
                <a:solidFill>
                  <a:schemeClr val="bg1">
                    <a:lumMod val="75000"/>
                  </a:schemeClr>
                </a:solidFill>
              </a:rPr>
              <a:t> days </a:t>
            </a:r>
          </a:p>
        </p:txBody>
      </p:sp>
      <p:sp>
        <p:nvSpPr>
          <p:cNvPr id="2493" name="Google Shape;2493;p46">
            <a:extLst>
              <a:ext uri="{FF2B5EF4-FFF2-40B4-BE49-F238E27FC236}">
                <a16:creationId xmlns:a16="http://schemas.microsoft.com/office/drawing/2014/main" id="{8057E737-EF8E-AC6A-B4F3-CB5F59900F96}"/>
              </a:ext>
            </a:extLst>
          </p:cNvPr>
          <p:cNvSpPr txBox="1">
            <a:spLocks noGrp="1"/>
          </p:cNvSpPr>
          <p:nvPr>
            <p:ph type="subTitle" idx="4294967295"/>
          </p:nvPr>
        </p:nvSpPr>
        <p:spPr>
          <a:xfrm>
            <a:off x="561883" y="1910120"/>
            <a:ext cx="1695100" cy="342900"/>
          </a:xfrm>
          <a:prstGeom prst="rect">
            <a:avLst/>
          </a:prstGeom>
        </p:spPr>
        <p:txBody>
          <a:bodyPr spcFirstLastPara="1" wrap="square" lIns="91425" tIns="91425" rIns="91425" bIns="91425" anchor="b" anchorCtr="0">
            <a:noAutofit/>
          </a:bodyPr>
          <a:lstStyle/>
          <a:p>
            <a:pPr marL="152400" indent="0" algn="l">
              <a:buNone/>
            </a:pPr>
            <a:r>
              <a:rPr lang="en-US" sz="1600" dirty="0">
                <a:solidFill>
                  <a:schemeClr val="bg1">
                    <a:lumMod val="75000"/>
                  </a:schemeClr>
                </a:solidFill>
              </a:rPr>
              <a:t>15 Column</a:t>
            </a:r>
            <a:endParaRPr lang="ar-EG" sz="1600" dirty="0">
              <a:solidFill>
                <a:schemeClr val="bg1">
                  <a:lumMod val="75000"/>
                </a:schemeClr>
              </a:solidFill>
            </a:endParaRPr>
          </a:p>
        </p:txBody>
      </p:sp>
      <p:sp>
        <p:nvSpPr>
          <p:cNvPr id="2495" name="Google Shape;2495;p46">
            <a:extLst>
              <a:ext uri="{FF2B5EF4-FFF2-40B4-BE49-F238E27FC236}">
                <a16:creationId xmlns:a16="http://schemas.microsoft.com/office/drawing/2014/main" id="{423F8ED9-FFF8-3F0F-953D-6FF3C0273BC6}"/>
              </a:ext>
            </a:extLst>
          </p:cNvPr>
          <p:cNvSpPr txBox="1">
            <a:spLocks noGrp="1"/>
          </p:cNvSpPr>
          <p:nvPr>
            <p:ph type="subTitle" idx="4294967295"/>
          </p:nvPr>
        </p:nvSpPr>
        <p:spPr>
          <a:xfrm>
            <a:off x="4337574" y="2818758"/>
            <a:ext cx="1287000" cy="566114"/>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dirty="0">
                <a:solidFill>
                  <a:schemeClr val="bg1">
                    <a:lumMod val="75000"/>
                  </a:schemeClr>
                </a:solidFill>
              </a:rPr>
              <a:t>4 years and 8 months</a:t>
            </a:r>
            <a:endParaRPr sz="1400" b="1" dirty="0">
              <a:solidFill>
                <a:schemeClr val="bg1">
                  <a:lumMod val="75000"/>
                </a:schemeClr>
              </a:solidFill>
              <a:latin typeface="Sora ExtraBold"/>
              <a:ea typeface="Sora ExtraBold"/>
              <a:cs typeface="Sora ExtraBold"/>
              <a:sym typeface="Sora ExtraBold"/>
            </a:endParaRPr>
          </a:p>
        </p:txBody>
      </p:sp>
      <p:sp>
        <p:nvSpPr>
          <p:cNvPr id="3" name="TextBox 2">
            <a:extLst>
              <a:ext uri="{FF2B5EF4-FFF2-40B4-BE49-F238E27FC236}">
                <a16:creationId xmlns:a16="http://schemas.microsoft.com/office/drawing/2014/main" id="{E1224510-FFB1-EF74-D36D-8389423F588F}"/>
              </a:ext>
            </a:extLst>
          </p:cNvPr>
          <p:cNvSpPr txBox="1"/>
          <p:nvPr/>
        </p:nvSpPr>
        <p:spPr>
          <a:xfrm>
            <a:off x="715100" y="1091516"/>
            <a:ext cx="5149215" cy="307777"/>
          </a:xfrm>
          <a:prstGeom prst="rect">
            <a:avLst/>
          </a:prstGeom>
          <a:noFill/>
        </p:spPr>
        <p:txBody>
          <a:bodyPr wrap="square">
            <a:spAutoFit/>
          </a:bodyPr>
          <a:lstStyle/>
          <a:p>
            <a:pPr algn="l"/>
            <a:r>
              <a:rPr lang="ar-EG" sz="1400" dirty="0">
                <a:solidFill>
                  <a:schemeClr val="tx1">
                    <a:lumMod val="50000"/>
                  </a:schemeClr>
                </a:solidFill>
              </a:rPr>
              <a:t>Daily records starting from </a:t>
            </a:r>
            <a:r>
              <a:rPr lang="ar-EG" sz="1400" b="1" dirty="0">
                <a:solidFill>
                  <a:schemeClr val="bg1">
                    <a:lumMod val="50000"/>
                  </a:schemeClr>
                </a:solidFill>
              </a:rPr>
              <a:t>March,</a:t>
            </a:r>
            <a:r>
              <a:rPr lang="en-US" sz="1400" b="1" dirty="0">
                <a:solidFill>
                  <a:schemeClr val="bg1">
                    <a:lumMod val="50000"/>
                  </a:schemeClr>
                </a:solidFill>
              </a:rPr>
              <a:t>1</a:t>
            </a:r>
            <a:r>
              <a:rPr lang="ar-EG" sz="1400" b="1" dirty="0">
                <a:solidFill>
                  <a:schemeClr val="bg1">
                    <a:lumMod val="50000"/>
                  </a:schemeClr>
                </a:solidFill>
              </a:rPr>
              <a:t> 2020</a:t>
            </a:r>
            <a:r>
              <a:rPr lang="ar-EG" sz="1400" dirty="0">
                <a:solidFill>
                  <a:schemeClr val="tx1">
                    <a:lumMod val="50000"/>
                  </a:schemeClr>
                </a:solidFill>
              </a:rPr>
              <a:t>.</a:t>
            </a:r>
            <a:r>
              <a:rPr lang="en-US" sz="1400" dirty="0">
                <a:solidFill>
                  <a:schemeClr val="tx1">
                    <a:lumMod val="50000"/>
                  </a:schemeClr>
                </a:solidFill>
              </a:rPr>
              <a:t> </a:t>
            </a:r>
          </a:p>
        </p:txBody>
      </p:sp>
      <p:grpSp>
        <p:nvGrpSpPr>
          <p:cNvPr id="4" name="Google Shape;6459;p58">
            <a:extLst>
              <a:ext uri="{FF2B5EF4-FFF2-40B4-BE49-F238E27FC236}">
                <a16:creationId xmlns:a16="http://schemas.microsoft.com/office/drawing/2014/main" id="{1FA7BC6A-F7D1-5CBA-CAFA-A57873DE8319}"/>
              </a:ext>
            </a:extLst>
          </p:cNvPr>
          <p:cNvGrpSpPr/>
          <p:nvPr/>
        </p:nvGrpSpPr>
        <p:grpSpPr>
          <a:xfrm rot="5400000">
            <a:off x="1868805" y="1722111"/>
            <a:ext cx="2700714" cy="2180974"/>
            <a:chOff x="134577" y="-17328"/>
            <a:chExt cx="4453484" cy="2226820"/>
          </a:xfrm>
          <a:solidFill>
            <a:schemeClr val="bg1">
              <a:lumMod val="40000"/>
              <a:lumOff val="60000"/>
            </a:schemeClr>
          </a:solidFill>
        </p:grpSpPr>
        <p:grpSp>
          <p:nvGrpSpPr>
            <p:cNvPr id="5" name="Google Shape;6460;p58">
              <a:extLst>
                <a:ext uri="{FF2B5EF4-FFF2-40B4-BE49-F238E27FC236}">
                  <a16:creationId xmlns:a16="http://schemas.microsoft.com/office/drawing/2014/main" id="{98595181-44C3-D154-AC76-D92AFEBBF3C6}"/>
                </a:ext>
              </a:extLst>
            </p:cNvPr>
            <p:cNvGrpSpPr/>
            <p:nvPr/>
          </p:nvGrpSpPr>
          <p:grpSpPr>
            <a:xfrm>
              <a:off x="2229659" y="-17328"/>
              <a:ext cx="1086285" cy="1136641"/>
              <a:chOff x="4801635" y="1113917"/>
              <a:chExt cx="2006067" cy="2099058"/>
            </a:xfrm>
            <a:grpFill/>
          </p:grpSpPr>
          <p:sp>
            <p:nvSpPr>
              <p:cNvPr id="21" name="Google Shape;6461;p58">
                <a:extLst>
                  <a:ext uri="{FF2B5EF4-FFF2-40B4-BE49-F238E27FC236}">
                    <a16:creationId xmlns:a16="http://schemas.microsoft.com/office/drawing/2014/main" id="{3EA05491-28BA-EB65-5F79-3F04FFB42FE5}"/>
                  </a:ext>
                </a:extLst>
              </p:cNvPr>
              <p:cNvSpPr/>
              <p:nvPr/>
            </p:nvSpPr>
            <p:spPr>
              <a:xfrm>
                <a:off x="4849302" y="3079475"/>
                <a:ext cx="1958400" cy="133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22" name="Google Shape;6462;p58">
                <a:extLst>
                  <a:ext uri="{FF2B5EF4-FFF2-40B4-BE49-F238E27FC236}">
                    <a16:creationId xmlns:a16="http://schemas.microsoft.com/office/drawing/2014/main" id="{6B2E2DC8-D16E-F9CB-A873-0FD218392760}"/>
                  </a:ext>
                </a:extLst>
              </p:cNvPr>
              <p:cNvGrpSpPr/>
              <p:nvPr/>
            </p:nvGrpSpPr>
            <p:grpSpPr>
              <a:xfrm>
                <a:off x="4801635" y="1113917"/>
                <a:ext cx="92400" cy="2097973"/>
                <a:chOff x="838894" y="877552"/>
                <a:chExt cx="92400" cy="2097973"/>
              </a:xfrm>
              <a:grpFill/>
            </p:grpSpPr>
            <p:cxnSp>
              <p:nvCxnSpPr>
                <p:cNvPr id="23" name="Google Shape;6463;p58">
                  <a:extLst>
                    <a:ext uri="{FF2B5EF4-FFF2-40B4-BE49-F238E27FC236}">
                      <a16:creationId xmlns:a16="http://schemas.microsoft.com/office/drawing/2014/main" id="{509188E7-8C32-83F9-DEA5-B2B5329E4552}"/>
                    </a:ext>
                  </a:extLst>
                </p:cNvPr>
                <p:cNvCxnSpPr>
                  <a:cxnSpLocks/>
                </p:cNvCxnSpPr>
                <p:nvPr/>
              </p:nvCxnSpPr>
              <p:spPr>
                <a:xfrm rot="16200000" flipH="1">
                  <a:off x="-153688" y="1930060"/>
                  <a:ext cx="2084246" cy="6683"/>
                </a:xfrm>
                <a:prstGeom prst="straightConnector1">
                  <a:avLst/>
                </a:prstGeom>
                <a:grpFill/>
                <a:ln w="9525" cap="flat" cmpd="sng">
                  <a:solidFill>
                    <a:srgbClr val="667E92"/>
                  </a:solidFill>
                  <a:prstDash val="solid"/>
                  <a:round/>
                  <a:headEnd type="none" w="sm" len="sm"/>
                  <a:tailEnd type="none" w="sm" len="sm"/>
                </a:ln>
              </p:spPr>
            </p:cxnSp>
            <p:sp>
              <p:nvSpPr>
                <p:cNvPr id="24" name="Google Shape;6464;p58">
                  <a:extLst>
                    <a:ext uri="{FF2B5EF4-FFF2-40B4-BE49-F238E27FC236}">
                      <a16:creationId xmlns:a16="http://schemas.microsoft.com/office/drawing/2014/main" id="{19F113B3-9446-A837-F0B9-F6B0A8A94DA6}"/>
                    </a:ext>
                  </a:extLst>
                </p:cNvPr>
                <p:cNvSpPr/>
                <p:nvPr/>
              </p:nvSpPr>
              <p:spPr>
                <a:xfrm>
                  <a:off x="838894" y="877552"/>
                  <a:ext cx="92400" cy="92401"/>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grpSp>
        <p:sp>
          <p:nvSpPr>
            <p:cNvPr id="17" name="Google Shape;6466;p58">
              <a:extLst>
                <a:ext uri="{FF2B5EF4-FFF2-40B4-BE49-F238E27FC236}">
                  <a16:creationId xmlns:a16="http://schemas.microsoft.com/office/drawing/2014/main" id="{6D9444FE-FB2E-665D-CF36-ABC1EC778295}"/>
                </a:ext>
              </a:extLst>
            </p:cNvPr>
            <p:cNvSpPr/>
            <p:nvPr/>
          </p:nvSpPr>
          <p:spPr>
            <a:xfrm>
              <a:off x="134577" y="1047028"/>
              <a:ext cx="1060472" cy="7229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7" name="Google Shape;6470;p58">
              <a:extLst>
                <a:ext uri="{FF2B5EF4-FFF2-40B4-BE49-F238E27FC236}">
                  <a16:creationId xmlns:a16="http://schemas.microsoft.com/office/drawing/2014/main" id="{8BB73374-1CD1-250D-D6D9-430839EAC26B}"/>
                </a:ext>
              </a:extLst>
            </p:cNvPr>
            <p:cNvGrpSpPr/>
            <p:nvPr/>
          </p:nvGrpSpPr>
          <p:grpSpPr>
            <a:xfrm>
              <a:off x="1170006" y="1047017"/>
              <a:ext cx="1085491" cy="1162475"/>
              <a:chOff x="2844752" y="3079467"/>
              <a:chExt cx="2004600" cy="2146772"/>
            </a:xfrm>
            <a:grpFill/>
          </p:grpSpPr>
          <p:sp>
            <p:nvSpPr>
              <p:cNvPr id="13" name="Google Shape;6471;p58">
                <a:extLst>
                  <a:ext uri="{FF2B5EF4-FFF2-40B4-BE49-F238E27FC236}">
                    <a16:creationId xmlns:a16="http://schemas.microsoft.com/office/drawing/2014/main" id="{5907B281-5291-5885-6383-9F3A5BC5070C}"/>
                  </a:ext>
                </a:extLst>
              </p:cNvPr>
              <p:cNvSpPr/>
              <p:nvPr/>
            </p:nvSpPr>
            <p:spPr>
              <a:xfrm>
                <a:off x="2890952" y="3079475"/>
                <a:ext cx="1958400" cy="133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lumMod val="50000"/>
                    </a:schemeClr>
                  </a:solidFill>
                </a:endParaRPr>
              </a:p>
            </p:txBody>
          </p:sp>
          <p:grpSp>
            <p:nvGrpSpPr>
              <p:cNvPr id="14" name="Google Shape;6472;p58">
                <a:extLst>
                  <a:ext uri="{FF2B5EF4-FFF2-40B4-BE49-F238E27FC236}">
                    <a16:creationId xmlns:a16="http://schemas.microsoft.com/office/drawing/2014/main" id="{EB7A6EE0-BBB5-FDE8-A749-4E8787B63B21}"/>
                  </a:ext>
                </a:extLst>
              </p:cNvPr>
              <p:cNvGrpSpPr/>
              <p:nvPr/>
            </p:nvGrpSpPr>
            <p:grpSpPr>
              <a:xfrm rot="10800000">
                <a:off x="2844752" y="3079467"/>
                <a:ext cx="92400" cy="2146772"/>
                <a:chOff x="2074421" y="828753"/>
                <a:chExt cx="92400" cy="2146772"/>
              </a:xfrm>
              <a:grpFill/>
            </p:grpSpPr>
            <p:cxnSp>
              <p:nvCxnSpPr>
                <p:cNvPr id="15" name="Google Shape;6473;p58">
                  <a:extLst>
                    <a:ext uri="{FF2B5EF4-FFF2-40B4-BE49-F238E27FC236}">
                      <a16:creationId xmlns:a16="http://schemas.microsoft.com/office/drawing/2014/main" id="{1BFB0681-D68B-E1EB-1F6B-19855CFD3DB3}"/>
                    </a:ext>
                  </a:extLst>
                </p:cNvPr>
                <p:cNvCxnSpPr>
                  <a:cxnSpLocks/>
                </p:cNvCxnSpPr>
                <p:nvPr/>
              </p:nvCxnSpPr>
              <p:spPr>
                <a:xfrm rot="5400000" flipV="1">
                  <a:off x="1054601" y="1913826"/>
                  <a:ext cx="2108040" cy="15358"/>
                </a:xfrm>
                <a:prstGeom prst="straightConnector1">
                  <a:avLst/>
                </a:prstGeom>
                <a:grpFill/>
                <a:ln w="9525" cap="flat" cmpd="sng">
                  <a:solidFill>
                    <a:srgbClr val="667E92"/>
                  </a:solidFill>
                  <a:prstDash val="solid"/>
                  <a:round/>
                  <a:headEnd type="none" w="sm" len="sm"/>
                  <a:tailEnd type="none" w="sm" len="sm"/>
                </a:ln>
              </p:spPr>
            </p:cxnSp>
            <p:sp>
              <p:nvSpPr>
                <p:cNvPr id="16" name="Google Shape;6474;p58">
                  <a:extLst>
                    <a:ext uri="{FF2B5EF4-FFF2-40B4-BE49-F238E27FC236}">
                      <a16:creationId xmlns:a16="http://schemas.microsoft.com/office/drawing/2014/main" id="{0F744CB2-951D-4808-C503-7B35502700D6}"/>
                    </a:ext>
                  </a:extLst>
                </p:cNvPr>
                <p:cNvSpPr/>
                <p:nvPr/>
              </p:nvSpPr>
              <p:spPr>
                <a:xfrm>
                  <a:off x="2074421" y="828753"/>
                  <a:ext cx="92400" cy="9239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grpSp>
        <p:grpSp>
          <p:nvGrpSpPr>
            <p:cNvPr id="8" name="Google Shape;6475;p58">
              <a:extLst>
                <a:ext uri="{FF2B5EF4-FFF2-40B4-BE49-F238E27FC236}">
                  <a16:creationId xmlns:a16="http://schemas.microsoft.com/office/drawing/2014/main" id="{7925873B-E721-A32B-4049-637728785DD1}"/>
                </a:ext>
              </a:extLst>
            </p:cNvPr>
            <p:cNvGrpSpPr/>
            <p:nvPr/>
          </p:nvGrpSpPr>
          <p:grpSpPr>
            <a:xfrm>
              <a:off x="3290132" y="1047018"/>
              <a:ext cx="1297929" cy="223003"/>
              <a:chOff x="6760035" y="3079467"/>
              <a:chExt cx="2396914" cy="411825"/>
            </a:xfrm>
            <a:grpFill/>
          </p:grpSpPr>
          <p:sp>
            <p:nvSpPr>
              <p:cNvPr id="9" name="Google Shape;6476;p58">
                <a:extLst>
                  <a:ext uri="{FF2B5EF4-FFF2-40B4-BE49-F238E27FC236}">
                    <a16:creationId xmlns:a16="http://schemas.microsoft.com/office/drawing/2014/main" id="{763C4DCB-87B7-964A-62B2-13EE54821709}"/>
                  </a:ext>
                </a:extLst>
              </p:cNvPr>
              <p:cNvSpPr/>
              <p:nvPr/>
            </p:nvSpPr>
            <p:spPr>
              <a:xfrm>
                <a:off x="6807650" y="3079475"/>
                <a:ext cx="2349300" cy="133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10" name="Google Shape;6477;p58">
                <a:extLst>
                  <a:ext uri="{FF2B5EF4-FFF2-40B4-BE49-F238E27FC236}">
                    <a16:creationId xmlns:a16="http://schemas.microsoft.com/office/drawing/2014/main" id="{56F9F0D8-448F-47C3-E4AA-33C421EDA812}"/>
                  </a:ext>
                </a:extLst>
              </p:cNvPr>
              <p:cNvGrpSpPr/>
              <p:nvPr/>
            </p:nvGrpSpPr>
            <p:grpSpPr>
              <a:xfrm rot="10800000">
                <a:off x="6760035" y="3079467"/>
                <a:ext cx="92400" cy="411825"/>
                <a:chOff x="2070100" y="2563700"/>
                <a:chExt cx="92400" cy="411825"/>
              </a:xfrm>
              <a:grpFill/>
            </p:grpSpPr>
            <p:cxnSp>
              <p:nvCxnSpPr>
                <p:cNvPr id="11" name="Google Shape;6478;p58">
                  <a:extLst>
                    <a:ext uri="{FF2B5EF4-FFF2-40B4-BE49-F238E27FC236}">
                      <a16:creationId xmlns:a16="http://schemas.microsoft.com/office/drawing/2014/main" id="{AA1C424F-9852-9375-34F9-A09E5BE7FABF}"/>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12" name="Google Shape;6479;p58">
                  <a:extLst>
                    <a:ext uri="{FF2B5EF4-FFF2-40B4-BE49-F238E27FC236}">
                      <a16:creationId xmlns:a16="http://schemas.microsoft.com/office/drawing/2014/main" id="{CD157AF1-2731-652F-14F7-58CAF01D243E}"/>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grpSp>
      </p:grpSp>
      <p:sp>
        <p:nvSpPr>
          <p:cNvPr id="28" name="TextBox 27">
            <a:extLst>
              <a:ext uri="{FF2B5EF4-FFF2-40B4-BE49-F238E27FC236}">
                <a16:creationId xmlns:a16="http://schemas.microsoft.com/office/drawing/2014/main" id="{9F483C7B-80DE-E35C-6795-AB26B5509DEE}"/>
              </a:ext>
            </a:extLst>
          </p:cNvPr>
          <p:cNvSpPr txBox="1"/>
          <p:nvPr/>
        </p:nvSpPr>
        <p:spPr>
          <a:xfrm>
            <a:off x="4515151" y="2586323"/>
            <a:ext cx="912495" cy="307777"/>
          </a:xfrm>
          <a:prstGeom prst="rect">
            <a:avLst/>
          </a:prstGeom>
          <a:noFill/>
        </p:spPr>
        <p:txBody>
          <a:bodyPr wrap="square">
            <a:spAutoFit/>
          </a:bodyPr>
          <a:lstStyle/>
          <a:p>
            <a:r>
              <a:rPr lang="en-US" sz="1400" b="1" dirty="0">
                <a:solidFill>
                  <a:schemeClr val="tx1">
                    <a:lumMod val="50000"/>
                  </a:schemeClr>
                </a:solidFill>
              </a:rPr>
              <a:t>Duration</a:t>
            </a:r>
            <a:endParaRPr lang="en-US" b="1" dirty="0"/>
          </a:p>
        </p:txBody>
      </p:sp>
      <p:sp>
        <p:nvSpPr>
          <p:cNvPr id="2452" name="Google Shape;6122;p57">
            <a:extLst>
              <a:ext uri="{FF2B5EF4-FFF2-40B4-BE49-F238E27FC236}">
                <a16:creationId xmlns:a16="http://schemas.microsoft.com/office/drawing/2014/main" id="{05313C56-9759-8624-1F12-F8036CBFD0A4}"/>
              </a:ext>
            </a:extLst>
          </p:cNvPr>
          <p:cNvSpPr/>
          <p:nvPr/>
        </p:nvSpPr>
        <p:spPr>
          <a:xfrm>
            <a:off x="5768976" y="1221745"/>
            <a:ext cx="2331396" cy="2777468"/>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6211;p57">
            <a:extLst>
              <a:ext uri="{FF2B5EF4-FFF2-40B4-BE49-F238E27FC236}">
                <a16:creationId xmlns:a16="http://schemas.microsoft.com/office/drawing/2014/main" id="{CD1F11A6-D154-5248-2379-D0F8B78FD282}"/>
              </a:ext>
            </a:extLst>
          </p:cNvPr>
          <p:cNvSpPr/>
          <p:nvPr/>
        </p:nvSpPr>
        <p:spPr>
          <a:xfrm flipH="1">
            <a:off x="6845379" y="1674522"/>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TextBox 2457">
            <a:extLst>
              <a:ext uri="{FF2B5EF4-FFF2-40B4-BE49-F238E27FC236}">
                <a16:creationId xmlns:a16="http://schemas.microsoft.com/office/drawing/2014/main" id="{0145FEFD-E321-5D06-EE91-66F74A3B9448}"/>
              </a:ext>
            </a:extLst>
          </p:cNvPr>
          <p:cNvSpPr txBox="1"/>
          <p:nvPr/>
        </p:nvSpPr>
        <p:spPr>
          <a:xfrm>
            <a:off x="2863100" y="4252840"/>
            <a:ext cx="1336310" cy="307777"/>
          </a:xfrm>
          <a:prstGeom prst="rect">
            <a:avLst/>
          </a:prstGeom>
          <a:noFill/>
        </p:spPr>
        <p:txBody>
          <a:bodyPr wrap="square">
            <a:spAutoFit/>
          </a:bodyPr>
          <a:lstStyle/>
          <a:p>
            <a:r>
              <a:rPr lang="en-US" b="1" dirty="0">
                <a:solidFill>
                  <a:schemeClr val="bg1">
                    <a:lumMod val="50000"/>
                  </a:schemeClr>
                </a:solidFill>
              </a:rPr>
              <a:t>O</a:t>
            </a:r>
            <a:r>
              <a:rPr lang="en-US" sz="1400" b="1" dirty="0">
                <a:solidFill>
                  <a:schemeClr val="bg1">
                    <a:lumMod val="50000"/>
                  </a:schemeClr>
                </a:solidFill>
              </a:rPr>
              <a:t>ct. 31 - 2024</a:t>
            </a:r>
            <a:endParaRPr lang="en-US" b="1" dirty="0">
              <a:solidFill>
                <a:schemeClr val="bg1">
                  <a:lumMod val="50000"/>
                </a:schemeClr>
              </a:solidFill>
            </a:endParaRPr>
          </a:p>
        </p:txBody>
      </p:sp>
    </p:spTree>
    <p:extLst>
      <p:ext uri="{BB962C8B-B14F-4D97-AF65-F5344CB8AC3E}">
        <p14:creationId xmlns:p14="http://schemas.microsoft.com/office/powerpoint/2010/main" val="681341528"/>
      </p:ext>
    </p:extLst>
  </p:cSld>
  <p:clrMapOvr>
    <a:masterClrMapping/>
  </p:clrMapOvr>
  <p:transition spd="slow">
    <p:push dir="u"/>
  </p:transition>
</p:sld>
</file>

<file path=ppt/theme/theme1.xml><?xml version="1.0" encoding="utf-8"?>
<a:theme xmlns:a="http://schemas.openxmlformats.org/drawingml/2006/main" name="Train Travel Marketing Plan by Slidesgo">
  <a:themeElements>
    <a:clrScheme name="Simple Light">
      <a:dk1>
        <a:srgbClr val="3B3A3A"/>
      </a:dk1>
      <a:lt1>
        <a:srgbClr val="DF543B"/>
      </a:lt1>
      <a:dk2>
        <a:srgbClr val="E2EAEC"/>
      </a:dk2>
      <a:lt2>
        <a:srgbClr val="00525B"/>
      </a:lt2>
      <a:accent1>
        <a:srgbClr val="008192"/>
      </a:accent1>
      <a:accent2>
        <a:srgbClr val="A1B7B8"/>
      </a:accent2>
      <a:accent3>
        <a:srgbClr val="A3CED1"/>
      </a:accent3>
      <a:accent4>
        <a:srgbClr val="CBDBDB"/>
      </a:accent4>
      <a:accent5>
        <a:srgbClr val="ECEAE5"/>
      </a:accent5>
      <a:accent6>
        <a:srgbClr val="FFFFFF"/>
      </a:accent6>
      <a:hlink>
        <a:srgbClr val="3B3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B865DACFFB41438CAFB13AF2C2CC7B" ma:contentTypeVersion="7" ma:contentTypeDescription="Create a new document." ma:contentTypeScope="" ma:versionID="24aa775f5a98ec90352a68a5c0948c63">
  <xsd:schema xmlns:xsd="http://www.w3.org/2001/XMLSchema" xmlns:xs="http://www.w3.org/2001/XMLSchema" xmlns:p="http://schemas.microsoft.com/office/2006/metadata/properties" xmlns:ns3="4888ccca-ce2d-4e0d-af2c-629e6de0cfc4" targetNamespace="http://schemas.microsoft.com/office/2006/metadata/properties" ma:root="true" ma:fieldsID="2d322d9b966649281c69c61ada619201" ns3:_="">
    <xsd:import namespace="4888ccca-ce2d-4e0d-af2c-629e6de0cf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8ccca-ce2d-4e0d-af2c-629e6de0c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C8F81-6BB5-4989-9C07-1C97ABCEF93A}">
  <ds:schemaRefs>
    <ds:schemaRef ds:uri="http://schemas.microsoft.com/sharepoint/v3/contenttype/forms"/>
  </ds:schemaRefs>
</ds:datastoreItem>
</file>

<file path=customXml/itemProps2.xml><?xml version="1.0" encoding="utf-8"?>
<ds:datastoreItem xmlns:ds="http://schemas.openxmlformats.org/officeDocument/2006/customXml" ds:itemID="{966EF2AE-E226-44A6-9D04-56449D95FF47}">
  <ds:schemaRefs>
    <ds:schemaRef ds:uri="http://purl.org/dc/dcmitype/"/>
    <ds:schemaRef ds:uri="4888ccca-ce2d-4e0d-af2c-629e6de0cfc4"/>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6EDD5E5-C132-4C7F-9591-14229688CA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88ccca-ce2d-4e0d-af2c-629e6de0cf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903</TotalTime>
  <Words>1723</Words>
  <Application>Microsoft Office PowerPoint</Application>
  <PresentationFormat>On-screen Show (16:9)</PresentationFormat>
  <Paragraphs>221</Paragraphs>
  <Slides>33</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Baguet Script</vt:lpstr>
      <vt:lpstr>Times New Roman</vt:lpstr>
      <vt:lpstr>Arial</vt:lpstr>
      <vt:lpstr>Calibri</vt:lpstr>
      <vt:lpstr>Hanken Grotesk</vt:lpstr>
      <vt:lpstr>Sora ExtraBold</vt:lpstr>
      <vt:lpstr>Hanken Grotesk Light</vt:lpstr>
      <vt:lpstr>-apple-system</vt:lpstr>
      <vt:lpstr>Aharoni</vt:lpstr>
      <vt:lpstr>Train Travel Marketing Plan by Slidesgo</vt:lpstr>
      <vt:lpstr>Daily Ridership</vt:lpstr>
      <vt:lpstr>Contents</vt:lpstr>
      <vt:lpstr>MTA Transport </vt:lpstr>
      <vt:lpstr>MTA Daily ridership</vt:lpstr>
      <vt:lpstr>Objectives </vt:lpstr>
      <vt:lpstr>Objectives</vt:lpstr>
      <vt:lpstr>PROJECT OVERVIEW </vt:lpstr>
      <vt:lpstr>TYPES OF TRANSPORTATION</vt:lpstr>
      <vt:lpstr>Dataset Overview and Data Coverage:</vt:lpstr>
      <vt:lpstr>754.24 K</vt:lpstr>
      <vt:lpstr>PowerPoint Presentation</vt:lpstr>
      <vt:lpstr>CONTENT PLAN</vt:lpstr>
      <vt:lpstr>CONTENT PLAN</vt:lpstr>
      <vt:lpstr>Data cleaning</vt:lpstr>
      <vt:lpstr>Questions and  key insights</vt:lpstr>
      <vt:lpstr>Questions and  key insights</vt:lpstr>
      <vt:lpstr>Data preparation</vt:lpstr>
      <vt:lpstr>Analysis and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Mahmoud eldeep</dc:creator>
  <cp:lastModifiedBy>20612019101403</cp:lastModifiedBy>
  <cp:revision>10</cp:revision>
  <dcterms:modified xsi:type="dcterms:W3CDTF">2025-05-13T16:06:57Z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0x01010006B865DACFFB41438CAFB13AF2C2CC7B</vt:lpwstr>
  </property>
</Properties>
</file>