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>
        <p:scale>
          <a:sx n="25" d="100"/>
          <a:sy n="25" d="100"/>
        </p:scale>
        <p:origin x="2140" y="-1752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702004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Define response variable (y) and predictor variables (x)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Response variable: </a:t>
            </a:r>
            <a:r>
              <a:rPr lang="en-US" sz="3600" dirty="0">
                <a:latin typeface="Klavika Light" panose="020B0506040000020004" pitchFamily="34" charset="0"/>
              </a:rPr>
              <a:t>average_score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Predictor variables: </a:t>
            </a:r>
            <a:r>
              <a:rPr lang="en-US" sz="3600" dirty="0">
                <a:latin typeface="Klavika Light" panose="020B0506040000020004" pitchFamily="34" charset="0"/>
              </a:rPr>
              <a:t>part_time_job, absence_days, extracurricular_activities, self_study_hours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Create design matrix X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X, n, p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Set hyperparameters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tau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r>
              <a:rPr lang="en-US" sz="3600" dirty="0">
                <a:latin typeface="Klavika Light" panose="020B0506040000020004" pitchFamily="34" charset="0"/>
              </a:rPr>
              <a:t>, a, b, mu0, 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Place to store data for posterior samples (&amp; the starting values)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beta, sigma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Compute transpose of  design matrix X &amp; transpose of X and vector y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XX, </a:t>
            </a:r>
            <a:r>
              <a:rPr lang="en-US" sz="3600" dirty="0" err="1">
                <a:latin typeface="Klavika Light" panose="020B0506040000020004" pitchFamily="34" charset="0"/>
              </a:rPr>
              <a:t>Xy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#For loop 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variance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mean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beta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Sig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#Store results for posterior samples (beta &amp; sigma</a:t>
            </a:r>
            <a:r>
              <a:rPr lang="en-US" sz="3600" b="1" baseline="30000" dirty="0">
                <a:latin typeface="Klavika Light" panose="020B0506040000020004" pitchFamily="34" charset="0"/>
              </a:rPr>
              <a:t>2</a:t>
            </a:r>
            <a:r>
              <a:rPr lang="en-US" sz="3600" b="1" dirty="0">
                <a:latin typeface="Klavika Light" panose="020B0506040000020004" pitchFamily="34" charset="0"/>
              </a:rPr>
              <a:t>)</a:t>
            </a: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#Remove burn-in (50%)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/>
          </a:p>
          <a:p>
            <a:pPr marL="457200">
              <a:spcBef>
                <a:spcPts val="150"/>
              </a:spcBef>
            </a:pPr>
            <a:endParaRPr lang="en-US" sz="1200"/>
          </a:p>
          <a:p>
            <a:endParaRPr lang="en-US" sz="44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800"/>
          </a:p>
          <a:p>
            <a:endParaRPr lang="en-US" sz="800"/>
          </a:p>
          <a:p>
            <a:r>
              <a:rPr lang="en-US" sz="800"/>
              <a:t>.</a:t>
            </a:r>
          </a:p>
          <a:p>
            <a:endParaRPr lang="en-US" sz="800"/>
          </a:p>
          <a:p>
            <a:endParaRPr lang="en-US" sz="80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7211" y="25162398"/>
            <a:ext cx="15819120" cy="9017853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The random intercept shows a student that has no job, no extra curriculars, present every day, and no study hours each week earn a 77.84% on average, with SD of 0.31%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with a part time job are expected to have an average grade difference of -1.27% points on the estimated average grade, with a SD of 0.33%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day a student is absent their grade is expected to change by -0.20% per day they are absent, with a SD of 0.05%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who participate in extra curricular activities show an average difference of -0.09% points with a SD of 0.29%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hour per week a student studies shows and average change of 0.23% per hour with a SD of 0.01%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largest indicator for a student's grade from our project is the weekly self study hours. With an average increase of .23% increase in their grade per hour studied each week. </a:t>
            </a:r>
          </a:p>
          <a:p>
            <a:endParaRPr lang="en-US" sz="3200" dirty="0"/>
          </a:p>
          <a:p>
            <a:r>
              <a:rPr lang="en-US" sz="3200" dirty="0"/>
              <a:t>The next most important indicator is the absence days, which shows an average of .20% per day the student miss class.</a:t>
            </a:r>
          </a:p>
          <a:p>
            <a:endParaRPr lang="en-US" sz="3200" dirty="0"/>
          </a:p>
          <a:p>
            <a:r>
              <a:rPr lang="en-US" sz="3200" dirty="0"/>
              <a:t>The part time job indicator shows a minor impact of -1.27% on a student's grade if they have a part time job</a:t>
            </a:r>
          </a:p>
          <a:p>
            <a:endParaRPr lang="en-US" sz="3200" dirty="0"/>
          </a:p>
          <a:p>
            <a:r>
              <a:rPr lang="en-US" sz="3200" dirty="0"/>
              <a:t>The least impactful indicator was extracurricular activities only showing an average change of -0.09%, which is smaller than its’ standard deviation.</a:t>
            </a:r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04918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3" y="31137227"/>
            <a:ext cx="14033633" cy="5220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3" y="25929653"/>
            <a:ext cx="14033633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6" y="36871650"/>
            <a:ext cx="10233919" cy="5433473"/>
          </a:xfrm>
          <a:prstGeom prst="rect">
            <a:avLst/>
          </a:prstGeom>
        </p:spPr>
      </p:pic>
      <p:pic>
        <p:nvPicPr>
          <p:cNvPr id="22" name="Picture 2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C89F8C18-9CB6-D343-4FD0-615576E4F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255" y="7894690"/>
            <a:ext cx="9768084" cy="38634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4F621-1464-20DD-FAC4-EE08D9B97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EEFEB-0711-92CF-C1B1-4B9F9FF9DC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D939C-79C6-3CC0-7071-BA13D7CFD4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A1D94D-55D1-A8CB-8EA7-BE8BA3FC0E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1672F-6E67-6680-F3B0-2755C96EC1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630B5D-4FF5-8D8A-6424-AC3E4DF682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410A34-143A-89EA-2FA5-553BFBF8B9C5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4B012-514C-9F09-5795-CBD6ADEDA73F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82D79-BE6D-CF5D-F683-F758804F5F04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4E588-B053-FB2E-8848-207A6ADC65DA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6FE38-1601-2E5D-14A1-716260D17AE9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B0845-41C2-6A7C-6234-AF9EDD7D7B60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A1B19F-618A-184B-5E41-10FB9FCEA393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C7FBD5-3425-BEF5-E905-78A59CAC76C1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94EB9-20AF-B6A8-27B2-BE4CECE78F6E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31640C-F1FC-2F90-9D3C-D50DA0935161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5ED76-CDEB-B1D2-BE14-2571954D2F14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32CD1-3A10-0328-363C-55A661AFB304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1A393-EF52-4F9C-E149-5ACA780CCF5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D97CAE-06F3-420F-36A2-6A777E24BCDC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BFF12E-8BAF-0F96-3ACD-26FDEE8A631D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CBBB3-1843-7790-0BF1-5FB063E86AB6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CE142-1064-39F1-38D4-CEDA3E5E3EB0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E0FE-A311-B8C2-F688-DF776DB11FE0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281E0-DC5D-E891-E5A5-5EACB4F59FEE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670E4-77AC-061E-F648-C239C188FE52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D5AD3-177C-6A87-C30A-A88EA6EC5C3B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AF9C-CD80-EB96-BA5C-DCEA15FD3B6A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09920-F27A-A4B1-A7BB-E5086345784F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DAF1A-4328-AD0B-CE90-B84E738AF5D1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658A3-6CF3-5F27-06B9-AE4B5A15B834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A1EB50-677A-9C35-ADD2-BF18C5CE319F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89E70D-4CBC-45E8-2E40-3548E95641AF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2A0F7-57F4-CBC3-22C9-2CC94F27C959}"/>
              </a:ext>
            </a:extLst>
          </p:cNvPr>
          <p:cNvCxnSpPr>
            <a:cxnSpLocks/>
          </p:cNvCxnSpPr>
          <p:nvPr/>
        </p:nvCxnSpPr>
        <p:spPr>
          <a:xfrm>
            <a:off x="373289" y="11282979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B27E27-88CD-85B9-19E7-0B6C59134149}"/>
              </a:ext>
            </a:extLst>
          </p:cNvPr>
          <p:cNvCxnSpPr>
            <a:cxnSpLocks/>
          </p:cNvCxnSpPr>
          <p:nvPr/>
        </p:nvCxnSpPr>
        <p:spPr>
          <a:xfrm flipV="1">
            <a:off x="5642745" y="7733776"/>
            <a:ext cx="0" cy="7138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5CFA20-E34D-F1D1-177D-A14D2FC8482B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637FB7-A303-04B5-7680-07200F5A9F8D}"/>
              </a:ext>
            </a:extLst>
          </p:cNvPr>
          <p:cNvSpPr txBox="1"/>
          <p:nvPr/>
        </p:nvSpPr>
        <p:spPr>
          <a:xfrm>
            <a:off x="373289" y="7168654"/>
            <a:ext cx="15819120" cy="7725192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846D1-7CEC-1CFB-0595-7B824E7C258F}"/>
              </a:ext>
            </a:extLst>
          </p:cNvPr>
          <p:cNvSpPr txBox="1"/>
          <p:nvPr/>
        </p:nvSpPr>
        <p:spPr>
          <a:xfrm>
            <a:off x="2989381" y="25823758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Intercept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05909-372F-D875-1E90-14DF73025454}"/>
              </a:ext>
            </a:extLst>
          </p:cNvPr>
          <p:cNvSpPr txBox="1"/>
          <p:nvPr/>
        </p:nvSpPr>
        <p:spPr>
          <a:xfrm>
            <a:off x="7788395" y="25896653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Time 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A80E2-9765-2C8B-4D0B-3E52F7A38007}"/>
              </a:ext>
            </a:extLst>
          </p:cNvPr>
          <p:cNvSpPr txBox="1"/>
          <p:nvPr/>
        </p:nvSpPr>
        <p:spPr>
          <a:xfrm>
            <a:off x="12546128" y="31142505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211E3-849D-5C5D-00F3-D52171195BFE}"/>
              </a:ext>
            </a:extLst>
          </p:cNvPr>
          <p:cNvSpPr txBox="1"/>
          <p:nvPr/>
        </p:nvSpPr>
        <p:spPr>
          <a:xfrm>
            <a:off x="12622776" y="25841806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Absent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FB072-AFA8-0F1D-A2B9-5383DF1852FC}"/>
              </a:ext>
            </a:extLst>
          </p:cNvPr>
          <p:cNvSpPr txBox="1"/>
          <p:nvPr/>
        </p:nvSpPr>
        <p:spPr>
          <a:xfrm>
            <a:off x="2498125" y="31142505"/>
            <a:ext cx="2900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 Curricular Activities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F7537-B1CE-5D08-0050-925FE8902ACD}"/>
              </a:ext>
            </a:extLst>
          </p:cNvPr>
          <p:cNvSpPr txBox="1"/>
          <p:nvPr/>
        </p:nvSpPr>
        <p:spPr>
          <a:xfrm>
            <a:off x="7633009" y="31142505"/>
            <a:ext cx="2231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Weekly Study Hours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 	</a:t>
            </a:r>
          </a:p>
        </p:txBody>
      </p:sp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</TotalTime>
  <Words>550</Words>
  <Application>Microsoft Office PowerPoint</Application>
  <PresentationFormat>Custom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Hillis,Seth</cp:lastModifiedBy>
  <cp:revision>106</cp:revision>
  <dcterms:created xsi:type="dcterms:W3CDTF">2019-05-24T17:06:54Z</dcterms:created>
  <dcterms:modified xsi:type="dcterms:W3CDTF">2025-05-08T18:28:30Z</dcterms:modified>
</cp:coreProperties>
</file>