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00" userDrawn="1">
          <p15:clr>
            <a:srgbClr val="A4A3A4"/>
          </p15:clr>
        </p15:guide>
        <p15:guide id="2" pos="10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CCEB"/>
    <a:srgbClr val="96B5E2"/>
    <a:srgbClr val="88B4DC"/>
    <a:srgbClr val="C8C372"/>
    <a:srgbClr val="1E4D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81" autoAdjust="0"/>
    <p:restoredTop sz="94660"/>
  </p:normalViewPr>
  <p:slideViewPr>
    <p:cSldViewPr snapToGrid="0">
      <p:cViewPr varScale="1">
        <p:scale>
          <a:sx n="37" d="100"/>
          <a:sy n="37" d="100"/>
        </p:scale>
        <p:origin x="174" y="1902"/>
      </p:cViewPr>
      <p:guideLst>
        <p:guide orient="horz" pos="13800"/>
        <p:guide pos="10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26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17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78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46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23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270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837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95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7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754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A89D0-1805-4490-BCAB-9BF0585E218B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B11BD8-CF04-460D-89AB-B6511EA959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7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16677866" y="7168897"/>
            <a:ext cx="15819120" cy="17020044"/>
          </a:xfrm>
          <a:prstGeom prst="rect">
            <a:avLst/>
          </a:prstGeom>
          <a:noFill/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endParaRPr lang="en-US" sz="4400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b="1" dirty="0">
                <a:latin typeface="Klavika Light" panose="020B0506040000020004" pitchFamily="34" charset="0"/>
              </a:rPr>
              <a:t>Define response variable (y) and predictor variables (x)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</a:t>
            </a:r>
            <a:r>
              <a:rPr lang="en-US" sz="3600" b="1" dirty="0">
                <a:latin typeface="Klavika Light" panose="020B0506040000020004" pitchFamily="34" charset="0"/>
              </a:rPr>
              <a:t> Response variable: </a:t>
            </a:r>
            <a:r>
              <a:rPr lang="en-US" sz="3600" dirty="0">
                <a:latin typeface="Klavika Light" panose="020B0506040000020004" pitchFamily="34" charset="0"/>
              </a:rPr>
              <a:t>average_score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</a:t>
            </a:r>
            <a:r>
              <a:rPr lang="en-US" sz="3600" b="1" dirty="0">
                <a:latin typeface="Klavika Light" panose="020B0506040000020004" pitchFamily="34" charset="0"/>
              </a:rPr>
              <a:t> Predictor variables: </a:t>
            </a:r>
            <a:r>
              <a:rPr lang="en-US" sz="3600" dirty="0">
                <a:latin typeface="Klavika Light" panose="020B0506040000020004" pitchFamily="34" charset="0"/>
              </a:rPr>
              <a:t>part_time_job, absence_days, extracurricular_activities, self_study_hours</a:t>
            </a:r>
          </a:p>
          <a:p>
            <a:pPr marL="346075"/>
            <a:endParaRPr lang="en-US" sz="3600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#</a:t>
            </a:r>
            <a:r>
              <a:rPr lang="en-US" sz="3600" b="1" dirty="0">
                <a:latin typeface="Klavika Light" panose="020B0506040000020004" pitchFamily="34" charset="0"/>
              </a:rPr>
              <a:t>Create design matrix X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 X, n, p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#</a:t>
            </a:r>
            <a:r>
              <a:rPr lang="en-US" sz="3600" b="1" dirty="0">
                <a:latin typeface="Klavika Light" panose="020B0506040000020004" pitchFamily="34" charset="0"/>
              </a:rPr>
              <a:t>Set hyperparameters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 tau</a:t>
            </a:r>
            <a:r>
              <a:rPr lang="en-US" sz="3600" baseline="30000" dirty="0">
                <a:latin typeface="Klavika Light" panose="020B0506040000020004" pitchFamily="34" charset="0"/>
              </a:rPr>
              <a:t>2</a:t>
            </a:r>
            <a:r>
              <a:rPr lang="en-US" sz="3600" dirty="0">
                <a:latin typeface="Klavika Light" panose="020B0506040000020004" pitchFamily="34" charset="0"/>
              </a:rPr>
              <a:t>, a, b, mu0, S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#</a:t>
            </a:r>
            <a:r>
              <a:rPr lang="en-US" sz="3600" b="1" dirty="0">
                <a:latin typeface="Klavika Light" panose="020B0506040000020004" pitchFamily="34" charset="0"/>
              </a:rPr>
              <a:t>Place to store data for posterior samples (&amp; the starting values)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 beta, sigma</a:t>
            </a:r>
            <a:r>
              <a:rPr lang="en-US" sz="3600" baseline="30000" dirty="0">
                <a:latin typeface="Klavika Light" panose="020B0506040000020004" pitchFamily="34" charset="0"/>
              </a:rPr>
              <a:t>2</a:t>
            </a:r>
            <a:endParaRPr lang="en-US" sz="3600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#</a:t>
            </a:r>
            <a:r>
              <a:rPr lang="en-US" sz="3600" b="1" dirty="0">
                <a:latin typeface="Klavika Light" panose="020B0506040000020004" pitchFamily="34" charset="0"/>
              </a:rPr>
              <a:t>Compute transpose of  design matrix X &amp; transpose of X and vector y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 XX, </a:t>
            </a:r>
            <a:r>
              <a:rPr lang="en-US" sz="3600" dirty="0" err="1">
                <a:latin typeface="Klavika Light" panose="020B0506040000020004" pitchFamily="34" charset="0"/>
              </a:rPr>
              <a:t>Xy</a:t>
            </a:r>
            <a:endParaRPr lang="en-US" sz="3600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b="1" dirty="0">
                <a:latin typeface="Klavika Light" panose="020B0506040000020004" pitchFamily="34" charset="0"/>
              </a:rPr>
              <a:t>#For loop </a:t>
            </a:r>
          </a:p>
          <a:p>
            <a:pPr marL="917575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Klavika Light" panose="020B0506040000020004" pitchFamily="34" charset="0"/>
              </a:rPr>
              <a:t>Compute variance</a:t>
            </a:r>
          </a:p>
          <a:p>
            <a:pPr marL="917575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Klavika Light" panose="020B0506040000020004" pitchFamily="34" charset="0"/>
              </a:rPr>
              <a:t>Compute mean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 Update beta</a:t>
            </a:r>
          </a:p>
          <a:p>
            <a:pPr marL="346075"/>
            <a:r>
              <a:rPr lang="en-US" sz="3600" dirty="0">
                <a:latin typeface="Klavika Light" panose="020B0506040000020004" pitchFamily="34" charset="0"/>
              </a:rPr>
              <a:t>* Update Sig</a:t>
            </a:r>
            <a:r>
              <a:rPr lang="en-US" sz="3600" baseline="30000" dirty="0">
                <a:latin typeface="Klavika Light" panose="020B0506040000020004" pitchFamily="34" charset="0"/>
              </a:rPr>
              <a:t>2</a:t>
            </a:r>
            <a:endParaRPr lang="en-US" sz="3600" dirty="0">
              <a:latin typeface="Klavika Light" panose="020B0506040000020004" pitchFamily="34" charset="0"/>
            </a:endParaRPr>
          </a:p>
          <a:p>
            <a:pPr marL="346075"/>
            <a:endParaRPr lang="en-US" sz="3600" dirty="0">
              <a:latin typeface="Klavika Light" panose="020B0506040000020004" pitchFamily="34" charset="0"/>
            </a:endParaRPr>
          </a:p>
          <a:p>
            <a:pPr marL="346075"/>
            <a:r>
              <a:rPr lang="en-US" sz="3600" b="1" dirty="0">
                <a:latin typeface="Klavika Light" panose="020B0506040000020004" pitchFamily="34" charset="0"/>
              </a:rPr>
              <a:t>#Store results for posterior samples (beta &amp; sigma</a:t>
            </a:r>
            <a:r>
              <a:rPr lang="en-US" sz="3600" b="1" baseline="30000" dirty="0">
                <a:latin typeface="Klavika Light" panose="020B0506040000020004" pitchFamily="34" charset="0"/>
              </a:rPr>
              <a:t>2</a:t>
            </a:r>
            <a:r>
              <a:rPr lang="en-US" sz="3600" b="1" dirty="0">
                <a:latin typeface="Klavika Light" panose="020B0506040000020004" pitchFamily="34" charset="0"/>
              </a:rPr>
              <a:t>)</a:t>
            </a:r>
          </a:p>
          <a:p>
            <a:pPr marL="346075"/>
            <a:r>
              <a:rPr lang="en-US" sz="3600" b="1" dirty="0">
                <a:latin typeface="Klavika Light" panose="020B0506040000020004" pitchFamily="34" charset="0"/>
              </a:rPr>
              <a:t>#Remove burn-in (50%)</a:t>
            </a:r>
          </a:p>
          <a:p>
            <a:pPr marL="346075"/>
            <a:endParaRPr lang="en-US" sz="3600" b="1" dirty="0">
              <a:latin typeface="Klavika Light" panose="020B05060400000200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3289" y="25014034"/>
            <a:ext cx="15819120" cy="17753578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457200">
              <a:spcBef>
                <a:spcPts val="150"/>
              </a:spcBef>
            </a:pPr>
            <a:endParaRPr lang="en-US" sz="1200" dirty="0"/>
          </a:p>
          <a:p>
            <a:pPr marL="457200">
              <a:spcBef>
                <a:spcPts val="150"/>
              </a:spcBef>
            </a:pPr>
            <a:endParaRPr lang="en-US" sz="1200" dirty="0"/>
          </a:p>
          <a:p>
            <a:endParaRPr lang="en-US" sz="44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800" dirty="0"/>
          </a:p>
          <a:p>
            <a:endParaRPr lang="en-US" sz="800" dirty="0"/>
          </a:p>
          <a:p>
            <a:r>
              <a:rPr lang="en-US" sz="800" dirty="0"/>
              <a:t>.</a:t>
            </a:r>
          </a:p>
          <a:p>
            <a:endParaRPr lang="en-US" sz="800" dirty="0"/>
          </a:p>
          <a:p>
            <a:endParaRPr lang="en-US" sz="800" dirty="0"/>
          </a:p>
          <a:p>
            <a:endParaRPr lang="en-US" sz="800" dirty="0"/>
          </a:p>
        </p:txBody>
      </p:sp>
      <p:sp>
        <p:nvSpPr>
          <p:cNvPr id="12" name="TextBox 11"/>
          <p:cNvSpPr txBox="1"/>
          <p:nvPr/>
        </p:nvSpPr>
        <p:spPr>
          <a:xfrm>
            <a:off x="328632" y="7233484"/>
            <a:ext cx="15819120" cy="7540526"/>
          </a:xfrm>
          <a:prstGeom prst="rect">
            <a:avLst/>
          </a:prstGeom>
          <a:noFill/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marL="342900"/>
            <a:endParaRPr lang="en-US" sz="44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/>
            <a:endParaRPr lang="en-US" sz="4400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97482" y="6641169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Exploratory Data Analysis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5762" y="15889289"/>
            <a:ext cx="15819120" cy="3252172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4800" dirty="0"/>
              <a:t>What are the effects of part_time_job, absence_days, extracurricular_activities, weekly_self_study_hours have on student performance (average_score).</a:t>
            </a: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1000" dirty="0"/>
          </a:p>
        </p:txBody>
      </p:sp>
      <p:sp>
        <p:nvSpPr>
          <p:cNvPr id="4" name="Rectangle 3"/>
          <p:cNvSpPr/>
          <p:nvPr/>
        </p:nvSpPr>
        <p:spPr>
          <a:xfrm>
            <a:off x="411480" y="411481"/>
            <a:ext cx="32085506" cy="5828482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44936" y="600368"/>
            <a:ext cx="1773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000000"/>
                </a:solidFill>
                <a:latin typeface="Calibri" panose="020F0502020204030204" pitchFamily="34" charset="0"/>
              </a:rPr>
              <a:t>Student Performance | Group I</a:t>
            </a:r>
            <a:endParaRPr lang="en-US" sz="12100" dirty="0">
              <a:latin typeface="Vitesse Bold" pitchFamily="50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44937" y="4084746"/>
            <a:ext cx="1865375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latin typeface="Klavika Condensed" panose="020B0506040000020004" pitchFamily="34" charset="0"/>
              </a:rPr>
              <a:t>Authors: Andrew Henderson, Carlos Mabrey, Seth Hillis, Jessica Reyes</a:t>
            </a:r>
            <a:endParaRPr lang="en-US" sz="5000" baseline="30000" dirty="0">
              <a:latin typeface="Klavika Condensed" panose="020B05060400000200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44937" y="5163085"/>
            <a:ext cx="129322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Klavika Light" panose="020B0506040000020004" pitchFamily="34" charset="0"/>
              </a:rPr>
              <a:t>STAT 440 | Bayesian Data Analysis - Colorado State University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767211" y="25162398"/>
            <a:ext cx="15819120" cy="9110186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342900"/>
            <a:endParaRPr lang="en-US" sz="4800" dirty="0">
              <a:latin typeface="Klavika Light" panose="020B0506040000020004" pitchFamily="34" charset="0"/>
            </a:endParaRPr>
          </a:p>
          <a:p>
            <a:pPr marL="1028700" indent="-685800">
              <a:buFont typeface="Wingdings" panose="05000000000000000000" pitchFamily="2" charset="2"/>
              <a:buChar char="§"/>
            </a:pPr>
            <a:endParaRPr 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725993" y="35412098"/>
            <a:ext cx="15819120" cy="7294305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/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1000" dirty="0"/>
          </a:p>
          <a:p>
            <a:pPr marL="342900"/>
            <a:endParaRPr lang="en-US" sz="1000" dirty="0"/>
          </a:p>
        </p:txBody>
      </p:sp>
      <p:sp>
        <p:nvSpPr>
          <p:cNvPr id="49" name="TextBox 48"/>
          <p:cNvSpPr txBox="1"/>
          <p:nvPr/>
        </p:nvSpPr>
        <p:spPr>
          <a:xfrm>
            <a:off x="1387322" y="15256170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Statement of Research Question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97482" y="24594952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Model Checking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7804918" y="24594952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Interpretation of Results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7818771" y="34830367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Conclusions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7818771" y="6624176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Algorithm Outline</a:t>
            </a:r>
          </a:p>
        </p:txBody>
      </p:sp>
      <p:pic>
        <p:nvPicPr>
          <p:cNvPr id="15" name="Picture 14" descr="Logo, company name&#10;&#10;Description automatically generated">
            <a:extLst>
              <a:ext uri="{FF2B5EF4-FFF2-40B4-BE49-F238E27FC236}">
                <a16:creationId xmlns:a16="http://schemas.microsoft.com/office/drawing/2014/main" id="{CBF86C35-6D31-09BB-2C08-23770ED4A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42789" y="1184797"/>
            <a:ext cx="3432009" cy="43019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0E2F5A-61B8-05F7-7416-53C22A6EFB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01" y="1020853"/>
            <a:ext cx="4061436" cy="46511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2E57CA-3B39-DA70-B955-84CF5F21C56C}"/>
              </a:ext>
            </a:extLst>
          </p:cNvPr>
          <p:cNvSpPr txBox="1"/>
          <p:nvPr/>
        </p:nvSpPr>
        <p:spPr>
          <a:xfrm>
            <a:off x="335762" y="20146378"/>
            <a:ext cx="15819120" cy="4016484"/>
          </a:xfrm>
          <a:prstGeom prst="rect">
            <a:avLst/>
          </a:prstGeom>
          <a:solidFill>
            <a:schemeClr val="bg1"/>
          </a:solidFill>
          <a:ln w="127000"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342900">
              <a:spcAft>
                <a:spcPts val="200"/>
              </a:spcAft>
            </a:pP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  <a:t>Block Gibbs Sampler –It handles more complex models with lots of predictor variables.</a:t>
            </a: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r>
              <a:rPr lang="en-US" sz="4800" dirty="0" err="1">
                <a:solidFill>
                  <a:srgbClr val="000000"/>
                </a:solidFill>
                <a:latin typeface="Calibri" panose="020F0502020204030204" pitchFamily="34" charset="0"/>
              </a:rPr>
              <a:t>Rstanarm</a:t>
            </a:r>
            <a:r>
              <a:rPr lang="en-US" sz="4800" dirty="0">
                <a:solidFill>
                  <a:srgbClr val="000000"/>
                </a:solidFill>
                <a:latin typeface="Calibri" panose="020F0502020204030204" pitchFamily="34" charset="0"/>
              </a:rPr>
              <a:t> – Assumes distributions from the data, does not need to be given the prior distributions explicitly.</a:t>
            </a:r>
            <a:endParaRPr lang="en-US" sz="48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342900">
              <a:spcAft>
                <a:spcPts val="200"/>
              </a:spcAft>
            </a:pPr>
            <a:endParaRPr 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8C6B40-D82E-E6EC-6C8B-CEE6ABDBED1D}"/>
              </a:ext>
            </a:extLst>
          </p:cNvPr>
          <p:cNvSpPr txBox="1"/>
          <p:nvPr/>
        </p:nvSpPr>
        <p:spPr>
          <a:xfrm>
            <a:off x="1345466" y="19600074"/>
            <a:ext cx="13716000" cy="1092607"/>
          </a:xfrm>
          <a:prstGeom prst="rect">
            <a:avLst/>
          </a:prstGeom>
          <a:solidFill>
            <a:srgbClr val="B7CCEB"/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342900" algn="ctr"/>
            <a:r>
              <a:rPr lang="en-US" sz="6500" dirty="0">
                <a:solidFill>
                  <a:schemeClr val="bg1"/>
                </a:solidFill>
                <a:latin typeface="Klavika Light" panose="020B0506040000020004" pitchFamily="34" charset="0"/>
              </a:rPr>
              <a:t>Statement of Model &amp; Justification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785407-9988-E522-1D72-177CFA983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276" y="31137227"/>
            <a:ext cx="8562685" cy="52203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A3F2765-ED26-77A8-343B-3ABAE27AC2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680" y="25929653"/>
            <a:ext cx="8562684" cy="50525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0E80EB0-87E0-4444-34C3-6668441D2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0618" y="36871650"/>
            <a:ext cx="8750293" cy="54334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141EB8-7E05-918B-3BCC-192C5F6B09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15" y="8005850"/>
            <a:ext cx="3657608" cy="27432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ED0372F-052B-17D7-9372-56396D209E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2158" y="11736456"/>
            <a:ext cx="3657608" cy="274320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4A8C1F9-80A2-C49D-72CC-A69CC990340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69" y="11708281"/>
            <a:ext cx="3657608" cy="274320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989FA38-3F13-9DAA-4271-9C56CA7BE2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564" y="11751975"/>
            <a:ext cx="3657608" cy="274320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A4358E2-2044-68DC-718F-2C00B07B7E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6258" y="8008645"/>
            <a:ext cx="3657608" cy="274320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F170871-8043-9637-39D6-5E905A0296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564" y="7975870"/>
            <a:ext cx="3657608" cy="274320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20C09BE-CC66-4BB0-8EEB-49F41128AA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783" y="11755133"/>
            <a:ext cx="3657608" cy="27432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C4DFC96-7DE4-2243-EFBC-B3E0AD2C37D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783" y="8009008"/>
            <a:ext cx="3657608" cy="2743206"/>
          </a:xfrm>
          <a:prstGeom prst="rect">
            <a:avLst/>
          </a:prstGeom>
        </p:spPr>
      </p:pic>
      <p:pic>
        <p:nvPicPr>
          <p:cNvPr id="22" name="Picture 21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C89F8C18-9CB6-D343-4FD0-615576E4F79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0255" y="7894690"/>
            <a:ext cx="9768084" cy="386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296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HICAHS NEW LOG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58453"/>
      </a:accent1>
      <a:accent2>
        <a:srgbClr val="72B431"/>
      </a:accent2>
      <a:accent3>
        <a:srgbClr val="009296"/>
      </a:accent3>
      <a:accent4>
        <a:srgbClr val="006160"/>
      </a:accent4>
      <a:accent5>
        <a:srgbClr val="5D6A76"/>
      </a:accent5>
      <a:accent6>
        <a:srgbClr val="FFFFFF"/>
      </a:accent6>
      <a:hlink>
        <a:srgbClr val="EFEDDA"/>
      </a:hlink>
      <a:folHlink>
        <a:srgbClr val="0070C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1651</TotalTime>
  <Words>249</Words>
  <Application>Microsoft Office PowerPoint</Application>
  <PresentationFormat>Custom</PresentationFormat>
  <Paragraphs>110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Klavika Condensed</vt:lpstr>
      <vt:lpstr>Klavika Light</vt:lpstr>
      <vt:lpstr>Vitesse Bold</vt:lpstr>
      <vt:lpstr>Wingdings</vt:lpstr>
      <vt:lpstr>Office Theme</vt:lpstr>
      <vt:lpstr>PowerPoint Presentation</vt:lpstr>
    </vt:vector>
  </TitlesOfParts>
  <Company>CVMBS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Pennington,Whitney</dc:creator>
  <cp:lastModifiedBy>Brad Lee</cp:lastModifiedBy>
  <cp:revision>102</cp:revision>
  <dcterms:created xsi:type="dcterms:W3CDTF">2019-05-24T17:06:54Z</dcterms:created>
  <dcterms:modified xsi:type="dcterms:W3CDTF">2025-05-08T01:55:16Z</dcterms:modified>
</cp:coreProperties>
</file>