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00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CEB"/>
    <a:srgbClr val="96B5E2"/>
    <a:srgbClr val="88B4DC"/>
    <a:srgbClr val="C8C372"/>
    <a:srgbClr val="1E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1" autoAdjust="0"/>
    <p:restoredTop sz="94660"/>
  </p:normalViewPr>
  <p:slideViewPr>
    <p:cSldViewPr snapToGrid="0">
      <p:cViewPr>
        <p:scale>
          <a:sx n="50" d="100"/>
          <a:sy n="50" d="100"/>
        </p:scale>
        <p:origin x="24" y="-1372"/>
      </p:cViewPr>
      <p:guideLst>
        <p:guide orient="horz" pos="1380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6677866" y="7168897"/>
            <a:ext cx="15819120" cy="17020044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Define response variable (y) and predictor variables (x)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</a:t>
            </a:r>
            <a:r>
              <a:rPr lang="en-US" sz="3600" b="1" dirty="0">
                <a:latin typeface="Klavika Light" panose="020B0506040000020004" pitchFamily="34" charset="0"/>
              </a:rPr>
              <a:t> Response variable: </a:t>
            </a:r>
            <a:r>
              <a:rPr lang="en-US" sz="3600" dirty="0">
                <a:latin typeface="Klavika Light" panose="020B0506040000020004" pitchFamily="34" charset="0"/>
              </a:rPr>
              <a:t>average_score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</a:t>
            </a:r>
            <a:r>
              <a:rPr lang="en-US" sz="3600" b="1" dirty="0">
                <a:latin typeface="Klavika Light" panose="020B0506040000020004" pitchFamily="34" charset="0"/>
              </a:rPr>
              <a:t> Predictor variables: </a:t>
            </a:r>
            <a:r>
              <a:rPr lang="en-US" sz="3600" dirty="0">
                <a:latin typeface="Klavika Light" panose="020B0506040000020004" pitchFamily="34" charset="0"/>
              </a:rPr>
              <a:t>part_time_job, absence_days, extracurricular_activities, self_study_hours</a:t>
            </a: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Create design matrix X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X, n, p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Set hyperparameters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tau</a:t>
            </a:r>
            <a:r>
              <a:rPr lang="en-US" sz="3600" baseline="30000" dirty="0">
                <a:latin typeface="Klavika Light" panose="020B0506040000020004" pitchFamily="34" charset="0"/>
              </a:rPr>
              <a:t>2</a:t>
            </a:r>
            <a:r>
              <a:rPr lang="en-US" sz="3600" dirty="0">
                <a:latin typeface="Klavika Light" panose="020B0506040000020004" pitchFamily="34" charset="0"/>
              </a:rPr>
              <a:t>, a, b, mu0, S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Place to store data for posterior samples (&amp; the starting values)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beta, sigma</a:t>
            </a:r>
            <a:r>
              <a:rPr lang="en-US" sz="3600" baseline="30000" dirty="0">
                <a:latin typeface="Klavika Light" panose="020B0506040000020004" pitchFamily="34" charset="0"/>
              </a:rPr>
              <a:t>2</a:t>
            </a:r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Compute transpose of  design matrix X &amp; transpose of X and vector y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XX, </a:t>
            </a:r>
            <a:r>
              <a:rPr lang="en-US" sz="3600" dirty="0" err="1">
                <a:latin typeface="Klavika Light" panose="020B0506040000020004" pitchFamily="34" charset="0"/>
              </a:rPr>
              <a:t>Xy</a:t>
            </a:r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#For loop 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Compute variance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Compute mean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Update beta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Update Sig</a:t>
            </a:r>
            <a:r>
              <a:rPr lang="en-US" sz="3600" baseline="30000" dirty="0">
                <a:latin typeface="Klavika Light" panose="020B0506040000020004" pitchFamily="34" charset="0"/>
              </a:rPr>
              <a:t>2</a:t>
            </a:r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#Store results for posterior samples (beta &amp; sigma</a:t>
            </a:r>
            <a:r>
              <a:rPr lang="en-US" sz="3600" b="1" baseline="30000" dirty="0">
                <a:latin typeface="Klavika Light" panose="020B0506040000020004" pitchFamily="34" charset="0"/>
              </a:rPr>
              <a:t>2</a:t>
            </a:r>
            <a:r>
              <a:rPr lang="en-US" sz="3600" b="1" dirty="0">
                <a:latin typeface="Klavika Light" panose="020B0506040000020004" pitchFamily="34" charset="0"/>
              </a:rPr>
              <a:t>)</a:t>
            </a: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#Remove burn-in (50%)</a:t>
            </a:r>
          </a:p>
          <a:p>
            <a:pPr marL="346075"/>
            <a:endParaRPr lang="en-US" sz="3600" b="1" dirty="0">
              <a:latin typeface="Klavika Light" panose="020B050604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289" y="25014034"/>
            <a:ext cx="15819120" cy="1775357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457200">
              <a:spcBef>
                <a:spcPts val="150"/>
              </a:spcBef>
            </a:pPr>
            <a:endParaRPr lang="en-US" sz="1200" dirty="0"/>
          </a:p>
          <a:p>
            <a:pPr marL="457200">
              <a:spcBef>
                <a:spcPts val="150"/>
              </a:spcBef>
            </a:pPr>
            <a:endParaRPr lang="en-US" sz="1200" dirty="0"/>
          </a:p>
          <a:p>
            <a:endParaRPr lang="en-US" sz="44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335762" y="15889289"/>
            <a:ext cx="15819120" cy="325217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/>
              <a:t>What are the effects of part_time_job, absence_days, extracurricular_activities, weekly_self_study_hours have on student performance (average_score).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411480" y="411481"/>
            <a:ext cx="32085506" cy="582848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4936" y="600368"/>
            <a:ext cx="1773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</a:rPr>
              <a:t>Student Performance | Group I</a:t>
            </a:r>
            <a:endParaRPr lang="en-US" sz="12100" dirty="0">
              <a:latin typeface="Vitesse Bold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4937" y="4084746"/>
            <a:ext cx="18653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Klavika Condensed" panose="020B0506040000020004" pitchFamily="34" charset="0"/>
              </a:rPr>
              <a:t>Authors: Andrew Henderson, Carlos Mabrey, Seth Hillis, Jessica Reyes</a:t>
            </a:r>
            <a:endParaRPr lang="en-US" sz="5000" baseline="30000" dirty="0">
              <a:latin typeface="Klavika Condensed" panose="020B050604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4937" y="5163085"/>
            <a:ext cx="1293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Klavika Light" panose="020B0506040000020004" pitchFamily="34" charset="0"/>
              </a:rPr>
              <a:t>STAT 440 | Bayesian Data Analysis - Colorado State University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767211" y="25162398"/>
            <a:ext cx="15819120" cy="9110186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1028700" indent="-68580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725993" y="35412098"/>
            <a:ext cx="15819120" cy="7294305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1000" dirty="0"/>
          </a:p>
          <a:p>
            <a:pPr marL="342900"/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387322" y="15256170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Research Question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97482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Model Checking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804918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Interpretation of Results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18771" y="34830367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Conclusions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18771" y="6624176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Algorithm Outline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BF86C35-6D31-09BB-2C08-23770ED4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789" y="1184797"/>
            <a:ext cx="3432009" cy="4301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E2F5A-61B8-05F7-7416-53C22A6EF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020853"/>
            <a:ext cx="4061436" cy="4651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E57CA-3B39-DA70-B955-84CF5F21C56C}"/>
              </a:ext>
            </a:extLst>
          </p:cNvPr>
          <p:cNvSpPr txBox="1"/>
          <p:nvPr/>
        </p:nvSpPr>
        <p:spPr>
          <a:xfrm>
            <a:off x="335762" y="20146378"/>
            <a:ext cx="15819120" cy="4016484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Block Gibbs Sampler –It handles more complex models with lots of predictor variables.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Rstanarm</a:t>
            </a: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 – Assumes distributions from the data, does not need to be given the prior distributions explicitly.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C6B40-D82E-E6EC-6C8B-CEE6ABDBED1D}"/>
              </a:ext>
            </a:extLst>
          </p:cNvPr>
          <p:cNvSpPr txBox="1"/>
          <p:nvPr/>
        </p:nvSpPr>
        <p:spPr>
          <a:xfrm>
            <a:off x="1345466" y="19600074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Model &amp; Justification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85407-9988-E522-1D72-177CFA983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76" y="31137227"/>
            <a:ext cx="8562685" cy="52203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3F2765-ED26-77A8-343B-3ABAE27AC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680" y="25929653"/>
            <a:ext cx="8562684" cy="50525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E80EB0-87E0-4444-34C3-6668441D2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18" y="36871650"/>
            <a:ext cx="8750293" cy="5433473"/>
          </a:xfrm>
          <a:prstGeom prst="rect">
            <a:avLst/>
          </a:prstGeom>
        </p:spPr>
      </p:pic>
      <p:pic>
        <p:nvPicPr>
          <p:cNvPr id="22" name="Picture 21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C89F8C18-9CB6-D343-4FD0-615576E4F7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255" y="7894690"/>
            <a:ext cx="9768084" cy="38634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E4F621-1464-20DD-FAC4-EE08D9B97B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7503488"/>
            <a:ext cx="5120651" cy="37794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6EEFEB-0711-92CF-C1B1-4B9F9FF9DC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5318" y="11132417"/>
            <a:ext cx="5039321" cy="37794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DD939C-79C6-3CC0-7071-BA13D7CFD4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1121655"/>
            <a:ext cx="5120651" cy="37794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A1D94D-55D1-A8CB-8EA7-BE8BA3FC0E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7" y="11138673"/>
            <a:ext cx="5120651" cy="37794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601672F-6E67-6680-F3B0-2755C96EC1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5319" y="7503488"/>
            <a:ext cx="5039321" cy="377949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630B5D-4FF5-8D8A-6424-AC3E4DF682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7" y="7518709"/>
            <a:ext cx="5120651" cy="377949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C410A34-143A-89EA-2FA5-553BFBF8B9C5}"/>
              </a:ext>
            </a:extLst>
          </p:cNvPr>
          <p:cNvSpPr/>
          <p:nvPr/>
        </p:nvSpPr>
        <p:spPr>
          <a:xfrm>
            <a:off x="596725" y="8855290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A4B012-514C-9F09-5795-CBD6ADEDA73F}"/>
              </a:ext>
            </a:extLst>
          </p:cNvPr>
          <p:cNvSpPr/>
          <p:nvPr/>
        </p:nvSpPr>
        <p:spPr>
          <a:xfrm>
            <a:off x="754742" y="12587121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482D79-BE6D-CF5D-F683-F758804F5F04}"/>
              </a:ext>
            </a:extLst>
          </p:cNvPr>
          <p:cNvSpPr/>
          <p:nvPr/>
        </p:nvSpPr>
        <p:spPr>
          <a:xfrm>
            <a:off x="5964173" y="8803601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4E588-B053-FB2E-8848-207A6ADC65DA}"/>
              </a:ext>
            </a:extLst>
          </p:cNvPr>
          <p:cNvSpPr/>
          <p:nvPr/>
        </p:nvSpPr>
        <p:spPr>
          <a:xfrm>
            <a:off x="5911192" y="12623036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96FE38-1601-2E5D-14A1-716260D17AE9}"/>
              </a:ext>
            </a:extLst>
          </p:cNvPr>
          <p:cNvSpPr/>
          <p:nvPr/>
        </p:nvSpPr>
        <p:spPr>
          <a:xfrm>
            <a:off x="11130060" y="9061866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9B0845-41C2-6A7C-6234-AF9EDD7D7B60}"/>
              </a:ext>
            </a:extLst>
          </p:cNvPr>
          <p:cNvSpPr/>
          <p:nvPr/>
        </p:nvSpPr>
        <p:spPr>
          <a:xfrm>
            <a:off x="11109598" y="12560505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A1B19F-618A-184B-5E41-10FB9FCEA393}"/>
              </a:ext>
            </a:extLst>
          </p:cNvPr>
          <p:cNvSpPr/>
          <p:nvPr/>
        </p:nvSpPr>
        <p:spPr>
          <a:xfrm>
            <a:off x="811159" y="8734765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C7FBD5-3425-BEF5-E905-78A59CAC76C1}"/>
              </a:ext>
            </a:extLst>
          </p:cNvPr>
          <p:cNvSpPr txBox="1"/>
          <p:nvPr/>
        </p:nvSpPr>
        <p:spPr>
          <a:xfrm>
            <a:off x="2220686" y="7518709"/>
            <a:ext cx="2086787" cy="488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D94EB9-20AF-B6A8-27B2-BE4CECE78F6E}"/>
              </a:ext>
            </a:extLst>
          </p:cNvPr>
          <p:cNvSpPr/>
          <p:nvPr/>
        </p:nvSpPr>
        <p:spPr>
          <a:xfrm>
            <a:off x="2756867" y="11027332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31640C-F1FC-2F90-9D3C-D50DA0935161}"/>
              </a:ext>
            </a:extLst>
          </p:cNvPr>
          <p:cNvSpPr/>
          <p:nvPr/>
        </p:nvSpPr>
        <p:spPr>
          <a:xfrm>
            <a:off x="2595812" y="14664070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85ED76-CDEB-B1D2-BE14-2571954D2F14}"/>
              </a:ext>
            </a:extLst>
          </p:cNvPr>
          <p:cNvSpPr/>
          <p:nvPr/>
        </p:nvSpPr>
        <p:spPr>
          <a:xfrm>
            <a:off x="7837010" y="1467653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F32CD1-3A10-0328-363C-55A661AFB304}"/>
              </a:ext>
            </a:extLst>
          </p:cNvPr>
          <p:cNvSpPr/>
          <p:nvPr/>
        </p:nvSpPr>
        <p:spPr>
          <a:xfrm>
            <a:off x="7788395" y="1103556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A1A393-EF52-4F9C-E149-5ACA780CCF51}"/>
              </a:ext>
            </a:extLst>
          </p:cNvPr>
          <p:cNvSpPr/>
          <p:nvPr/>
        </p:nvSpPr>
        <p:spPr>
          <a:xfrm>
            <a:off x="12786637" y="1103556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D97CAE-06F3-420F-36A2-6A777E24BCDC}"/>
              </a:ext>
            </a:extLst>
          </p:cNvPr>
          <p:cNvSpPr/>
          <p:nvPr/>
        </p:nvSpPr>
        <p:spPr>
          <a:xfrm>
            <a:off x="12829731" y="14622852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BFF12E-8BAF-0F96-3ACD-26FDEE8A631D}"/>
              </a:ext>
            </a:extLst>
          </p:cNvPr>
          <p:cNvSpPr txBox="1"/>
          <p:nvPr/>
        </p:nvSpPr>
        <p:spPr>
          <a:xfrm rot="16200000">
            <a:off x="162463" y="9242969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BCBBB3-1843-7790-0BF1-5FB063E86AB6}"/>
              </a:ext>
            </a:extLst>
          </p:cNvPr>
          <p:cNvSpPr txBox="1"/>
          <p:nvPr/>
        </p:nvSpPr>
        <p:spPr>
          <a:xfrm rot="16200000">
            <a:off x="5145750" y="9233408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FCE142-1064-39F1-38D4-CEDA3E5E3EB0}"/>
              </a:ext>
            </a:extLst>
          </p:cNvPr>
          <p:cNvSpPr txBox="1"/>
          <p:nvPr/>
        </p:nvSpPr>
        <p:spPr>
          <a:xfrm rot="16200000">
            <a:off x="10296699" y="9291463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90E0FE-A311-B8C2-F688-DF776DB11FE0}"/>
              </a:ext>
            </a:extLst>
          </p:cNvPr>
          <p:cNvSpPr txBox="1"/>
          <p:nvPr/>
        </p:nvSpPr>
        <p:spPr>
          <a:xfrm rot="16200000">
            <a:off x="210367" y="12921658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D281E0-DC5D-E891-E5A5-5EACB4F59FEE}"/>
              </a:ext>
            </a:extLst>
          </p:cNvPr>
          <p:cNvSpPr txBox="1"/>
          <p:nvPr/>
        </p:nvSpPr>
        <p:spPr>
          <a:xfrm rot="16200000">
            <a:off x="5193654" y="12912097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Frequency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3670E4-77AC-061E-F648-C239C188FE52}"/>
              </a:ext>
            </a:extLst>
          </p:cNvPr>
          <p:cNvSpPr txBox="1"/>
          <p:nvPr/>
        </p:nvSpPr>
        <p:spPr>
          <a:xfrm rot="16200000">
            <a:off x="10344603" y="12970152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Frequency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7D5AD3-177C-6A87-C30A-A88EA6EC5C3B}"/>
              </a:ext>
            </a:extLst>
          </p:cNvPr>
          <p:cNvSpPr txBox="1"/>
          <p:nvPr/>
        </p:nvSpPr>
        <p:spPr>
          <a:xfrm>
            <a:off x="754742" y="1129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BCAF9C-CD80-EB96-BA5C-DCEA15FD3B6A}"/>
              </a:ext>
            </a:extLst>
          </p:cNvPr>
          <p:cNvSpPr txBox="1"/>
          <p:nvPr/>
        </p:nvSpPr>
        <p:spPr>
          <a:xfrm>
            <a:off x="2612917" y="10921547"/>
            <a:ext cx="133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 Absent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F09920-F27A-A4B1-A7BB-E5086345784F}"/>
              </a:ext>
            </a:extLst>
          </p:cNvPr>
          <p:cNvSpPr txBox="1"/>
          <p:nvPr/>
        </p:nvSpPr>
        <p:spPr>
          <a:xfrm>
            <a:off x="7341083" y="10938565"/>
            <a:ext cx="2180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Study Hours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8DAF1A-4328-AD0B-CE90-B84E738AF5D1}"/>
              </a:ext>
            </a:extLst>
          </p:cNvPr>
          <p:cNvSpPr txBox="1"/>
          <p:nvPr/>
        </p:nvSpPr>
        <p:spPr>
          <a:xfrm>
            <a:off x="1599477" y="14506550"/>
            <a:ext cx="3329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Curricular Activities (0=No)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1658A3-6CF3-5F27-06B9-AE4B5A15B834}"/>
              </a:ext>
            </a:extLst>
          </p:cNvPr>
          <p:cNvSpPr txBox="1"/>
          <p:nvPr/>
        </p:nvSpPr>
        <p:spPr>
          <a:xfrm>
            <a:off x="6477743" y="14564556"/>
            <a:ext cx="385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Time Job (0=No)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A1EB50-677A-9C35-ADD2-BF18C5CE319F}"/>
              </a:ext>
            </a:extLst>
          </p:cNvPr>
          <p:cNvSpPr txBox="1"/>
          <p:nvPr/>
        </p:nvSpPr>
        <p:spPr>
          <a:xfrm>
            <a:off x="11579654" y="14573022"/>
            <a:ext cx="385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(0=Famale)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E89E70D-4CBC-45E8-2E40-3548E95641AF}"/>
              </a:ext>
            </a:extLst>
          </p:cNvPr>
          <p:cNvSpPr txBox="1"/>
          <p:nvPr/>
        </p:nvSpPr>
        <p:spPr>
          <a:xfrm>
            <a:off x="12829731" y="10950773"/>
            <a:ext cx="1503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Score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62A0F7-57F4-CBC3-22C9-2CC94F27C959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>
          <a:xfrm>
            <a:off x="373289" y="11031250"/>
            <a:ext cx="1581912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B27E27-88CD-85B9-19E7-0B6C59134149}"/>
              </a:ext>
            </a:extLst>
          </p:cNvPr>
          <p:cNvCxnSpPr>
            <a:cxnSpLocks/>
          </p:cNvCxnSpPr>
          <p:nvPr/>
        </p:nvCxnSpPr>
        <p:spPr>
          <a:xfrm flipV="1">
            <a:off x="5642745" y="7733776"/>
            <a:ext cx="0" cy="71385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E5CFA20-E34D-F1D1-177D-A14D2FC8482B}"/>
              </a:ext>
            </a:extLst>
          </p:cNvPr>
          <p:cNvCxnSpPr/>
          <p:nvPr/>
        </p:nvCxnSpPr>
        <p:spPr>
          <a:xfrm flipV="1">
            <a:off x="10745790" y="7676119"/>
            <a:ext cx="0" cy="726623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637FB7-A303-04B5-7680-07200F5A9F8D}"/>
              </a:ext>
            </a:extLst>
          </p:cNvPr>
          <p:cNvSpPr txBox="1"/>
          <p:nvPr/>
        </p:nvSpPr>
        <p:spPr>
          <a:xfrm>
            <a:off x="373289" y="7168654"/>
            <a:ext cx="15819120" cy="7725192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2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7482" y="6641169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17129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CAHS NEW LOG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8453"/>
      </a:accent1>
      <a:accent2>
        <a:srgbClr val="72B431"/>
      </a:accent2>
      <a:accent3>
        <a:srgbClr val="009296"/>
      </a:accent3>
      <a:accent4>
        <a:srgbClr val="006160"/>
      </a:accent4>
      <a:accent5>
        <a:srgbClr val="5D6A76"/>
      </a:accent5>
      <a:accent6>
        <a:srgbClr val="FFFFFF"/>
      </a:accent6>
      <a:hlink>
        <a:srgbClr val="EFEDDA"/>
      </a:hlink>
      <a:folHlink>
        <a:srgbClr val="0070C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1658</TotalTime>
  <Words>286</Words>
  <Application>Microsoft Office PowerPoint</Application>
  <PresentationFormat>Custom</PresentationFormat>
  <Paragraphs>123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Klavika Condensed</vt:lpstr>
      <vt:lpstr>Klavika Light</vt:lpstr>
      <vt:lpstr>Times New Roman</vt:lpstr>
      <vt:lpstr>Vitesse Bold</vt:lpstr>
      <vt:lpstr>Wingdings</vt:lpstr>
      <vt:lpstr>Office Theme</vt:lpstr>
      <vt:lpstr>PowerPoint Presentation</vt:lpstr>
    </vt:vector>
  </TitlesOfParts>
  <Company>CVMBS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Pennington,Whitney</dc:creator>
  <cp:lastModifiedBy>Hillis,Seth</cp:lastModifiedBy>
  <cp:revision>104</cp:revision>
  <dcterms:created xsi:type="dcterms:W3CDTF">2019-05-24T17:06:54Z</dcterms:created>
  <dcterms:modified xsi:type="dcterms:W3CDTF">2025-05-08T17:07:08Z</dcterms:modified>
</cp:coreProperties>
</file>