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</p:sldIdLst>
  <p:sldSz cx="32918400" cy="4389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00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CCEB"/>
    <a:srgbClr val="96B5E2"/>
    <a:srgbClr val="88B4DC"/>
    <a:srgbClr val="C8C372"/>
    <a:srgbClr val="1E4D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81" autoAdjust="0"/>
    <p:restoredTop sz="94660"/>
  </p:normalViewPr>
  <p:slideViewPr>
    <p:cSldViewPr snapToGrid="0">
      <p:cViewPr>
        <p:scale>
          <a:sx n="25" d="100"/>
          <a:sy n="25" d="100"/>
        </p:scale>
        <p:origin x="2140" y="12"/>
      </p:cViewPr>
      <p:guideLst>
        <p:guide orient="horz" pos="13800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7183123"/>
            <a:ext cx="27980640" cy="1528064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3053043"/>
            <a:ext cx="24688800" cy="10596877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26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74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2336800"/>
            <a:ext cx="7098030" cy="37195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2336800"/>
            <a:ext cx="20882610" cy="371957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1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78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10942333"/>
            <a:ext cx="28392120" cy="18257517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29372573"/>
            <a:ext cx="28392120" cy="9601197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/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46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11684000"/>
            <a:ext cx="13990320" cy="278485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11684000"/>
            <a:ext cx="13990320" cy="278485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23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336810"/>
            <a:ext cx="28392120" cy="8483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10759443"/>
            <a:ext cx="13926024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16032480"/>
            <a:ext cx="13926024" cy="235813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10759443"/>
            <a:ext cx="13994608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16032480"/>
            <a:ext cx="13994608" cy="235813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70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37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95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6319530"/>
            <a:ext cx="16664940" cy="311912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07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6319530"/>
            <a:ext cx="16664940" cy="31191200"/>
          </a:xfrm>
        </p:spPr>
        <p:txBody>
          <a:bodyPr anchor="t"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754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2336810"/>
            <a:ext cx="28392120" cy="848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11684000"/>
            <a:ext cx="28392120" cy="2784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A89D0-1805-4490-BCAB-9BF0585E218B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78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16677866" y="7168897"/>
            <a:ext cx="15819120" cy="17020044"/>
          </a:xfrm>
          <a:prstGeom prst="rect">
            <a:avLst/>
          </a:prstGeom>
          <a:noFill/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r>
              <a:rPr lang="en-US" sz="3600" b="1" dirty="0">
                <a:latin typeface="Klavika Light" panose="020B0506040000020004" pitchFamily="34" charset="0"/>
              </a:rPr>
              <a:t>Define response variable (y) and predictor variables (x)</a:t>
            </a:r>
          </a:p>
          <a:p>
            <a:pPr marL="346075"/>
            <a:r>
              <a:rPr lang="en-US" sz="3600" dirty="0">
                <a:latin typeface="Klavika Light" panose="020B0506040000020004" pitchFamily="34" charset="0"/>
              </a:rPr>
              <a:t>*</a:t>
            </a:r>
            <a:r>
              <a:rPr lang="en-US" sz="3600" b="1" dirty="0">
                <a:latin typeface="Klavika Light" panose="020B0506040000020004" pitchFamily="34" charset="0"/>
              </a:rPr>
              <a:t> Response variable: </a:t>
            </a:r>
            <a:r>
              <a:rPr lang="en-US" sz="3600" dirty="0">
                <a:latin typeface="Klavika Light" panose="020B0506040000020004" pitchFamily="34" charset="0"/>
              </a:rPr>
              <a:t>average_score</a:t>
            </a:r>
          </a:p>
          <a:p>
            <a:pPr marL="346075"/>
            <a:r>
              <a:rPr lang="en-US" sz="3600" dirty="0">
                <a:latin typeface="Klavika Light" panose="020B0506040000020004" pitchFamily="34" charset="0"/>
              </a:rPr>
              <a:t>*</a:t>
            </a:r>
            <a:r>
              <a:rPr lang="en-US" sz="3600" b="1" dirty="0">
                <a:latin typeface="Klavika Light" panose="020B0506040000020004" pitchFamily="34" charset="0"/>
              </a:rPr>
              <a:t> Predictor variables: </a:t>
            </a:r>
            <a:r>
              <a:rPr lang="en-US" sz="3600" dirty="0">
                <a:latin typeface="Klavika Light" panose="020B0506040000020004" pitchFamily="34" charset="0"/>
              </a:rPr>
              <a:t>part_time_job, absence_days, extracurricular_activities, self_study_hours</a:t>
            </a:r>
          </a:p>
          <a:p>
            <a:pPr marL="346075"/>
            <a:endParaRPr lang="en-US" sz="3600" dirty="0">
              <a:latin typeface="Klavika Light" panose="020B0506040000020004" pitchFamily="34" charset="0"/>
            </a:endParaRPr>
          </a:p>
          <a:p>
            <a:pPr marL="346075"/>
            <a:r>
              <a:rPr lang="en-US" sz="3600" dirty="0">
                <a:latin typeface="Klavika Light" panose="020B0506040000020004" pitchFamily="34" charset="0"/>
              </a:rPr>
              <a:t>#</a:t>
            </a:r>
            <a:r>
              <a:rPr lang="en-US" sz="3600" b="1" dirty="0">
                <a:latin typeface="Klavika Light" panose="020B0506040000020004" pitchFamily="34" charset="0"/>
              </a:rPr>
              <a:t>Create design matrix X</a:t>
            </a:r>
          </a:p>
          <a:p>
            <a:pPr marL="346075"/>
            <a:r>
              <a:rPr lang="en-US" sz="3600" dirty="0">
                <a:latin typeface="Klavika Light" panose="020B0506040000020004" pitchFamily="34" charset="0"/>
              </a:rPr>
              <a:t>* X, n, p</a:t>
            </a:r>
          </a:p>
          <a:p>
            <a:pPr marL="346075"/>
            <a:r>
              <a:rPr lang="en-US" sz="3600" dirty="0">
                <a:latin typeface="Klavika Light" panose="020B0506040000020004" pitchFamily="34" charset="0"/>
              </a:rPr>
              <a:t>#</a:t>
            </a:r>
            <a:r>
              <a:rPr lang="en-US" sz="3600" b="1" dirty="0">
                <a:latin typeface="Klavika Light" panose="020B0506040000020004" pitchFamily="34" charset="0"/>
              </a:rPr>
              <a:t>Set hyperparameters</a:t>
            </a:r>
          </a:p>
          <a:p>
            <a:pPr marL="346075"/>
            <a:r>
              <a:rPr lang="en-US" sz="3600" dirty="0">
                <a:latin typeface="Klavika Light" panose="020B0506040000020004" pitchFamily="34" charset="0"/>
              </a:rPr>
              <a:t>* tau</a:t>
            </a:r>
            <a:r>
              <a:rPr lang="en-US" sz="3600" baseline="30000" dirty="0">
                <a:latin typeface="Klavika Light" panose="020B0506040000020004" pitchFamily="34" charset="0"/>
              </a:rPr>
              <a:t>2</a:t>
            </a:r>
            <a:r>
              <a:rPr lang="en-US" sz="3600" dirty="0">
                <a:latin typeface="Klavika Light" panose="020B0506040000020004" pitchFamily="34" charset="0"/>
              </a:rPr>
              <a:t>, a, b, mu0, S</a:t>
            </a:r>
          </a:p>
          <a:p>
            <a:pPr marL="346075"/>
            <a:r>
              <a:rPr lang="en-US" sz="3600" dirty="0">
                <a:latin typeface="Klavika Light" panose="020B0506040000020004" pitchFamily="34" charset="0"/>
              </a:rPr>
              <a:t>#</a:t>
            </a:r>
            <a:r>
              <a:rPr lang="en-US" sz="3600" b="1" dirty="0">
                <a:latin typeface="Klavika Light" panose="020B0506040000020004" pitchFamily="34" charset="0"/>
              </a:rPr>
              <a:t>Place to store data for posterior samples (&amp; the starting values)</a:t>
            </a:r>
          </a:p>
          <a:p>
            <a:pPr marL="346075"/>
            <a:r>
              <a:rPr lang="en-US" sz="3600" dirty="0">
                <a:latin typeface="Klavika Light" panose="020B0506040000020004" pitchFamily="34" charset="0"/>
              </a:rPr>
              <a:t>* beta, sigma</a:t>
            </a:r>
            <a:r>
              <a:rPr lang="en-US" sz="3600" baseline="30000" dirty="0">
                <a:latin typeface="Klavika Light" panose="020B0506040000020004" pitchFamily="34" charset="0"/>
              </a:rPr>
              <a:t>2</a:t>
            </a:r>
            <a:endParaRPr lang="en-US" sz="3600" dirty="0">
              <a:latin typeface="Klavika Light" panose="020B0506040000020004" pitchFamily="34" charset="0"/>
            </a:endParaRPr>
          </a:p>
          <a:p>
            <a:pPr marL="346075"/>
            <a:r>
              <a:rPr lang="en-US" sz="3600" dirty="0">
                <a:latin typeface="Klavika Light" panose="020B0506040000020004" pitchFamily="34" charset="0"/>
              </a:rPr>
              <a:t>#</a:t>
            </a:r>
            <a:r>
              <a:rPr lang="en-US" sz="3600" b="1" dirty="0">
                <a:latin typeface="Klavika Light" panose="020B0506040000020004" pitchFamily="34" charset="0"/>
              </a:rPr>
              <a:t>Compute transpose of  design matrix X &amp; transpose of X and vector y</a:t>
            </a:r>
          </a:p>
          <a:p>
            <a:pPr marL="346075"/>
            <a:r>
              <a:rPr lang="en-US" sz="3600" dirty="0">
                <a:latin typeface="Klavika Light" panose="020B0506040000020004" pitchFamily="34" charset="0"/>
              </a:rPr>
              <a:t>* XX, </a:t>
            </a:r>
            <a:r>
              <a:rPr lang="en-US" sz="3600" dirty="0" err="1">
                <a:latin typeface="Klavika Light" panose="020B0506040000020004" pitchFamily="34" charset="0"/>
              </a:rPr>
              <a:t>Xy</a:t>
            </a:r>
            <a:endParaRPr lang="en-US" sz="3600" dirty="0">
              <a:latin typeface="Klavika Light" panose="020B0506040000020004" pitchFamily="34" charset="0"/>
            </a:endParaRPr>
          </a:p>
          <a:p>
            <a:pPr marL="346075"/>
            <a:r>
              <a:rPr lang="en-US" sz="3600" b="1" dirty="0">
                <a:latin typeface="Klavika Light" panose="020B0506040000020004" pitchFamily="34" charset="0"/>
              </a:rPr>
              <a:t>#For loop </a:t>
            </a:r>
          </a:p>
          <a:p>
            <a:pPr marL="346075"/>
            <a:r>
              <a:rPr lang="en-US" sz="3600" dirty="0">
                <a:latin typeface="Klavika Light" panose="020B0506040000020004" pitchFamily="34" charset="0"/>
              </a:rPr>
              <a:t>* Compute variance</a:t>
            </a:r>
          </a:p>
          <a:p>
            <a:pPr marL="346075"/>
            <a:r>
              <a:rPr lang="en-US" sz="3600" dirty="0">
                <a:latin typeface="Klavika Light" panose="020B0506040000020004" pitchFamily="34" charset="0"/>
              </a:rPr>
              <a:t>* Compute mean</a:t>
            </a:r>
          </a:p>
          <a:p>
            <a:pPr marL="346075"/>
            <a:r>
              <a:rPr lang="en-US" sz="3600" dirty="0">
                <a:latin typeface="Klavika Light" panose="020B0506040000020004" pitchFamily="34" charset="0"/>
              </a:rPr>
              <a:t>* Update beta</a:t>
            </a:r>
          </a:p>
          <a:p>
            <a:pPr marL="346075"/>
            <a:r>
              <a:rPr lang="en-US" sz="3600" dirty="0">
                <a:latin typeface="Klavika Light" panose="020B0506040000020004" pitchFamily="34" charset="0"/>
              </a:rPr>
              <a:t>* Update Sig</a:t>
            </a:r>
            <a:r>
              <a:rPr lang="en-US" sz="3600" baseline="30000" dirty="0">
                <a:latin typeface="Klavika Light" panose="020B0506040000020004" pitchFamily="34" charset="0"/>
              </a:rPr>
              <a:t>2</a:t>
            </a:r>
            <a:endParaRPr lang="en-US" sz="3600" dirty="0">
              <a:latin typeface="Klavika Light" panose="020B0506040000020004" pitchFamily="34" charset="0"/>
            </a:endParaRPr>
          </a:p>
          <a:p>
            <a:pPr marL="346075"/>
            <a:endParaRPr lang="en-US" sz="3600" dirty="0">
              <a:latin typeface="Klavika Light" panose="020B0506040000020004" pitchFamily="34" charset="0"/>
            </a:endParaRPr>
          </a:p>
          <a:p>
            <a:pPr marL="346075"/>
            <a:r>
              <a:rPr lang="en-US" sz="3600" b="1" dirty="0">
                <a:latin typeface="Klavika Light" panose="020B0506040000020004" pitchFamily="34" charset="0"/>
              </a:rPr>
              <a:t>#Store results for posterior samples (beta &amp; sigma</a:t>
            </a:r>
            <a:r>
              <a:rPr lang="en-US" sz="3600" b="1" baseline="30000" dirty="0">
                <a:latin typeface="Klavika Light" panose="020B0506040000020004" pitchFamily="34" charset="0"/>
              </a:rPr>
              <a:t>2</a:t>
            </a:r>
            <a:r>
              <a:rPr lang="en-US" sz="3600" b="1" dirty="0">
                <a:latin typeface="Klavika Light" panose="020B0506040000020004" pitchFamily="34" charset="0"/>
              </a:rPr>
              <a:t>)</a:t>
            </a:r>
          </a:p>
          <a:p>
            <a:pPr marL="346075"/>
            <a:r>
              <a:rPr lang="en-US" sz="3600" b="1" dirty="0">
                <a:latin typeface="Klavika Light" panose="020B0506040000020004" pitchFamily="34" charset="0"/>
              </a:rPr>
              <a:t>#Remove burn-in (50%)</a:t>
            </a:r>
          </a:p>
          <a:p>
            <a:pPr marL="346075"/>
            <a:endParaRPr lang="en-US" sz="3600" b="1" dirty="0">
              <a:latin typeface="Klavika Light" panose="020B05060400000200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3289" y="25014034"/>
            <a:ext cx="15819120" cy="17753578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457200">
              <a:spcBef>
                <a:spcPts val="150"/>
              </a:spcBef>
            </a:pPr>
            <a:endParaRPr lang="en-US" sz="1200"/>
          </a:p>
          <a:p>
            <a:pPr marL="457200">
              <a:spcBef>
                <a:spcPts val="150"/>
              </a:spcBef>
            </a:pPr>
            <a:endParaRPr lang="en-US" sz="1200"/>
          </a:p>
          <a:p>
            <a:endParaRPr lang="en-US" sz="4400"/>
          </a:p>
          <a:p>
            <a:endParaRPr lang="en-US" sz="4000"/>
          </a:p>
          <a:p>
            <a:endParaRPr lang="en-US" sz="4000"/>
          </a:p>
          <a:p>
            <a:endParaRPr lang="en-US" sz="4000"/>
          </a:p>
          <a:p>
            <a:endParaRPr lang="en-US" sz="4000"/>
          </a:p>
          <a:p>
            <a:endParaRPr lang="en-US" sz="4000"/>
          </a:p>
          <a:p>
            <a:endParaRPr lang="en-US" sz="4000"/>
          </a:p>
          <a:p>
            <a:endParaRPr lang="en-US" sz="4000"/>
          </a:p>
          <a:p>
            <a:endParaRPr lang="en-US" sz="4000"/>
          </a:p>
          <a:p>
            <a:endParaRPr lang="en-US" sz="4000"/>
          </a:p>
          <a:p>
            <a:endParaRPr lang="en-US" sz="4000"/>
          </a:p>
          <a:p>
            <a:endParaRPr lang="en-US" sz="4000"/>
          </a:p>
          <a:p>
            <a:endParaRPr lang="en-US" sz="4000"/>
          </a:p>
          <a:p>
            <a:endParaRPr lang="en-US" sz="4000"/>
          </a:p>
          <a:p>
            <a:endParaRPr lang="en-US" sz="4000"/>
          </a:p>
          <a:p>
            <a:endParaRPr lang="en-US" sz="4000"/>
          </a:p>
          <a:p>
            <a:endParaRPr lang="en-US" sz="4000"/>
          </a:p>
          <a:p>
            <a:endParaRPr lang="en-US" sz="4000"/>
          </a:p>
          <a:p>
            <a:endParaRPr lang="en-US" sz="4000"/>
          </a:p>
          <a:p>
            <a:endParaRPr lang="en-US" sz="4000"/>
          </a:p>
          <a:p>
            <a:endParaRPr lang="en-US" sz="4000"/>
          </a:p>
          <a:p>
            <a:endParaRPr lang="en-US" sz="4000"/>
          </a:p>
          <a:p>
            <a:endParaRPr lang="en-US" sz="4000"/>
          </a:p>
          <a:p>
            <a:endParaRPr lang="en-US" sz="4000"/>
          </a:p>
          <a:p>
            <a:endParaRPr lang="en-US" sz="4000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 sz="800"/>
          </a:p>
          <a:p>
            <a:endParaRPr lang="en-US" sz="800"/>
          </a:p>
          <a:p>
            <a:r>
              <a:rPr lang="en-US" sz="800"/>
              <a:t>.</a:t>
            </a:r>
          </a:p>
          <a:p>
            <a:endParaRPr lang="en-US" sz="800"/>
          </a:p>
          <a:p>
            <a:endParaRPr lang="en-US" sz="800"/>
          </a:p>
          <a:p>
            <a:endParaRPr 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335762" y="15889289"/>
            <a:ext cx="15819120" cy="3252172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342900">
              <a:spcAft>
                <a:spcPts val="200"/>
              </a:spcAft>
            </a:pPr>
            <a:endParaRPr lang="en-US" sz="4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>
              <a:spcAft>
                <a:spcPts val="200"/>
              </a:spcAft>
            </a:pPr>
            <a:r>
              <a:rPr lang="en-US" sz="4800" dirty="0"/>
              <a:t>What are the effects of part_time_job, absence_days, extracurricular_activities, weekly_self_study_hours have on student performance (average_score).</a:t>
            </a:r>
            <a:endParaRPr lang="en-US" sz="4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>
              <a:spcAft>
                <a:spcPts val="200"/>
              </a:spcAft>
            </a:pPr>
            <a:endParaRPr lang="en-US" sz="1000" dirty="0"/>
          </a:p>
        </p:txBody>
      </p:sp>
      <p:sp>
        <p:nvSpPr>
          <p:cNvPr id="4" name="Rectangle 3"/>
          <p:cNvSpPr/>
          <p:nvPr/>
        </p:nvSpPr>
        <p:spPr>
          <a:xfrm>
            <a:off x="411480" y="411481"/>
            <a:ext cx="32085506" cy="5828482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44936" y="600368"/>
            <a:ext cx="177393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000000"/>
                </a:solidFill>
                <a:latin typeface="Calibri" panose="020F0502020204030204" pitchFamily="34" charset="0"/>
              </a:rPr>
              <a:t>Student Performance | Group I</a:t>
            </a:r>
            <a:endParaRPr lang="en-US" sz="12100" dirty="0">
              <a:latin typeface="Vitesse Bold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44937" y="4084746"/>
            <a:ext cx="186537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latin typeface="Klavika Condensed" panose="020B0506040000020004" pitchFamily="34" charset="0"/>
              </a:rPr>
              <a:t>Authors: Andrew Henderson, Carlos Mabrey, Seth Hillis, Jessica Reyes</a:t>
            </a:r>
            <a:endParaRPr lang="en-US" sz="5000" baseline="30000" dirty="0">
              <a:latin typeface="Klavika Condensed" panose="020B05060400000200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44937" y="5163085"/>
            <a:ext cx="129322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Klavika Light" panose="020B0506040000020004" pitchFamily="34" charset="0"/>
              </a:rPr>
              <a:t>STAT 440 | Bayesian Data Analysis - Colorado State University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6767211" y="25162398"/>
            <a:ext cx="15819120" cy="9017853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342900"/>
            <a:endParaRPr lang="en-US" sz="4000" dirty="0">
              <a:latin typeface="Klavika Light" panose="020B0506040000020004" pitchFamily="34" charset="0"/>
            </a:endParaRPr>
          </a:p>
          <a:p>
            <a:pPr marL="342900"/>
            <a:r>
              <a:rPr lang="en-US" sz="3600" dirty="0">
                <a:latin typeface="Klavika Light" panose="020B0506040000020004" pitchFamily="34" charset="0"/>
              </a:rPr>
              <a:t>The random intercept shows a student that has no job, no extra curriculars, present every day, and no study hours each week earn a 77.84% on average, with SD of 0.31%</a:t>
            </a:r>
          </a:p>
          <a:p>
            <a:pPr marL="342900"/>
            <a:endParaRPr lang="en-US" sz="3600" dirty="0">
              <a:latin typeface="Klavika Light" panose="020B0506040000020004" pitchFamily="34" charset="0"/>
            </a:endParaRPr>
          </a:p>
          <a:p>
            <a:pPr marL="342900"/>
            <a:r>
              <a:rPr lang="en-US" sz="3600" dirty="0">
                <a:latin typeface="Klavika Light" panose="020B0506040000020004" pitchFamily="34" charset="0"/>
              </a:rPr>
              <a:t>Students with a part time job are expected to have an average grade difference of -1.27% points on the estimated average grade, with a SD of 0.33%</a:t>
            </a:r>
          </a:p>
          <a:p>
            <a:pPr marL="342900"/>
            <a:endParaRPr lang="en-US" sz="3600" dirty="0">
              <a:latin typeface="Klavika Light" panose="020B0506040000020004" pitchFamily="34" charset="0"/>
            </a:endParaRPr>
          </a:p>
          <a:p>
            <a:pPr marL="342900"/>
            <a:r>
              <a:rPr lang="en-US" sz="3600" dirty="0">
                <a:latin typeface="Klavika Light" panose="020B0506040000020004" pitchFamily="34" charset="0"/>
              </a:rPr>
              <a:t>Each day a student is absent their grade is expected to change by -0.20% per day they are absent, with a SD of 0.05%</a:t>
            </a:r>
          </a:p>
          <a:p>
            <a:pPr marL="342900"/>
            <a:endParaRPr lang="en-US" sz="3600" dirty="0">
              <a:latin typeface="Klavika Light" panose="020B0506040000020004" pitchFamily="34" charset="0"/>
            </a:endParaRPr>
          </a:p>
          <a:p>
            <a:pPr marL="342900"/>
            <a:r>
              <a:rPr lang="en-US" sz="3600" dirty="0">
                <a:latin typeface="Klavika Light" panose="020B0506040000020004" pitchFamily="34" charset="0"/>
              </a:rPr>
              <a:t>Students who participate in extra curricular activities show an average difference of -0.09% points with a SD of 0.29%</a:t>
            </a:r>
          </a:p>
          <a:p>
            <a:pPr marL="342900"/>
            <a:endParaRPr lang="en-US" sz="3600" dirty="0">
              <a:latin typeface="Klavika Light" panose="020B0506040000020004" pitchFamily="34" charset="0"/>
            </a:endParaRPr>
          </a:p>
          <a:p>
            <a:pPr marL="342900"/>
            <a:r>
              <a:rPr lang="en-US" sz="3600" dirty="0">
                <a:latin typeface="Klavika Light" panose="020B0506040000020004" pitchFamily="34" charset="0"/>
              </a:rPr>
              <a:t>Each hour per week a student studies shows and average change of 0.23% per hour with a SD of 0.01%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6725993" y="35412098"/>
            <a:ext cx="15819120" cy="7294305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342900"/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1000" dirty="0"/>
          </a:p>
          <a:p>
            <a:pPr marL="342900"/>
            <a:endParaRPr 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1387322" y="15256170"/>
            <a:ext cx="13716000" cy="1092607"/>
          </a:xfrm>
          <a:prstGeom prst="rect">
            <a:avLst/>
          </a:prstGeom>
          <a:solidFill>
            <a:srgbClr val="B7CCE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algn="ctr"/>
            <a:r>
              <a:rPr lang="en-US" sz="6500" dirty="0">
                <a:solidFill>
                  <a:schemeClr val="bg1"/>
                </a:solidFill>
                <a:latin typeface="Klavika Light" panose="020B0506040000020004" pitchFamily="34" charset="0"/>
              </a:rPr>
              <a:t>Statement of Research Question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397482" y="24594952"/>
            <a:ext cx="13716000" cy="1092607"/>
          </a:xfrm>
          <a:prstGeom prst="rect">
            <a:avLst/>
          </a:prstGeom>
          <a:solidFill>
            <a:srgbClr val="B7CCE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algn="ctr"/>
            <a:r>
              <a:rPr lang="en-US" sz="6500" dirty="0">
                <a:solidFill>
                  <a:schemeClr val="bg1"/>
                </a:solidFill>
                <a:latin typeface="Klavika Light" panose="020B0506040000020004" pitchFamily="34" charset="0"/>
              </a:rPr>
              <a:t>Model Checking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7804918" y="24594952"/>
            <a:ext cx="13716000" cy="1092607"/>
          </a:xfrm>
          <a:prstGeom prst="rect">
            <a:avLst/>
          </a:prstGeom>
          <a:solidFill>
            <a:srgbClr val="B7CCE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algn="ctr"/>
            <a:r>
              <a:rPr lang="en-US" sz="6500" dirty="0">
                <a:solidFill>
                  <a:schemeClr val="bg1"/>
                </a:solidFill>
                <a:latin typeface="Klavika Light" panose="020B0506040000020004" pitchFamily="34" charset="0"/>
              </a:rPr>
              <a:t>Interpretation of Results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7818771" y="34830367"/>
            <a:ext cx="13716000" cy="1092607"/>
          </a:xfrm>
          <a:prstGeom prst="rect">
            <a:avLst/>
          </a:prstGeom>
          <a:solidFill>
            <a:srgbClr val="B7CCE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algn="ctr"/>
            <a:r>
              <a:rPr lang="en-US" sz="6500" dirty="0">
                <a:solidFill>
                  <a:schemeClr val="bg1"/>
                </a:solidFill>
                <a:latin typeface="Klavika Light" panose="020B0506040000020004" pitchFamily="34" charset="0"/>
              </a:rPr>
              <a:t>Conclusions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818771" y="6624176"/>
            <a:ext cx="13716000" cy="1092607"/>
          </a:xfrm>
          <a:prstGeom prst="rect">
            <a:avLst/>
          </a:prstGeom>
          <a:solidFill>
            <a:srgbClr val="B7CCE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algn="ctr"/>
            <a:r>
              <a:rPr lang="en-US" sz="6500" dirty="0">
                <a:solidFill>
                  <a:schemeClr val="bg1"/>
                </a:solidFill>
                <a:latin typeface="Klavika Light" panose="020B0506040000020004" pitchFamily="34" charset="0"/>
              </a:rPr>
              <a:t>Algorithm Outline</a:t>
            </a:r>
          </a:p>
        </p:txBody>
      </p:sp>
      <p:pic>
        <p:nvPicPr>
          <p:cNvPr id="15" name="Picture 14" descr="Logo, company name&#10;&#10;Description automatically generated">
            <a:extLst>
              <a:ext uri="{FF2B5EF4-FFF2-40B4-BE49-F238E27FC236}">
                <a16:creationId xmlns:a16="http://schemas.microsoft.com/office/drawing/2014/main" id="{CBF86C35-6D31-09BB-2C08-23770ED4A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2789" y="1184797"/>
            <a:ext cx="3432009" cy="43019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0E2F5A-61B8-05F7-7416-53C22A6EFB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01" y="1020853"/>
            <a:ext cx="4061436" cy="46511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2E57CA-3B39-DA70-B955-84CF5F21C56C}"/>
              </a:ext>
            </a:extLst>
          </p:cNvPr>
          <p:cNvSpPr txBox="1"/>
          <p:nvPr/>
        </p:nvSpPr>
        <p:spPr>
          <a:xfrm>
            <a:off x="335762" y="20146378"/>
            <a:ext cx="15819120" cy="4016484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342900">
              <a:spcAft>
                <a:spcPts val="200"/>
              </a:spcAft>
            </a:pPr>
            <a:endParaRPr lang="en-US" sz="4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>
              <a:spcAft>
                <a:spcPts val="200"/>
              </a:spcAft>
            </a:pPr>
            <a:r>
              <a:rPr lang="en-US" sz="4800" dirty="0">
                <a:solidFill>
                  <a:srgbClr val="000000"/>
                </a:solidFill>
                <a:latin typeface="Calibri" panose="020F0502020204030204" pitchFamily="34" charset="0"/>
              </a:rPr>
              <a:t>Block Gibbs Sampler –It handles more complex models with lots of predictor variables.</a:t>
            </a:r>
            <a:endParaRPr lang="en-US" sz="4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>
              <a:spcAft>
                <a:spcPts val="200"/>
              </a:spcAft>
            </a:pPr>
            <a:r>
              <a:rPr lang="en-US" sz="4800" dirty="0" err="1">
                <a:solidFill>
                  <a:srgbClr val="000000"/>
                </a:solidFill>
                <a:latin typeface="Calibri" panose="020F0502020204030204" pitchFamily="34" charset="0"/>
              </a:rPr>
              <a:t>Rstanarm</a:t>
            </a:r>
            <a:r>
              <a:rPr lang="en-US" sz="4800" dirty="0">
                <a:solidFill>
                  <a:srgbClr val="000000"/>
                </a:solidFill>
                <a:latin typeface="Calibri" panose="020F0502020204030204" pitchFamily="34" charset="0"/>
              </a:rPr>
              <a:t> – Assumes distributions from the data, does not need to be given the prior distributions explicitly.</a:t>
            </a:r>
            <a:endParaRPr lang="en-US" sz="4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>
              <a:spcAft>
                <a:spcPts val="200"/>
              </a:spcAft>
            </a:pPr>
            <a:endParaRPr 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8C6B40-D82E-E6EC-6C8B-CEE6ABDBED1D}"/>
              </a:ext>
            </a:extLst>
          </p:cNvPr>
          <p:cNvSpPr txBox="1"/>
          <p:nvPr/>
        </p:nvSpPr>
        <p:spPr>
          <a:xfrm>
            <a:off x="1345466" y="19600074"/>
            <a:ext cx="13716000" cy="1092607"/>
          </a:xfrm>
          <a:prstGeom prst="rect">
            <a:avLst/>
          </a:prstGeom>
          <a:solidFill>
            <a:srgbClr val="B7CCE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algn="ctr"/>
            <a:r>
              <a:rPr lang="en-US" sz="6500" dirty="0">
                <a:solidFill>
                  <a:schemeClr val="bg1"/>
                </a:solidFill>
                <a:latin typeface="Klavika Light" panose="020B0506040000020004" pitchFamily="34" charset="0"/>
              </a:rPr>
              <a:t>Statement of Model &amp; Justification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785407-9988-E522-1D72-177CFA9835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276" y="31137227"/>
            <a:ext cx="8562685" cy="522037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A3F2765-ED26-77A8-343B-3ABAE27AC2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680" y="25929653"/>
            <a:ext cx="8562684" cy="505251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0E80EB0-87E0-4444-34C3-6668441D2B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618" y="36871650"/>
            <a:ext cx="8750293" cy="5433473"/>
          </a:xfrm>
          <a:prstGeom prst="rect">
            <a:avLst/>
          </a:prstGeom>
        </p:spPr>
      </p:pic>
      <p:pic>
        <p:nvPicPr>
          <p:cNvPr id="22" name="Picture 21" descr="A math equations on a white background&#10;&#10;AI-generated content may be incorrect.">
            <a:extLst>
              <a:ext uri="{FF2B5EF4-FFF2-40B4-BE49-F238E27FC236}">
                <a16:creationId xmlns:a16="http://schemas.microsoft.com/office/drawing/2014/main" id="{C89F8C18-9CB6-D343-4FD0-615576E4F7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0255" y="7894690"/>
            <a:ext cx="9768084" cy="386349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5E4F621-1464-20DD-FAC4-EE08D9B97B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01" y="7503488"/>
            <a:ext cx="5120651" cy="377949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E6EEFEB-0711-92CF-C1B1-4B9F9FF9DC8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85318" y="11132417"/>
            <a:ext cx="5039321" cy="377949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1DD939C-79C6-3CC0-7071-BA13D7CFD4D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01" y="11121655"/>
            <a:ext cx="5120651" cy="377949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FA1D94D-55D1-A8CB-8EA7-BE8BA3FC0E2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127" y="11138673"/>
            <a:ext cx="5120651" cy="377949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601672F-6E67-6680-F3B0-2755C96EC12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85319" y="7503488"/>
            <a:ext cx="5039321" cy="377949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6630B5D-4FF5-8D8A-6424-AC3E4DF6822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127" y="7518709"/>
            <a:ext cx="5120651" cy="3779491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7C410A34-143A-89EA-2FA5-553BFBF8B9C5}"/>
              </a:ext>
            </a:extLst>
          </p:cNvPr>
          <p:cNvSpPr/>
          <p:nvPr/>
        </p:nvSpPr>
        <p:spPr>
          <a:xfrm>
            <a:off x="596725" y="8855290"/>
            <a:ext cx="246743" cy="12775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BA4B012-514C-9F09-5795-CBD6ADEDA73F}"/>
              </a:ext>
            </a:extLst>
          </p:cNvPr>
          <p:cNvSpPr/>
          <p:nvPr/>
        </p:nvSpPr>
        <p:spPr>
          <a:xfrm>
            <a:off x="754742" y="12587121"/>
            <a:ext cx="246743" cy="12775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F482D79-BE6D-CF5D-F683-F758804F5F04}"/>
              </a:ext>
            </a:extLst>
          </p:cNvPr>
          <p:cNvSpPr/>
          <p:nvPr/>
        </p:nvSpPr>
        <p:spPr>
          <a:xfrm>
            <a:off x="5964173" y="8803601"/>
            <a:ext cx="246743" cy="12775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D04E588-B053-FB2E-8848-207A6ADC65DA}"/>
              </a:ext>
            </a:extLst>
          </p:cNvPr>
          <p:cNvSpPr/>
          <p:nvPr/>
        </p:nvSpPr>
        <p:spPr>
          <a:xfrm>
            <a:off x="5911192" y="12623036"/>
            <a:ext cx="246743" cy="12775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A96FE38-1601-2E5D-14A1-716260D17AE9}"/>
              </a:ext>
            </a:extLst>
          </p:cNvPr>
          <p:cNvSpPr/>
          <p:nvPr/>
        </p:nvSpPr>
        <p:spPr>
          <a:xfrm>
            <a:off x="11130060" y="9061866"/>
            <a:ext cx="246743" cy="12775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59B0845-41C2-6A7C-6234-AF9EDD7D7B60}"/>
              </a:ext>
            </a:extLst>
          </p:cNvPr>
          <p:cNvSpPr/>
          <p:nvPr/>
        </p:nvSpPr>
        <p:spPr>
          <a:xfrm>
            <a:off x="11109598" y="12560505"/>
            <a:ext cx="246743" cy="12775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AA1B19F-618A-184B-5E41-10FB9FCEA393}"/>
              </a:ext>
            </a:extLst>
          </p:cNvPr>
          <p:cNvSpPr/>
          <p:nvPr/>
        </p:nvSpPr>
        <p:spPr>
          <a:xfrm>
            <a:off x="811159" y="8734765"/>
            <a:ext cx="246743" cy="12775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C7FBD5-3425-BEF5-E905-78A59CAC76C1}"/>
              </a:ext>
            </a:extLst>
          </p:cNvPr>
          <p:cNvSpPr txBox="1"/>
          <p:nvPr/>
        </p:nvSpPr>
        <p:spPr>
          <a:xfrm>
            <a:off x="2220686" y="7518709"/>
            <a:ext cx="2086787" cy="488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FD94EB9-20AF-B6A8-27B2-BE4CECE78F6E}"/>
              </a:ext>
            </a:extLst>
          </p:cNvPr>
          <p:cNvSpPr/>
          <p:nvPr/>
        </p:nvSpPr>
        <p:spPr>
          <a:xfrm>
            <a:off x="2756867" y="11027332"/>
            <a:ext cx="1132114" cy="188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631640C-F1FC-2F90-9D3C-D50DA0935161}"/>
              </a:ext>
            </a:extLst>
          </p:cNvPr>
          <p:cNvSpPr/>
          <p:nvPr/>
        </p:nvSpPr>
        <p:spPr>
          <a:xfrm>
            <a:off x="2595812" y="14664070"/>
            <a:ext cx="1132114" cy="188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185ED76-CDEB-B1D2-BE14-2571954D2F14}"/>
              </a:ext>
            </a:extLst>
          </p:cNvPr>
          <p:cNvSpPr/>
          <p:nvPr/>
        </p:nvSpPr>
        <p:spPr>
          <a:xfrm>
            <a:off x="7837010" y="14676535"/>
            <a:ext cx="1132114" cy="188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7F32CD1-3A10-0328-363C-55A661AFB304}"/>
              </a:ext>
            </a:extLst>
          </p:cNvPr>
          <p:cNvSpPr/>
          <p:nvPr/>
        </p:nvSpPr>
        <p:spPr>
          <a:xfrm>
            <a:off x="7788395" y="11035565"/>
            <a:ext cx="1132114" cy="188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1A1A393-EF52-4F9C-E149-5ACA780CCF51}"/>
              </a:ext>
            </a:extLst>
          </p:cNvPr>
          <p:cNvSpPr/>
          <p:nvPr/>
        </p:nvSpPr>
        <p:spPr>
          <a:xfrm>
            <a:off x="12786637" y="11035565"/>
            <a:ext cx="1132114" cy="188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2D97CAE-06F3-420F-36A2-6A777E24BCDC}"/>
              </a:ext>
            </a:extLst>
          </p:cNvPr>
          <p:cNvSpPr/>
          <p:nvPr/>
        </p:nvSpPr>
        <p:spPr>
          <a:xfrm>
            <a:off x="12829731" y="14622852"/>
            <a:ext cx="1132114" cy="188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1BFF12E-8BAF-0F96-3ACD-26FDEE8A631D}"/>
              </a:ext>
            </a:extLst>
          </p:cNvPr>
          <p:cNvSpPr txBox="1"/>
          <p:nvPr/>
        </p:nvSpPr>
        <p:spPr>
          <a:xfrm rot="16200000">
            <a:off x="162463" y="9242969"/>
            <a:ext cx="126751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ABCBBB3-1843-7790-0BF1-5FB063E86AB6}"/>
              </a:ext>
            </a:extLst>
          </p:cNvPr>
          <p:cNvSpPr txBox="1"/>
          <p:nvPr/>
        </p:nvSpPr>
        <p:spPr>
          <a:xfrm rot="16200000">
            <a:off x="5145750" y="9233408"/>
            <a:ext cx="126751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4FCE142-1064-39F1-38D4-CEDA3E5E3EB0}"/>
              </a:ext>
            </a:extLst>
          </p:cNvPr>
          <p:cNvSpPr txBox="1"/>
          <p:nvPr/>
        </p:nvSpPr>
        <p:spPr>
          <a:xfrm rot="16200000">
            <a:off x="10296699" y="9291463"/>
            <a:ext cx="126751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690E0FE-A311-B8C2-F688-DF776DB11FE0}"/>
              </a:ext>
            </a:extLst>
          </p:cNvPr>
          <p:cNvSpPr txBox="1"/>
          <p:nvPr/>
        </p:nvSpPr>
        <p:spPr>
          <a:xfrm rot="16200000">
            <a:off x="210367" y="12921658"/>
            <a:ext cx="126751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DD281E0-DC5D-E891-E5A5-5EACB4F59FEE}"/>
              </a:ext>
            </a:extLst>
          </p:cNvPr>
          <p:cNvSpPr txBox="1"/>
          <p:nvPr/>
        </p:nvSpPr>
        <p:spPr>
          <a:xfrm rot="16200000">
            <a:off x="5193654" y="12912097"/>
            <a:ext cx="126751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Frequency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03670E4-77AC-061E-F648-C239C188FE52}"/>
              </a:ext>
            </a:extLst>
          </p:cNvPr>
          <p:cNvSpPr txBox="1"/>
          <p:nvPr/>
        </p:nvSpPr>
        <p:spPr>
          <a:xfrm rot="16200000">
            <a:off x="10344603" y="12970152"/>
            <a:ext cx="126751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Frequency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07D5AD3-177C-6A87-C30A-A88EA6EC5C3B}"/>
              </a:ext>
            </a:extLst>
          </p:cNvPr>
          <p:cNvSpPr txBox="1"/>
          <p:nvPr/>
        </p:nvSpPr>
        <p:spPr>
          <a:xfrm>
            <a:off x="754742" y="11298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FBCAF9C-CD80-EB96-BA5C-DCEA15FD3B6A}"/>
              </a:ext>
            </a:extLst>
          </p:cNvPr>
          <p:cNvSpPr txBox="1"/>
          <p:nvPr/>
        </p:nvSpPr>
        <p:spPr>
          <a:xfrm>
            <a:off x="2612917" y="10921547"/>
            <a:ext cx="1335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Days Absent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EF09920-F27A-A4B1-A7BB-E5086345784F}"/>
              </a:ext>
            </a:extLst>
          </p:cNvPr>
          <p:cNvSpPr txBox="1"/>
          <p:nvPr/>
        </p:nvSpPr>
        <p:spPr>
          <a:xfrm>
            <a:off x="7341083" y="10938565"/>
            <a:ext cx="2180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Weekly Study Hours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C8DAF1A-4328-AD0B-CE90-B84E738AF5D1}"/>
              </a:ext>
            </a:extLst>
          </p:cNvPr>
          <p:cNvSpPr txBox="1"/>
          <p:nvPr/>
        </p:nvSpPr>
        <p:spPr>
          <a:xfrm>
            <a:off x="1599477" y="14506550"/>
            <a:ext cx="3329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 Curricular Activities (0=No)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21658A3-6CF3-5F27-06B9-AE4B5A15B834}"/>
              </a:ext>
            </a:extLst>
          </p:cNvPr>
          <p:cNvSpPr txBox="1"/>
          <p:nvPr/>
        </p:nvSpPr>
        <p:spPr>
          <a:xfrm>
            <a:off x="6477743" y="14564556"/>
            <a:ext cx="3850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Time Job (0=No)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8A1EB50-677A-9C35-ADD2-BF18C5CE319F}"/>
              </a:ext>
            </a:extLst>
          </p:cNvPr>
          <p:cNvSpPr txBox="1"/>
          <p:nvPr/>
        </p:nvSpPr>
        <p:spPr>
          <a:xfrm>
            <a:off x="11579654" y="14573022"/>
            <a:ext cx="3850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 (0=Famale)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E89E70D-4CBC-45E8-2E40-3548E95641AF}"/>
              </a:ext>
            </a:extLst>
          </p:cNvPr>
          <p:cNvSpPr txBox="1"/>
          <p:nvPr/>
        </p:nvSpPr>
        <p:spPr>
          <a:xfrm>
            <a:off x="12829731" y="10950773"/>
            <a:ext cx="1503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Physics Score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862A0F7-57F4-CBC3-22C9-2CC94F27C959}"/>
              </a:ext>
            </a:extLst>
          </p:cNvPr>
          <p:cNvCxnSpPr>
            <a:cxnSpLocks/>
          </p:cNvCxnSpPr>
          <p:nvPr/>
        </p:nvCxnSpPr>
        <p:spPr>
          <a:xfrm>
            <a:off x="373289" y="11282979"/>
            <a:ext cx="1581912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BB27E27-88CD-85B9-19E7-0B6C59134149}"/>
              </a:ext>
            </a:extLst>
          </p:cNvPr>
          <p:cNvCxnSpPr>
            <a:cxnSpLocks/>
          </p:cNvCxnSpPr>
          <p:nvPr/>
        </p:nvCxnSpPr>
        <p:spPr>
          <a:xfrm flipV="1">
            <a:off x="5642745" y="7733776"/>
            <a:ext cx="0" cy="713855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E5CFA20-E34D-F1D1-177D-A14D2FC8482B}"/>
              </a:ext>
            </a:extLst>
          </p:cNvPr>
          <p:cNvCxnSpPr/>
          <p:nvPr/>
        </p:nvCxnSpPr>
        <p:spPr>
          <a:xfrm flipV="1">
            <a:off x="10745790" y="7676119"/>
            <a:ext cx="0" cy="726623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D637FB7-A303-04B5-7680-07200F5A9F8D}"/>
              </a:ext>
            </a:extLst>
          </p:cNvPr>
          <p:cNvSpPr txBox="1"/>
          <p:nvPr/>
        </p:nvSpPr>
        <p:spPr>
          <a:xfrm>
            <a:off x="373289" y="7168654"/>
            <a:ext cx="15819120" cy="7725192"/>
          </a:xfrm>
          <a:prstGeom prst="rect">
            <a:avLst/>
          </a:prstGeom>
          <a:noFill/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342900"/>
            <a:endParaRPr lang="en-US" sz="4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/>
            <a:endParaRPr lang="en-US" sz="4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/>
            <a:endParaRPr lang="en-US" sz="4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/>
            <a:endParaRPr lang="en-US" sz="4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/>
            <a:endParaRPr lang="en-US" sz="4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/>
            <a:endParaRPr lang="en-US" sz="4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/>
            <a:endParaRPr lang="en-US" sz="4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/>
            <a:endParaRPr lang="en-US" sz="4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/>
            <a:endParaRPr lang="en-US" sz="4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/>
            <a:endParaRPr lang="en-US" sz="4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/>
            <a:endParaRPr lang="en-US" sz="28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/>
            <a:endParaRPr lang="en-US" sz="28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846D1-7CEC-1CFB-0595-7B824E7C258F}"/>
              </a:ext>
            </a:extLst>
          </p:cNvPr>
          <p:cNvSpPr txBox="1"/>
          <p:nvPr/>
        </p:nvSpPr>
        <p:spPr>
          <a:xfrm>
            <a:off x="4666769" y="25929653"/>
            <a:ext cx="19177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Random Intercept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005909-372F-D875-1E90-14DF73025454}"/>
              </a:ext>
            </a:extLst>
          </p:cNvPr>
          <p:cNvSpPr txBox="1"/>
          <p:nvPr/>
        </p:nvSpPr>
        <p:spPr>
          <a:xfrm>
            <a:off x="7475641" y="25915394"/>
            <a:ext cx="19177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Part Time Job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9A80E2-9765-2C8B-4D0B-3E52F7A38007}"/>
              </a:ext>
            </a:extLst>
          </p:cNvPr>
          <p:cNvSpPr txBox="1"/>
          <p:nvPr/>
        </p:nvSpPr>
        <p:spPr>
          <a:xfrm>
            <a:off x="10417953" y="31207709"/>
            <a:ext cx="19177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Sig2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C211E3-849D-5C5D-00F3-D52171195BFE}"/>
              </a:ext>
            </a:extLst>
          </p:cNvPr>
          <p:cNvSpPr txBox="1"/>
          <p:nvPr/>
        </p:nvSpPr>
        <p:spPr>
          <a:xfrm>
            <a:off x="10397491" y="25915394"/>
            <a:ext cx="19177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Absent Days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5FB072-AFA8-0F1D-A2B9-5383DF1852FC}"/>
              </a:ext>
            </a:extLst>
          </p:cNvPr>
          <p:cNvSpPr txBox="1"/>
          <p:nvPr/>
        </p:nvSpPr>
        <p:spPr>
          <a:xfrm>
            <a:off x="4714673" y="31069209"/>
            <a:ext cx="19177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Extra Curricular Activities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5F7537-B1CE-5D08-0050-925FE8902ACD}"/>
              </a:ext>
            </a:extLst>
          </p:cNvPr>
          <p:cNvSpPr txBox="1"/>
          <p:nvPr/>
        </p:nvSpPr>
        <p:spPr>
          <a:xfrm>
            <a:off x="7444217" y="31088063"/>
            <a:ext cx="19177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Weekly Study Hours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97482" y="6641169"/>
            <a:ext cx="13716000" cy="1092607"/>
          </a:xfrm>
          <a:prstGeom prst="rect">
            <a:avLst/>
          </a:prstGeom>
          <a:solidFill>
            <a:srgbClr val="B7CCE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algn="ctr"/>
            <a:r>
              <a:rPr lang="en-US" sz="6500" dirty="0">
                <a:solidFill>
                  <a:schemeClr val="bg1"/>
                </a:solidFill>
                <a:latin typeface="Klavika Light" panose="020B0506040000020004" pitchFamily="34" charset="0"/>
              </a:rPr>
              <a:t>Exploratory Data Analysis 	</a:t>
            </a:r>
          </a:p>
        </p:txBody>
      </p:sp>
    </p:spTree>
    <p:extLst>
      <p:ext uri="{BB962C8B-B14F-4D97-AF65-F5344CB8AC3E}">
        <p14:creationId xmlns:p14="http://schemas.microsoft.com/office/powerpoint/2010/main" val="3171296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HICAHS NEW LOG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58453"/>
      </a:accent1>
      <a:accent2>
        <a:srgbClr val="72B431"/>
      </a:accent2>
      <a:accent3>
        <a:srgbClr val="009296"/>
      </a:accent3>
      <a:accent4>
        <a:srgbClr val="006160"/>
      </a:accent4>
      <a:accent5>
        <a:srgbClr val="5D6A76"/>
      </a:accent5>
      <a:accent6>
        <a:srgbClr val="FFFFFF"/>
      </a:accent6>
      <a:hlink>
        <a:srgbClr val="EFEDDA"/>
      </a:hlink>
      <a:folHlink>
        <a:srgbClr val="0070C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1675</TotalTime>
  <Words>441</Words>
  <Application>Microsoft Office PowerPoint</Application>
  <PresentationFormat>Custom</PresentationFormat>
  <Paragraphs>128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Klavika Condensed</vt:lpstr>
      <vt:lpstr>Klavika Light</vt:lpstr>
      <vt:lpstr>Times New Roman</vt:lpstr>
      <vt:lpstr>Vitesse Bold</vt:lpstr>
      <vt:lpstr>Office Theme</vt:lpstr>
      <vt:lpstr>PowerPoint Presentation</vt:lpstr>
    </vt:vector>
  </TitlesOfParts>
  <Company>CVMBS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Pennington,Whitney</dc:creator>
  <cp:lastModifiedBy>Hillis,Seth</cp:lastModifiedBy>
  <cp:revision>105</cp:revision>
  <dcterms:created xsi:type="dcterms:W3CDTF">2019-05-24T17:06:54Z</dcterms:created>
  <dcterms:modified xsi:type="dcterms:W3CDTF">2025-05-08T18:08:18Z</dcterms:modified>
</cp:coreProperties>
</file>