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00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CCEB"/>
    <a:srgbClr val="96B5E2"/>
    <a:srgbClr val="88B4DC"/>
    <a:srgbClr val="C8C372"/>
    <a:srgbClr val="1E4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81" autoAdjust="0"/>
    <p:restoredTop sz="94660"/>
  </p:normalViewPr>
  <p:slideViewPr>
    <p:cSldViewPr snapToGrid="0">
      <p:cViewPr>
        <p:scale>
          <a:sx n="30" d="100"/>
          <a:sy n="30" d="100"/>
        </p:scale>
        <p:origin x="930" y="2910"/>
      </p:cViewPr>
      <p:guideLst>
        <p:guide orient="horz" pos="1380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7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5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7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16677866" y="7168897"/>
            <a:ext cx="15819120" cy="17020044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r>
              <a:rPr lang="en-US" sz="4400" b="1" dirty="0">
                <a:latin typeface="Klavika Light" panose="020B0506040000020004" pitchFamily="34" charset="0"/>
              </a:rPr>
              <a:t>Response variable: </a:t>
            </a:r>
            <a:r>
              <a:rPr lang="en-US" sz="4400" dirty="0">
                <a:latin typeface="Klavika Light" panose="020B0506040000020004" pitchFamily="34" charset="0"/>
              </a:rPr>
              <a:t>average_score</a:t>
            </a:r>
          </a:p>
          <a:p>
            <a:pPr marL="346075"/>
            <a:r>
              <a:rPr lang="en-US" sz="4400" b="1" dirty="0">
                <a:latin typeface="Klavika Light" panose="020B0506040000020004" pitchFamily="34" charset="0"/>
              </a:rPr>
              <a:t>Predictor variables: </a:t>
            </a:r>
            <a:r>
              <a:rPr lang="en-US" sz="4400" dirty="0">
                <a:latin typeface="Klavika Light" panose="020B0506040000020004" pitchFamily="34" charset="0"/>
              </a:rPr>
              <a:t>part_time_job, absence_days, extracurricular_activities, self_study_hours</a:t>
            </a: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r>
              <a:rPr lang="en-US" sz="4400" dirty="0">
                <a:latin typeface="Klavika Light" panose="020B0506040000020004" pitchFamily="34" charset="0"/>
              </a:rPr>
              <a:t>Design Matrix: </a:t>
            </a:r>
            <a:r>
              <a:rPr lang="en-US" sz="4400" dirty="0" err="1">
                <a:latin typeface="Klavika Light" panose="020B0506040000020004" pitchFamily="34" charset="0"/>
              </a:rPr>
              <a:t>cbind</a:t>
            </a:r>
            <a:r>
              <a:rPr lang="en-US" sz="4400" dirty="0">
                <a:latin typeface="Klavika Light" panose="020B0506040000020004" pitchFamily="34" charset="0"/>
              </a:rPr>
              <a:t>(1, x1, x2, x3, x4)</a:t>
            </a: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r>
              <a:rPr lang="en-US" sz="4400" dirty="0">
                <a:latin typeface="Klavika Light" panose="020B0506040000020004" pitchFamily="34" charset="0"/>
              </a:rPr>
              <a:t>#Gave values for Hyperparameters </a:t>
            </a: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r>
              <a:rPr lang="en-US" sz="4400" dirty="0">
                <a:latin typeface="Klavika Light" panose="020B0506040000020004" pitchFamily="34" charset="0"/>
              </a:rPr>
              <a:t>#Place to store data</a:t>
            </a: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r>
              <a:rPr lang="en-US" sz="4400" dirty="0">
                <a:latin typeface="Klavika Light" panose="020B0506040000020004" pitchFamily="34" charset="0"/>
              </a:rPr>
              <a:t>#For loop </a:t>
            </a:r>
          </a:p>
          <a:p>
            <a:pPr marL="346075"/>
            <a:r>
              <a:rPr lang="en-US" sz="4400" dirty="0">
                <a:latin typeface="Klavika Light" panose="020B0506040000020004" pitchFamily="34" charset="0"/>
              </a:rPr>
              <a:t>* Update beta</a:t>
            </a:r>
          </a:p>
          <a:p>
            <a:pPr marL="346075"/>
            <a:r>
              <a:rPr lang="en-US" sz="4400" dirty="0">
                <a:latin typeface="Klavika Light" panose="020B0506040000020004" pitchFamily="34" charset="0"/>
              </a:rPr>
              <a:t>* Update Sig2</a:t>
            </a: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r>
              <a:rPr lang="en-US" sz="4400" dirty="0">
                <a:latin typeface="Klavika Light" panose="020B0506040000020004" pitchFamily="34" charset="0"/>
              </a:rPr>
              <a:t>#Store results</a:t>
            </a: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r>
              <a:rPr lang="en-US" sz="4400" dirty="0">
                <a:latin typeface="Klavika Light" panose="020B0506040000020004" pitchFamily="34" charset="0"/>
              </a:rPr>
              <a:t>#Remove burn-in</a:t>
            </a: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289" y="25014034"/>
            <a:ext cx="15819120" cy="1775357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457200">
              <a:spcBef>
                <a:spcPts val="150"/>
              </a:spcBef>
            </a:pPr>
            <a:endParaRPr lang="en-US" sz="1200" dirty="0"/>
          </a:p>
          <a:p>
            <a:pPr marL="457200">
              <a:spcBef>
                <a:spcPts val="150"/>
              </a:spcBef>
            </a:pPr>
            <a:endParaRPr lang="en-US" sz="1200" dirty="0"/>
          </a:p>
          <a:p>
            <a:endParaRPr lang="en-US" sz="44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.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328632" y="7233484"/>
            <a:ext cx="15819120" cy="7540526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7482" y="6641169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Exploratory Data 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762" y="15889289"/>
            <a:ext cx="15819120" cy="325217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/>
              <a:t>What are the effects of part_time_job, absence_days, extracurricular_activities, weekly_self_study_hours have on student performance (average_score).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411480" y="411481"/>
            <a:ext cx="32085506" cy="582848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4936" y="600368"/>
            <a:ext cx="1773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</a:rPr>
              <a:t>Student Performance | Group I</a:t>
            </a:r>
            <a:endParaRPr lang="en-US" sz="12100" dirty="0">
              <a:latin typeface="Vitesse Bold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4937" y="4084746"/>
            <a:ext cx="186537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Klavika Condensed" panose="020B0506040000020004" pitchFamily="34" charset="0"/>
              </a:rPr>
              <a:t>Authors: Andrew Henderson, Carlos Mabrey, Seth Hillis, Jessica Reyes</a:t>
            </a:r>
            <a:endParaRPr lang="en-US" sz="5000" baseline="30000" dirty="0">
              <a:latin typeface="Klavika Condensed" panose="020B050604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4937" y="5163085"/>
            <a:ext cx="12932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Klavika Light" panose="020B0506040000020004" pitchFamily="34" charset="0"/>
              </a:rPr>
              <a:t>STAT 440 | Bayesian Data Analysis - Colorado State University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767211" y="25162398"/>
            <a:ext cx="15819120" cy="9110186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1028700" indent="-68580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725993" y="35412098"/>
            <a:ext cx="15819120" cy="7294305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1000" dirty="0"/>
          </a:p>
          <a:p>
            <a:pPr marL="342900"/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387322" y="15256170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Research Question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97482" y="24594952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Model Checking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804918" y="24594952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Interpretation of Results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818771" y="34830367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Conclusions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818771" y="6624176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Algorithm Outline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CBF86C35-6D31-09BB-2C08-23770ED4A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789" y="1184797"/>
            <a:ext cx="3432009" cy="4301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E2F5A-61B8-05F7-7416-53C22A6EF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1020853"/>
            <a:ext cx="4061436" cy="4651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2E57CA-3B39-DA70-B955-84CF5F21C56C}"/>
              </a:ext>
            </a:extLst>
          </p:cNvPr>
          <p:cNvSpPr txBox="1"/>
          <p:nvPr/>
        </p:nvSpPr>
        <p:spPr>
          <a:xfrm>
            <a:off x="335762" y="20146378"/>
            <a:ext cx="15819120" cy="4016484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Block Gibbs Sampler –It handles more complex models with lots of predictor variables.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Rstanarm</a:t>
            </a: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 – Assumes distributions from the data, does not need to be given the prior distributions explicitly.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C6B40-D82E-E6EC-6C8B-CEE6ABDBED1D}"/>
              </a:ext>
            </a:extLst>
          </p:cNvPr>
          <p:cNvSpPr txBox="1"/>
          <p:nvPr/>
        </p:nvSpPr>
        <p:spPr>
          <a:xfrm>
            <a:off x="1345466" y="19600074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Model &amp; Justification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85407-9988-E522-1D72-177CFA983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276" y="31137227"/>
            <a:ext cx="8562685" cy="52203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3F2765-ED26-77A8-343B-3ABAE27AC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680" y="25929653"/>
            <a:ext cx="8562684" cy="50525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E80EB0-87E0-4444-34C3-6668441D2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18" y="36871650"/>
            <a:ext cx="8750293" cy="54334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141EB8-7E05-918B-3BCC-192C5F6B09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15" y="8005850"/>
            <a:ext cx="3657608" cy="27432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D0372F-052B-17D7-9372-56396D209E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158" y="11736456"/>
            <a:ext cx="3657608" cy="27432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A8C1F9-80A2-C49D-72CC-A69CC99034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69" y="11708281"/>
            <a:ext cx="3657608" cy="27432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989FA38-3F13-9DAA-4271-9C56CA7BE2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564" y="11751975"/>
            <a:ext cx="3657608" cy="27432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4358E2-2044-68DC-718F-2C00B07B7E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258" y="8008645"/>
            <a:ext cx="3657608" cy="27432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F170871-8043-9637-39D6-5E905A0296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564" y="7975870"/>
            <a:ext cx="3657608" cy="274320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20C09BE-CC66-4BB0-8EEB-49F41128AA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783" y="11755133"/>
            <a:ext cx="3657608" cy="27432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4DFC96-7DE4-2243-EFBC-B3E0AD2C37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783" y="8009008"/>
            <a:ext cx="3657608" cy="2743206"/>
          </a:xfrm>
          <a:prstGeom prst="rect">
            <a:avLst/>
          </a:prstGeom>
        </p:spPr>
      </p:pic>
      <p:pic>
        <p:nvPicPr>
          <p:cNvPr id="22" name="Picture 21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C89F8C18-9CB6-D343-4FD0-615576E4F7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255" y="7894690"/>
            <a:ext cx="9768084" cy="386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9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ICAHS NEW LOG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58453"/>
      </a:accent1>
      <a:accent2>
        <a:srgbClr val="72B431"/>
      </a:accent2>
      <a:accent3>
        <a:srgbClr val="009296"/>
      </a:accent3>
      <a:accent4>
        <a:srgbClr val="006160"/>
      </a:accent4>
      <a:accent5>
        <a:srgbClr val="5D6A76"/>
      </a:accent5>
      <a:accent6>
        <a:srgbClr val="FFFFFF"/>
      </a:accent6>
      <a:hlink>
        <a:srgbClr val="EFEDDA"/>
      </a:hlink>
      <a:folHlink>
        <a:srgbClr val="0070C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1631</TotalTime>
  <Words>186</Words>
  <Application>Microsoft Office PowerPoint</Application>
  <PresentationFormat>Custom</PresentationFormat>
  <Paragraphs>106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Klavika Condensed</vt:lpstr>
      <vt:lpstr>Klavika Light</vt:lpstr>
      <vt:lpstr>Vitesse Bold</vt:lpstr>
      <vt:lpstr>Wingdings</vt:lpstr>
      <vt:lpstr>Office Theme</vt:lpstr>
      <vt:lpstr>PowerPoint Presentation</vt:lpstr>
    </vt:vector>
  </TitlesOfParts>
  <Company>CVMBS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Pennington,Whitney</dc:creator>
  <cp:lastModifiedBy>Brad Lee</cp:lastModifiedBy>
  <cp:revision>101</cp:revision>
  <dcterms:created xsi:type="dcterms:W3CDTF">2019-05-24T17:06:54Z</dcterms:created>
  <dcterms:modified xsi:type="dcterms:W3CDTF">2025-05-01T21:22:24Z</dcterms:modified>
</cp:coreProperties>
</file>