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CEB"/>
    <a:srgbClr val="96B5E2"/>
    <a:srgbClr val="88B4DC"/>
    <a:srgbClr val="C8C372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192" y="1902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6677866" y="7168897"/>
            <a:ext cx="15819120" cy="17020044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Define response variable (y) and predictor variables (x)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</a:t>
            </a:r>
            <a:r>
              <a:rPr lang="en-US" sz="3600" b="1" dirty="0">
                <a:latin typeface="Klavika Light" panose="020B0506040000020004" pitchFamily="34" charset="0"/>
              </a:rPr>
              <a:t> Response variable: </a:t>
            </a:r>
            <a:r>
              <a:rPr lang="en-US" sz="3600" dirty="0">
                <a:latin typeface="Klavika Light" panose="020B0506040000020004" pitchFamily="34" charset="0"/>
              </a:rPr>
              <a:t>average_score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</a:t>
            </a:r>
            <a:r>
              <a:rPr lang="en-US" sz="3600" b="1" dirty="0">
                <a:latin typeface="Klavika Light" panose="020B0506040000020004" pitchFamily="34" charset="0"/>
              </a:rPr>
              <a:t> Predictor variables: </a:t>
            </a:r>
            <a:r>
              <a:rPr lang="en-US" sz="3600" dirty="0">
                <a:latin typeface="Klavika Light" panose="020B0506040000020004" pitchFamily="34" charset="0"/>
              </a:rPr>
              <a:t>part_time_job, absence_days, extracurricular_activities, self_study_hours</a:t>
            </a: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Create design matrix X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X, n, p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Set hyperparameters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tau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r>
              <a:rPr lang="en-US" sz="3600" dirty="0">
                <a:latin typeface="Klavika Light" panose="020B0506040000020004" pitchFamily="34" charset="0"/>
              </a:rPr>
              <a:t>, a, b, mu0, S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Place to store data for posterior samples (&amp; the starting values)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beta, sigma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Compute transpose of  design matrix X &amp; transpose of X and vector y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XX, </a:t>
            </a:r>
            <a:r>
              <a:rPr lang="en-US" sz="3600" dirty="0" err="1">
                <a:latin typeface="Klavika Light" panose="020B0506040000020004" pitchFamily="34" charset="0"/>
              </a:rPr>
              <a:t>Xy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#For loop 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Compute variance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Compute mean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Update beta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Update Sig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#Store results for posterior samples (beta &amp; sigma</a:t>
            </a:r>
            <a:r>
              <a:rPr lang="en-US" sz="3600" b="1" baseline="30000" dirty="0">
                <a:latin typeface="Klavika Light" panose="020B0506040000020004" pitchFamily="34" charset="0"/>
              </a:rPr>
              <a:t>2</a:t>
            </a:r>
            <a:r>
              <a:rPr lang="en-US" sz="3600" b="1" dirty="0">
                <a:latin typeface="Klavika Light" panose="020B0506040000020004" pitchFamily="34" charset="0"/>
              </a:rPr>
              <a:t>)</a:t>
            </a: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#Remove burn-in (50%)</a:t>
            </a:r>
          </a:p>
          <a:p>
            <a:pPr marL="346075"/>
            <a:endParaRPr lang="en-US" sz="3600" b="1" dirty="0">
              <a:latin typeface="Klavika Light" panose="020B050604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89" y="25014034"/>
            <a:ext cx="15819120" cy="1775357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/>
          </a:p>
          <a:p>
            <a:pPr marL="457200">
              <a:spcBef>
                <a:spcPts val="150"/>
              </a:spcBef>
            </a:pPr>
            <a:endParaRPr lang="en-US" sz="1200"/>
          </a:p>
          <a:p>
            <a:endParaRPr lang="en-US" sz="44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800"/>
          </a:p>
          <a:p>
            <a:endParaRPr lang="en-US" sz="800"/>
          </a:p>
          <a:p>
            <a:r>
              <a:rPr lang="en-US" sz="800"/>
              <a:t>.</a:t>
            </a:r>
          </a:p>
          <a:p>
            <a:endParaRPr lang="en-US" sz="800"/>
          </a:p>
          <a:p>
            <a:endParaRPr lang="en-US" sz="800"/>
          </a:p>
          <a:p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11480" y="17777679"/>
            <a:ext cx="15819120" cy="2144177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3600" dirty="0"/>
              <a:t>What are the effects of part_time_job, absence_days, extracurricular_activities, weekly_self_study_hours have on student performance (average_score).</a:t>
            </a:r>
            <a:endParaRPr lang="en-US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60036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46229" y="25014034"/>
            <a:ext cx="15819120" cy="929485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0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The random intercept shows a student that has no job, no extra curriculars, present every day, and no study hours each week earn a 77.84% on average, with SD of 0.31%</a:t>
            </a:r>
          </a:p>
          <a:p>
            <a:pPr marL="342900"/>
            <a:endParaRPr lang="en-US" sz="20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Students with a part time job are expected to have an average grade difference of -1.27% points on the estimated average grade, with a SD of 0.33%</a:t>
            </a:r>
          </a:p>
          <a:p>
            <a:pPr marL="342900"/>
            <a:endParaRPr lang="en-US" sz="20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Each day a student is absent their grade is expected to change by -0.20% per day they are absent, with a SD of 0.05%</a:t>
            </a:r>
          </a:p>
          <a:p>
            <a:pPr marL="342900"/>
            <a:endParaRPr lang="en-US" sz="20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Students who participate in extra curricular activities show an average difference of -0.09% points with a SD of 0.29%</a:t>
            </a:r>
          </a:p>
          <a:p>
            <a:pPr marL="342900"/>
            <a:endParaRPr lang="en-US" sz="20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Each hour per week a student studies shows and average change of 0.23% per hour with a SD of 0.01%</a:t>
            </a: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1000" dirty="0">
              <a:latin typeface="Klavika Light" panose="020B05060400000200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25993" y="35412098"/>
            <a:ext cx="15819120" cy="7294305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largest indicator for a student's grade from our project is the weekly self study hours. With an average increase of .23% increase in their grade per hour studied each week. </a:t>
            </a:r>
          </a:p>
          <a:p>
            <a:endParaRPr lang="en-US" sz="3200" dirty="0"/>
          </a:p>
          <a:p>
            <a:r>
              <a:rPr lang="en-US" sz="3200" dirty="0"/>
              <a:t>The next most important indicator is the absence days, which shows an average of .20% per day the student miss class.</a:t>
            </a:r>
          </a:p>
          <a:p>
            <a:endParaRPr lang="en-US" sz="3200" dirty="0"/>
          </a:p>
          <a:p>
            <a:r>
              <a:rPr lang="en-US" sz="3200" dirty="0"/>
              <a:t>The part time job indicator shows a minor impact of -1.27% on a student's grade if they have a part time job</a:t>
            </a:r>
          </a:p>
          <a:p>
            <a:endParaRPr lang="en-US" sz="3200" dirty="0"/>
          </a:p>
          <a:p>
            <a:r>
              <a:rPr lang="en-US" sz="3200" dirty="0"/>
              <a:t>The least impactful indicator was extracurricular activities only showing an average change of -0.09%, which is smaller than its’ standard deviation.</a:t>
            </a:r>
          </a:p>
          <a:p>
            <a:endParaRPr lang="en-US" sz="3200" dirty="0"/>
          </a:p>
          <a:p>
            <a:endParaRPr lang="en-US" sz="1000" dirty="0"/>
          </a:p>
          <a:p>
            <a:pPr marL="342900"/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496452" y="17238675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804918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4830367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E57CA-3B39-DA70-B955-84CF5F21C56C}"/>
              </a:ext>
            </a:extLst>
          </p:cNvPr>
          <p:cNvSpPr txBox="1"/>
          <p:nvPr/>
        </p:nvSpPr>
        <p:spPr>
          <a:xfrm>
            <a:off x="352696" y="20850998"/>
            <a:ext cx="15819120" cy="327782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Block Gibbs Sampler –It handles more complex models with lots of predictor variables.</a:t>
            </a:r>
            <a:endParaRPr lang="en-US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Rstanarm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– Assumes distributions from the data, does not need to be given the prior distributions explicitly.</a:t>
            </a:r>
            <a:endParaRPr lang="en-US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C6B40-D82E-E6EC-6C8B-CEE6ABDBED1D}"/>
              </a:ext>
            </a:extLst>
          </p:cNvPr>
          <p:cNvSpPr txBox="1"/>
          <p:nvPr/>
        </p:nvSpPr>
        <p:spPr>
          <a:xfrm>
            <a:off x="1397482" y="20406945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Model &amp; Justification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85407-9988-E522-1D72-177CFA983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33" y="31137227"/>
            <a:ext cx="14033633" cy="5220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3F2765-ED26-77A8-343B-3ABAE27AC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33" y="25929653"/>
            <a:ext cx="14033633" cy="5052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E80EB0-87E0-4444-34C3-6668441D2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26" y="36871650"/>
            <a:ext cx="10233919" cy="54334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E4F621-1464-20DD-FAC4-EE08D9B97B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7503488"/>
            <a:ext cx="5120651" cy="37794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6EEFEB-0711-92CF-C1B1-4B9F9FF9DC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8" y="11132417"/>
            <a:ext cx="5039321" cy="37794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DD939C-79C6-3CC0-7071-BA13D7CFD4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1121655"/>
            <a:ext cx="5120651" cy="37794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A1D94D-55D1-A8CB-8EA7-BE8BA3FC0E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11138673"/>
            <a:ext cx="5120651" cy="37794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01672F-6E67-6680-F3B0-2755C96EC1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9" y="7503488"/>
            <a:ext cx="5039321" cy="37794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630B5D-4FF5-8D8A-6424-AC3E4DF682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7518709"/>
            <a:ext cx="5120651" cy="377949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C410A34-143A-89EA-2FA5-553BFBF8B9C5}"/>
              </a:ext>
            </a:extLst>
          </p:cNvPr>
          <p:cNvSpPr/>
          <p:nvPr/>
        </p:nvSpPr>
        <p:spPr>
          <a:xfrm>
            <a:off x="596725" y="8855290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A4B012-514C-9F09-5795-CBD6ADEDA73F}"/>
              </a:ext>
            </a:extLst>
          </p:cNvPr>
          <p:cNvSpPr/>
          <p:nvPr/>
        </p:nvSpPr>
        <p:spPr>
          <a:xfrm>
            <a:off x="754742" y="1258712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482D79-BE6D-CF5D-F683-F758804F5F04}"/>
              </a:ext>
            </a:extLst>
          </p:cNvPr>
          <p:cNvSpPr/>
          <p:nvPr/>
        </p:nvSpPr>
        <p:spPr>
          <a:xfrm>
            <a:off x="5964173" y="880360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4E588-B053-FB2E-8848-207A6ADC65DA}"/>
              </a:ext>
            </a:extLst>
          </p:cNvPr>
          <p:cNvSpPr/>
          <p:nvPr/>
        </p:nvSpPr>
        <p:spPr>
          <a:xfrm>
            <a:off x="5911192" y="1262303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96FE38-1601-2E5D-14A1-716260D17AE9}"/>
              </a:ext>
            </a:extLst>
          </p:cNvPr>
          <p:cNvSpPr/>
          <p:nvPr/>
        </p:nvSpPr>
        <p:spPr>
          <a:xfrm>
            <a:off x="11130060" y="906186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9B0845-41C2-6A7C-6234-AF9EDD7D7B60}"/>
              </a:ext>
            </a:extLst>
          </p:cNvPr>
          <p:cNvSpPr/>
          <p:nvPr/>
        </p:nvSpPr>
        <p:spPr>
          <a:xfrm>
            <a:off x="11109598" y="1256050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A1B19F-618A-184B-5E41-10FB9FCEA393}"/>
              </a:ext>
            </a:extLst>
          </p:cNvPr>
          <p:cNvSpPr/>
          <p:nvPr/>
        </p:nvSpPr>
        <p:spPr>
          <a:xfrm>
            <a:off x="811159" y="873476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C7FBD5-3425-BEF5-E905-78A59CAC76C1}"/>
              </a:ext>
            </a:extLst>
          </p:cNvPr>
          <p:cNvSpPr txBox="1"/>
          <p:nvPr/>
        </p:nvSpPr>
        <p:spPr>
          <a:xfrm>
            <a:off x="2220686" y="7518709"/>
            <a:ext cx="2086787" cy="4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D94EB9-20AF-B6A8-27B2-BE4CECE78F6E}"/>
              </a:ext>
            </a:extLst>
          </p:cNvPr>
          <p:cNvSpPr/>
          <p:nvPr/>
        </p:nvSpPr>
        <p:spPr>
          <a:xfrm>
            <a:off x="2756867" y="1102733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31640C-F1FC-2F90-9D3C-D50DA0935161}"/>
              </a:ext>
            </a:extLst>
          </p:cNvPr>
          <p:cNvSpPr/>
          <p:nvPr/>
        </p:nvSpPr>
        <p:spPr>
          <a:xfrm>
            <a:off x="2595812" y="14664070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85ED76-CDEB-B1D2-BE14-2571954D2F14}"/>
              </a:ext>
            </a:extLst>
          </p:cNvPr>
          <p:cNvSpPr/>
          <p:nvPr/>
        </p:nvSpPr>
        <p:spPr>
          <a:xfrm>
            <a:off x="7837010" y="1467653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F32CD1-3A10-0328-363C-55A661AFB304}"/>
              </a:ext>
            </a:extLst>
          </p:cNvPr>
          <p:cNvSpPr/>
          <p:nvPr/>
        </p:nvSpPr>
        <p:spPr>
          <a:xfrm>
            <a:off x="7788395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A1A393-EF52-4F9C-E149-5ACA780CCF51}"/>
              </a:ext>
            </a:extLst>
          </p:cNvPr>
          <p:cNvSpPr/>
          <p:nvPr/>
        </p:nvSpPr>
        <p:spPr>
          <a:xfrm>
            <a:off x="12786637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D97CAE-06F3-420F-36A2-6A777E24BCDC}"/>
              </a:ext>
            </a:extLst>
          </p:cNvPr>
          <p:cNvSpPr/>
          <p:nvPr/>
        </p:nvSpPr>
        <p:spPr>
          <a:xfrm>
            <a:off x="12829731" y="1462285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BFF12E-8BAF-0F96-3ACD-26FDEE8A631D}"/>
              </a:ext>
            </a:extLst>
          </p:cNvPr>
          <p:cNvSpPr txBox="1"/>
          <p:nvPr/>
        </p:nvSpPr>
        <p:spPr>
          <a:xfrm rot="16200000">
            <a:off x="162463" y="9242969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BCBBB3-1843-7790-0BF1-5FB063E86AB6}"/>
              </a:ext>
            </a:extLst>
          </p:cNvPr>
          <p:cNvSpPr txBox="1"/>
          <p:nvPr/>
        </p:nvSpPr>
        <p:spPr>
          <a:xfrm rot="16200000">
            <a:off x="5145750" y="9233408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FCE142-1064-39F1-38D4-CEDA3E5E3EB0}"/>
              </a:ext>
            </a:extLst>
          </p:cNvPr>
          <p:cNvSpPr txBox="1"/>
          <p:nvPr/>
        </p:nvSpPr>
        <p:spPr>
          <a:xfrm rot="16200000">
            <a:off x="10296699" y="9291463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90E0FE-A311-B8C2-F688-DF776DB11FE0}"/>
              </a:ext>
            </a:extLst>
          </p:cNvPr>
          <p:cNvSpPr txBox="1"/>
          <p:nvPr/>
        </p:nvSpPr>
        <p:spPr>
          <a:xfrm rot="16200000">
            <a:off x="210367" y="12921658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D281E0-DC5D-E891-E5A5-5EACB4F59FEE}"/>
              </a:ext>
            </a:extLst>
          </p:cNvPr>
          <p:cNvSpPr txBox="1"/>
          <p:nvPr/>
        </p:nvSpPr>
        <p:spPr>
          <a:xfrm rot="16200000">
            <a:off x="5193654" y="12912097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3670E4-77AC-061E-F648-C239C188FE52}"/>
              </a:ext>
            </a:extLst>
          </p:cNvPr>
          <p:cNvSpPr txBox="1"/>
          <p:nvPr/>
        </p:nvSpPr>
        <p:spPr>
          <a:xfrm rot="16200000">
            <a:off x="10344603" y="12970152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7D5AD3-177C-6A87-C30A-A88EA6EC5C3B}"/>
              </a:ext>
            </a:extLst>
          </p:cNvPr>
          <p:cNvSpPr txBox="1"/>
          <p:nvPr/>
        </p:nvSpPr>
        <p:spPr>
          <a:xfrm>
            <a:off x="754742" y="1129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BCAF9C-CD80-EB96-BA5C-DCEA15FD3B6A}"/>
              </a:ext>
            </a:extLst>
          </p:cNvPr>
          <p:cNvSpPr txBox="1"/>
          <p:nvPr/>
        </p:nvSpPr>
        <p:spPr>
          <a:xfrm>
            <a:off x="2612917" y="10921547"/>
            <a:ext cx="133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 Absent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F09920-F27A-A4B1-A7BB-E5086345784F}"/>
              </a:ext>
            </a:extLst>
          </p:cNvPr>
          <p:cNvSpPr txBox="1"/>
          <p:nvPr/>
        </p:nvSpPr>
        <p:spPr>
          <a:xfrm>
            <a:off x="7341083" y="10938565"/>
            <a:ext cx="2180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Study Hours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8DAF1A-4328-AD0B-CE90-B84E738AF5D1}"/>
              </a:ext>
            </a:extLst>
          </p:cNvPr>
          <p:cNvSpPr txBox="1"/>
          <p:nvPr/>
        </p:nvSpPr>
        <p:spPr>
          <a:xfrm>
            <a:off x="1599477" y="14506550"/>
            <a:ext cx="3329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Curricular Activities (0=No)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1658A3-6CF3-5F27-06B9-AE4B5A15B834}"/>
              </a:ext>
            </a:extLst>
          </p:cNvPr>
          <p:cNvSpPr txBox="1"/>
          <p:nvPr/>
        </p:nvSpPr>
        <p:spPr>
          <a:xfrm>
            <a:off x="6477743" y="14564556"/>
            <a:ext cx="385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Time Job (0=No)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A1EB50-677A-9C35-ADD2-BF18C5CE319F}"/>
              </a:ext>
            </a:extLst>
          </p:cNvPr>
          <p:cNvSpPr txBox="1"/>
          <p:nvPr/>
        </p:nvSpPr>
        <p:spPr>
          <a:xfrm>
            <a:off x="11579654" y="14573022"/>
            <a:ext cx="385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(0=Famale)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E89E70D-4CBC-45E8-2E40-3548E95641AF}"/>
              </a:ext>
            </a:extLst>
          </p:cNvPr>
          <p:cNvSpPr txBox="1"/>
          <p:nvPr/>
        </p:nvSpPr>
        <p:spPr>
          <a:xfrm>
            <a:off x="12829731" y="10950773"/>
            <a:ext cx="1503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Score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62A0F7-57F4-CBC3-22C9-2CC94F27C959}"/>
              </a:ext>
            </a:extLst>
          </p:cNvPr>
          <p:cNvCxnSpPr>
            <a:cxnSpLocks/>
          </p:cNvCxnSpPr>
          <p:nvPr/>
        </p:nvCxnSpPr>
        <p:spPr>
          <a:xfrm>
            <a:off x="373289" y="11282979"/>
            <a:ext cx="1581912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B27E27-88CD-85B9-19E7-0B6C59134149}"/>
              </a:ext>
            </a:extLst>
          </p:cNvPr>
          <p:cNvCxnSpPr>
            <a:cxnSpLocks/>
          </p:cNvCxnSpPr>
          <p:nvPr/>
        </p:nvCxnSpPr>
        <p:spPr>
          <a:xfrm flipV="1">
            <a:off x="5642745" y="7733776"/>
            <a:ext cx="0" cy="71385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E5CFA20-E34D-F1D1-177D-A14D2FC8482B}"/>
              </a:ext>
            </a:extLst>
          </p:cNvPr>
          <p:cNvCxnSpPr/>
          <p:nvPr/>
        </p:nvCxnSpPr>
        <p:spPr>
          <a:xfrm flipV="1">
            <a:off x="10745790" y="7676119"/>
            <a:ext cx="0" cy="72662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637FB7-A303-04B5-7680-07200F5A9F8D}"/>
              </a:ext>
            </a:extLst>
          </p:cNvPr>
          <p:cNvSpPr txBox="1"/>
          <p:nvPr/>
        </p:nvSpPr>
        <p:spPr>
          <a:xfrm>
            <a:off x="373289" y="7168654"/>
            <a:ext cx="15819120" cy="9633406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3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2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846D1-7CEC-1CFB-0595-7B824E7C258F}"/>
              </a:ext>
            </a:extLst>
          </p:cNvPr>
          <p:cNvSpPr txBox="1"/>
          <p:nvPr/>
        </p:nvSpPr>
        <p:spPr>
          <a:xfrm>
            <a:off x="2989381" y="25823758"/>
            <a:ext cx="191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Intercept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05909-372F-D875-1E90-14DF73025454}"/>
              </a:ext>
            </a:extLst>
          </p:cNvPr>
          <p:cNvSpPr txBox="1"/>
          <p:nvPr/>
        </p:nvSpPr>
        <p:spPr>
          <a:xfrm>
            <a:off x="7788395" y="25896653"/>
            <a:ext cx="191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 Time Job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A80E2-9765-2C8B-4D0B-3E52F7A38007}"/>
              </a:ext>
            </a:extLst>
          </p:cNvPr>
          <p:cNvSpPr txBox="1"/>
          <p:nvPr/>
        </p:nvSpPr>
        <p:spPr>
          <a:xfrm>
            <a:off x="12546128" y="31142505"/>
            <a:ext cx="191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C211E3-849D-5C5D-00F3-D52171195BFE}"/>
              </a:ext>
            </a:extLst>
          </p:cNvPr>
          <p:cNvSpPr txBox="1"/>
          <p:nvPr/>
        </p:nvSpPr>
        <p:spPr>
          <a:xfrm>
            <a:off x="12622776" y="25841806"/>
            <a:ext cx="191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Absent Days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5FB072-AFA8-0F1D-A2B9-5383DF1852FC}"/>
              </a:ext>
            </a:extLst>
          </p:cNvPr>
          <p:cNvSpPr txBox="1"/>
          <p:nvPr/>
        </p:nvSpPr>
        <p:spPr>
          <a:xfrm>
            <a:off x="2498125" y="31142505"/>
            <a:ext cx="29002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 Curricular Activities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F7537-B1CE-5D08-0050-925FE8902ACD}"/>
              </a:ext>
            </a:extLst>
          </p:cNvPr>
          <p:cNvSpPr txBox="1"/>
          <p:nvPr/>
        </p:nvSpPr>
        <p:spPr>
          <a:xfrm>
            <a:off x="7633009" y="31142505"/>
            <a:ext cx="2231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Weekly Study Hours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 	</a:t>
            </a:r>
          </a:p>
        </p:txBody>
      </p:sp>
      <p:pic>
        <p:nvPicPr>
          <p:cNvPr id="28" name="Picture 27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04DEC92B-C48A-B771-F07E-FE70D17D99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464" y="8100996"/>
            <a:ext cx="13902651" cy="34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1699</TotalTime>
  <Words>550</Words>
  <Application>Microsoft Office PowerPoint</Application>
  <PresentationFormat>Custom</PresentationFormat>
  <Paragraphs>128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Klavika Condensed</vt:lpstr>
      <vt:lpstr>Klavika Light</vt:lpstr>
      <vt:lpstr>Times New Roman</vt:lpstr>
      <vt:lpstr>Vitesse Bold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Brad Lee</cp:lastModifiedBy>
  <cp:revision>108</cp:revision>
  <dcterms:created xsi:type="dcterms:W3CDTF">2019-05-24T17:06:54Z</dcterms:created>
  <dcterms:modified xsi:type="dcterms:W3CDTF">2025-05-08T20:05:07Z</dcterms:modified>
</cp:coreProperties>
</file>