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0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CEB"/>
    <a:srgbClr val="96B5E2"/>
    <a:srgbClr val="88B4DC"/>
    <a:srgbClr val="C8C372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1" autoAdjust="0"/>
    <p:restoredTop sz="94660"/>
  </p:normalViewPr>
  <p:slideViewPr>
    <p:cSldViewPr snapToGrid="0">
      <p:cViewPr>
        <p:scale>
          <a:sx n="75" d="100"/>
          <a:sy n="75" d="100"/>
        </p:scale>
        <p:origin x="54" y="-2700"/>
      </p:cViewPr>
      <p:guideLst>
        <p:guide orient="horz" pos="1380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th Hillis" userId="a87ca59e48a905ce" providerId="LiveId" clId="{A975DEFC-5A2E-4FFE-A2C0-8F30C525667E}"/>
    <pc:docChg chg="undo custSel modSld">
      <pc:chgData name="Seth Hillis" userId="a87ca59e48a905ce" providerId="LiveId" clId="{A975DEFC-5A2E-4FFE-A2C0-8F30C525667E}" dt="2025-05-01T23:11:41.451" v="101" actId="166"/>
      <pc:docMkLst>
        <pc:docMk/>
      </pc:docMkLst>
      <pc:sldChg chg="modSp mod">
        <pc:chgData name="Seth Hillis" userId="a87ca59e48a905ce" providerId="LiveId" clId="{A975DEFC-5A2E-4FFE-A2C0-8F30C525667E}" dt="2025-05-01T23:11:41.451" v="101" actId="166"/>
        <pc:sldMkLst>
          <pc:docMk/>
          <pc:sldMk cId="3171296435" sldId="263"/>
        </pc:sldMkLst>
        <pc:spChg chg="ord">
          <ac:chgData name="Seth Hillis" userId="a87ca59e48a905ce" providerId="LiveId" clId="{A975DEFC-5A2E-4FFE-A2C0-8F30C525667E}" dt="2025-05-01T23:11:41.451" v="101" actId="166"/>
          <ac:spMkLst>
            <pc:docMk/>
            <pc:sldMk cId="3171296435" sldId="263"/>
            <ac:spMk id="11" creationId="{00000000-0000-0000-0000-000000000000}"/>
          </ac:spMkLst>
        </pc:spChg>
        <pc:spChg chg="mod ord">
          <ac:chgData name="Seth Hillis" userId="a87ca59e48a905ce" providerId="LiveId" clId="{A975DEFC-5A2E-4FFE-A2C0-8F30C525667E}" dt="2025-05-01T23:11:36.574" v="100" actId="166"/>
          <ac:spMkLst>
            <pc:docMk/>
            <pc:sldMk cId="3171296435" sldId="263"/>
            <ac:spMk id="12" creationId="{00000000-0000-0000-0000-000000000000}"/>
          </ac:spMkLst>
        </pc:spChg>
        <pc:picChg chg="mod ord">
          <ac:chgData name="Seth Hillis" userId="a87ca59e48a905ce" providerId="LiveId" clId="{A975DEFC-5A2E-4FFE-A2C0-8F30C525667E}" dt="2025-05-01T23:11:28.071" v="97" actId="167"/>
          <ac:picMkLst>
            <pc:docMk/>
            <pc:sldMk cId="3171296435" sldId="263"/>
            <ac:picMk id="2" creationId="{420C09BE-CC66-4BB0-8EEB-49F41128AA76}"/>
          </ac:picMkLst>
        </pc:picChg>
        <pc:picChg chg="mod ord">
          <ac:chgData name="Seth Hillis" userId="a87ca59e48a905ce" providerId="LiveId" clId="{A975DEFC-5A2E-4FFE-A2C0-8F30C525667E}" dt="2025-05-01T23:11:32.327" v="99" actId="167"/>
          <ac:picMkLst>
            <pc:docMk/>
            <pc:sldMk cId="3171296435" sldId="263"/>
            <ac:picMk id="13" creationId="{E4141EB8-7E05-918B-3BCC-192C5F6B091A}"/>
          </ac:picMkLst>
        </pc:picChg>
        <pc:picChg chg="mod ord">
          <ac:chgData name="Seth Hillis" userId="a87ca59e48a905ce" providerId="LiveId" clId="{A975DEFC-5A2E-4FFE-A2C0-8F30C525667E}" dt="2025-05-01T23:11:19.212" v="95" actId="167"/>
          <ac:picMkLst>
            <pc:docMk/>
            <pc:sldMk cId="3171296435" sldId="263"/>
            <ac:picMk id="16" creationId="{DC4DFC96-7DE4-2243-EFBC-B3E0AD2C37D6}"/>
          </ac:picMkLst>
        </pc:picChg>
        <pc:picChg chg="mod ord">
          <ac:chgData name="Seth Hillis" userId="a87ca59e48a905ce" providerId="LiveId" clId="{A975DEFC-5A2E-4FFE-A2C0-8F30C525667E}" dt="2025-05-01T23:11:08.570" v="91" actId="167"/>
          <ac:picMkLst>
            <pc:docMk/>
            <pc:sldMk cId="3171296435" sldId="263"/>
            <ac:picMk id="18" creationId="{BED0372F-052B-17D7-9372-56396D209E14}"/>
          </ac:picMkLst>
        </pc:picChg>
        <pc:picChg chg="mod ord">
          <ac:chgData name="Seth Hillis" userId="a87ca59e48a905ce" providerId="LiveId" clId="{A975DEFC-5A2E-4FFE-A2C0-8F30C525667E}" dt="2025-05-01T23:11:12.972" v="93" actId="167"/>
          <ac:picMkLst>
            <pc:docMk/>
            <pc:sldMk cId="3171296435" sldId="263"/>
            <ac:picMk id="21" creationId="{D4A8C1F9-80A2-C49D-72CC-A69CC9903401}"/>
          </ac:picMkLst>
        </pc:picChg>
        <pc:picChg chg="mod ord">
          <ac:chgData name="Seth Hillis" userId="a87ca59e48a905ce" providerId="LiveId" clId="{A975DEFC-5A2E-4FFE-A2C0-8F30C525667E}" dt="2025-05-01T23:11:11.048" v="92" actId="167"/>
          <ac:picMkLst>
            <pc:docMk/>
            <pc:sldMk cId="3171296435" sldId="263"/>
            <ac:picMk id="25" creationId="{C989FA38-3F13-9DAA-4271-9C56CA7BE216}"/>
          </ac:picMkLst>
        </pc:picChg>
        <pc:picChg chg="mod ord">
          <ac:chgData name="Seth Hillis" userId="a87ca59e48a905ce" providerId="LiveId" clId="{A975DEFC-5A2E-4FFE-A2C0-8F30C525667E}" dt="2025-05-01T23:11:30.116" v="98" actId="167"/>
          <ac:picMkLst>
            <pc:docMk/>
            <pc:sldMk cId="3171296435" sldId="263"/>
            <ac:picMk id="28" creationId="{1A4358E2-2044-68DC-718F-2C00B07B7E67}"/>
          </ac:picMkLst>
        </pc:picChg>
        <pc:picChg chg="mod ord">
          <ac:chgData name="Seth Hillis" userId="a87ca59e48a905ce" providerId="LiveId" clId="{A975DEFC-5A2E-4FFE-A2C0-8F30C525667E}" dt="2025-05-01T23:11:25.513" v="96" actId="167"/>
          <ac:picMkLst>
            <pc:docMk/>
            <pc:sldMk cId="3171296435" sldId="263"/>
            <ac:picMk id="31" creationId="{1F170871-8043-9637-39D6-5E905A0296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89D0-1805-4490-BCAB-9BF0585E218B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E4141EB8-7E05-918B-3BCC-192C5F6B0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32" y="7761779"/>
            <a:ext cx="4389129" cy="32918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4358E2-2044-68DC-718F-2C00B07B7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25" y="7839308"/>
            <a:ext cx="4389129" cy="329184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0C09BE-CC66-4BB0-8EEB-49F41128AA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321" y="7830371"/>
            <a:ext cx="4389129" cy="3291847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F170871-8043-9637-39D6-5E905A0296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114" y="7930489"/>
            <a:ext cx="4199224" cy="32918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4DFC96-7DE4-2243-EFBC-B3E0AD2C37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77" y="11364311"/>
            <a:ext cx="4389129" cy="32918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A8C1F9-80A2-C49D-72CC-A69CC99034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724" y="11364312"/>
            <a:ext cx="4389129" cy="329184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89FA38-3F13-9DAA-4271-9C56CA7BE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507" y="11355375"/>
            <a:ext cx="4389129" cy="32918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0372F-052B-17D7-9372-56396D209E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08362" y="11324529"/>
            <a:ext cx="4389129" cy="3291847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6677866" y="7168897"/>
            <a:ext cx="15819120" cy="17020044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r>
              <a:rPr lang="en-US" sz="4400" b="1" dirty="0">
                <a:latin typeface="Klavika Light" panose="020B0506040000020004" pitchFamily="34" charset="0"/>
              </a:rPr>
              <a:t>Response variable: </a:t>
            </a:r>
            <a:r>
              <a:rPr lang="en-US" sz="4400" dirty="0">
                <a:latin typeface="Klavika Light" panose="020B0506040000020004" pitchFamily="34" charset="0"/>
              </a:rPr>
              <a:t>average_score</a:t>
            </a:r>
          </a:p>
          <a:p>
            <a:pPr marL="346075"/>
            <a:r>
              <a:rPr lang="en-US" sz="4400" b="1" dirty="0">
                <a:latin typeface="Klavika Light" panose="020B0506040000020004" pitchFamily="34" charset="0"/>
              </a:rPr>
              <a:t>Predictor variables: </a:t>
            </a:r>
            <a:r>
              <a:rPr lang="en-US" sz="4400" dirty="0">
                <a:latin typeface="Klavika Light" panose="020B0506040000020004" pitchFamily="34" charset="0"/>
              </a:rPr>
              <a:t>part_time_job, absence_days, extracurricular_activities, self_study_hours</a:t>
            </a: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r>
              <a:rPr lang="en-US" sz="4400" dirty="0">
                <a:latin typeface="Klavika Light" panose="020B0506040000020004" pitchFamily="34" charset="0"/>
              </a:rPr>
              <a:t>Design Matrix: </a:t>
            </a:r>
            <a:r>
              <a:rPr lang="en-US" sz="4400" dirty="0" err="1">
                <a:latin typeface="Klavika Light" panose="020B0506040000020004" pitchFamily="34" charset="0"/>
              </a:rPr>
              <a:t>cbind</a:t>
            </a:r>
            <a:r>
              <a:rPr lang="en-US" sz="4400" dirty="0">
                <a:latin typeface="Klavika Light" panose="020B0506040000020004" pitchFamily="34" charset="0"/>
              </a:rPr>
              <a:t>(1, x1, x2, x3, x4)</a:t>
            </a: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r>
              <a:rPr lang="en-US" sz="4400" dirty="0">
                <a:latin typeface="Klavika Light" panose="020B0506040000020004" pitchFamily="34" charset="0"/>
              </a:rPr>
              <a:t>#Gave values for Hyperparameters </a:t>
            </a: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r>
              <a:rPr lang="en-US" sz="4400" dirty="0">
                <a:latin typeface="Klavika Light" panose="020B0506040000020004" pitchFamily="34" charset="0"/>
              </a:rPr>
              <a:t>#Place to store data</a:t>
            </a: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r>
              <a:rPr lang="en-US" sz="4400" dirty="0">
                <a:latin typeface="Klavika Light" panose="020B0506040000020004" pitchFamily="34" charset="0"/>
              </a:rPr>
              <a:t>#For loop </a:t>
            </a:r>
          </a:p>
          <a:p>
            <a:pPr marL="346075"/>
            <a:r>
              <a:rPr lang="en-US" sz="4400" dirty="0">
                <a:latin typeface="Klavika Light" panose="020B0506040000020004" pitchFamily="34" charset="0"/>
              </a:rPr>
              <a:t>* Update beta</a:t>
            </a:r>
          </a:p>
          <a:p>
            <a:pPr marL="346075"/>
            <a:r>
              <a:rPr lang="en-US" sz="4400" dirty="0">
                <a:latin typeface="Klavika Light" panose="020B0506040000020004" pitchFamily="34" charset="0"/>
              </a:rPr>
              <a:t>* Update Sig2</a:t>
            </a: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r>
              <a:rPr lang="en-US" sz="4400" dirty="0">
                <a:latin typeface="Klavika Light" panose="020B0506040000020004" pitchFamily="34" charset="0"/>
              </a:rPr>
              <a:t>#Store results</a:t>
            </a: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r>
              <a:rPr lang="en-US" sz="4400" dirty="0">
                <a:latin typeface="Klavika Light" panose="020B0506040000020004" pitchFamily="34" charset="0"/>
              </a:rPr>
              <a:t>#Remove burn-in</a:t>
            </a: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289" y="25014034"/>
            <a:ext cx="15819120" cy="1775357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>
              <a:spcBef>
                <a:spcPts val="150"/>
              </a:spcBef>
            </a:pPr>
            <a:endParaRPr lang="en-US" sz="1200" dirty="0"/>
          </a:p>
          <a:p>
            <a:pPr marL="457200">
              <a:spcBef>
                <a:spcPts val="150"/>
              </a:spcBef>
            </a:pPr>
            <a:endParaRPr lang="en-US" sz="1200" dirty="0"/>
          </a:p>
          <a:p>
            <a:endParaRPr lang="en-US" sz="44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335762" y="15889289"/>
            <a:ext cx="15819120" cy="325217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/>
              <a:t>What are the effects of part_time_job, absence_days, extracurricular_activities, weekly_self_study_hours have on student performance (average_score).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411480" y="411481"/>
            <a:ext cx="32085506" cy="582848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4936" y="600368"/>
            <a:ext cx="1773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</a:rPr>
              <a:t>Student Performance | Group I</a:t>
            </a:r>
            <a:endParaRPr lang="en-US" sz="12100" dirty="0">
              <a:latin typeface="Vitesse Bold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4937" y="4084746"/>
            <a:ext cx="1865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Klavika Condensed" panose="020B0506040000020004" pitchFamily="34" charset="0"/>
              </a:rPr>
              <a:t>Authors: Andrew Henderson, Carlos Mabrey, Seth Hillis, Jessica Reyes</a:t>
            </a:r>
            <a:endParaRPr lang="en-US" sz="5000" baseline="30000" dirty="0">
              <a:latin typeface="Klavika Condensed" panose="020B050604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4937" y="5163085"/>
            <a:ext cx="1293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Klavika Light" panose="020B0506040000020004" pitchFamily="34" charset="0"/>
              </a:rPr>
              <a:t>STAT 440 | Bayesian Data Analysis - Colorado State University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767211" y="25162398"/>
            <a:ext cx="15819120" cy="9110186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1028700" indent="-68580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725993" y="35412098"/>
            <a:ext cx="15819120" cy="7294305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1000" dirty="0"/>
          </a:p>
          <a:p>
            <a:pPr marL="342900"/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387322" y="1525617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Research Question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97482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Model Checking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804918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Interpretation of Results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18771" y="34830367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Conclusions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18771" y="6624176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Algorithm Outline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BF86C35-6D31-09BB-2C08-23770ED4AE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789" y="1184797"/>
            <a:ext cx="3432009" cy="4301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E2F5A-61B8-05F7-7416-53C22A6EFB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020853"/>
            <a:ext cx="4061436" cy="4651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E57CA-3B39-DA70-B955-84CF5F21C56C}"/>
              </a:ext>
            </a:extLst>
          </p:cNvPr>
          <p:cNvSpPr txBox="1"/>
          <p:nvPr/>
        </p:nvSpPr>
        <p:spPr>
          <a:xfrm>
            <a:off x="335762" y="20146378"/>
            <a:ext cx="15819120" cy="4016484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Block Gibbs Sampler –It handles more complex models with lots of predictor variables.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Rstanarm</a:t>
            </a: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 – Assumes distributions from the data, does not need to be given the prior distributions explicitly.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C6B40-D82E-E6EC-6C8B-CEE6ABDBED1D}"/>
              </a:ext>
            </a:extLst>
          </p:cNvPr>
          <p:cNvSpPr txBox="1"/>
          <p:nvPr/>
        </p:nvSpPr>
        <p:spPr>
          <a:xfrm>
            <a:off x="1345466" y="19600074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Model &amp; Justification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85407-9988-E522-1D72-177CFA9835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76" y="31137227"/>
            <a:ext cx="8562685" cy="5220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3F2765-ED26-77A8-343B-3ABAE27AC26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680" y="25929653"/>
            <a:ext cx="8562684" cy="50525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E80EB0-87E0-4444-34C3-6668441D2B2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18" y="36871650"/>
            <a:ext cx="8750293" cy="5433473"/>
          </a:xfrm>
          <a:prstGeom prst="rect">
            <a:avLst/>
          </a:prstGeom>
        </p:spPr>
      </p:pic>
      <p:pic>
        <p:nvPicPr>
          <p:cNvPr id="22" name="Picture 21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C89F8C18-9CB6-D343-4FD0-615576E4F7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255" y="7894690"/>
            <a:ext cx="9768084" cy="38634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97254" y="7193344"/>
            <a:ext cx="15819120" cy="7540526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7482" y="6641169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Exploratory Data Analysis</a:t>
            </a:r>
          </a:p>
        </p:txBody>
      </p:sp>
    </p:spTree>
    <p:extLst>
      <p:ext uri="{BB962C8B-B14F-4D97-AF65-F5344CB8AC3E}">
        <p14:creationId xmlns:p14="http://schemas.microsoft.com/office/powerpoint/2010/main" val="317129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CAHS NEW LOG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453"/>
      </a:accent1>
      <a:accent2>
        <a:srgbClr val="72B431"/>
      </a:accent2>
      <a:accent3>
        <a:srgbClr val="009296"/>
      </a:accent3>
      <a:accent4>
        <a:srgbClr val="006160"/>
      </a:accent4>
      <a:accent5>
        <a:srgbClr val="5D6A76"/>
      </a:accent5>
      <a:accent6>
        <a:srgbClr val="FFFFFF"/>
      </a:accent6>
      <a:hlink>
        <a:srgbClr val="EFEDDA"/>
      </a:hlink>
      <a:folHlink>
        <a:srgbClr val="0070C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1639</TotalTime>
  <Words>186</Words>
  <Application>Microsoft Office PowerPoint</Application>
  <PresentationFormat>Custom</PresentationFormat>
  <Paragraphs>106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Klavika Condensed</vt:lpstr>
      <vt:lpstr>Klavika Light</vt:lpstr>
      <vt:lpstr>Vitesse Bold</vt:lpstr>
      <vt:lpstr>Wingdings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Pennington,Whitney</dc:creator>
  <cp:lastModifiedBy>Seth Hillis</cp:lastModifiedBy>
  <cp:revision>101</cp:revision>
  <dcterms:created xsi:type="dcterms:W3CDTF">2019-05-24T17:06:54Z</dcterms:created>
  <dcterms:modified xsi:type="dcterms:W3CDTF">2025-05-01T23:11:41Z</dcterms:modified>
</cp:coreProperties>
</file>