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736" y="344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Define response variable (y) and predictor variables (x)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Response variable: </a:t>
            </a:r>
            <a:r>
              <a:rPr lang="en-US" sz="36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Predictor variables: </a:t>
            </a:r>
            <a:r>
              <a:rPr lang="en-US" sz="36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Create design matrix X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X, n, p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Set hyperparameters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tau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r>
              <a:rPr lang="en-US" sz="3600" dirty="0">
                <a:latin typeface="Klavika Light" panose="020B0506040000020004" pitchFamily="34" charset="0"/>
              </a:rPr>
              <a:t>, a, b, mu0, 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Place to store data for posterior samples (&amp; the starting values)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beta, sigma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Compute transpose of  design matrix X &amp; transpose of X and vector y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XX, </a:t>
            </a:r>
            <a:r>
              <a:rPr lang="en-US" sz="3600" dirty="0" err="1">
                <a:latin typeface="Klavika Light" panose="020B0506040000020004" pitchFamily="34" charset="0"/>
              </a:rPr>
              <a:t>Xy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#For loop 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variance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Compute mean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Sig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#Store results for posterior samples (beta &amp; sigma</a:t>
            </a:r>
            <a:r>
              <a:rPr lang="en-US" sz="3600" b="1" baseline="30000" dirty="0">
                <a:latin typeface="Klavika Light" panose="020B0506040000020004" pitchFamily="34" charset="0"/>
              </a:rPr>
              <a:t>2</a:t>
            </a:r>
            <a:r>
              <a:rPr lang="en-US" sz="3600" b="1" dirty="0">
                <a:latin typeface="Klavika Light" panose="020B0506040000020004" pitchFamily="34" charset="0"/>
              </a:rPr>
              <a:t>)</a:t>
            </a: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#Remove burn-in (50%)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/>
          </a:p>
          <a:p>
            <a:pPr marL="457200">
              <a:spcBef>
                <a:spcPts val="150"/>
              </a:spcBef>
            </a:pPr>
            <a:endParaRPr lang="en-US" sz="1200"/>
          </a:p>
          <a:p>
            <a:endParaRPr lang="en-US" sz="44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 sz="400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800"/>
          </a:p>
          <a:p>
            <a:endParaRPr lang="en-US" sz="800"/>
          </a:p>
          <a:p>
            <a:r>
              <a:rPr lang="en-US" sz="800"/>
              <a:t>.</a:t>
            </a:r>
          </a:p>
          <a:p>
            <a:endParaRPr lang="en-US" sz="800"/>
          </a:p>
          <a:p>
            <a:endParaRPr lang="en-US" sz="80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7211" y="25162398"/>
            <a:ext cx="15819120" cy="901785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The random intercept shows a student that has no job, no extra curriculars, present every day, and no study hours each week earn a 77.84% on average, with SD of 0.31%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with a part time job are expected to have an average grade difference of -1.27% points on the estimated average grade, with a SD of 0.33%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day a student is absent their grade is expected to change by -0.20% per day they are absent, with a SD of 0.05%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who participate in extra curricular activities show an average difference of -0.09% points with a SD of 0.29%</a:t>
            </a: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hour per week a student studies shows and average change of 0.23% per hour with a SD of 0.01%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largest indicator for a student's grade from our project is the weekly self study hours. With an average increase of .23% increase in their grade per hour studied each week. </a:t>
            </a:r>
          </a:p>
          <a:p>
            <a:endParaRPr lang="en-US" sz="3200" dirty="0"/>
          </a:p>
          <a:p>
            <a:r>
              <a:rPr lang="en-US" sz="3200" dirty="0"/>
              <a:t>The next most important indicator is the absence days, which shows an average of .20% per day the student miss class.</a:t>
            </a:r>
          </a:p>
          <a:p>
            <a:endParaRPr lang="en-US" sz="3200" dirty="0"/>
          </a:p>
          <a:p>
            <a:r>
              <a:rPr lang="en-US" sz="3200" dirty="0"/>
              <a:t>The part time job indicator shows a minor impact of -1.27% on a student's grade if they have a part time job</a:t>
            </a:r>
          </a:p>
          <a:p>
            <a:endParaRPr lang="en-US" sz="3200" dirty="0"/>
          </a:p>
          <a:p>
            <a:r>
              <a:rPr lang="en-US" sz="3200" dirty="0"/>
              <a:t>The least impactful indicator was extracurricular activities only showing an average change of -0.09%, which is smaller than its’ standard deviation.</a:t>
            </a:r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3" y="31137227"/>
            <a:ext cx="14033633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3" y="25929653"/>
            <a:ext cx="14033633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6" y="36871650"/>
            <a:ext cx="10233919" cy="54334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</p:cNvCxnSpPr>
          <p:nvPr/>
        </p:nvCxnSpPr>
        <p:spPr>
          <a:xfrm>
            <a:off x="373289" y="11282979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7725192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846D1-7CEC-1CFB-0595-7B824E7C258F}"/>
              </a:ext>
            </a:extLst>
          </p:cNvPr>
          <p:cNvSpPr txBox="1"/>
          <p:nvPr/>
        </p:nvSpPr>
        <p:spPr>
          <a:xfrm>
            <a:off x="2989381" y="25823758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Intercept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05909-372F-D875-1E90-14DF73025454}"/>
              </a:ext>
            </a:extLst>
          </p:cNvPr>
          <p:cNvSpPr txBox="1"/>
          <p:nvPr/>
        </p:nvSpPr>
        <p:spPr>
          <a:xfrm>
            <a:off x="7788395" y="25896653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Time Job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A80E2-9765-2C8B-4D0B-3E52F7A38007}"/>
              </a:ext>
            </a:extLst>
          </p:cNvPr>
          <p:cNvSpPr txBox="1"/>
          <p:nvPr/>
        </p:nvSpPr>
        <p:spPr>
          <a:xfrm>
            <a:off x="12546128" y="31142505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C211E3-849D-5C5D-00F3-D52171195BFE}"/>
              </a:ext>
            </a:extLst>
          </p:cNvPr>
          <p:cNvSpPr txBox="1"/>
          <p:nvPr/>
        </p:nvSpPr>
        <p:spPr>
          <a:xfrm>
            <a:off x="12622776" y="25841806"/>
            <a:ext cx="1917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Absent Days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FB072-AFA8-0F1D-A2B9-5383DF1852FC}"/>
              </a:ext>
            </a:extLst>
          </p:cNvPr>
          <p:cNvSpPr txBox="1"/>
          <p:nvPr/>
        </p:nvSpPr>
        <p:spPr>
          <a:xfrm>
            <a:off x="2498125" y="31142505"/>
            <a:ext cx="29002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Extra Curricular Activities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5F7537-B1CE-5D08-0050-925FE8902ACD}"/>
              </a:ext>
            </a:extLst>
          </p:cNvPr>
          <p:cNvSpPr txBox="1"/>
          <p:nvPr/>
        </p:nvSpPr>
        <p:spPr>
          <a:xfrm>
            <a:off x="7633009" y="31142505"/>
            <a:ext cx="2231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Weekly Study Hours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 	</a:t>
            </a:r>
          </a:p>
        </p:txBody>
      </p:sp>
      <p:pic>
        <p:nvPicPr>
          <p:cNvPr id="28" name="Picture 27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4DEC92B-C48A-B771-F07E-FE70D17D99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464" y="8100996"/>
            <a:ext cx="13902651" cy="34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1695</TotalTime>
  <Words>550</Words>
  <Application>Microsoft Macintosh PowerPoint</Application>
  <PresentationFormat>Custom</PresentationFormat>
  <Paragraphs>124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Henderson,Andrew</cp:lastModifiedBy>
  <cp:revision>107</cp:revision>
  <dcterms:created xsi:type="dcterms:W3CDTF">2019-05-24T17:06:54Z</dcterms:created>
  <dcterms:modified xsi:type="dcterms:W3CDTF">2025-05-08T18:48:52Z</dcterms:modified>
</cp:coreProperties>
</file>