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D2B"/>
    <a:srgbClr val="B7CCEB"/>
    <a:srgbClr val="96B5E2"/>
    <a:srgbClr val="88B4DC"/>
    <a:srgbClr val="C8C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 autoAdjust="0"/>
    <p:restoredTop sz="94660"/>
  </p:normalViewPr>
  <p:slideViewPr>
    <p:cSldViewPr snapToGrid="0">
      <p:cViewPr>
        <p:scale>
          <a:sx n="42" d="100"/>
          <a:sy n="42" d="100"/>
        </p:scale>
        <p:origin x="1648" y="144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1818620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b="1" dirty="0">
              <a:latin typeface="Klavika Light" panose="020B0506040000020004" pitchFamily="34" charset="0"/>
            </a:endParaRPr>
          </a:p>
          <a:p>
            <a:pPr marL="346075"/>
            <a:endParaRPr lang="en-US" sz="4000" b="1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Model checking included results from both our Block Gibbs Sampler and </a:t>
            </a:r>
            <a:r>
              <a:rPr lang="en-US" sz="3600" dirty="0" err="1">
                <a:latin typeface="Klavika Light" panose="020B0506040000020004" pitchFamily="34" charset="0"/>
              </a:rPr>
              <a:t>rstanarm</a:t>
            </a:r>
            <a:r>
              <a:rPr lang="en-US" sz="3600" dirty="0">
                <a:latin typeface="Klavika Light" panose="020B0506040000020004" pitchFamily="34" charset="0"/>
              </a:rPr>
              <a:t> to compare outcomes.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The results table is based on the output from our Block Gibbs Sampler.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Exploratory data analysis graphs were created in </a:t>
            </a:r>
            <a:r>
              <a:rPr lang="en-US" sz="3600" dirty="0" err="1">
                <a:latin typeface="Klavika Light" panose="020B0506040000020004" pitchFamily="34" charset="0"/>
              </a:rPr>
              <a:t>Jupyter</a:t>
            </a:r>
            <a:r>
              <a:rPr lang="en-US" sz="3600" dirty="0">
                <a:latin typeface="Klavika Light" panose="020B0506040000020004" pitchFamily="34" charset="0"/>
              </a:rPr>
              <a:t> notebook using Python.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We analyzed results from both models to ensure good convergence from the trace plots (Block Gibbs Sampler) and posterior predictive checks (</a:t>
            </a:r>
            <a:r>
              <a:rPr lang="en-US" sz="3600" dirty="0" err="1">
                <a:latin typeface="Klavika Light" panose="020B0506040000020004" pitchFamily="34" charset="0"/>
              </a:rPr>
              <a:t>rstanarm</a:t>
            </a:r>
            <a:r>
              <a:rPr lang="en-US" sz="3600" dirty="0">
                <a:latin typeface="Klavika Light" panose="020B0506040000020004" pitchFamily="34" charset="0"/>
              </a:rPr>
              <a:t>).</a:t>
            </a:r>
          </a:p>
          <a:p>
            <a:pPr marL="346075"/>
            <a:endParaRPr lang="en-US" sz="10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415" y="16549539"/>
            <a:ext cx="15819120" cy="244682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/>
              <a:t>What effects do part time jobs, absences, extracurricular activities, and weekly self study hours have on student academic performance (average score)?</a:t>
            </a:r>
          </a:p>
          <a:p>
            <a:pPr marL="342900">
              <a:spcAft>
                <a:spcPts val="2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114900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25991" y="20150276"/>
            <a:ext cx="15819120" cy="1486560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 marL="346075">
              <a:buNone/>
            </a:pPr>
            <a:r>
              <a:rPr lang="en-US" sz="3600" b="1" dirty="0">
                <a:latin typeface="Klavika Light" panose="020B0506040000020004" pitchFamily="34" charset="0"/>
              </a:rPr>
              <a:t>Intercept</a:t>
            </a:r>
          </a:p>
          <a:p>
            <a:pPr marL="803275" lvl="1"/>
            <a:r>
              <a:rPr lang="en-US" sz="3600" dirty="0">
                <a:latin typeface="Klavika Light" panose="020B0506040000020004" pitchFamily="34" charset="0"/>
              </a:rPr>
              <a:t>	A student with no job, no extracurriculars, zero absences, and no study hours per week is expected to earn an average grade of 77.84% (SD = 0.31%).</a:t>
            </a:r>
          </a:p>
          <a:p>
            <a:pPr marL="346075">
              <a:buNone/>
            </a:pPr>
            <a:endParaRPr lang="en-US" sz="2400" dirty="0">
              <a:latin typeface="Klavika Light" panose="020B0506040000020004" pitchFamily="34" charset="0"/>
            </a:endParaRPr>
          </a:p>
          <a:p>
            <a:pPr marL="346075">
              <a:buNone/>
            </a:pPr>
            <a:r>
              <a:rPr lang="en-US" sz="3600" b="1" dirty="0">
                <a:latin typeface="Klavika Light" panose="020B0506040000020004" pitchFamily="34" charset="0"/>
              </a:rPr>
              <a:t>Part-Time Job</a:t>
            </a:r>
          </a:p>
          <a:p>
            <a:pPr marL="346075">
              <a:buNone/>
            </a:pPr>
            <a:r>
              <a:rPr lang="en-US" sz="3600" dirty="0">
                <a:latin typeface="Klavika Light" panose="020B0506040000020004" pitchFamily="34" charset="0"/>
              </a:rPr>
              <a:t>		Students with a part-time job earn 1.27% lower grades on average (SD = 	0.33%). 95% CI: [-1.91, -0.63] → </a:t>
            </a:r>
            <a:r>
              <a:rPr lang="en-US" sz="3600" b="1" dirty="0">
                <a:latin typeface="Klavika Light" panose="020B0506040000020004" pitchFamily="34" charset="0"/>
              </a:rPr>
              <a:t>Negative association</a:t>
            </a:r>
          </a:p>
          <a:p>
            <a:pPr marL="346075">
              <a:buNone/>
            </a:pPr>
            <a:endParaRPr lang="en-US" sz="2400" dirty="0">
              <a:latin typeface="Klavika Light" panose="020B0506040000020004" pitchFamily="34" charset="0"/>
            </a:endParaRPr>
          </a:p>
          <a:p>
            <a:pPr marL="346075">
              <a:buNone/>
            </a:pPr>
            <a:r>
              <a:rPr lang="en-US" sz="3600" b="1" dirty="0">
                <a:latin typeface="Klavika Light" panose="020B0506040000020004" pitchFamily="34" charset="0"/>
              </a:rPr>
              <a:t>Absent Days</a:t>
            </a:r>
          </a:p>
          <a:p>
            <a:pPr marL="346075">
              <a:buNone/>
            </a:pPr>
            <a:r>
              <a:rPr lang="en-US" sz="3600" dirty="0">
                <a:latin typeface="Klavika Light" panose="020B0506040000020004" pitchFamily="34" charset="0"/>
              </a:rPr>
              <a:t>		Each day absent leads to a 0.20% drop in grade (SD = 0.05%).</a:t>
            </a:r>
          </a:p>
          <a:p>
            <a:pPr marL="346075">
              <a:buNone/>
            </a:pPr>
            <a:r>
              <a:rPr lang="en-US" sz="3600" dirty="0">
                <a:latin typeface="Klavika Light" panose="020B0506040000020004" pitchFamily="34" charset="0"/>
              </a:rPr>
              <a:t>		95% CI: [-0.29, -0.10] → </a:t>
            </a:r>
            <a:r>
              <a:rPr lang="en-US" sz="3600" b="1" dirty="0">
                <a:latin typeface="Klavika Light" panose="020B0506040000020004" pitchFamily="34" charset="0"/>
              </a:rPr>
              <a:t>Likely negative effect</a:t>
            </a:r>
          </a:p>
          <a:p>
            <a:pPr marL="346075">
              <a:buNone/>
            </a:pPr>
            <a:endParaRPr lang="en-US" sz="2400" dirty="0">
              <a:latin typeface="Klavika Light" panose="020B0506040000020004" pitchFamily="34" charset="0"/>
            </a:endParaRPr>
          </a:p>
          <a:p>
            <a:pPr marL="346075">
              <a:buNone/>
            </a:pPr>
            <a:r>
              <a:rPr lang="en-US" sz="3600" b="1" dirty="0">
                <a:latin typeface="Klavika Light" panose="020B0506040000020004" pitchFamily="34" charset="0"/>
              </a:rPr>
              <a:t>Extracurricular Activities</a:t>
            </a:r>
          </a:p>
          <a:p>
            <a:pPr marL="346075">
              <a:buNone/>
            </a:pPr>
            <a:r>
              <a:rPr lang="en-US" sz="3600" dirty="0">
                <a:latin typeface="Klavika Light" panose="020B0506040000020004" pitchFamily="34" charset="0"/>
              </a:rPr>
              <a:t>		Associated with a -0.09% difference in grades (SD = 0.29%).</a:t>
            </a:r>
          </a:p>
          <a:p>
            <a:pPr marL="346075">
              <a:buNone/>
            </a:pPr>
            <a:r>
              <a:rPr lang="en-US" sz="3600" dirty="0">
                <a:latin typeface="Klavika Light" panose="020B0506040000020004" pitchFamily="34" charset="0"/>
              </a:rPr>
              <a:t>		95% CI: [-0.65, 0.48] → </a:t>
            </a:r>
            <a:r>
              <a:rPr lang="en-US" sz="3600" b="1" dirty="0">
                <a:latin typeface="Klavika Light" panose="020B0506040000020004" pitchFamily="34" charset="0"/>
              </a:rPr>
              <a:t>Uncertain effect </a:t>
            </a:r>
            <a:r>
              <a:rPr lang="en-US" sz="3600" dirty="0">
                <a:latin typeface="Klavika Light" panose="020B0506040000020004" pitchFamily="34" charset="0"/>
              </a:rPr>
              <a:t>(includes 0)</a:t>
            </a:r>
          </a:p>
          <a:p>
            <a:pPr marL="346075">
              <a:buNone/>
            </a:pPr>
            <a:endParaRPr lang="en-US" sz="2400" dirty="0">
              <a:latin typeface="Klavika Light" panose="020B0506040000020004" pitchFamily="34" charset="0"/>
            </a:endParaRPr>
          </a:p>
          <a:p>
            <a:pPr marL="346075">
              <a:buNone/>
            </a:pPr>
            <a:r>
              <a:rPr lang="en-US" sz="3600" b="1" dirty="0">
                <a:latin typeface="Klavika Light" panose="020B0506040000020004" pitchFamily="34" charset="0"/>
              </a:rPr>
              <a:t>Weekly Study Hours</a:t>
            </a:r>
          </a:p>
          <a:p>
            <a:pPr marL="346075">
              <a:buNone/>
            </a:pPr>
            <a:r>
              <a:rPr lang="en-US" sz="3600" dirty="0">
                <a:latin typeface="Klavika Light" panose="020B0506040000020004" pitchFamily="34" charset="0"/>
              </a:rPr>
              <a:t>		Each additional study hour per week increases grades by 0.23% (SD = 0.01%).</a:t>
            </a:r>
          </a:p>
          <a:p>
            <a:pPr marL="346075">
              <a:buNone/>
            </a:pPr>
            <a:r>
              <a:rPr lang="en-US" sz="3600" dirty="0">
                <a:latin typeface="Klavika Light" panose="020B0506040000020004" pitchFamily="34" charset="0"/>
              </a:rPr>
              <a:t>		95% CI: [0.21, 0.25] → </a:t>
            </a:r>
            <a:r>
              <a:rPr lang="en-US" sz="3600" b="1" dirty="0">
                <a:latin typeface="Klavika Light" panose="020B0506040000020004" pitchFamily="34" charset="0"/>
              </a:rPr>
              <a:t>Strong positive effect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54052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The most important indicator </a:t>
            </a:r>
            <a:r>
              <a:rPr lang="en-US" sz="3600" dirty="0">
                <a:latin typeface="Klavika Light" panose="020B0506040000020004" pitchFamily="34" charset="0"/>
              </a:rPr>
              <a:t>on student grades was weekly self study hours. With an average increase of .23% increase in their grade per hour studied each week. </a:t>
            </a:r>
          </a:p>
          <a:p>
            <a:pPr marL="346075"/>
            <a:endParaRPr lang="en-US" sz="2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The second strongest indicator </a:t>
            </a:r>
            <a:r>
              <a:rPr lang="en-US" sz="3600" dirty="0">
                <a:latin typeface="Klavika Light" panose="020B0506040000020004" pitchFamily="34" charset="0"/>
              </a:rPr>
              <a:t>was absence days, showing an average of .20% per day the student miss class.</a:t>
            </a:r>
          </a:p>
          <a:p>
            <a:pPr marL="346075"/>
            <a:endParaRPr lang="en-US" sz="2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The part time job indicator </a:t>
            </a:r>
            <a:r>
              <a:rPr lang="en-US" sz="3600" dirty="0">
                <a:latin typeface="Klavika Light" panose="020B0506040000020004" pitchFamily="34" charset="0"/>
              </a:rPr>
              <a:t>shows a minor impact of -1.27% on a student's grade if they have a part time job.</a:t>
            </a:r>
          </a:p>
          <a:p>
            <a:pPr marL="346075"/>
            <a:endParaRPr lang="en-US" sz="2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The least impactful indicator </a:t>
            </a:r>
            <a:r>
              <a:rPr lang="en-US" sz="3600" dirty="0">
                <a:latin typeface="Klavika Light" panose="020B0506040000020004" pitchFamily="34" charset="0"/>
              </a:rPr>
              <a:t>was extracurricular activities only showing an average change of -0.09%, which is smaller than its’ standard deviation.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73100" y="15958680"/>
            <a:ext cx="13716000" cy="1092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400724" y="19574684"/>
            <a:ext cx="13716000" cy="1092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00789" y="20146515"/>
            <a:ext cx="15819120" cy="428322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3600" b="1"/>
            </a:lvl1pPr>
            <a:lvl2pPr marL="803275" lvl="1">
              <a:defRPr sz="3600">
                <a:latin typeface="Klavika Light" panose="020B0506040000020004" pitchFamily="34" charset="0"/>
              </a:defRPr>
            </a:lvl2pPr>
          </a:lstStyle>
          <a:p>
            <a:pPr marL="342900">
              <a:spcAft>
                <a:spcPts val="20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 </a:t>
            </a: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Handles complex models with many predictor variables.</a:t>
            </a:r>
          </a:p>
          <a:p>
            <a:pPr marL="342900">
              <a:spcAft>
                <a:spcPts val="200"/>
              </a:spcAft>
            </a:pPr>
            <a:endParaRPr lang="en-US" sz="24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Assumes distributions from the data; no need to specify them manually.</a:t>
            </a:r>
          </a:p>
          <a:p>
            <a:pPr marL="342900">
              <a:spcAft>
                <a:spcPts val="200"/>
              </a:spcAft>
            </a:pPr>
            <a:endParaRPr lang="en-US" sz="24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</a:rPr>
              <a:t>Both models were used to compare outcomes, which were highly consistent across methods.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496452" y="19574684"/>
            <a:ext cx="13716000" cy="1092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6" y="36871650"/>
            <a:ext cx="10233919" cy="54334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</p:cNvCxnSpPr>
          <p:nvPr/>
        </p:nvCxnSpPr>
        <p:spPr>
          <a:xfrm>
            <a:off x="373289" y="11282979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8402300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 	</a:t>
            </a:r>
          </a:p>
        </p:txBody>
      </p:sp>
      <p:pic>
        <p:nvPicPr>
          <p:cNvPr id="71" name="Picture 70" descr="A graph of different types of graphs&#10;&#10;AI-generated content may be incorrect.">
            <a:extLst>
              <a:ext uri="{FF2B5EF4-FFF2-40B4-BE49-F238E27FC236}">
                <a16:creationId xmlns:a16="http://schemas.microsoft.com/office/drawing/2014/main" id="{7F24ECD3-27A9-AB14-90DA-F948B0AB08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4" y="25862806"/>
            <a:ext cx="15143934" cy="5433472"/>
          </a:xfrm>
          <a:prstGeom prst="rect">
            <a:avLst/>
          </a:prstGeom>
        </p:spPr>
      </p:pic>
      <p:pic>
        <p:nvPicPr>
          <p:cNvPr id="73" name="Picture 72" descr="Several different types of activities&#10;&#10;AI-generated content may be incorrect.">
            <a:extLst>
              <a:ext uri="{FF2B5EF4-FFF2-40B4-BE49-F238E27FC236}">
                <a16:creationId xmlns:a16="http://schemas.microsoft.com/office/drawing/2014/main" id="{02C0E5A7-5E15-F30E-9ED8-BA4A369E8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3" y="31434251"/>
            <a:ext cx="14822616" cy="5227858"/>
          </a:xfrm>
          <a:prstGeom prst="rect">
            <a:avLst/>
          </a:prstGeom>
        </p:spPr>
      </p:pic>
      <p:pic>
        <p:nvPicPr>
          <p:cNvPr id="75" name="Picture 74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69CC9E20-B279-C805-4A0F-F2247D4552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57" y="21042714"/>
            <a:ext cx="14273538" cy="3552238"/>
          </a:xfrm>
          <a:prstGeom prst="rect">
            <a:avLst/>
          </a:prstGeom>
        </p:spPr>
      </p:pic>
      <p:pic>
        <p:nvPicPr>
          <p:cNvPr id="3" name="Picture 2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8115FAC-32BB-A9D4-7FBA-6CB010E410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044" y="8442842"/>
            <a:ext cx="11862506" cy="42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502</Words>
  <Application>Microsoft Macintosh PowerPoint</Application>
  <PresentationFormat>Custom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Mabrey,Carlos</cp:lastModifiedBy>
  <cp:revision>118</cp:revision>
  <dcterms:created xsi:type="dcterms:W3CDTF">2019-05-24T17:06:54Z</dcterms:created>
  <dcterms:modified xsi:type="dcterms:W3CDTF">2025-05-14T20:37:43Z</dcterms:modified>
</cp:coreProperties>
</file>