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5" autoAdjust="0"/>
    <p:restoredTop sz="94660"/>
  </p:normalViewPr>
  <p:slideViewPr>
    <p:cSldViewPr snapToGrid="0">
      <p:cViewPr>
        <p:scale>
          <a:sx n="36" d="100"/>
          <a:sy n="36" d="100"/>
        </p:scale>
        <p:origin x="528" y="-1565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11818620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b="1" dirty="0">
              <a:latin typeface="Klavika Light" panose="020B0506040000020004" pitchFamily="34" charset="0"/>
            </a:endParaRPr>
          </a:p>
          <a:p>
            <a:pPr marL="346075"/>
            <a:endParaRPr lang="en-US" sz="4000" b="1" dirty="0">
              <a:latin typeface="Klavika Light" panose="020B0506040000020004" pitchFamily="34" charset="0"/>
            </a:endParaRP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Model checking included results from both our Block Gibbs Sampler and </a:t>
            </a:r>
            <a:r>
              <a:rPr lang="en-US" sz="3600" dirty="0" err="1">
                <a:latin typeface="Klavika Light" panose="020B0506040000020004" pitchFamily="34" charset="0"/>
              </a:rPr>
              <a:t>rstanarm</a:t>
            </a:r>
            <a:r>
              <a:rPr lang="en-US" sz="3600" dirty="0">
                <a:latin typeface="Klavika Light" panose="020B0506040000020004" pitchFamily="34" charset="0"/>
              </a:rPr>
              <a:t>, to compare outcomes.</a:t>
            </a:r>
          </a:p>
          <a:p>
            <a:pPr marL="346075"/>
            <a:endParaRPr lang="en-US" sz="3600" b="1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The table of results is based on the output from our Block Gibbs Sampler.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Exploratory data analysis graphs were created in </a:t>
            </a:r>
            <a:r>
              <a:rPr lang="en-US" sz="3600" dirty="0" err="1">
                <a:latin typeface="Klavika Light" panose="020B0506040000020004" pitchFamily="34" charset="0"/>
              </a:rPr>
              <a:t>Jupyter</a:t>
            </a:r>
            <a:r>
              <a:rPr lang="en-US" sz="3600" dirty="0">
                <a:latin typeface="Klavika Light" panose="020B0506040000020004" pitchFamily="34" charset="0"/>
              </a:rPr>
              <a:t> notebook using Python.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We analyzed results from both models to ensure good convergence </a:t>
            </a:r>
            <a:r>
              <a:rPr lang="en-US" sz="3600">
                <a:latin typeface="Klavika Light" panose="020B0506040000020004" pitchFamily="34" charset="0"/>
              </a:rPr>
              <a:t>from the </a:t>
            </a:r>
            <a:r>
              <a:rPr lang="en-US" sz="3600" dirty="0">
                <a:latin typeface="Klavika Light" panose="020B0506040000020004" pitchFamily="34" charset="0"/>
              </a:rPr>
              <a:t>trace plots (Block Gibbs Sampler) and posterior predictive checks (</a:t>
            </a:r>
            <a:r>
              <a:rPr lang="en-US" sz="3600" dirty="0" err="1">
                <a:latin typeface="Klavika Light" panose="020B0506040000020004" pitchFamily="34" charset="0"/>
              </a:rPr>
              <a:t>rstanarm</a:t>
            </a:r>
            <a:r>
              <a:rPr lang="en-US" sz="3600" dirty="0">
                <a:latin typeface="Klavika Light" panose="020B0506040000020004" pitchFamily="34" charset="0"/>
              </a:rPr>
              <a:t>).</a:t>
            </a:r>
          </a:p>
          <a:p>
            <a:pPr marL="346075"/>
            <a:endParaRPr lang="en-US" sz="10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9415" y="16549539"/>
            <a:ext cx="15819120" cy="244682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3600" dirty="0"/>
              <a:t>What are the effects of </a:t>
            </a:r>
            <a:r>
              <a:rPr lang="en-US" sz="3600" dirty="0" err="1"/>
              <a:t>part_time_job</a:t>
            </a:r>
            <a:r>
              <a:rPr lang="en-US" sz="3600" dirty="0"/>
              <a:t>, </a:t>
            </a:r>
            <a:r>
              <a:rPr lang="en-US" sz="3600" dirty="0" err="1"/>
              <a:t>absence_days</a:t>
            </a:r>
            <a:r>
              <a:rPr lang="en-US" sz="3600" dirty="0"/>
              <a:t>, </a:t>
            </a:r>
            <a:r>
              <a:rPr lang="en-US" sz="3600" dirty="0" err="1"/>
              <a:t>extracurricular_activities</a:t>
            </a:r>
            <a:r>
              <a:rPr lang="en-US" sz="3600" dirty="0"/>
              <a:t>, </a:t>
            </a:r>
            <a:r>
              <a:rPr lang="en-US" sz="3600" dirty="0" err="1"/>
              <a:t>weekly_self_study_hours</a:t>
            </a:r>
            <a:r>
              <a:rPr lang="en-US" sz="3600" dirty="0"/>
              <a:t> have on student performance (</a:t>
            </a:r>
            <a:r>
              <a:rPr lang="en-US" sz="3600" dirty="0" err="1"/>
              <a:t>average_score</a:t>
            </a:r>
            <a:r>
              <a:rPr lang="en-US" sz="3600" dirty="0"/>
              <a:t>).</a:t>
            </a:r>
          </a:p>
          <a:p>
            <a:pPr marL="342900">
              <a:spcAft>
                <a:spcPts val="20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25991" y="20150276"/>
            <a:ext cx="15819120" cy="1412694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0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The intercept shows a student that has no job, no extra curriculars, present every day, and no study hours each week earn a 77.84% on average, with SD of 0.31%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with a part time job are expected to have an average grade difference of -1.27% points on the estimated average grade, with a SD of 0.33%. </a:t>
            </a:r>
            <a:r>
              <a:rPr lang="en-US" sz="3600" dirty="0">
                <a:latin typeface="Klavika Light" panose="020B0506040000020004"/>
              </a:rPr>
              <a:t>The 95% credible interval is [-1.91, -0.63], suggesting a meaningful negative association.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day a student is absent their grade is expected to change by -0.20% per day they are absent, with a SD of 0.05%. </a:t>
            </a:r>
            <a:r>
              <a:rPr lang="en-US" sz="3600" dirty="0">
                <a:latin typeface="Klavika Light" panose="020B0506040000020004"/>
              </a:rPr>
              <a:t>The 95% credible interval is [-0.29, -0.10], indicating a likely negative effect.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who participate in extra curricular activities show an average difference of -0.09% points with a SD of 0.29%. The 95% credible interval is [-0.65, 0.48], which includes 0, suggesting the effect is uncertain.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hour per week a student studies shows and average change of 0.23% per hour with a SD of 0.01%. The 95% credible interval is [0.21, 0.25], indicating a strong positive association.</a:t>
            </a:r>
            <a:endParaRPr lang="en-US" sz="1000" dirty="0">
              <a:latin typeface="Klavika Light" panose="020B05060400000200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25993" y="35412098"/>
            <a:ext cx="15819120" cy="7294305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largest indicator for a student's grade from our project is the weekly self study hours. With an average increase of .23% increase in their grade per hour studied each week. </a:t>
            </a:r>
          </a:p>
          <a:p>
            <a:endParaRPr lang="en-US" sz="3200" dirty="0"/>
          </a:p>
          <a:p>
            <a:r>
              <a:rPr lang="en-US" sz="3200" dirty="0"/>
              <a:t>The next most important indicator is the absence days, which shows an average of .20% per day the student miss class.</a:t>
            </a:r>
          </a:p>
          <a:p>
            <a:endParaRPr lang="en-US" sz="3200" dirty="0"/>
          </a:p>
          <a:p>
            <a:r>
              <a:rPr lang="en-US" sz="3200" dirty="0"/>
              <a:t>The part time job indicator shows a minor impact of -1.27% on a student's grade if they have a part time job</a:t>
            </a:r>
          </a:p>
          <a:p>
            <a:endParaRPr lang="en-US" sz="3200" dirty="0"/>
          </a:p>
          <a:p>
            <a:r>
              <a:rPr lang="en-US" sz="3200" dirty="0"/>
              <a:t>The least impactful indicator was extracurricular activities only showing an average change of -0.09%, which is smaller than its’ standard deviation.</a:t>
            </a:r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573100" y="1595868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400724" y="1957468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4830367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00789" y="20146515"/>
            <a:ext cx="15819120" cy="3857466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</a:p>
          <a:p>
            <a:pPr marL="342900">
              <a:spcAft>
                <a:spcPts val="200"/>
              </a:spcAf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*We used both models to compare results (although they were very similar).</a:t>
            </a: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496452" y="1957468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26" y="36871650"/>
            <a:ext cx="10233919" cy="54334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E4F621-1464-20DD-FAC4-EE08D9B97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7503488"/>
            <a:ext cx="5120651" cy="37794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6EEFEB-0711-92CF-C1B1-4B9F9FF9D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8" y="11132417"/>
            <a:ext cx="5039321" cy="37794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DD939C-79C6-3CC0-7071-BA13D7CFD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1121655"/>
            <a:ext cx="5120651" cy="37794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A1D94D-55D1-A8CB-8EA7-BE8BA3FC0E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11138673"/>
            <a:ext cx="5120651" cy="37794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01672F-6E67-6680-F3B0-2755C96EC1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9" y="7503488"/>
            <a:ext cx="5039321" cy="37794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630B5D-4FF5-8D8A-6424-AC3E4DF682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7518709"/>
            <a:ext cx="5120651" cy="377949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C410A34-143A-89EA-2FA5-553BFBF8B9C5}"/>
              </a:ext>
            </a:extLst>
          </p:cNvPr>
          <p:cNvSpPr/>
          <p:nvPr/>
        </p:nvSpPr>
        <p:spPr>
          <a:xfrm>
            <a:off x="596725" y="8855290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A4B012-514C-9F09-5795-CBD6ADEDA73F}"/>
              </a:ext>
            </a:extLst>
          </p:cNvPr>
          <p:cNvSpPr/>
          <p:nvPr/>
        </p:nvSpPr>
        <p:spPr>
          <a:xfrm>
            <a:off x="754742" y="1258712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82D79-BE6D-CF5D-F683-F758804F5F04}"/>
              </a:ext>
            </a:extLst>
          </p:cNvPr>
          <p:cNvSpPr/>
          <p:nvPr/>
        </p:nvSpPr>
        <p:spPr>
          <a:xfrm>
            <a:off x="5964173" y="880360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4E588-B053-FB2E-8848-207A6ADC65DA}"/>
              </a:ext>
            </a:extLst>
          </p:cNvPr>
          <p:cNvSpPr/>
          <p:nvPr/>
        </p:nvSpPr>
        <p:spPr>
          <a:xfrm>
            <a:off x="5911192" y="1262303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6FE38-1601-2E5D-14A1-716260D17AE9}"/>
              </a:ext>
            </a:extLst>
          </p:cNvPr>
          <p:cNvSpPr/>
          <p:nvPr/>
        </p:nvSpPr>
        <p:spPr>
          <a:xfrm>
            <a:off x="11130060" y="906186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9B0845-41C2-6A7C-6234-AF9EDD7D7B60}"/>
              </a:ext>
            </a:extLst>
          </p:cNvPr>
          <p:cNvSpPr/>
          <p:nvPr/>
        </p:nvSpPr>
        <p:spPr>
          <a:xfrm>
            <a:off x="11109598" y="1256050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A1B19F-618A-184B-5E41-10FB9FCEA393}"/>
              </a:ext>
            </a:extLst>
          </p:cNvPr>
          <p:cNvSpPr/>
          <p:nvPr/>
        </p:nvSpPr>
        <p:spPr>
          <a:xfrm>
            <a:off x="811159" y="873476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C7FBD5-3425-BEF5-E905-78A59CAC76C1}"/>
              </a:ext>
            </a:extLst>
          </p:cNvPr>
          <p:cNvSpPr txBox="1"/>
          <p:nvPr/>
        </p:nvSpPr>
        <p:spPr>
          <a:xfrm>
            <a:off x="2220686" y="7518709"/>
            <a:ext cx="2086787" cy="4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D94EB9-20AF-B6A8-27B2-BE4CECE78F6E}"/>
              </a:ext>
            </a:extLst>
          </p:cNvPr>
          <p:cNvSpPr/>
          <p:nvPr/>
        </p:nvSpPr>
        <p:spPr>
          <a:xfrm>
            <a:off x="2756867" y="1102733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31640C-F1FC-2F90-9D3C-D50DA0935161}"/>
              </a:ext>
            </a:extLst>
          </p:cNvPr>
          <p:cNvSpPr/>
          <p:nvPr/>
        </p:nvSpPr>
        <p:spPr>
          <a:xfrm>
            <a:off x="2595812" y="14664070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85ED76-CDEB-B1D2-BE14-2571954D2F14}"/>
              </a:ext>
            </a:extLst>
          </p:cNvPr>
          <p:cNvSpPr/>
          <p:nvPr/>
        </p:nvSpPr>
        <p:spPr>
          <a:xfrm>
            <a:off x="7837010" y="1467653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F32CD1-3A10-0328-363C-55A661AFB304}"/>
              </a:ext>
            </a:extLst>
          </p:cNvPr>
          <p:cNvSpPr/>
          <p:nvPr/>
        </p:nvSpPr>
        <p:spPr>
          <a:xfrm>
            <a:off x="7788395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A1A393-EF52-4F9C-E149-5ACA780CCF51}"/>
              </a:ext>
            </a:extLst>
          </p:cNvPr>
          <p:cNvSpPr/>
          <p:nvPr/>
        </p:nvSpPr>
        <p:spPr>
          <a:xfrm>
            <a:off x="12786637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D97CAE-06F3-420F-36A2-6A777E24BCDC}"/>
              </a:ext>
            </a:extLst>
          </p:cNvPr>
          <p:cNvSpPr/>
          <p:nvPr/>
        </p:nvSpPr>
        <p:spPr>
          <a:xfrm>
            <a:off x="12829731" y="1462285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BFF12E-8BAF-0F96-3ACD-26FDEE8A631D}"/>
              </a:ext>
            </a:extLst>
          </p:cNvPr>
          <p:cNvSpPr txBox="1"/>
          <p:nvPr/>
        </p:nvSpPr>
        <p:spPr>
          <a:xfrm rot="16200000">
            <a:off x="162463" y="9242969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BCBBB3-1843-7790-0BF1-5FB063E86AB6}"/>
              </a:ext>
            </a:extLst>
          </p:cNvPr>
          <p:cNvSpPr txBox="1"/>
          <p:nvPr/>
        </p:nvSpPr>
        <p:spPr>
          <a:xfrm rot="16200000">
            <a:off x="5145750" y="923340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FCE142-1064-39F1-38D4-CEDA3E5E3EB0}"/>
              </a:ext>
            </a:extLst>
          </p:cNvPr>
          <p:cNvSpPr txBox="1"/>
          <p:nvPr/>
        </p:nvSpPr>
        <p:spPr>
          <a:xfrm rot="16200000">
            <a:off x="10296699" y="9291463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90E0FE-A311-B8C2-F688-DF776DB11FE0}"/>
              </a:ext>
            </a:extLst>
          </p:cNvPr>
          <p:cNvSpPr txBox="1"/>
          <p:nvPr/>
        </p:nvSpPr>
        <p:spPr>
          <a:xfrm rot="16200000">
            <a:off x="210367" y="1292165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D281E0-DC5D-E891-E5A5-5EACB4F59FEE}"/>
              </a:ext>
            </a:extLst>
          </p:cNvPr>
          <p:cNvSpPr txBox="1"/>
          <p:nvPr/>
        </p:nvSpPr>
        <p:spPr>
          <a:xfrm rot="16200000">
            <a:off x="5193654" y="12912097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3670E4-77AC-061E-F648-C239C188FE52}"/>
              </a:ext>
            </a:extLst>
          </p:cNvPr>
          <p:cNvSpPr txBox="1"/>
          <p:nvPr/>
        </p:nvSpPr>
        <p:spPr>
          <a:xfrm rot="16200000">
            <a:off x="10344603" y="12970152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7D5AD3-177C-6A87-C30A-A88EA6EC5C3B}"/>
              </a:ext>
            </a:extLst>
          </p:cNvPr>
          <p:cNvSpPr txBox="1"/>
          <p:nvPr/>
        </p:nvSpPr>
        <p:spPr>
          <a:xfrm>
            <a:off x="754742" y="1129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BCAF9C-CD80-EB96-BA5C-DCEA15FD3B6A}"/>
              </a:ext>
            </a:extLst>
          </p:cNvPr>
          <p:cNvSpPr txBox="1"/>
          <p:nvPr/>
        </p:nvSpPr>
        <p:spPr>
          <a:xfrm>
            <a:off x="2612917" y="10921547"/>
            <a:ext cx="133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Absent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F09920-F27A-A4B1-A7BB-E5086345784F}"/>
              </a:ext>
            </a:extLst>
          </p:cNvPr>
          <p:cNvSpPr txBox="1"/>
          <p:nvPr/>
        </p:nvSpPr>
        <p:spPr>
          <a:xfrm>
            <a:off x="7341083" y="10938565"/>
            <a:ext cx="218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Study Hours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8DAF1A-4328-AD0B-CE90-B84E738AF5D1}"/>
              </a:ext>
            </a:extLst>
          </p:cNvPr>
          <p:cNvSpPr txBox="1"/>
          <p:nvPr/>
        </p:nvSpPr>
        <p:spPr>
          <a:xfrm>
            <a:off x="1599477" y="14506550"/>
            <a:ext cx="332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Curricular Activities (0=No)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1658A3-6CF3-5F27-06B9-AE4B5A15B834}"/>
              </a:ext>
            </a:extLst>
          </p:cNvPr>
          <p:cNvSpPr txBox="1"/>
          <p:nvPr/>
        </p:nvSpPr>
        <p:spPr>
          <a:xfrm>
            <a:off x="6477743" y="14564556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Time Job (0=No)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A1EB50-677A-9C35-ADD2-BF18C5CE319F}"/>
              </a:ext>
            </a:extLst>
          </p:cNvPr>
          <p:cNvSpPr txBox="1"/>
          <p:nvPr/>
        </p:nvSpPr>
        <p:spPr>
          <a:xfrm>
            <a:off x="11579654" y="14573022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(0=Famale)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89E70D-4CBC-45E8-2E40-3548E95641AF}"/>
              </a:ext>
            </a:extLst>
          </p:cNvPr>
          <p:cNvSpPr txBox="1"/>
          <p:nvPr/>
        </p:nvSpPr>
        <p:spPr>
          <a:xfrm>
            <a:off x="12829731" y="10950773"/>
            <a:ext cx="150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Score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62A0F7-57F4-CBC3-22C9-2CC94F27C959}"/>
              </a:ext>
            </a:extLst>
          </p:cNvPr>
          <p:cNvCxnSpPr>
            <a:cxnSpLocks/>
          </p:cNvCxnSpPr>
          <p:nvPr/>
        </p:nvCxnSpPr>
        <p:spPr>
          <a:xfrm>
            <a:off x="373289" y="11282979"/>
            <a:ext cx="158191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B27E27-88CD-85B9-19E7-0B6C59134149}"/>
              </a:ext>
            </a:extLst>
          </p:cNvPr>
          <p:cNvCxnSpPr>
            <a:cxnSpLocks/>
          </p:cNvCxnSpPr>
          <p:nvPr/>
        </p:nvCxnSpPr>
        <p:spPr>
          <a:xfrm flipV="1">
            <a:off x="5642745" y="7733776"/>
            <a:ext cx="0" cy="71385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5CFA20-E34D-F1D1-177D-A14D2FC8482B}"/>
              </a:ext>
            </a:extLst>
          </p:cNvPr>
          <p:cNvCxnSpPr/>
          <p:nvPr/>
        </p:nvCxnSpPr>
        <p:spPr>
          <a:xfrm flipV="1">
            <a:off x="10745790" y="7676119"/>
            <a:ext cx="0" cy="72662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637FB7-A303-04B5-7680-07200F5A9F8D}"/>
              </a:ext>
            </a:extLst>
          </p:cNvPr>
          <p:cNvSpPr txBox="1"/>
          <p:nvPr/>
        </p:nvSpPr>
        <p:spPr>
          <a:xfrm>
            <a:off x="373289" y="7168654"/>
            <a:ext cx="15819120" cy="8402300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 	</a:t>
            </a:r>
          </a:p>
        </p:txBody>
      </p:sp>
      <p:pic>
        <p:nvPicPr>
          <p:cNvPr id="28" name="Picture 27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04DEC92B-C48A-B771-F07E-FE70D17D99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338" y="8072355"/>
            <a:ext cx="14755918" cy="4830088"/>
          </a:xfrm>
          <a:prstGeom prst="rect">
            <a:avLst/>
          </a:prstGeom>
        </p:spPr>
      </p:pic>
      <p:pic>
        <p:nvPicPr>
          <p:cNvPr id="71" name="Picture 70" descr="A graph of different types of graphs&#10;&#10;AI-generated content may be incorrect.">
            <a:extLst>
              <a:ext uri="{FF2B5EF4-FFF2-40B4-BE49-F238E27FC236}">
                <a16:creationId xmlns:a16="http://schemas.microsoft.com/office/drawing/2014/main" id="{7F24ECD3-27A9-AB14-90DA-F948B0AB08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4" y="25862806"/>
            <a:ext cx="15143934" cy="5433472"/>
          </a:xfrm>
          <a:prstGeom prst="rect">
            <a:avLst/>
          </a:prstGeom>
        </p:spPr>
      </p:pic>
      <p:pic>
        <p:nvPicPr>
          <p:cNvPr id="73" name="Picture 72" descr="Several different types of activities&#10;&#10;AI-generated content may be incorrect.">
            <a:extLst>
              <a:ext uri="{FF2B5EF4-FFF2-40B4-BE49-F238E27FC236}">
                <a16:creationId xmlns:a16="http://schemas.microsoft.com/office/drawing/2014/main" id="{02C0E5A7-5E15-F30E-9ED8-BA4A369E86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3" y="31434251"/>
            <a:ext cx="14822616" cy="5227858"/>
          </a:xfrm>
          <a:prstGeom prst="rect">
            <a:avLst/>
          </a:prstGeom>
        </p:spPr>
      </p:pic>
      <p:pic>
        <p:nvPicPr>
          <p:cNvPr id="75" name="Picture 74" descr="A screenshot of a white background&#10;&#10;AI-generated content may be incorrect.">
            <a:extLst>
              <a:ext uri="{FF2B5EF4-FFF2-40B4-BE49-F238E27FC236}">
                <a16:creationId xmlns:a16="http://schemas.microsoft.com/office/drawing/2014/main" id="{69CC9E20-B279-C805-4A0F-F2247D4552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757" y="21042714"/>
            <a:ext cx="14273538" cy="35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</TotalTime>
  <Words>561</Words>
  <Application>Microsoft Office PowerPoint</Application>
  <PresentationFormat>Custom</PresentationFormat>
  <Paragraphs>121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Times New Roman</vt:lpstr>
      <vt:lpstr>Vitesse Bold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Reyes,Jessica</cp:lastModifiedBy>
  <cp:revision>114</cp:revision>
  <dcterms:created xsi:type="dcterms:W3CDTF">2019-05-24T17:06:54Z</dcterms:created>
  <dcterms:modified xsi:type="dcterms:W3CDTF">2025-05-09T17:39:50Z</dcterms:modified>
</cp:coreProperties>
</file>