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handoutMasterIdLst>
    <p:handoutMasterId r:id="rId17"/>
  </p:handoutMasterIdLst>
  <p:sldIdLst>
    <p:sldId id="583" r:id="rId2"/>
    <p:sldId id="584" r:id="rId3"/>
    <p:sldId id="604" r:id="rId4"/>
    <p:sldId id="586" r:id="rId5"/>
    <p:sldId id="491" r:id="rId6"/>
    <p:sldId id="606" r:id="rId7"/>
    <p:sldId id="607" r:id="rId8"/>
    <p:sldId id="608" r:id="rId9"/>
    <p:sldId id="609" r:id="rId10"/>
    <p:sldId id="610" r:id="rId11"/>
    <p:sldId id="611" r:id="rId12"/>
    <p:sldId id="468" r:id="rId13"/>
    <p:sldId id="488" r:id="rId14"/>
    <p:sldId id="599" r:id="rId15"/>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5050"/>
    <a:srgbClr val="82B941"/>
    <a:srgbClr val="F6F8FA"/>
    <a:srgbClr val="6A8C47"/>
    <a:srgbClr val="F7F8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825" autoAdjust="0"/>
    <p:restoredTop sz="91246" autoAdjust="0"/>
  </p:normalViewPr>
  <p:slideViewPr>
    <p:cSldViewPr snapToGrid="0" showGuides="1">
      <p:cViewPr>
        <p:scale>
          <a:sx n="154" d="100"/>
          <a:sy n="154" d="100"/>
        </p:scale>
        <p:origin x="72" y="172"/>
      </p:cViewPr>
      <p:guideLst/>
    </p:cSldViewPr>
  </p:slideViewPr>
  <p:notesTextViewPr>
    <p:cViewPr>
      <p:scale>
        <a:sx n="1" d="1"/>
        <a:sy n="1" d="1"/>
      </p:scale>
      <p:origin x="0" y="0"/>
    </p:cViewPr>
  </p:notesTextViewPr>
  <p:sorterViewPr>
    <p:cViewPr>
      <p:scale>
        <a:sx n="100" d="100"/>
        <a:sy n="100" d="100"/>
      </p:scale>
      <p:origin x="0" y="-828"/>
    </p:cViewPr>
  </p:sorterViewPr>
  <p:notesViewPr>
    <p:cSldViewPr snapToGrid="0" showGuides="1">
      <p:cViewPr varScale="1">
        <p:scale>
          <a:sx n="81" d="100"/>
          <a:sy n="81" d="100"/>
        </p:scale>
        <p:origin x="195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mldavis:Documents:Documents:Dropbox:Documents:class:spring%202017:micro:demand%20and%20supply%20workshe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scatterChart>
        <c:scatterStyle val="smoothMarker"/>
        <c:varyColors val="0"/>
        <c:ser>
          <c:idx val="0"/>
          <c:order val="0"/>
          <c:tx>
            <c:v>Demand Curve</c:v>
          </c:tx>
          <c:marker>
            <c:symbol val="none"/>
          </c:marker>
          <c:xVal>
            <c:numRef>
              <c:f>Sheet1!$B$2:$B$10</c:f>
              <c:numCache>
                <c:formatCode>General</c:formatCode>
                <c:ptCount val="9"/>
                <c:pt idx="0">
                  <c:v>80000</c:v>
                </c:pt>
                <c:pt idx="1">
                  <c:v>70000</c:v>
                </c:pt>
                <c:pt idx="2">
                  <c:v>60000</c:v>
                </c:pt>
                <c:pt idx="3">
                  <c:v>50000</c:v>
                </c:pt>
                <c:pt idx="4">
                  <c:v>40000</c:v>
                </c:pt>
                <c:pt idx="5">
                  <c:v>30000</c:v>
                </c:pt>
                <c:pt idx="6">
                  <c:v>20000</c:v>
                </c:pt>
                <c:pt idx="7">
                  <c:v>10000</c:v>
                </c:pt>
                <c:pt idx="8">
                  <c:v>0</c:v>
                </c:pt>
              </c:numCache>
            </c:numRef>
          </c:xVal>
          <c:yVal>
            <c:numRef>
              <c:f>Sheet1!$A$2:$A$10</c:f>
              <c:numCache>
                <c:formatCode>"$"#,##0.00;[Red]"$"#,##0.00</c:formatCode>
                <c:ptCount val="9"/>
                <c:pt idx="0">
                  <c:v>0</c:v>
                </c:pt>
                <c:pt idx="1">
                  <c:v>10</c:v>
                </c:pt>
                <c:pt idx="2">
                  <c:v>20</c:v>
                </c:pt>
                <c:pt idx="3">
                  <c:v>30</c:v>
                </c:pt>
                <c:pt idx="4">
                  <c:v>40</c:v>
                </c:pt>
                <c:pt idx="5">
                  <c:v>50</c:v>
                </c:pt>
                <c:pt idx="6">
                  <c:v>60</c:v>
                </c:pt>
                <c:pt idx="7">
                  <c:v>70</c:v>
                </c:pt>
                <c:pt idx="8">
                  <c:v>80</c:v>
                </c:pt>
              </c:numCache>
            </c:numRef>
          </c:yVal>
          <c:smooth val="1"/>
          <c:extLst>
            <c:ext xmlns:c16="http://schemas.microsoft.com/office/drawing/2014/chart" uri="{C3380CC4-5D6E-409C-BE32-E72D297353CC}">
              <c16:uniqueId val="{00000000-7754-47A0-A326-7AFA587CD590}"/>
            </c:ext>
          </c:extLst>
        </c:ser>
        <c:ser>
          <c:idx val="1"/>
          <c:order val="1"/>
          <c:tx>
            <c:v>Supply Curve</c:v>
          </c:tx>
          <c:marker>
            <c:symbol val="none"/>
          </c:marker>
          <c:xVal>
            <c:numRef>
              <c:f>Sheet1!$B$17:$B$24</c:f>
              <c:numCache>
                <c:formatCode>0</c:formatCode>
                <c:ptCount val="8"/>
                <c:pt idx="0">
                  <c:v>10000</c:v>
                </c:pt>
                <c:pt idx="1">
                  <c:v>20000</c:v>
                </c:pt>
                <c:pt idx="2">
                  <c:v>30000</c:v>
                </c:pt>
                <c:pt idx="3">
                  <c:v>40000</c:v>
                </c:pt>
                <c:pt idx="4">
                  <c:v>50000</c:v>
                </c:pt>
                <c:pt idx="5">
                  <c:v>60000</c:v>
                </c:pt>
                <c:pt idx="6">
                  <c:v>70000</c:v>
                </c:pt>
                <c:pt idx="7">
                  <c:v>80000</c:v>
                </c:pt>
              </c:numCache>
            </c:numRef>
          </c:xVal>
          <c:yVal>
            <c:numRef>
              <c:f>Sheet1!$A$17:$A$24</c:f>
              <c:numCache>
                <c:formatCode>"$"#,##0.00;[Red]"$"#,##0.00</c:formatCode>
                <c:ptCount val="8"/>
                <c:pt idx="0">
                  <c:v>20</c:v>
                </c:pt>
                <c:pt idx="1">
                  <c:v>30</c:v>
                </c:pt>
                <c:pt idx="2">
                  <c:v>40</c:v>
                </c:pt>
                <c:pt idx="3">
                  <c:v>50</c:v>
                </c:pt>
                <c:pt idx="4">
                  <c:v>60</c:v>
                </c:pt>
                <c:pt idx="5">
                  <c:v>70</c:v>
                </c:pt>
                <c:pt idx="6">
                  <c:v>80</c:v>
                </c:pt>
                <c:pt idx="7">
                  <c:v>90</c:v>
                </c:pt>
              </c:numCache>
            </c:numRef>
          </c:yVal>
          <c:smooth val="1"/>
          <c:extLst>
            <c:ext xmlns:c16="http://schemas.microsoft.com/office/drawing/2014/chart" uri="{C3380CC4-5D6E-409C-BE32-E72D297353CC}">
              <c16:uniqueId val="{00000001-7754-47A0-A326-7AFA587CD590}"/>
            </c:ext>
          </c:extLst>
        </c:ser>
        <c:dLbls>
          <c:showLegendKey val="0"/>
          <c:showVal val="0"/>
          <c:showCatName val="0"/>
          <c:showSerName val="0"/>
          <c:showPercent val="0"/>
          <c:showBubbleSize val="0"/>
        </c:dLbls>
        <c:axId val="-266690544"/>
        <c:axId val="-266396272"/>
      </c:scatterChart>
      <c:valAx>
        <c:axId val="-266690544"/>
        <c:scaling>
          <c:orientation val="minMax"/>
        </c:scaling>
        <c:delete val="1"/>
        <c:axPos val="b"/>
        <c:numFmt formatCode="General" sourceLinked="1"/>
        <c:majorTickMark val="out"/>
        <c:minorTickMark val="none"/>
        <c:tickLblPos val="nextTo"/>
        <c:crossAx val="-266396272"/>
        <c:crosses val="autoZero"/>
        <c:crossBetween val="midCat"/>
      </c:valAx>
      <c:valAx>
        <c:axId val="-266396272"/>
        <c:scaling>
          <c:orientation val="minMax"/>
        </c:scaling>
        <c:delete val="1"/>
        <c:axPos val="l"/>
        <c:majorGridlines/>
        <c:numFmt formatCode="&quot;$&quot;#,##0.00;[Red]&quot;$&quot;#,##0.00" sourceLinked="1"/>
        <c:majorTickMark val="out"/>
        <c:minorTickMark val="none"/>
        <c:tickLblPos val="nextTo"/>
        <c:crossAx val="-266690544"/>
        <c:crosses val="autoZero"/>
        <c:crossBetween val="midCat"/>
      </c:valAx>
    </c:plotArea>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CF01BD6-766B-4D19-B75E-7E6A037A6BFB}" type="datetimeFigureOut">
              <a:rPr lang="en-US" smtClean="0"/>
              <a:t>10/30/2021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31302AA-81B1-4225-BC36-6DD3E8E98722}" type="slidenum">
              <a:rPr lang="en-US" smtClean="0"/>
              <a:t>‹#›</a:t>
            </a:fld>
            <a:endParaRPr lang="en-US"/>
          </a:p>
        </p:txBody>
      </p:sp>
    </p:spTree>
    <p:extLst>
      <p:ext uri="{BB962C8B-B14F-4D97-AF65-F5344CB8AC3E}">
        <p14:creationId xmlns:p14="http://schemas.microsoft.com/office/powerpoint/2010/main" val="38888448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8D3C34-4FAE-4634-9621-7C1A1531823B}" type="datetimeFigureOut">
              <a:rPr lang="en-US" smtClean="0"/>
              <a:t>10/30/2021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5D1758-ED3D-4611-B861-63A1DF032208}" type="slidenum">
              <a:rPr lang="en-US" smtClean="0"/>
              <a:t>‹#›</a:t>
            </a:fld>
            <a:endParaRPr lang="en-US"/>
          </a:p>
        </p:txBody>
      </p:sp>
    </p:spTree>
    <p:extLst>
      <p:ext uri="{BB962C8B-B14F-4D97-AF65-F5344CB8AC3E}">
        <p14:creationId xmlns:p14="http://schemas.microsoft.com/office/powerpoint/2010/main" val="1990456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Overall </a:t>
            </a:r>
            <a:r>
              <a:rPr lang="en-US" dirty="0" err="1"/>
              <a:t>Accuracry</a:t>
            </a:r>
            <a:r>
              <a:rPr lang="en-US" dirty="0"/>
              <a:t> of the Model is: 17.71% The R^2 Value of the Linear Regression Model is: 0.15588960825002385 The Linear Equation of the Regression is: Y=-0.12X + 36,267.72 For Every Mile Driven The Value of the Truck Drops by: $-0.12 Number of Records: 9197</a:t>
            </a:r>
          </a:p>
          <a:p>
            <a:endParaRPr lang="en-US" dirty="0"/>
          </a:p>
          <a:p>
            <a:r>
              <a:rPr lang="en-US" dirty="0"/>
              <a:t>The Overall </a:t>
            </a:r>
            <a:r>
              <a:rPr lang="en-US" dirty="0" err="1"/>
              <a:t>Accuracry</a:t>
            </a:r>
            <a:r>
              <a:rPr lang="en-US" dirty="0"/>
              <a:t> of the Model is: 19.82% The R^2 Value of the Linear Regression Model is: 0.23007534933926088 The Linear Equation of the Regression is: Y=-0.09X + 48,097.43 For Every Mile Driven The Value of the Truck Drops by: $-0.09 Number of Records: 699</a:t>
            </a:r>
          </a:p>
          <a:p>
            <a:endParaRPr lang="en-US" dirty="0"/>
          </a:p>
          <a:p>
            <a:r>
              <a:rPr lang="en-US" dirty="0"/>
              <a:t>The Overall </a:t>
            </a:r>
            <a:r>
              <a:rPr lang="en-US" dirty="0" err="1"/>
              <a:t>Accuracry</a:t>
            </a:r>
            <a:r>
              <a:rPr lang="en-US" dirty="0"/>
              <a:t> of the Model is: 17.79% The R^2 Value of the Linear Regression Model is: 0.15070341603576776 The Linear Equation of the Regression is: Y=-0.10X + 48,289.00 For Every Mile Driven The Value of the Truck Drops by: $-0.10 Number of Records: 482</a:t>
            </a:r>
          </a:p>
        </p:txBody>
      </p:sp>
      <p:sp>
        <p:nvSpPr>
          <p:cNvPr id="4" name="Slide Number Placeholder 3"/>
          <p:cNvSpPr>
            <a:spLocks noGrp="1"/>
          </p:cNvSpPr>
          <p:nvPr>
            <p:ph type="sldNum" sz="quarter" idx="5"/>
          </p:nvPr>
        </p:nvSpPr>
        <p:spPr/>
        <p:txBody>
          <a:bodyPr/>
          <a:lstStyle/>
          <a:p>
            <a:fld id="{FA5D1758-ED3D-4611-B861-63A1DF032208}" type="slidenum">
              <a:rPr lang="en-US" smtClean="0"/>
              <a:t>8</a:t>
            </a:fld>
            <a:endParaRPr lang="en-US"/>
          </a:p>
        </p:txBody>
      </p:sp>
    </p:spTree>
    <p:extLst>
      <p:ext uri="{BB962C8B-B14F-4D97-AF65-F5344CB8AC3E}">
        <p14:creationId xmlns:p14="http://schemas.microsoft.com/office/powerpoint/2010/main" val="1322533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Overall </a:t>
            </a:r>
            <a:r>
              <a:rPr lang="en-US" dirty="0" err="1"/>
              <a:t>Accuracry</a:t>
            </a:r>
            <a:r>
              <a:rPr lang="en-US" dirty="0"/>
              <a:t> of the Model is: 42.48% The R^2 Value of the Linear Regression Model is: 0.44264975534088935 The Linear Equation of the Regression is: Y=-0.13X + 39,270.17 For Every Mile Driven The Value of the Truck Drops by: $-0.13 Number of Records: 718</a:t>
            </a:r>
          </a:p>
          <a:p>
            <a:endParaRPr lang="en-US" dirty="0"/>
          </a:p>
          <a:p>
            <a:endParaRPr lang="en-US" dirty="0"/>
          </a:p>
          <a:p>
            <a:endParaRPr lang="en-US" dirty="0"/>
          </a:p>
          <a:p>
            <a:r>
              <a:rPr lang="en-US" dirty="0"/>
              <a:t>The Overall </a:t>
            </a:r>
            <a:r>
              <a:rPr lang="en-US" dirty="0" err="1"/>
              <a:t>Accuracry</a:t>
            </a:r>
            <a:r>
              <a:rPr lang="en-US" dirty="0"/>
              <a:t> of the Model is: 36.13% The R^2 Value of the Linear Regression Model is: 0.3457739500863438 The Linear Equation of the Regression is: Y=-0.13X + 33,203.86 For Every Mile Driven The Value of the Truck Drops by: $-0.13 Number of Records: 1251</a:t>
            </a:r>
          </a:p>
        </p:txBody>
      </p:sp>
      <p:sp>
        <p:nvSpPr>
          <p:cNvPr id="4" name="Slide Number Placeholder 3"/>
          <p:cNvSpPr>
            <a:spLocks noGrp="1"/>
          </p:cNvSpPr>
          <p:nvPr>
            <p:ph type="sldNum" sz="quarter" idx="5"/>
          </p:nvPr>
        </p:nvSpPr>
        <p:spPr/>
        <p:txBody>
          <a:bodyPr/>
          <a:lstStyle/>
          <a:p>
            <a:fld id="{FA5D1758-ED3D-4611-B861-63A1DF032208}" type="slidenum">
              <a:rPr lang="en-US" smtClean="0"/>
              <a:t>9</a:t>
            </a:fld>
            <a:endParaRPr lang="en-US"/>
          </a:p>
        </p:txBody>
      </p:sp>
    </p:spTree>
    <p:extLst>
      <p:ext uri="{BB962C8B-B14F-4D97-AF65-F5344CB8AC3E}">
        <p14:creationId xmlns:p14="http://schemas.microsoft.com/office/powerpoint/2010/main" val="4038260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Overall </a:t>
            </a:r>
            <a:r>
              <a:rPr lang="en-US" dirty="0" err="1"/>
              <a:t>Accuracry</a:t>
            </a:r>
            <a:r>
              <a:rPr lang="en-US" dirty="0"/>
              <a:t> of the Model is: 14.99% The R^2 Value of the Linear Regression Model is: 0.15602227676940383 The Linear Equation of the Regression is: Y=-0.11X + 37,442.27 For Every Mile Driven The Value of the Truck Drops by: $-0.11 Number of Records: 2427</a:t>
            </a:r>
          </a:p>
          <a:p>
            <a:endParaRPr lang="en-US" dirty="0"/>
          </a:p>
          <a:p>
            <a:endParaRPr lang="en-US" dirty="0"/>
          </a:p>
          <a:p>
            <a:r>
              <a:rPr lang="en-US" dirty="0"/>
              <a:t>The Overall </a:t>
            </a:r>
            <a:r>
              <a:rPr lang="en-US" dirty="0" err="1"/>
              <a:t>Accuracry</a:t>
            </a:r>
            <a:r>
              <a:rPr lang="en-US" dirty="0"/>
              <a:t> of the Model is: 50.24% The R^2 Value of the Linear Regression Model is: 0.5477445358596613 The Linear Equation of the Regression is: Y=-0.13X + 53,292.70 For Every Mile Driven The Value of the Truck Drops by: $-0.13 Number of Records: 225</a:t>
            </a:r>
          </a:p>
          <a:p>
            <a:endParaRPr lang="en-US" dirty="0"/>
          </a:p>
          <a:p>
            <a:endParaRPr lang="en-US" dirty="0"/>
          </a:p>
          <a:p>
            <a:r>
              <a:rPr lang="en-US" dirty="0"/>
              <a:t>The Overall </a:t>
            </a:r>
            <a:r>
              <a:rPr lang="en-US" dirty="0" err="1"/>
              <a:t>Accuracry</a:t>
            </a:r>
            <a:r>
              <a:rPr lang="en-US" dirty="0"/>
              <a:t> of the Model is: 39.12% The R^2 Value of the Linear Regression Model is: 0.47645067224759263 The Linear Equation of the Regression is: Y=-0.12X + 31,886.33 For Every Mile Driven The Value of the Truck Drops by: $-0.12 Number of Records: 429</a:t>
            </a:r>
          </a:p>
        </p:txBody>
      </p:sp>
      <p:sp>
        <p:nvSpPr>
          <p:cNvPr id="4" name="Slide Number Placeholder 3"/>
          <p:cNvSpPr>
            <a:spLocks noGrp="1"/>
          </p:cNvSpPr>
          <p:nvPr>
            <p:ph type="sldNum" sz="quarter" idx="5"/>
          </p:nvPr>
        </p:nvSpPr>
        <p:spPr/>
        <p:txBody>
          <a:bodyPr/>
          <a:lstStyle/>
          <a:p>
            <a:fld id="{FA5D1758-ED3D-4611-B861-63A1DF032208}" type="slidenum">
              <a:rPr lang="en-US" smtClean="0"/>
              <a:t>10</a:t>
            </a:fld>
            <a:endParaRPr lang="en-US"/>
          </a:p>
        </p:txBody>
      </p:sp>
    </p:spTree>
    <p:extLst>
      <p:ext uri="{BB962C8B-B14F-4D97-AF65-F5344CB8AC3E}">
        <p14:creationId xmlns:p14="http://schemas.microsoft.com/office/powerpoint/2010/main" val="2445564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Overall </a:t>
            </a:r>
            <a:r>
              <a:rPr lang="en-US" dirty="0" err="1"/>
              <a:t>Accuracry</a:t>
            </a:r>
            <a:r>
              <a:rPr lang="en-US" dirty="0"/>
              <a:t> of the Model is: 21.70% The R^2 Value of the Linear Regression Model is: 0.2431693117546193 The Linear Equation of the Regression is: Y=-0.12X + 33,270.29 For Every Mile Driven The Value of the Truck Drops by: $-0.12 Number of Records: 6043</a:t>
            </a:r>
          </a:p>
          <a:p>
            <a:endParaRPr lang="en-US" dirty="0"/>
          </a:p>
          <a:p>
            <a:endParaRPr lang="en-US" dirty="0"/>
          </a:p>
          <a:p>
            <a:r>
              <a:rPr lang="en-US" dirty="0"/>
              <a:t>The Overall </a:t>
            </a:r>
            <a:r>
              <a:rPr lang="en-US" dirty="0" err="1"/>
              <a:t>Accuracry</a:t>
            </a:r>
            <a:r>
              <a:rPr lang="en-US" dirty="0"/>
              <a:t> of the Model is: 27.99% The R^2 Value of the Linear Regression Model is: 0.3016192342466538 The Linear Equation of the Regression is: Y=-0.11X + 46,908.27 For Every Mile Driven The Value of the Truck Drops by: $-0.11 Number of Records: 431</a:t>
            </a:r>
          </a:p>
          <a:p>
            <a:endParaRPr lang="en-US" dirty="0"/>
          </a:p>
          <a:p>
            <a:endParaRPr lang="en-US" dirty="0"/>
          </a:p>
          <a:p>
            <a:r>
              <a:rPr lang="en-US" dirty="0"/>
              <a:t>The Overall </a:t>
            </a:r>
            <a:r>
              <a:rPr lang="en-US" dirty="0" err="1"/>
              <a:t>Accuracry</a:t>
            </a:r>
            <a:r>
              <a:rPr lang="en-US" dirty="0"/>
              <a:t> of the Model is: 11.81% The R^2 Value of the Linear Regression Model is: 0.12010916915134684 The Linear Equation of the Regression is: Y=-0.10X + 34,993.23 For Every Mile Driven The Value of the Truck Drops by: $-0.10 Number of Records: 5249</a:t>
            </a:r>
          </a:p>
          <a:p>
            <a:endParaRPr lang="en-US" dirty="0"/>
          </a:p>
          <a:p>
            <a:endParaRPr lang="en-US" dirty="0"/>
          </a:p>
        </p:txBody>
      </p:sp>
      <p:sp>
        <p:nvSpPr>
          <p:cNvPr id="4" name="Slide Number Placeholder 3"/>
          <p:cNvSpPr>
            <a:spLocks noGrp="1"/>
          </p:cNvSpPr>
          <p:nvPr>
            <p:ph type="sldNum" sz="quarter" idx="5"/>
          </p:nvPr>
        </p:nvSpPr>
        <p:spPr/>
        <p:txBody>
          <a:bodyPr/>
          <a:lstStyle/>
          <a:p>
            <a:fld id="{FA5D1758-ED3D-4611-B861-63A1DF032208}" type="slidenum">
              <a:rPr lang="en-US" smtClean="0"/>
              <a:t>11</a:t>
            </a:fld>
            <a:endParaRPr lang="en-US"/>
          </a:p>
        </p:txBody>
      </p:sp>
    </p:spTree>
    <p:extLst>
      <p:ext uri="{BB962C8B-B14F-4D97-AF65-F5344CB8AC3E}">
        <p14:creationId xmlns:p14="http://schemas.microsoft.com/office/powerpoint/2010/main" val="728649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584202" y="575841"/>
            <a:ext cx="7953374" cy="383260"/>
          </a:xfrm>
          <a:prstGeom prst="rect">
            <a:avLst/>
          </a:prstGeom>
        </p:spPr>
        <p:txBody>
          <a:bodyPr lIns="0" tIns="0" rIns="0" bIns="0"/>
          <a:lstStyle>
            <a:lvl1pPr marL="0" indent="0" algn="l">
              <a:lnSpc>
                <a:spcPct val="100000"/>
              </a:lnSpc>
              <a:spcBef>
                <a:spcPts val="0"/>
              </a:spcBef>
              <a:buNone/>
              <a:defRPr sz="2200" b="0" cap="all" spc="50"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3" name="Text Placeholder 9"/>
          <p:cNvSpPr>
            <a:spLocks noGrp="1"/>
          </p:cNvSpPr>
          <p:nvPr>
            <p:ph type="body" sz="quarter" idx="11"/>
          </p:nvPr>
        </p:nvSpPr>
        <p:spPr>
          <a:xfrm>
            <a:off x="593725" y="959101"/>
            <a:ext cx="7953374" cy="141344"/>
          </a:xfrm>
          <a:prstGeom prst="rect">
            <a:avLst/>
          </a:prstGeom>
        </p:spPr>
        <p:txBody>
          <a:bodyPr lIns="0" tIns="0" rIns="0" bIns="0"/>
          <a:lstStyle>
            <a:lvl1pPr marL="0" indent="0" algn="l">
              <a:lnSpc>
                <a:spcPts val="1200"/>
              </a:lnSpc>
              <a:spcBef>
                <a:spcPts val="0"/>
              </a:spcBef>
              <a:buNone/>
              <a:defRPr sz="9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cxnSp>
        <p:nvCxnSpPr>
          <p:cNvPr id="5" name="Straight Connector 4"/>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dirty="0">
                <a:solidFill>
                  <a:schemeClr val="accent3"/>
                </a:solidFill>
                <a:latin typeface="Lato" panose="020F0502020204030203" pitchFamily="34" charset="0"/>
              </a:rPr>
              <a:t>JAFAR DESIGNS </a:t>
            </a:r>
            <a:r>
              <a:rPr lang="en-US" sz="800" b="1" spc="30" baseline="0" dirty="0">
                <a:solidFill>
                  <a:schemeClr val="accent2"/>
                </a:solidFill>
                <a:latin typeface="Lato" panose="020F0502020204030203" pitchFamily="34" charset="0"/>
              </a:rPr>
              <a:t>STUDIO</a:t>
            </a:r>
          </a:p>
        </p:txBody>
      </p:sp>
      <p:sp>
        <p:nvSpPr>
          <p:cNvPr id="17" name="TextBox 16"/>
          <p:cNvSpPr txBox="1"/>
          <p:nvPr userDrawn="1"/>
        </p:nvSpPr>
        <p:spPr>
          <a:xfrm>
            <a:off x="6681306" y="4722841"/>
            <a:ext cx="1160434" cy="123111"/>
          </a:xfrm>
          <a:prstGeom prst="rect">
            <a:avLst/>
          </a:prstGeom>
          <a:noFill/>
        </p:spPr>
        <p:txBody>
          <a:bodyPr wrap="square" lIns="0" tIns="0" rIns="0" bIns="0" rtlCol="0">
            <a:spAutoFit/>
          </a:bodyPr>
          <a:lstStyle/>
          <a:p>
            <a:pPr algn="r"/>
            <a:r>
              <a:rPr lang="en-US" sz="800" b="1" spc="30" baseline="0" dirty="0">
                <a:solidFill>
                  <a:schemeClr val="accent3"/>
                </a:solidFill>
                <a:latin typeface="Lato" panose="020F0502020204030203" pitchFamily="34" charset="0"/>
              </a:rPr>
              <a:t>BUSINESS </a:t>
            </a:r>
            <a:r>
              <a:rPr lang="en-US" sz="800" b="1" spc="30" baseline="0" dirty="0">
                <a:solidFill>
                  <a:schemeClr val="accent2"/>
                </a:solidFill>
                <a:latin typeface="Lato" panose="020F0502020204030203" pitchFamily="34" charset="0"/>
              </a:rPr>
              <a:t>PROPOSAL</a:t>
            </a:r>
          </a:p>
        </p:txBody>
      </p:sp>
      <p:sp>
        <p:nvSpPr>
          <p:cNvPr id="23" name="TextBox 22"/>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4"/>
                </a:solidFill>
                <a:latin typeface="Lato" panose="020F0502020204030203" pitchFamily="34" charset="0"/>
              </a:rPr>
              <a:pPr algn="r"/>
              <a:t>‹#›</a:t>
            </a:fld>
            <a:endParaRPr lang="en-US" sz="800" b="0" spc="30" baseline="0" dirty="0">
              <a:solidFill>
                <a:schemeClr val="accent4"/>
              </a:solidFill>
              <a:latin typeface="Lato" panose="020F0502020204030203" pitchFamily="34" charset="0"/>
            </a:endParaRPr>
          </a:p>
        </p:txBody>
      </p:sp>
      <p:sp>
        <p:nvSpPr>
          <p:cNvPr id="11" name="Freeform 5">
            <a:hlinkClick r:id="" action="ppaction://hlinkshowjump?jump=nextslide"/>
          </p:cNvPr>
          <p:cNvSpPr>
            <a:spLocks noEditPoints="1"/>
          </p:cNvSpPr>
          <p:nvPr userDrawn="1"/>
        </p:nvSpPr>
        <p:spPr bwMode="auto">
          <a:xfrm>
            <a:off x="8407428" y="4713316"/>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5">
            <a:hlinkClick r:id="" action="ppaction://hlinkshowjump?jump=previousslide"/>
          </p:cNvPr>
          <p:cNvSpPr>
            <a:spLocks noEditPoints="1"/>
          </p:cNvSpPr>
          <p:nvPr userDrawn="1"/>
        </p:nvSpPr>
        <p:spPr bwMode="auto">
          <a:xfrm>
            <a:off x="8244097" y="4713316"/>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05293348"/>
      </p:ext>
    </p:extLst>
  </p:cSld>
  <p:clrMapOvr>
    <a:masterClrMapping/>
  </p:clrMapOvr>
  <p:transition spd="slow" advClick="0" advTm="3000">
    <p:fade/>
  </p:transition>
  <p:extLst>
    <p:ext uri="{DCECCB84-F9BA-43D5-87BE-67443E8EF086}">
      <p15:sldGuideLst xmlns:p15="http://schemas.microsoft.com/office/powerpoint/2012/main">
        <p15:guide id="1" orient="horz" pos="2700" userDrawn="1">
          <p15:clr>
            <a:srgbClr val="FBAE40"/>
          </p15:clr>
        </p15:guide>
        <p15:guide id="2" pos="5384" userDrawn="1">
          <p15:clr>
            <a:srgbClr val="FBAE40"/>
          </p15:clr>
        </p15:guide>
        <p15:guide id="3" pos="374" userDrawn="1">
          <p15:clr>
            <a:srgbClr val="FBAE40"/>
          </p15:clr>
        </p15:guide>
        <p15:guide id="4" orient="horz" pos="306" userDrawn="1">
          <p15:clr>
            <a:srgbClr val="FBAE40"/>
          </p15:clr>
        </p15:guide>
        <p15:guide id="5" orient="horz" pos="97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lide with Half Picture at Righ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4572001" y="0"/>
            <a:ext cx="4572000" cy="5143500"/>
          </a:xfrm>
          <a:prstGeom prst="rect">
            <a:avLst/>
          </a:prstGeom>
        </p:spPr>
        <p:txBody>
          <a:bodyPr anchor="ctr" anchorCtr="0"/>
          <a:lstStyle>
            <a:lvl1pPr marL="0" indent="0" algn="ctr">
              <a:buFontTx/>
              <a:buNone/>
              <a:defRPr sz="1000">
                <a:solidFill>
                  <a:schemeClr val="accent5"/>
                </a:solidFill>
                <a:latin typeface="Lato" panose="020F0502020204030203" pitchFamily="34" charset="0"/>
              </a:defRPr>
            </a:lvl1pPr>
          </a:lstStyle>
          <a:p>
            <a:endParaRPr lang="en-US"/>
          </a:p>
        </p:txBody>
      </p:sp>
      <p:sp>
        <p:nvSpPr>
          <p:cNvPr id="8" name="TextBox 7"/>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dirty="0">
                <a:solidFill>
                  <a:schemeClr val="accent3"/>
                </a:solidFill>
                <a:latin typeface="Lato" panose="020F0502020204030203" pitchFamily="34" charset="0"/>
              </a:rPr>
              <a:t>JAFAR DESIGNS </a:t>
            </a:r>
            <a:r>
              <a:rPr lang="en-US" sz="800" b="1" spc="30" baseline="0" dirty="0">
                <a:solidFill>
                  <a:schemeClr val="accent2"/>
                </a:solidFill>
                <a:latin typeface="Lato" panose="020F0502020204030203" pitchFamily="34" charset="0"/>
              </a:rPr>
              <a:t>STUDIO</a:t>
            </a:r>
          </a:p>
        </p:txBody>
      </p:sp>
    </p:spTree>
    <p:extLst>
      <p:ext uri="{BB962C8B-B14F-4D97-AF65-F5344CB8AC3E}">
        <p14:creationId xmlns:p14="http://schemas.microsoft.com/office/powerpoint/2010/main" val="3713748865"/>
      </p:ext>
    </p:extLst>
  </p:cSld>
  <p:clrMapOvr>
    <a:masterClrMapping/>
  </p:clrMapOvr>
  <p:transition spd="slow" advClick="0" advTm="3000">
    <p:fade/>
  </p:transition>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ur Portfolio 01">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584202" y="575841"/>
            <a:ext cx="7953374" cy="383260"/>
          </a:xfrm>
          <a:prstGeom prst="rect">
            <a:avLst/>
          </a:prstGeom>
        </p:spPr>
        <p:txBody>
          <a:bodyPr lIns="0" tIns="0" rIns="0" bIns="0"/>
          <a:lstStyle>
            <a:lvl1pPr marL="0" indent="0" algn="l">
              <a:lnSpc>
                <a:spcPct val="100000"/>
              </a:lnSpc>
              <a:spcBef>
                <a:spcPts val="0"/>
              </a:spcBef>
              <a:buNone/>
              <a:defRPr sz="2200" b="0" cap="all" spc="50"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3" name="Text Placeholder 9"/>
          <p:cNvSpPr>
            <a:spLocks noGrp="1"/>
          </p:cNvSpPr>
          <p:nvPr>
            <p:ph type="body" sz="quarter" idx="11"/>
          </p:nvPr>
        </p:nvSpPr>
        <p:spPr>
          <a:xfrm>
            <a:off x="593725" y="959101"/>
            <a:ext cx="7953374" cy="141344"/>
          </a:xfrm>
          <a:prstGeom prst="rect">
            <a:avLst/>
          </a:prstGeom>
        </p:spPr>
        <p:txBody>
          <a:bodyPr lIns="0" tIns="0" rIns="0" bIns="0"/>
          <a:lstStyle>
            <a:lvl1pPr marL="0" indent="0" algn="l">
              <a:lnSpc>
                <a:spcPts val="1200"/>
              </a:lnSpc>
              <a:spcBef>
                <a:spcPts val="0"/>
              </a:spcBef>
              <a:buNone/>
              <a:defRPr sz="9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cxnSp>
        <p:nvCxnSpPr>
          <p:cNvPr id="5" name="Straight Connector 4"/>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dirty="0">
                <a:solidFill>
                  <a:schemeClr val="accent3"/>
                </a:solidFill>
                <a:latin typeface="Lato" panose="020F0502020204030203" pitchFamily="34" charset="0"/>
              </a:rPr>
              <a:t>JAFAR DESIGNS </a:t>
            </a:r>
            <a:r>
              <a:rPr lang="en-US" sz="800" b="1" spc="30" baseline="0" dirty="0">
                <a:solidFill>
                  <a:schemeClr val="accent2"/>
                </a:solidFill>
                <a:latin typeface="Lato" panose="020F0502020204030203" pitchFamily="34" charset="0"/>
              </a:rPr>
              <a:t>STUDIO</a:t>
            </a:r>
          </a:p>
        </p:txBody>
      </p:sp>
      <p:sp>
        <p:nvSpPr>
          <p:cNvPr id="17" name="TextBox 16"/>
          <p:cNvSpPr txBox="1"/>
          <p:nvPr userDrawn="1"/>
        </p:nvSpPr>
        <p:spPr>
          <a:xfrm>
            <a:off x="6681306" y="4722841"/>
            <a:ext cx="1160434" cy="123111"/>
          </a:xfrm>
          <a:prstGeom prst="rect">
            <a:avLst/>
          </a:prstGeom>
          <a:noFill/>
        </p:spPr>
        <p:txBody>
          <a:bodyPr wrap="square" lIns="0" tIns="0" rIns="0" bIns="0" rtlCol="0">
            <a:spAutoFit/>
          </a:bodyPr>
          <a:lstStyle/>
          <a:p>
            <a:pPr algn="r"/>
            <a:r>
              <a:rPr lang="en-US" sz="800" b="1" spc="30" baseline="0" dirty="0">
                <a:solidFill>
                  <a:schemeClr val="accent3"/>
                </a:solidFill>
                <a:latin typeface="Lato" panose="020F0502020204030203" pitchFamily="34" charset="0"/>
              </a:rPr>
              <a:t>BUSINESS </a:t>
            </a:r>
            <a:r>
              <a:rPr lang="en-US" sz="800" b="1" spc="30" baseline="0" dirty="0">
                <a:solidFill>
                  <a:schemeClr val="accent2"/>
                </a:solidFill>
                <a:latin typeface="Lato" panose="020F0502020204030203" pitchFamily="34" charset="0"/>
              </a:rPr>
              <a:t>PROPOSAL</a:t>
            </a:r>
          </a:p>
        </p:txBody>
      </p:sp>
      <p:sp>
        <p:nvSpPr>
          <p:cNvPr id="23" name="TextBox 22"/>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4"/>
                </a:solidFill>
                <a:latin typeface="Lato" panose="020F0502020204030203" pitchFamily="34" charset="0"/>
              </a:rPr>
              <a:pPr algn="r"/>
              <a:t>‹#›</a:t>
            </a:fld>
            <a:endParaRPr lang="en-US" sz="800" b="0" spc="30" baseline="0" dirty="0">
              <a:solidFill>
                <a:schemeClr val="accent4"/>
              </a:solidFill>
              <a:latin typeface="Lato" panose="020F0502020204030203" pitchFamily="34" charset="0"/>
            </a:endParaRPr>
          </a:p>
        </p:txBody>
      </p:sp>
      <p:sp>
        <p:nvSpPr>
          <p:cNvPr id="11" name="Freeform 5">
            <a:hlinkClick r:id="" action="ppaction://hlinkshowjump?jump=nextslide"/>
          </p:cNvPr>
          <p:cNvSpPr>
            <a:spLocks noEditPoints="1"/>
          </p:cNvSpPr>
          <p:nvPr userDrawn="1"/>
        </p:nvSpPr>
        <p:spPr bwMode="auto">
          <a:xfrm>
            <a:off x="8407428" y="4713316"/>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5">
            <a:hlinkClick r:id="" action="ppaction://hlinkshowjump?jump=previousslide"/>
          </p:cNvPr>
          <p:cNvSpPr>
            <a:spLocks noEditPoints="1"/>
          </p:cNvSpPr>
          <p:nvPr userDrawn="1"/>
        </p:nvSpPr>
        <p:spPr bwMode="auto">
          <a:xfrm>
            <a:off x="8244097" y="4713316"/>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Picture Placeholder 2"/>
          <p:cNvSpPr>
            <a:spLocks noGrp="1"/>
          </p:cNvSpPr>
          <p:nvPr>
            <p:ph type="pic" sz="quarter" idx="12"/>
          </p:nvPr>
        </p:nvSpPr>
        <p:spPr>
          <a:xfrm>
            <a:off x="593724" y="1543050"/>
            <a:ext cx="3821113" cy="2743200"/>
          </a:xfrm>
          <a:prstGeom prst="rect">
            <a:avLst/>
          </a:prstGeom>
        </p:spPr>
        <p:txBody>
          <a:bodyPr anchor="ctr" anchorCtr="0"/>
          <a:lstStyle>
            <a:lvl1pPr marL="0" indent="0" algn="ctr">
              <a:buFontTx/>
              <a:buNone/>
              <a:defRPr sz="1000">
                <a:solidFill>
                  <a:schemeClr val="accent5"/>
                </a:solidFill>
                <a:latin typeface="Lato" panose="020F0502020204030203" pitchFamily="34" charset="0"/>
              </a:defRPr>
            </a:lvl1pPr>
          </a:lstStyle>
          <a:p>
            <a:endParaRPr lang="en-US"/>
          </a:p>
        </p:txBody>
      </p:sp>
      <p:sp>
        <p:nvSpPr>
          <p:cNvPr id="20" name="Picture Placeholder 2"/>
          <p:cNvSpPr>
            <a:spLocks noGrp="1"/>
          </p:cNvSpPr>
          <p:nvPr>
            <p:ph type="pic" sz="quarter" idx="13"/>
          </p:nvPr>
        </p:nvSpPr>
        <p:spPr>
          <a:xfrm>
            <a:off x="4725986" y="1543050"/>
            <a:ext cx="3821113" cy="2743200"/>
          </a:xfrm>
          <a:prstGeom prst="rect">
            <a:avLst/>
          </a:prstGeom>
        </p:spPr>
        <p:txBody>
          <a:bodyPr anchor="ctr" anchorCtr="0"/>
          <a:lstStyle>
            <a:lvl1pPr marL="0" indent="0" algn="ctr">
              <a:buFontTx/>
              <a:buNone/>
              <a:defRPr sz="1000">
                <a:solidFill>
                  <a:schemeClr val="accent5"/>
                </a:solidFill>
                <a:latin typeface="Lato" panose="020F0502020204030203" pitchFamily="34" charset="0"/>
              </a:defRPr>
            </a:lvl1pPr>
          </a:lstStyle>
          <a:p>
            <a:endParaRPr lang="en-US"/>
          </a:p>
        </p:txBody>
      </p:sp>
    </p:spTree>
    <p:extLst>
      <p:ext uri="{BB962C8B-B14F-4D97-AF65-F5344CB8AC3E}">
        <p14:creationId xmlns:p14="http://schemas.microsoft.com/office/powerpoint/2010/main" val="3440558140"/>
      </p:ext>
    </p:extLst>
  </p:cSld>
  <p:clrMapOvr>
    <a:masterClrMapping/>
  </p:clrMapOvr>
  <p:transition spd="slow" advClick="0" advTm="3000">
    <p:fade/>
  </p:transition>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ur Portfolio 02">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584202" y="575841"/>
            <a:ext cx="7953374" cy="383260"/>
          </a:xfrm>
          <a:prstGeom prst="rect">
            <a:avLst/>
          </a:prstGeom>
        </p:spPr>
        <p:txBody>
          <a:bodyPr lIns="0" tIns="0" rIns="0" bIns="0"/>
          <a:lstStyle>
            <a:lvl1pPr marL="0" indent="0" algn="l">
              <a:lnSpc>
                <a:spcPct val="100000"/>
              </a:lnSpc>
              <a:spcBef>
                <a:spcPts val="0"/>
              </a:spcBef>
              <a:buNone/>
              <a:defRPr sz="2200" b="0" cap="all" spc="50"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3" name="Text Placeholder 9"/>
          <p:cNvSpPr>
            <a:spLocks noGrp="1"/>
          </p:cNvSpPr>
          <p:nvPr>
            <p:ph type="body" sz="quarter" idx="11"/>
          </p:nvPr>
        </p:nvSpPr>
        <p:spPr>
          <a:xfrm>
            <a:off x="593725" y="959101"/>
            <a:ext cx="7953374" cy="141344"/>
          </a:xfrm>
          <a:prstGeom prst="rect">
            <a:avLst/>
          </a:prstGeom>
        </p:spPr>
        <p:txBody>
          <a:bodyPr lIns="0" tIns="0" rIns="0" bIns="0"/>
          <a:lstStyle>
            <a:lvl1pPr marL="0" indent="0" algn="l">
              <a:lnSpc>
                <a:spcPts val="1200"/>
              </a:lnSpc>
              <a:spcBef>
                <a:spcPts val="0"/>
              </a:spcBef>
              <a:buNone/>
              <a:defRPr sz="9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cxnSp>
        <p:nvCxnSpPr>
          <p:cNvPr id="5" name="Straight Connector 4"/>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dirty="0">
                <a:solidFill>
                  <a:schemeClr val="accent3"/>
                </a:solidFill>
                <a:latin typeface="Lato" panose="020F0502020204030203" pitchFamily="34" charset="0"/>
              </a:rPr>
              <a:t>JAFAR DESIGNS </a:t>
            </a:r>
            <a:r>
              <a:rPr lang="en-US" sz="800" b="1" spc="30" baseline="0" dirty="0">
                <a:solidFill>
                  <a:schemeClr val="accent2"/>
                </a:solidFill>
                <a:latin typeface="Lato" panose="020F0502020204030203" pitchFamily="34" charset="0"/>
              </a:rPr>
              <a:t>STUDIO</a:t>
            </a:r>
          </a:p>
        </p:txBody>
      </p:sp>
      <p:sp>
        <p:nvSpPr>
          <p:cNvPr id="17" name="TextBox 16"/>
          <p:cNvSpPr txBox="1"/>
          <p:nvPr userDrawn="1"/>
        </p:nvSpPr>
        <p:spPr>
          <a:xfrm>
            <a:off x="6681306" y="4722841"/>
            <a:ext cx="1160434" cy="123111"/>
          </a:xfrm>
          <a:prstGeom prst="rect">
            <a:avLst/>
          </a:prstGeom>
          <a:noFill/>
        </p:spPr>
        <p:txBody>
          <a:bodyPr wrap="square" lIns="0" tIns="0" rIns="0" bIns="0" rtlCol="0">
            <a:spAutoFit/>
          </a:bodyPr>
          <a:lstStyle/>
          <a:p>
            <a:pPr algn="r"/>
            <a:r>
              <a:rPr lang="en-US" sz="800" b="1" spc="30" baseline="0" dirty="0">
                <a:solidFill>
                  <a:schemeClr val="accent3"/>
                </a:solidFill>
                <a:latin typeface="Lato" panose="020F0502020204030203" pitchFamily="34" charset="0"/>
              </a:rPr>
              <a:t>BUSINESS </a:t>
            </a:r>
            <a:r>
              <a:rPr lang="en-US" sz="800" b="1" spc="30" baseline="0" dirty="0">
                <a:solidFill>
                  <a:schemeClr val="accent2"/>
                </a:solidFill>
                <a:latin typeface="Lato" panose="020F0502020204030203" pitchFamily="34" charset="0"/>
              </a:rPr>
              <a:t>PROPOSAL</a:t>
            </a:r>
          </a:p>
        </p:txBody>
      </p:sp>
      <p:sp>
        <p:nvSpPr>
          <p:cNvPr id="23" name="TextBox 22"/>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4"/>
                </a:solidFill>
                <a:latin typeface="Lato" panose="020F0502020204030203" pitchFamily="34" charset="0"/>
              </a:rPr>
              <a:pPr algn="r"/>
              <a:t>‹#›</a:t>
            </a:fld>
            <a:endParaRPr lang="en-US" sz="800" b="0" spc="30" baseline="0" dirty="0">
              <a:solidFill>
                <a:schemeClr val="accent4"/>
              </a:solidFill>
              <a:latin typeface="Lato" panose="020F0502020204030203" pitchFamily="34" charset="0"/>
            </a:endParaRPr>
          </a:p>
        </p:txBody>
      </p:sp>
      <p:sp>
        <p:nvSpPr>
          <p:cNvPr id="11" name="Freeform 5">
            <a:hlinkClick r:id="" action="ppaction://hlinkshowjump?jump=nextslide"/>
          </p:cNvPr>
          <p:cNvSpPr>
            <a:spLocks noEditPoints="1"/>
          </p:cNvSpPr>
          <p:nvPr userDrawn="1"/>
        </p:nvSpPr>
        <p:spPr bwMode="auto">
          <a:xfrm>
            <a:off x="8407428" y="4713316"/>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5">
            <a:hlinkClick r:id="" action="ppaction://hlinkshowjump?jump=previousslide"/>
          </p:cNvPr>
          <p:cNvSpPr>
            <a:spLocks noEditPoints="1"/>
          </p:cNvSpPr>
          <p:nvPr userDrawn="1"/>
        </p:nvSpPr>
        <p:spPr bwMode="auto">
          <a:xfrm>
            <a:off x="8244097" y="4713316"/>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Picture Placeholder 2"/>
          <p:cNvSpPr>
            <a:spLocks noGrp="1"/>
          </p:cNvSpPr>
          <p:nvPr>
            <p:ph type="pic" sz="quarter" idx="12"/>
          </p:nvPr>
        </p:nvSpPr>
        <p:spPr>
          <a:xfrm>
            <a:off x="593725" y="1543050"/>
            <a:ext cx="2513188" cy="2743200"/>
          </a:xfrm>
          <a:prstGeom prst="rect">
            <a:avLst/>
          </a:prstGeom>
        </p:spPr>
        <p:txBody>
          <a:bodyPr anchor="ctr" anchorCtr="0"/>
          <a:lstStyle>
            <a:lvl1pPr marL="0" indent="0" algn="ctr">
              <a:buFontTx/>
              <a:buNone/>
              <a:defRPr sz="1000">
                <a:solidFill>
                  <a:schemeClr val="accent5"/>
                </a:solidFill>
                <a:latin typeface="Lato" panose="020F0502020204030203" pitchFamily="34" charset="0"/>
              </a:defRPr>
            </a:lvl1pPr>
          </a:lstStyle>
          <a:p>
            <a:endParaRPr lang="en-US"/>
          </a:p>
        </p:txBody>
      </p:sp>
      <p:sp>
        <p:nvSpPr>
          <p:cNvPr id="14" name="Picture Placeholder 2"/>
          <p:cNvSpPr>
            <a:spLocks noGrp="1"/>
          </p:cNvSpPr>
          <p:nvPr>
            <p:ph type="pic" sz="quarter" idx="13"/>
          </p:nvPr>
        </p:nvSpPr>
        <p:spPr>
          <a:xfrm>
            <a:off x="6033912" y="1543050"/>
            <a:ext cx="2513188" cy="2743200"/>
          </a:xfrm>
          <a:prstGeom prst="rect">
            <a:avLst/>
          </a:prstGeom>
        </p:spPr>
        <p:txBody>
          <a:bodyPr anchor="ctr" anchorCtr="0"/>
          <a:lstStyle>
            <a:lvl1pPr marL="0" indent="0" algn="ctr">
              <a:buFontTx/>
              <a:buNone/>
              <a:defRPr sz="1000">
                <a:solidFill>
                  <a:schemeClr val="accent5"/>
                </a:solidFill>
                <a:latin typeface="Lato" panose="020F0502020204030203" pitchFamily="34" charset="0"/>
              </a:defRPr>
            </a:lvl1pPr>
          </a:lstStyle>
          <a:p>
            <a:endParaRPr lang="en-US"/>
          </a:p>
        </p:txBody>
      </p:sp>
      <p:sp>
        <p:nvSpPr>
          <p:cNvPr id="15" name="Picture Placeholder 2"/>
          <p:cNvSpPr>
            <a:spLocks noGrp="1"/>
          </p:cNvSpPr>
          <p:nvPr>
            <p:ph type="pic" sz="quarter" idx="14"/>
          </p:nvPr>
        </p:nvSpPr>
        <p:spPr>
          <a:xfrm>
            <a:off x="3315406" y="1543050"/>
            <a:ext cx="2513188" cy="2743200"/>
          </a:xfrm>
          <a:prstGeom prst="rect">
            <a:avLst/>
          </a:prstGeom>
        </p:spPr>
        <p:txBody>
          <a:bodyPr anchor="ctr" anchorCtr="0"/>
          <a:lstStyle>
            <a:lvl1pPr marL="0" indent="0" algn="ctr">
              <a:buFontTx/>
              <a:buNone/>
              <a:defRPr sz="1000">
                <a:solidFill>
                  <a:schemeClr val="accent5"/>
                </a:solidFill>
                <a:latin typeface="Lato" panose="020F0502020204030203" pitchFamily="34" charset="0"/>
              </a:defRPr>
            </a:lvl1pPr>
          </a:lstStyle>
          <a:p>
            <a:endParaRPr lang="en-US"/>
          </a:p>
        </p:txBody>
      </p:sp>
    </p:spTree>
    <p:extLst>
      <p:ext uri="{BB962C8B-B14F-4D97-AF65-F5344CB8AC3E}">
        <p14:creationId xmlns:p14="http://schemas.microsoft.com/office/powerpoint/2010/main" val="2809182769"/>
      </p:ext>
    </p:extLst>
  </p:cSld>
  <p:clrMapOvr>
    <a:masterClrMapping/>
  </p:clrMapOvr>
  <p:transition spd="slow" advClick="0" advTm="3000">
    <p:fade/>
  </p:transition>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ur Portfolio 03">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584202" y="575841"/>
            <a:ext cx="7953374" cy="383260"/>
          </a:xfrm>
          <a:prstGeom prst="rect">
            <a:avLst/>
          </a:prstGeom>
        </p:spPr>
        <p:txBody>
          <a:bodyPr lIns="0" tIns="0" rIns="0" bIns="0"/>
          <a:lstStyle>
            <a:lvl1pPr marL="0" indent="0" algn="l">
              <a:lnSpc>
                <a:spcPct val="100000"/>
              </a:lnSpc>
              <a:spcBef>
                <a:spcPts val="0"/>
              </a:spcBef>
              <a:buNone/>
              <a:defRPr sz="2200" b="0" cap="all" spc="50"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3" name="Text Placeholder 9"/>
          <p:cNvSpPr>
            <a:spLocks noGrp="1"/>
          </p:cNvSpPr>
          <p:nvPr>
            <p:ph type="body" sz="quarter" idx="11"/>
          </p:nvPr>
        </p:nvSpPr>
        <p:spPr>
          <a:xfrm>
            <a:off x="593725" y="959101"/>
            <a:ext cx="7953374" cy="141344"/>
          </a:xfrm>
          <a:prstGeom prst="rect">
            <a:avLst/>
          </a:prstGeom>
        </p:spPr>
        <p:txBody>
          <a:bodyPr lIns="0" tIns="0" rIns="0" bIns="0"/>
          <a:lstStyle>
            <a:lvl1pPr marL="0" indent="0" algn="l">
              <a:lnSpc>
                <a:spcPts val="1200"/>
              </a:lnSpc>
              <a:spcBef>
                <a:spcPts val="0"/>
              </a:spcBef>
              <a:buNone/>
              <a:defRPr sz="9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cxnSp>
        <p:nvCxnSpPr>
          <p:cNvPr id="5" name="Straight Connector 4"/>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dirty="0">
                <a:solidFill>
                  <a:schemeClr val="accent3"/>
                </a:solidFill>
                <a:latin typeface="Lato" panose="020F0502020204030203" pitchFamily="34" charset="0"/>
              </a:rPr>
              <a:t>JAFAR DESIGNS </a:t>
            </a:r>
            <a:r>
              <a:rPr lang="en-US" sz="800" b="1" spc="30" baseline="0" dirty="0">
                <a:solidFill>
                  <a:schemeClr val="accent2"/>
                </a:solidFill>
                <a:latin typeface="Lato" panose="020F0502020204030203" pitchFamily="34" charset="0"/>
              </a:rPr>
              <a:t>STUDIO</a:t>
            </a:r>
          </a:p>
        </p:txBody>
      </p:sp>
      <p:sp>
        <p:nvSpPr>
          <p:cNvPr id="17" name="TextBox 16"/>
          <p:cNvSpPr txBox="1"/>
          <p:nvPr userDrawn="1"/>
        </p:nvSpPr>
        <p:spPr>
          <a:xfrm>
            <a:off x="6681306" y="4722841"/>
            <a:ext cx="1160434" cy="123111"/>
          </a:xfrm>
          <a:prstGeom prst="rect">
            <a:avLst/>
          </a:prstGeom>
          <a:noFill/>
        </p:spPr>
        <p:txBody>
          <a:bodyPr wrap="square" lIns="0" tIns="0" rIns="0" bIns="0" rtlCol="0">
            <a:spAutoFit/>
          </a:bodyPr>
          <a:lstStyle/>
          <a:p>
            <a:pPr algn="r"/>
            <a:r>
              <a:rPr lang="en-US" sz="800" b="1" spc="30" baseline="0" dirty="0">
                <a:solidFill>
                  <a:schemeClr val="accent3"/>
                </a:solidFill>
                <a:latin typeface="Lato" panose="020F0502020204030203" pitchFamily="34" charset="0"/>
              </a:rPr>
              <a:t>BUSINESS </a:t>
            </a:r>
            <a:r>
              <a:rPr lang="en-US" sz="800" b="1" spc="30" baseline="0" dirty="0">
                <a:solidFill>
                  <a:schemeClr val="accent2"/>
                </a:solidFill>
                <a:latin typeface="Lato" panose="020F0502020204030203" pitchFamily="34" charset="0"/>
              </a:rPr>
              <a:t>PROPOSAL</a:t>
            </a:r>
          </a:p>
        </p:txBody>
      </p:sp>
      <p:sp>
        <p:nvSpPr>
          <p:cNvPr id="23" name="TextBox 22"/>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4"/>
                </a:solidFill>
                <a:latin typeface="Lato" panose="020F0502020204030203" pitchFamily="34" charset="0"/>
              </a:rPr>
              <a:pPr algn="r"/>
              <a:t>‹#›</a:t>
            </a:fld>
            <a:endParaRPr lang="en-US" sz="800" b="0" spc="30" baseline="0" dirty="0">
              <a:solidFill>
                <a:schemeClr val="accent4"/>
              </a:solidFill>
              <a:latin typeface="Lato" panose="020F0502020204030203" pitchFamily="34" charset="0"/>
            </a:endParaRPr>
          </a:p>
        </p:txBody>
      </p:sp>
      <p:sp>
        <p:nvSpPr>
          <p:cNvPr id="11" name="Freeform 5">
            <a:hlinkClick r:id="" action="ppaction://hlinkshowjump?jump=nextslide"/>
          </p:cNvPr>
          <p:cNvSpPr>
            <a:spLocks noEditPoints="1"/>
          </p:cNvSpPr>
          <p:nvPr userDrawn="1"/>
        </p:nvSpPr>
        <p:spPr bwMode="auto">
          <a:xfrm>
            <a:off x="8407428" y="4713316"/>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5">
            <a:hlinkClick r:id="" action="ppaction://hlinkshowjump?jump=previousslide"/>
          </p:cNvPr>
          <p:cNvSpPr>
            <a:spLocks noEditPoints="1"/>
          </p:cNvSpPr>
          <p:nvPr userDrawn="1"/>
        </p:nvSpPr>
        <p:spPr bwMode="auto">
          <a:xfrm>
            <a:off x="8244097" y="4713316"/>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Picture Placeholder 2"/>
          <p:cNvSpPr>
            <a:spLocks noGrp="1"/>
          </p:cNvSpPr>
          <p:nvPr>
            <p:ph type="pic" sz="quarter" idx="12"/>
          </p:nvPr>
        </p:nvSpPr>
        <p:spPr>
          <a:xfrm>
            <a:off x="593725" y="1543050"/>
            <a:ext cx="2560108" cy="1316520"/>
          </a:xfrm>
          <a:prstGeom prst="rect">
            <a:avLst/>
          </a:prstGeom>
        </p:spPr>
        <p:txBody>
          <a:bodyPr anchor="ctr" anchorCtr="0"/>
          <a:lstStyle>
            <a:lvl1pPr marL="0" indent="0" algn="ctr">
              <a:buFontTx/>
              <a:buNone/>
              <a:defRPr sz="800">
                <a:solidFill>
                  <a:schemeClr val="accent5"/>
                </a:solidFill>
                <a:latin typeface="Lato" panose="020F0502020204030203" pitchFamily="34" charset="0"/>
              </a:defRPr>
            </a:lvl1pPr>
          </a:lstStyle>
          <a:p>
            <a:endParaRPr lang="en-US"/>
          </a:p>
        </p:txBody>
      </p:sp>
      <p:sp>
        <p:nvSpPr>
          <p:cNvPr id="25" name="Picture Placeholder 2"/>
          <p:cNvSpPr>
            <a:spLocks noGrp="1"/>
          </p:cNvSpPr>
          <p:nvPr>
            <p:ph type="pic" sz="quarter" idx="13"/>
          </p:nvPr>
        </p:nvSpPr>
        <p:spPr>
          <a:xfrm>
            <a:off x="5985433" y="1543050"/>
            <a:ext cx="2560108" cy="1316520"/>
          </a:xfrm>
          <a:prstGeom prst="rect">
            <a:avLst/>
          </a:prstGeom>
        </p:spPr>
        <p:txBody>
          <a:bodyPr anchor="ctr" anchorCtr="0"/>
          <a:lstStyle>
            <a:lvl1pPr marL="0" indent="0" algn="ctr">
              <a:buFontTx/>
              <a:buNone/>
              <a:defRPr sz="800">
                <a:solidFill>
                  <a:schemeClr val="accent5"/>
                </a:solidFill>
                <a:latin typeface="Lato" panose="020F0502020204030203" pitchFamily="34" charset="0"/>
              </a:defRPr>
            </a:lvl1pPr>
          </a:lstStyle>
          <a:p>
            <a:endParaRPr lang="en-US"/>
          </a:p>
        </p:txBody>
      </p:sp>
      <p:sp>
        <p:nvSpPr>
          <p:cNvPr id="27" name="Picture Placeholder 2"/>
          <p:cNvSpPr>
            <a:spLocks noGrp="1"/>
          </p:cNvSpPr>
          <p:nvPr>
            <p:ph type="pic" sz="quarter" idx="15"/>
          </p:nvPr>
        </p:nvSpPr>
        <p:spPr>
          <a:xfrm>
            <a:off x="593725" y="2965967"/>
            <a:ext cx="2560108" cy="1316520"/>
          </a:xfrm>
          <a:prstGeom prst="rect">
            <a:avLst/>
          </a:prstGeom>
        </p:spPr>
        <p:txBody>
          <a:bodyPr anchor="ctr" anchorCtr="0"/>
          <a:lstStyle>
            <a:lvl1pPr marL="0" indent="0" algn="ctr">
              <a:buFontTx/>
              <a:buNone/>
              <a:defRPr sz="800">
                <a:solidFill>
                  <a:schemeClr val="accent5"/>
                </a:solidFill>
                <a:latin typeface="Lato" panose="020F0502020204030203" pitchFamily="34" charset="0"/>
              </a:defRPr>
            </a:lvl1pPr>
          </a:lstStyle>
          <a:p>
            <a:endParaRPr lang="en-US"/>
          </a:p>
        </p:txBody>
      </p:sp>
      <p:sp>
        <p:nvSpPr>
          <p:cNvPr id="28" name="Picture Placeholder 2"/>
          <p:cNvSpPr>
            <a:spLocks noGrp="1"/>
          </p:cNvSpPr>
          <p:nvPr>
            <p:ph type="pic" sz="quarter" idx="16"/>
          </p:nvPr>
        </p:nvSpPr>
        <p:spPr>
          <a:xfrm>
            <a:off x="5985433" y="2965967"/>
            <a:ext cx="2560108" cy="1316520"/>
          </a:xfrm>
          <a:prstGeom prst="rect">
            <a:avLst/>
          </a:prstGeom>
        </p:spPr>
        <p:txBody>
          <a:bodyPr anchor="ctr" anchorCtr="0"/>
          <a:lstStyle>
            <a:lvl1pPr marL="0" indent="0" algn="ctr">
              <a:buFontTx/>
              <a:buNone/>
              <a:defRPr sz="800">
                <a:solidFill>
                  <a:schemeClr val="accent5"/>
                </a:solidFill>
                <a:latin typeface="Lato" panose="020F0502020204030203" pitchFamily="34" charset="0"/>
              </a:defRPr>
            </a:lvl1pPr>
          </a:lstStyle>
          <a:p>
            <a:endParaRPr lang="en-US"/>
          </a:p>
        </p:txBody>
      </p:sp>
      <p:sp>
        <p:nvSpPr>
          <p:cNvPr id="29" name="Picture Placeholder 2"/>
          <p:cNvSpPr>
            <a:spLocks noGrp="1"/>
          </p:cNvSpPr>
          <p:nvPr>
            <p:ph type="pic" sz="quarter" idx="17"/>
          </p:nvPr>
        </p:nvSpPr>
        <p:spPr>
          <a:xfrm>
            <a:off x="3291946" y="2965967"/>
            <a:ext cx="2560108" cy="1316520"/>
          </a:xfrm>
          <a:prstGeom prst="rect">
            <a:avLst/>
          </a:prstGeom>
        </p:spPr>
        <p:txBody>
          <a:bodyPr anchor="ctr" anchorCtr="0"/>
          <a:lstStyle>
            <a:lvl1pPr marL="0" indent="0" algn="ctr">
              <a:buFontTx/>
              <a:buNone/>
              <a:defRPr sz="800">
                <a:solidFill>
                  <a:schemeClr val="accent5"/>
                </a:solidFill>
                <a:latin typeface="Lato" panose="020F0502020204030203" pitchFamily="34" charset="0"/>
              </a:defRPr>
            </a:lvl1pPr>
          </a:lstStyle>
          <a:p>
            <a:endParaRPr lang="en-US"/>
          </a:p>
        </p:txBody>
      </p:sp>
    </p:spTree>
    <p:extLst>
      <p:ext uri="{BB962C8B-B14F-4D97-AF65-F5344CB8AC3E}">
        <p14:creationId xmlns:p14="http://schemas.microsoft.com/office/powerpoint/2010/main" val="1215259037"/>
      </p:ext>
    </p:extLst>
  </p:cSld>
  <p:clrMapOvr>
    <a:masterClrMapping/>
  </p:clrMapOvr>
  <p:transition spd="slow" advClick="0" advTm="3000">
    <p:fade/>
  </p:transition>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ur Portfolio 04">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584202" y="575841"/>
            <a:ext cx="7953374" cy="383260"/>
          </a:xfrm>
          <a:prstGeom prst="rect">
            <a:avLst/>
          </a:prstGeom>
        </p:spPr>
        <p:txBody>
          <a:bodyPr lIns="0" tIns="0" rIns="0" bIns="0"/>
          <a:lstStyle>
            <a:lvl1pPr marL="0" indent="0" algn="l">
              <a:lnSpc>
                <a:spcPct val="100000"/>
              </a:lnSpc>
              <a:spcBef>
                <a:spcPts val="0"/>
              </a:spcBef>
              <a:buNone/>
              <a:defRPr sz="2200" b="0" cap="all" spc="50"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3" name="Text Placeholder 9"/>
          <p:cNvSpPr>
            <a:spLocks noGrp="1"/>
          </p:cNvSpPr>
          <p:nvPr>
            <p:ph type="body" sz="quarter" idx="11"/>
          </p:nvPr>
        </p:nvSpPr>
        <p:spPr>
          <a:xfrm>
            <a:off x="593725" y="959101"/>
            <a:ext cx="7953374" cy="141344"/>
          </a:xfrm>
          <a:prstGeom prst="rect">
            <a:avLst/>
          </a:prstGeom>
        </p:spPr>
        <p:txBody>
          <a:bodyPr lIns="0" tIns="0" rIns="0" bIns="0"/>
          <a:lstStyle>
            <a:lvl1pPr marL="0" indent="0" algn="l">
              <a:lnSpc>
                <a:spcPts val="1200"/>
              </a:lnSpc>
              <a:spcBef>
                <a:spcPts val="0"/>
              </a:spcBef>
              <a:buNone/>
              <a:defRPr sz="9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cxnSp>
        <p:nvCxnSpPr>
          <p:cNvPr id="5" name="Straight Connector 4"/>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dirty="0">
                <a:solidFill>
                  <a:schemeClr val="accent3"/>
                </a:solidFill>
                <a:latin typeface="Lato" panose="020F0502020204030203" pitchFamily="34" charset="0"/>
              </a:rPr>
              <a:t>JAFAR DESIGNS </a:t>
            </a:r>
            <a:r>
              <a:rPr lang="en-US" sz="800" b="1" spc="30" baseline="0" dirty="0">
                <a:solidFill>
                  <a:schemeClr val="accent2"/>
                </a:solidFill>
                <a:latin typeface="Lato" panose="020F0502020204030203" pitchFamily="34" charset="0"/>
              </a:rPr>
              <a:t>STUDIO</a:t>
            </a:r>
          </a:p>
        </p:txBody>
      </p:sp>
      <p:sp>
        <p:nvSpPr>
          <p:cNvPr id="17" name="TextBox 16"/>
          <p:cNvSpPr txBox="1"/>
          <p:nvPr userDrawn="1"/>
        </p:nvSpPr>
        <p:spPr>
          <a:xfrm>
            <a:off x="6681306" y="4722841"/>
            <a:ext cx="1160434" cy="123111"/>
          </a:xfrm>
          <a:prstGeom prst="rect">
            <a:avLst/>
          </a:prstGeom>
          <a:noFill/>
        </p:spPr>
        <p:txBody>
          <a:bodyPr wrap="square" lIns="0" tIns="0" rIns="0" bIns="0" rtlCol="0">
            <a:spAutoFit/>
          </a:bodyPr>
          <a:lstStyle/>
          <a:p>
            <a:pPr algn="r"/>
            <a:r>
              <a:rPr lang="en-US" sz="800" b="1" spc="30" baseline="0" dirty="0">
                <a:solidFill>
                  <a:schemeClr val="accent3"/>
                </a:solidFill>
                <a:latin typeface="Lato" panose="020F0502020204030203" pitchFamily="34" charset="0"/>
              </a:rPr>
              <a:t>BUSINESS </a:t>
            </a:r>
            <a:r>
              <a:rPr lang="en-US" sz="800" b="1" spc="30" baseline="0" dirty="0">
                <a:solidFill>
                  <a:schemeClr val="accent2"/>
                </a:solidFill>
                <a:latin typeface="Lato" panose="020F0502020204030203" pitchFamily="34" charset="0"/>
              </a:rPr>
              <a:t>PROPOSAL</a:t>
            </a:r>
          </a:p>
        </p:txBody>
      </p:sp>
      <p:sp>
        <p:nvSpPr>
          <p:cNvPr id="23" name="TextBox 22"/>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4"/>
                </a:solidFill>
                <a:latin typeface="Lato" panose="020F0502020204030203" pitchFamily="34" charset="0"/>
              </a:rPr>
              <a:pPr algn="r"/>
              <a:t>‹#›</a:t>
            </a:fld>
            <a:endParaRPr lang="en-US" sz="800" b="0" spc="30" baseline="0" dirty="0">
              <a:solidFill>
                <a:schemeClr val="accent4"/>
              </a:solidFill>
              <a:latin typeface="Lato" panose="020F0502020204030203" pitchFamily="34" charset="0"/>
            </a:endParaRPr>
          </a:p>
        </p:txBody>
      </p:sp>
      <p:sp>
        <p:nvSpPr>
          <p:cNvPr id="11" name="Freeform 5">
            <a:hlinkClick r:id="" action="ppaction://hlinkshowjump?jump=nextslide"/>
          </p:cNvPr>
          <p:cNvSpPr>
            <a:spLocks noEditPoints="1"/>
          </p:cNvSpPr>
          <p:nvPr userDrawn="1"/>
        </p:nvSpPr>
        <p:spPr bwMode="auto">
          <a:xfrm>
            <a:off x="8407428" y="4713316"/>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5">
            <a:hlinkClick r:id="" action="ppaction://hlinkshowjump?jump=previousslide"/>
          </p:cNvPr>
          <p:cNvSpPr>
            <a:spLocks noEditPoints="1"/>
          </p:cNvSpPr>
          <p:nvPr userDrawn="1"/>
        </p:nvSpPr>
        <p:spPr bwMode="auto">
          <a:xfrm>
            <a:off x="8244097" y="4713316"/>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Picture Placeholder 2"/>
          <p:cNvSpPr>
            <a:spLocks noGrp="1"/>
          </p:cNvSpPr>
          <p:nvPr>
            <p:ph type="pic" sz="quarter" idx="12"/>
          </p:nvPr>
        </p:nvSpPr>
        <p:spPr>
          <a:xfrm>
            <a:off x="593725" y="1543050"/>
            <a:ext cx="2560108" cy="2743200"/>
          </a:xfrm>
          <a:prstGeom prst="rect">
            <a:avLst/>
          </a:prstGeom>
        </p:spPr>
        <p:txBody>
          <a:bodyPr anchor="ctr" anchorCtr="0"/>
          <a:lstStyle>
            <a:lvl1pPr marL="0" indent="0" algn="ctr">
              <a:buFontTx/>
              <a:buNone/>
              <a:defRPr sz="800">
                <a:solidFill>
                  <a:schemeClr val="accent5"/>
                </a:solidFill>
                <a:latin typeface="Lato" panose="020F0502020204030203" pitchFamily="34" charset="0"/>
              </a:defRPr>
            </a:lvl1pPr>
          </a:lstStyle>
          <a:p>
            <a:endParaRPr lang="en-US"/>
          </a:p>
        </p:txBody>
      </p:sp>
      <p:sp>
        <p:nvSpPr>
          <p:cNvPr id="25" name="Picture Placeholder 2"/>
          <p:cNvSpPr>
            <a:spLocks noGrp="1"/>
          </p:cNvSpPr>
          <p:nvPr>
            <p:ph type="pic" sz="quarter" idx="13"/>
          </p:nvPr>
        </p:nvSpPr>
        <p:spPr>
          <a:xfrm>
            <a:off x="5985433" y="1543050"/>
            <a:ext cx="2560108" cy="1316520"/>
          </a:xfrm>
          <a:prstGeom prst="rect">
            <a:avLst/>
          </a:prstGeom>
        </p:spPr>
        <p:txBody>
          <a:bodyPr anchor="ctr" anchorCtr="0"/>
          <a:lstStyle>
            <a:lvl1pPr marL="0" indent="0" algn="ctr">
              <a:buFontTx/>
              <a:buNone/>
              <a:defRPr sz="800">
                <a:solidFill>
                  <a:schemeClr val="accent5"/>
                </a:solidFill>
                <a:latin typeface="Lato" panose="020F0502020204030203" pitchFamily="34" charset="0"/>
              </a:defRPr>
            </a:lvl1pPr>
          </a:lstStyle>
          <a:p>
            <a:endParaRPr lang="en-US"/>
          </a:p>
        </p:txBody>
      </p:sp>
      <p:sp>
        <p:nvSpPr>
          <p:cNvPr id="28" name="Picture Placeholder 2"/>
          <p:cNvSpPr>
            <a:spLocks noGrp="1"/>
          </p:cNvSpPr>
          <p:nvPr>
            <p:ph type="pic" sz="quarter" idx="16"/>
          </p:nvPr>
        </p:nvSpPr>
        <p:spPr>
          <a:xfrm>
            <a:off x="5985433" y="2965967"/>
            <a:ext cx="2560108" cy="1316520"/>
          </a:xfrm>
          <a:prstGeom prst="rect">
            <a:avLst/>
          </a:prstGeom>
        </p:spPr>
        <p:txBody>
          <a:bodyPr anchor="ctr" anchorCtr="0"/>
          <a:lstStyle>
            <a:lvl1pPr marL="0" indent="0" algn="ctr">
              <a:buFontTx/>
              <a:buNone/>
              <a:defRPr sz="800">
                <a:solidFill>
                  <a:schemeClr val="accent5"/>
                </a:solidFill>
                <a:latin typeface="Lato" panose="020F0502020204030203" pitchFamily="34" charset="0"/>
              </a:defRPr>
            </a:lvl1pPr>
          </a:lstStyle>
          <a:p>
            <a:endParaRPr lang="en-US"/>
          </a:p>
        </p:txBody>
      </p:sp>
      <p:sp>
        <p:nvSpPr>
          <p:cNvPr id="29" name="Picture Placeholder 2"/>
          <p:cNvSpPr>
            <a:spLocks noGrp="1"/>
          </p:cNvSpPr>
          <p:nvPr>
            <p:ph type="pic" sz="quarter" idx="17"/>
          </p:nvPr>
        </p:nvSpPr>
        <p:spPr>
          <a:xfrm>
            <a:off x="3291946" y="2965967"/>
            <a:ext cx="2560108" cy="1316520"/>
          </a:xfrm>
          <a:prstGeom prst="rect">
            <a:avLst/>
          </a:prstGeom>
        </p:spPr>
        <p:txBody>
          <a:bodyPr anchor="ctr" anchorCtr="0"/>
          <a:lstStyle>
            <a:lvl1pPr marL="0" indent="0" algn="ctr">
              <a:buFontTx/>
              <a:buNone/>
              <a:defRPr sz="800">
                <a:solidFill>
                  <a:schemeClr val="accent5"/>
                </a:solidFill>
                <a:latin typeface="Lato" panose="020F0502020204030203" pitchFamily="34" charset="0"/>
              </a:defRPr>
            </a:lvl1pPr>
          </a:lstStyle>
          <a:p>
            <a:endParaRPr lang="en-US"/>
          </a:p>
        </p:txBody>
      </p:sp>
    </p:spTree>
    <p:extLst>
      <p:ext uri="{BB962C8B-B14F-4D97-AF65-F5344CB8AC3E}">
        <p14:creationId xmlns:p14="http://schemas.microsoft.com/office/powerpoint/2010/main" val="2429378869"/>
      </p:ext>
    </p:extLst>
  </p:cSld>
  <p:clrMapOvr>
    <a:masterClrMapping/>
  </p:clrMapOvr>
  <p:transition spd="slow" advClick="0" advTm="3000">
    <p:fade/>
  </p:transition>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ur Portfolio 05">
    <p:spTree>
      <p:nvGrpSpPr>
        <p:cNvPr id="1" name=""/>
        <p:cNvGrpSpPr/>
        <p:nvPr/>
      </p:nvGrpSpPr>
      <p:grpSpPr>
        <a:xfrm>
          <a:off x="0" y="0"/>
          <a:ext cx="0" cy="0"/>
          <a:chOff x="0" y="0"/>
          <a:chExt cx="0" cy="0"/>
        </a:xfrm>
      </p:grpSpPr>
      <p:sp>
        <p:nvSpPr>
          <p:cNvPr id="29" name="Picture Placeholder 2"/>
          <p:cNvSpPr>
            <a:spLocks noGrp="1"/>
          </p:cNvSpPr>
          <p:nvPr>
            <p:ph type="pic" sz="quarter" idx="17"/>
          </p:nvPr>
        </p:nvSpPr>
        <p:spPr>
          <a:xfrm>
            <a:off x="1508125" y="1543049"/>
            <a:ext cx="2546117" cy="1408417"/>
          </a:xfrm>
          <a:prstGeom prst="rect">
            <a:avLst/>
          </a:prstGeom>
        </p:spPr>
        <p:txBody>
          <a:bodyPr anchor="ctr" anchorCtr="0"/>
          <a:lstStyle>
            <a:lvl1pPr marL="0" indent="0" algn="ctr">
              <a:buFontTx/>
              <a:buNone/>
              <a:defRPr sz="800">
                <a:solidFill>
                  <a:schemeClr val="accent5"/>
                </a:solidFill>
                <a:latin typeface="Lato" panose="020F0502020204030203" pitchFamily="34" charset="0"/>
              </a:defRPr>
            </a:lvl1pPr>
          </a:lstStyle>
          <a:p>
            <a:endParaRPr lang="en-US"/>
          </a:p>
        </p:txBody>
      </p:sp>
      <p:sp>
        <p:nvSpPr>
          <p:cNvPr id="18" name="Picture Placeholder 2"/>
          <p:cNvSpPr>
            <a:spLocks noGrp="1"/>
          </p:cNvSpPr>
          <p:nvPr>
            <p:ph type="pic" sz="quarter" idx="18"/>
          </p:nvPr>
        </p:nvSpPr>
        <p:spPr>
          <a:xfrm>
            <a:off x="5988464" y="1543049"/>
            <a:ext cx="2546117" cy="1408417"/>
          </a:xfrm>
          <a:prstGeom prst="rect">
            <a:avLst/>
          </a:prstGeom>
        </p:spPr>
        <p:txBody>
          <a:bodyPr anchor="ctr" anchorCtr="0"/>
          <a:lstStyle>
            <a:lvl1pPr marL="0" indent="0" algn="ctr">
              <a:buFontTx/>
              <a:buNone/>
              <a:defRPr sz="800">
                <a:solidFill>
                  <a:schemeClr val="accent5"/>
                </a:solidFill>
                <a:latin typeface="Lato" panose="020F0502020204030203" pitchFamily="34" charset="0"/>
              </a:defRPr>
            </a:lvl1pPr>
          </a:lstStyle>
          <a:p>
            <a:endParaRPr lang="en-US"/>
          </a:p>
        </p:txBody>
      </p:sp>
      <p:sp>
        <p:nvSpPr>
          <p:cNvPr id="10" name="Text Placeholder 9"/>
          <p:cNvSpPr>
            <a:spLocks noGrp="1"/>
          </p:cNvSpPr>
          <p:nvPr>
            <p:ph type="body" sz="quarter" idx="10"/>
          </p:nvPr>
        </p:nvSpPr>
        <p:spPr>
          <a:xfrm>
            <a:off x="584202" y="575841"/>
            <a:ext cx="7953374" cy="383260"/>
          </a:xfrm>
          <a:prstGeom prst="rect">
            <a:avLst/>
          </a:prstGeom>
        </p:spPr>
        <p:txBody>
          <a:bodyPr lIns="0" tIns="0" rIns="0" bIns="0"/>
          <a:lstStyle>
            <a:lvl1pPr marL="0" indent="0" algn="l">
              <a:lnSpc>
                <a:spcPct val="100000"/>
              </a:lnSpc>
              <a:spcBef>
                <a:spcPts val="0"/>
              </a:spcBef>
              <a:buNone/>
              <a:defRPr sz="2200" b="0" cap="all" spc="50"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3" name="Text Placeholder 9"/>
          <p:cNvSpPr>
            <a:spLocks noGrp="1"/>
          </p:cNvSpPr>
          <p:nvPr>
            <p:ph type="body" sz="quarter" idx="11"/>
          </p:nvPr>
        </p:nvSpPr>
        <p:spPr>
          <a:xfrm>
            <a:off x="593725" y="959101"/>
            <a:ext cx="7953374" cy="141344"/>
          </a:xfrm>
          <a:prstGeom prst="rect">
            <a:avLst/>
          </a:prstGeom>
        </p:spPr>
        <p:txBody>
          <a:bodyPr lIns="0" tIns="0" rIns="0" bIns="0"/>
          <a:lstStyle>
            <a:lvl1pPr marL="0" indent="0" algn="l">
              <a:lnSpc>
                <a:spcPts val="1200"/>
              </a:lnSpc>
              <a:spcBef>
                <a:spcPts val="0"/>
              </a:spcBef>
              <a:buNone/>
              <a:defRPr sz="9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cxnSp>
        <p:nvCxnSpPr>
          <p:cNvPr id="5" name="Straight Connector 4"/>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dirty="0">
                <a:solidFill>
                  <a:schemeClr val="accent3"/>
                </a:solidFill>
                <a:latin typeface="Lato" panose="020F0502020204030203" pitchFamily="34" charset="0"/>
              </a:rPr>
              <a:t>JAFAR DESIGNS </a:t>
            </a:r>
            <a:r>
              <a:rPr lang="en-US" sz="800" b="1" spc="30" baseline="0" dirty="0">
                <a:solidFill>
                  <a:schemeClr val="accent2"/>
                </a:solidFill>
                <a:latin typeface="Lato" panose="020F0502020204030203" pitchFamily="34" charset="0"/>
              </a:rPr>
              <a:t>STUDIO</a:t>
            </a:r>
          </a:p>
        </p:txBody>
      </p:sp>
      <p:sp>
        <p:nvSpPr>
          <p:cNvPr id="17" name="TextBox 16"/>
          <p:cNvSpPr txBox="1"/>
          <p:nvPr userDrawn="1"/>
        </p:nvSpPr>
        <p:spPr>
          <a:xfrm>
            <a:off x="6681306" y="4722841"/>
            <a:ext cx="1160434" cy="123111"/>
          </a:xfrm>
          <a:prstGeom prst="rect">
            <a:avLst/>
          </a:prstGeom>
          <a:noFill/>
        </p:spPr>
        <p:txBody>
          <a:bodyPr wrap="square" lIns="0" tIns="0" rIns="0" bIns="0" rtlCol="0">
            <a:spAutoFit/>
          </a:bodyPr>
          <a:lstStyle/>
          <a:p>
            <a:pPr algn="r"/>
            <a:r>
              <a:rPr lang="en-US" sz="800" b="1" spc="30" baseline="0" dirty="0">
                <a:solidFill>
                  <a:schemeClr val="accent3"/>
                </a:solidFill>
                <a:latin typeface="Lato" panose="020F0502020204030203" pitchFamily="34" charset="0"/>
              </a:rPr>
              <a:t>BUSINESS </a:t>
            </a:r>
            <a:r>
              <a:rPr lang="en-US" sz="800" b="1" spc="30" baseline="0" dirty="0">
                <a:solidFill>
                  <a:schemeClr val="accent2"/>
                </a:solidFill>
                <a:latin typeface="Lato" panose="020F0502020204030203" pitchFamily="34" charset="0"/>
              </a:rPr>
              <a:t>PROPOSAL</a:t>
            </a:r>
          </a:p>
        </p:txBody>
      </p:sp>
      <p:sp>
        <p:nvSpPr>
          <p:cNvPr id="23" name="TextBox 22"/>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4"/>
                </a:solidFill>
                <a:latin typeface="Lato" panose="020F0502020204030203" pitchFamily="34" charset="0"/>
              </a:rPr>
              <a:pPr algn="r"/>
              <a:t>‹#›</a:t>
            </a:fld>
            <a:endParaRPr lang="en-US" sz="800" b="0" spc="30" baseline="0" dirty="0">
              <a:solidFill>
                <a:schemeClr val="accent4"/>
              </a:solidFill>
              <a:latin typeface="Lato" panose="020F0502020204030203" pitchFamily="34" charset="0"/>
            </a:endParaRPr>
          </a:p>
        </p:txBody>
      </p:sp>
      <p:sp>
        <p:nvSpPr>
          <p:cNvPr id="11" name="Freeform 5">
            <a:hlinkClick r:id="" action="ppaction://hlinkshowjump?jump=nextslide"/>
          </p:cNvPr>
          <p:cNvSpPr>
            <a:spLocks noEditPoints="1"/>
          </p:cNvSpPr>
          <p:nvPr userDrawn="1"/>
        </p:nvSpPr>
        <p:spPr bwMode="auto">
          <a:xfrm>
            <a:off x="8407428" y="4713316"/>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5">
            <a:hlinkClick r:id="" action="ppaction://hlinkshowjump?jump=previousslide"/>
          </p:cNvPr>
          <p:cNvSpPr>
            <a:spLocks noEditPoints="1"/>
          </p:cNvSpPr>
          <p:nvPr userDrawn="1"/>
        </p:nvSpPr>
        <p:spPr bwMode="auto">
          <a:xfrm>
            <a:off x="8244097" y="4713316"/>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01969895"/>
      </p:ext>
    </p:extLst>
  </p:cSld>
  <p:clrMapOvr>
    <a:masterClrMapping/>
  </p:clrMapOvr>
  <p:transition spd="slow" advClick="0" advTm="3000">
    <p:fade/>
  </p:transition>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Phone Mockup 01">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6535" y="1134684"/>
            <a:ext cx="2415741" cy="3528796"/>
          </a:xfrm>
          <a:prstGeom prst="rect">
            <a:avLst/>
          </a:prstGeom>
        </p:spPr>
      </p:pic>
      <p:sp>
        <p:nvSpPr>
          <p:cNvPr id="4" name="Picture Placeholder 25"/>
          <p:cNvSpPr>
            <a:spLocks noGrp="1"/>
          </p:cNvSpPr>
          <p:nvPr>
            <p:ph type="pic" sz="quarter" idx="14"/>
          </p:nvPr>
        </p:nvSpPr>
        <p:spPr>
          <a:xfrm>
            <a:off x="720840" y="1695550"/>
            <a:ext cx="1230200" cy="2232025"/>
          </a:xfrm>
          <a:custGeom>
            <a:avLst/>
            <a:gdLst>
              <a:gd name="connsiteX0" fmla="*/ 26656 w 4082023"/>
              <a:gd name="connsiteY0" fmla="*/ 0 h 7233920"/>
              <a:gd name="connsiteX1" fmla="*/ 4055367 w 4082023"/>
              <a:gd name="connsiteY1" fmla="*/ 0 h 7233920"/>
              <a:gd name="connsiteX2" fmla="*/ 4082023 w 4082023"/>
              <a:gd name="connsiteY2" fmla="*/ 26656 h 7233920"/>
              <a:gd name="connsiteX3" fmla="*/ 4082023 w 4082023"/>
              <a:gd name="connsiteY3" fmla="*/ 7207264 h 7233920"/>
              <a:gd name="connsiteX4" fmla="*/ 4055367 w 4082023"/>
              <a:gd name="connsiteY4" fmla="*/ 7233920 h 7233920"/>
              <a:gd name="connsiteX5" fmla="*/ 26656 w 4082023"/>
              <a:gd name="connsiteY5" fmla="*/ 7233920 h 7233920"/>
              <a:gd name="connsiteX6" fmla="*/ 0 w 4082023"/>
              <a:gd name="connsiteY6" fmla="*/ 7207264 h 7233920"/>
              <a:gd name="connsiteX7" fmla="*/ 0 w 4082023"/>
              <a:gd name="connsiteY7" fmla="*/ 26656 h 7233920"/>
              <a:gd name="connsiteX8" fmla="*/ 26656 w 4082023"/>
              <a:gd name="connsiteY8" fmla="*/ 0 h 7233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82023" h="7233920">
                <a:moveTo>
                  <a:pt x="26656" y="0"/>
                </a:moveTo>
                <a:lnTo>
                  <a:pt x="4055367" y="0"/>
                </a:lnTo>
                <a:cubicBezTo>
                  <a:pt x="4070091" y="0"/>
                  <a:pt x="4082023" y="11934"/>
                  <a:pt x="4082023" y="26656"/>
                </a:cubicBezTo>
                <a:lnTo>
                  <a:pt x="4082023" y="7207264"/>
                </a:lnTo>
                <a:cubicBezTo>
                  <a:pt x="4082023" y="7221986"/>
                  <a:pt x="4070091" y="7233920"/>
                  <a:pt x="4055367" y="7233920"/>
                </a:cubicBezTo>
                <a:lnTo>
                  <a:pt x="26656" y="7233920"/>
                </a:lnTo>
                <a:cubicBezTo>
                  <a:pt x="11934" y="7233920"/>
                  <a:pt x="0" y="7221986"/>
                  <a:pt x="0" y="7207264"/>
                </a:cubicBezTo>
                <a:lnTo>
                  <a:pt x="0" y="26656"/>
                </a:lnTo>
                <a:cubicBezTo>
                  <a:pt x="0" y="11934"/>
                  <a:pt x="11934" y="0"/>
                  <a:pt x="26656" y="0"/>
                </a:cubicBezTo>
                <a:close/>
              </a:path>
            </a:pathLst>
          </a:custGeom>
          <a:noFill/>
          <a:ln w="6350">
            <a:solidFill>
              <a:schemeClr val="accent1"/>
            </a:solidFill>
          </a:ln>
        </p:spPr>
        <p:txBody>
          <a:bodyPr wrap="square" lIns="0" tIns="0" rIns="0" bIns="0" anchor="ctr" anchorCtr="0">
            <a:noAutofit/>
          </a:bodyPr>
          <a:lstStyle>
            <a:lvl1pPr marL="0" indent="0" algn="ctr">
              <a:buFontTx/>
              <a:buNone/>
              <a:defRPr sz="800">
                <a:solidFill>
                  <a:schemeClr val="accent5"/>
                </a:solidFill>
                <a:latin typeface="Lato" panose="020F0502020204030203" pitchFamily="34" charset="0"/>
                <a:ea typeface="Open Sans Light" panose="020B0306030504020204" pitchFamily="34" charset="0"/>
                <a:cs typeface="Open Sans Light" panose="020B0306030504020204" pitchFamily="34" charset="0"/>
              </a:defRPr>
            </a:lvl1pPr>
          </a:lstStyle>
          <a:p>
            <a:endParaRPr lang="en-US"/>
          </a:p>
        </p:txBody>
      </p:sp>
      <p:sp>
        <p:nvSpPr>
          <p:cNvPr id="11" name="Text Placeholder 9"/>
          <p:cNvSpPr>
            <a:spLocks noGrp="1"/>
          </p:cNvSpPr>
          <p:nvPr>
            <p:ph type="body" sz="quarter" idx="10"/>
          </p:nvPr>
        </p:nvSpPr>
        <p:spPr>
          <a:xfrm>
            <a:off x="584202" y="575841"/>
            <a:ext cx="7953374" cy="383260"/>
          </a:xfrm>
          <a:prstGeom prst="rect">
            <a:avLst/>
          </a:prstGeom>
        </p:spPr>
        <p:txBody>
          <a:bodyPr lIns="0" tIns="0" rIns="0" bIns="0"/>
          <a:lstStyle>
            <a:lvl1pPr marL="0" indent="0" algn="l">
              <a:lnSpc>
                <a:spcPct val="100000"/>
              </a:lnSpc>
              <a:spcBef>
                <a:spcPts val="0"/>
              </a:spcBef>
              <a:buNone/>
              <a:defRPr sz="2200" b="0" cap="all" spc="50" baseline="0">
                <a:solidFill>
                  <a:schemeClr val="bg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12" name="Text Placeholder 9"/>
          <p:cNvSpPr>
            <a:spLocks noGrp="1"/>
          </p:cNvSpPr>
          <p:nvPr>
            <p:ph type="body" sz="quarter" idx="11"/>
          </p:nvPr>
        </p:nvSpPr>
        <p:spPr>
          <a:xfrm>
            <a:off x="593725" y="959101"/>
            <a:ext cx="7953374" cy="141344"/>
          </a:xfrm>
          <a:prstGeom prst="rect">
            <a:avLst/>
          </a:prstGeom>
        </p:spPr>
        <p:txBody>
          <a:bodyPr lIns="0" tIns="0" rIns="0" bIns="0"/>
          <a:lstStyle>
            <a:lvl1pPr marL="0" indent="0" algn="l">
              <a:lnSpc>
                <a:spcPts val="1200"/>
              </a:lnSpc>
              <a:spcBef>
                <a:spcPts val="0"/>
              </a:spcBef>
              <a:buNone/>
              <a:defRPr sz="900" b="0" cap="none" spc="0" baseline="0">
                <a:solidFill>
                  <a:schemeClr val="bg1"/>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cxnSp>
        <p:nvCxnSpPr>
          <p:cNvPr id="13" name="Straight Connector 12"/>
          <p:cNvCxnSpPr/>
          <p:nvPr userDrawn="1"/>
        </p:nvCxnSpPr>
        <p:spPr>
          <a:xfrm>
            <a:off x="593725" y="492067"/>
            <a:ext cx="9144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37877" y="1134684"/>
            <a:ext cx="2415741" cy="3528796"/>
          </a:xfrm>
          <a:prstGeom prst="rect">
            <a:avLst/>
          </a:prstGeom>
        </p:spPr>
      </p:pic>
      <p:sp>
        <p:nvSpPr>
          <p:cNvPr id="15" name="Picture Placeholder 25"/>
          <p:cNvSpPr>
            <a:spLocks noGrp="1"/>
          </p:cNvSpPr>
          <p:nvPr>
            <p:ph type="pic" sz="quarter" idx="15"/>
          </p:nvPr>
        </p:nvSpPr>
        <p:spPr>
          <a:xfrm>
            <a:off x="5022182" y="1695550"/>
            <a:ext cx="1230200" cy="2232025"/>
          </a:xfrm>
          <a:custGeom>
            <a:avLst/>
            <a:gdLst>
              <a:gd name="connsiteX0" fmla="*/ 26656 w 4082023"/>
              <a:gd name="connsiteY0" fmla="*/ 0 h 7233920"/>
              <a:gd name="connsiteX1" fmla="*/ 4055367 w 4082023"/>
              <a:gd name="connsiteY1" fmla="*/ 0 h 7233920"/>
              <a:gd name="connsiteX2" fmla="*/ 4082023 w 4082023"/>
              <a:gd name="connsiteY2" fmla="*/ 26656 h 7233920"/>
              <a:gd name="connsiteX3" fmla="*/ 4082023 w 4082023"/>
              <a:gd name="connsiteY3" fmla="*/ 7207264 h 7233920"/>
              <a:gd name="connsiteX4" fmla="*/ 4055367 w 4082023"/>
              <a:gd name="connsiteY4" fmla="*/ 7233920 h 7233920"/>
              <a:gd name="connsiteX5" fmla="*/ 26656 w 4082023"/>
              <a:gd name="connsiteY5" fmla="*/ 7233920 h 7233920"/>
              <a:gd name="connsiteX6" fmla="*/ 0 w 4082023"/>
              <a:gd name="connsiteY6" fmla="*/ 7207264 h 7233920"/>
              <a:gd name="connsiteX7" fmla="*/ 0 w 4082023"/>
              <a:gd name="connsiteY7" fmla="*/ 26656 h 7233920"/>
              <a:gd name="connsiteX8" fmla="*/ 26656 w 4082023"/>
              <a:gd name="connsiteY8" fmla="*/ 0 h 7233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82023" h="7233920">
                <a:moveTo>
                  <a:pt x="26656" y="0"/>
                </a:moveTo>
                <a:lnTo>
                  <a:pt x="4055367" y="0"/>
                </a:lnTo>
                <a:cubicBezTo>
                  <a:pt x="4070091" y="0"/>
                  <a:pt x="4082023" y="11934"/>
                  <a:pt x="4082023" y="26656"/>
                </a:cubicBezTo>
                <a:lnTo>
                  <a:pt x="4082023" y="7207264"/>
                </a:lnTo>
                <a:cubicBezTo>
                  <a:pt x="4082023" y="7221986"/>
                  <a:pt x="4070091" y="7233920"/>
                  <a:pt x="4055367" y="7233920"/>
                </a:cubicBezTo>
                <a:lnTo>
                  <a:pt x="26656" y="7233920"/>
                </a:lnTo>
                <a:cubicBezTo>
                  <a:pt x="11934" y="7233920"/>
                  <a:pt x="0" y="7221986"/>
                  <a:pt x="0" y="7207264"/>
                </a:cubicBezTo>
                <a:lnTo>
                  <a:pt x="0" y="26656"/>
                </a:lnTo>
                <a:cubicBezTo>
                  <a:pt x="0" y="11934"/>
                  <a:pt x="11934" y="0"/>
                  <a:pt x="26656" y="0"/>
                </a:cubicBezTo>
                <a:close/>
              </a:path>
            </a:pathLst>
          </a:custGeom>
          <a:noFill/>
          <a:ln w="6350">
            <a:solidFill>
              <a:schemeClr val="accent1"/>
            </a:solidFill>
          </a:ln>
        </p:spPr>
        <p:txBody>
          <a:bodyPr wrap="square" lIns="0" tIns="0" rIns="0" bIns="0" anchor="ctr" anchorCtr="0">
            <a:noAutofit/>
          </a:bodyPr>
          <a:lstStyle>
            <a:lvl1pPr marL="0" indent="0" algn="ctr">
              <a:buFontTx/>
              <a:buNone/>
              <a:defRPr sz="800">
                <a:solidFill>
                  <a:schemeClr val="accent5"/>
                </a:solidFill>
                <a:latin typeface="Lato" panose="020F0502020204030203" pitchFamily="34" charset="0"/>
                <a:ea typeface="Open Sans Light" panose="020B0306030504020204" pitchFamily="34" charset="0"/>
                <a:cs typeface="Open Sans Light" panose="020B0306030504020204" pitchFamily="34" charset="0"/>
              </a:defRPr>
            </a:lvl1pPr>
          </a:lstStyle>
          <a:p>
            <a:endParaRPr lang="en-US"/>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588548" y="1439120"/>
            <a:ext cx="2415741" cy="3528796"/>
          </a:xfrm>
          <a:prstGeom prst="rect">
            <a:avLst/>
          </a:prstGeom>
        </p:spPr>
      </p:pic>
      <p:sp>
        <p:nvSpPr>
          <p:cNvPr id="17" name="Picture Placeholder 25"/>
          <p:cNvSpPr>
            <a:spLocks noGrp="1"/>
          </p:cNvSpPr>
          <p:nvPr>
            <p:ph type="pic" sz="quarter" idx="16"/>
          </p:nvPr>
        </p:nvSpPr>
        <p:spPr>
          <a:xfrm>
            <a:off x="7172853" y="1999986"/>
            <a:ext cx="1230200" cy="2232025"/>
          </a:xfrm>
          <a:custGeom>
            <a:avLst/>
            <a:gdLst>
              <a:gd name="connsiteX0" fmla="*/ 26656 w 4082023"/>
              <a:gd name="connsiteY0" fmla="*/ 0 h 7233920"/>
              <a:gd name="connsiteX1" fmla="*/ 4055367 w 4082023"/>
              <a:gd name="connsiteY1" fmla="*/ 0 h 7233920"/>
              <a:gd name="connsiteX2" fmla="*/ 4082023 w 4082023"/>
              <a:gd name="connsiteY2" fmla="*/ 26656 h 7233920"/>
              <a:gd name="connsiteX3" fmla="*/ 4082023 w 4082023"/>
              <a:gd name="connsiteY3" fmla="*/ 7207264 h 7233920"/>
              <a:gd name="connsiteX4" fmla="*/ 4055367 w 4082023"/>
              <a:gd name="connsiteY4" fmla="*/ 7233920 h 7233920"/>
              <a:gd name="connsiteX5" fmla="*/ 26656 w 4082023"/>
              <a:gd name="connsiteY5" fmla="*/ 7233920 h 7233920"/>
              <a:gd name="connsiteX6" fmla="*/ 0 w 4082023"/>
              <a:gd name="connsiteY6" fmla="*/ 7207264 h 7233920"/>
              <a:gd name="connsiteX7" fmla="*/ 0 w 4082023"/>
              <a:gd name="connsiteY7" fmla="*/ 26656 h 7233920"/>
              <a:gd name="connsiteX8" fmla="*/ 26656 w 4082023"/>
              <a:gd name="connsiteY8" fmla="*/ 0 h 7233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82023" h="7233920">
                <a:moveTo>
                  <a:pt x="26656" y="0"/>
                </a:moveTo>
                <a:lnTo>
                  <a:pt x="4055367" y="0"/>
                </a:lnTo>
                <a:cubicBezTo>
                  <a:pt x="4070091" y="0"/>
                  <a:pt x="4082023" y="11934"/>
                  <a:pt x="4082023" y="26656"/>
                </a:cubicBezTo>
                <a:lnTo>
                  <a:pt x="4082023" y="7207264"/>
                </a:lnTo>
                <a:cubicBezTo>
                  <a:pt x="4082023" y="7221986"/>
                  <a:pt x="4070091" y="7233920"/>
                  <a:pt x="4055367" y="7233920"/>
                </a:cubicBezTo>
                <a:lnTo>
                  <a:pt x="26656" y="7233920"/>
                </a:lnTo>
                <a:cubicBezTo>
                  <a:pt x="11934" y="7233920"/>
                  <a:pt x="0" y="7221986"/>
                  <a:pt x="0" y="7207264"/>
                </a:cubicBezTo>
                <a:lnTo>
                  <a:pt x="0" y="26656"/>
                </a:lnTo>
                <a:cubicBezTo>
                  <a:pt x="0" y="11934"/>
                  <a:pt x="11934" y="0"/>
                  <a:pt x="26656" y="0"/>
                </a:cubicBezTo>
                <a:close/>
              </a:path>
            </a:pathLst>
          </a:custGeom>
          <a:noFill/>
          <a:ln w="6350">
            <a:solidFill>
              <a:schemeClr val="accent1"/>
            </a:solidFill>
          </a:ln>
        </p:spPr>
        <p:txBody>
          <a:bodyPr wrap="square" lIns="0" tIns="0" rIns="0" bIns="0" anchor="ctr" anchorCtr="0">
            <a:noAutofit/>
          </a:bodyPr>
          <a:lstStyle>
            <a:lvl1pPr marL="0" indent="0" algn="ctr">
              <a:buFontTx/>
              <a:buNone/>
              <a:defRPr sz="800">
                <a:solidFill>
                  <a:schemeClr val="accent5"/>
                </a:solidFill>
                <a:latin typeface="Lato" panose="020F0502020204030203" pitchFamily="34" charset="0"/>
                <a:ea typeface="Open Sans Light" panose="020B0306030504020204" pitchFamily="34" charset="0"/>
                <a:cs typeface="Open Sans Light" panose="020B0306030504020204" pitchFamily="34" charset="0"/>
              </a:defRPr>
            </a:lvl1pPr>
          </a:lstStyle>
          <a:p>
            <a:endParaRPr lang="en-US"/>
          </a:p>
        </p:txBody>
      </p:sp>
      <p:pic>
        <p:nvPicPr>
          <p:cNvPr id="18" name="Pictur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7206" y="1439120"/>
            <a:ext cx="2415741" cy="3528796"/>
          </a:xfrm>
          <a:prstGeom prst="rect">
            <a:avLst/>
          </a:prstGeom>
        </p:spPr>
      </p:pic>
      <p:sp>
        <p:nvSpPr>
          <p:cNvPr id="19" name="Picture Placeholder 25"/>
          <p:cNvSpPr>
            <a:spLocks noGrp="1"/>
          </p:cNvSpPr>
          <p:nvPr>
            <p:ph type="pic" sz="quarter" idx="17"/>
          </p:nvPr>
        </p:nvSpPr>
        <p:spPr>
          <a:xfrm>
            <a:off x="2871511" y="1999986"/>
            <a:ext cx="1230200" cy="2232025"/>
          </a:xfrm>
          <a:custGeom>
            <a:avLst/>
            <a:gdLst>
              <a:gd name="connsiteX0" fmla="*/ 26656 w 4082023"/>
              <a:gd name="connsiteY0" fmla="*/ 0 h 7233920"/>
              <a:gd name="connsiteX1" fmla="*/ 4055367 w 4082023"/>
              <a:gd name="connsiteY1" fmla="*/ 0 h 7233920"/>
              <a:gd name="connsiteX2" fmla="*/ 4082023 w 4082023"/>
              <a:gd name="connsiteY2" fmla="*/ 26656 h 7233920"/>
              <a:gd name="connsiteX3" fmla="*/ 4082023 w 4082023"/>
              <a:gd name="connsiteY3" fmla="*/ 7207264 h 7233920"/>
              <a:gd name="connsiteX4" fmla="*/ 4055367 w 4082023"/>
              <a:gd name="connsiteY4" fmla="*/ 7233920 h 7233920"/>
              <a:gd name="connsiteX5" fmla="*/ 26656 w 4082023"/>
              <a:gd name="connsiteY5" fmla="*/ 7233920 h 7233920"/>
              <a:gd name="connsiteX6" fmla="*/ 0 w 4082023"/>
              <a:gd name="connsiteY6" fmla="*/ 7207264 h 7233920"/>
              <a:gd name="connsiteX7" fmla="*/ 0 w 4082023"/>
              <a:gd name="connsiteY7" fmla="*/ 26656 h 7233920"/>
              <a:gd name="connsiteX8" fmla="*/ 26656 w 4082023"/>
              <a:gd name="connsiteY8" fmla="*/ 0 h 7233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82023" h="7233920">
                <a:moveTo>
                  <a:pt x="26656" y="0"/>
                </a:moveTo>
                <a:lnTo>
                  <a:pt x="4055367" y="0"/>
                </a:lnTo>
                <a:cubicBezTo>
                  <a:pt x="4070091" y="0"/>
                  <a:pt x="4082023" y="11934"/>
                  <a:pt x="4082023" y="26656"/>
                </a:cubicBezTo>
                <a:lnTo>
                  <a:pt x="4082023" y="7207264"/>
                </a:lnTo>
                <a:cubicBezTo>
                  <a:pt x="4082023" y="7221986"/>
                  <a:pt x="4070091" y="7233920"/>
                  <a:pt x="4055367" y="7233920"/>
                </a:cubicBezTo>
                <a:lnTo>
                  <a:pt x="26656" y="7233920"/>
                </a:lnTo>
                <a:cubicBezTo>
                  <a:pt x="11934" y="7233920"/>
                  <a:pt x="0" y="7221986"/>
                  <a:pt x="0" y="7207264"/>
                </a:cubicBezTo>
                <a:lnTo>
                  <a:pt x="0" y="26656"/>
                </a:lnTo>
                <a:cubicBezTo>
                  <a:pt x="0" y="11934"/>
                  <a:pt x="11934" y="0"/>
                  <a:pt x="26656" y="0"/>
                </a:cubicBezTo>
                <a:close/>
              </a:path>
            </a:pathLst>
          </a:custGeom>
          <a:noFill/>
          <a:ln w="6350">
            <a:solidFill>
              <a:schemeClr val="accent1"/>
            </a:solidFill>
          </a:ln>
        </p:spPr>
        <p:txBody>
          <a:bodyPr wrap="square" lIns="0" tIns="0" rIns="0" bIns="0" anchor="ctr" anchorCtr="0">
            <a:noAutofit/>
          </a:bodyPr>
          <a:lstStyle>
            <a:lvl1pPr marL="0" indent="0" algn="ctr">
              <a:buFontTx/>
              <a:buNone/>
              <a:defRPr sz="800">
                <a:solidFill>
                  <a:schemeClr val="accent5"/>
                </a:solidFill>
                <a:latin typeface="Lato" panose="020F0502020204030203" pitchFamily="34" charset="0"/>
                <a:ea typeface="Open Sans Light" panose="020B0306030504020204" pitchFamily="34" charset="0"/>
                <a:cs typeface="Open Sans Light" panose="020B0306030504020204" pitchFamily="34" charset="0"/>
              </a:defRPr>
            </a:lvl1pPr>
          </a:lstStyle>
          <a:p>
            <a:endParaRPr lang="en-US"/>
          </a:p>
        </p:txBody>
      </p:sp>
    </p:spTree>
    <p:extLst>
      <p:ext uri="{BB962C8B-B14F-4D97-AF65-F5344CB8AC3E}">
        <p14:creationId xmlns:p14="http://schemas.microsoft.com/office/powerpoint/2010/main" val="2250657437"/>
      </p:ext>
    </p:extLst>
  </p:cSld>
  <p:clrMapOvr>
    <a:masterClrMapping/>
  </p:clrMapOvr>
  <p:transition spd="slow" advClick="0" advTm="3000">
    <p:fade/>
  </p:transition>
  <p:extLst>
    <p:ext uri="{DCECCB84-F9BA-43D5-87BE-67443E8EF086}">
      <p15:sldGuideLst xmlns:p15="http://schemas.microsoft.com/office/powerpoint/2012/main">
        <p15:guide id="1" orient="horz" pos="2934" userDrawn="1">
          <p15:clr>
            <a:srgbClr val="FBAE40"/>
          </p15:clr>
        </p15:guide>
        <p15:guide id="2" pos="5384">
          <p15:clr>
            <a:srgbClr val="FBAE40"/>
          </p15:clr>
        </p15:guide>
        <p15:guide id="3" pos="374">
          <p15:clr>
            <a:srgbClr val="FBAE40"/>
          </p15:clr>
        </p15:guide>
        <p15:guide id="4" orient="horz" pos="306">
          <p15:clr>
            <a:srgbClr val="FBAE40"/>
          </p15:clr>
        </p15:guide>
        <p15:guide id="5" orient="horz" pos="97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Phone Mockup 02">
    <p:spTree>
      <p:nvGrpSpPr>
        <p:cNvPr id="1" name=""/>
        <p:cNvGrpSpPr/>
        <p:nvPr/>
      </p:nvGrpSpPr>
      <p:grpSpPr>
        <a:xfrm>
          <a:off x="0" y="0"/>
          <a:ext cx="0" cy="0"/>
          <a:chOff x="0" y="0"/>
          <a:chExt cx="0" cy="0"/>
        </a:xfrm>
      </p:grpSpPr>
      <p:sp>
        <p:nvSpPr>
          <p:cNvPr id="21" name="Rectangle 20"/>
          <p:cNvSpPr/>
          <p:nvPr userDrawn="1"/>
        </p:nvSpPr>
        <p:spPr>
          <a:xfrm>
            <a:off x="595314" y="1857487"/>
            <a:ext cx="7953374" cy="20268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p:cNvSpPr>
            <a:spLocks noGrp="1"/>
          </p:cNvSpPr>
          <p:nvPr>
            <p:ph type="body" sz="quarter" idx="10"/>
          </p:nvPr>
        </p:nvSpPr>
        <p:spPr>
          <a:xfrm>
            <a:off x="584202" y="575841"/>
            <a:ext cx="7953374" cy="383260"/>
          </a:xfrm>
          <a:prstGeom prst="rect">
            <a:avLst/>
          </a:prstGeom>
        </p:spPr>
        <p:txBody>
          <a:bodyPr lIns="0" tIns="0" rIns="0" bIns="0"/>
          <a:lstStyle>
            <a:lvl1pPr marL="0" indent="0" algn="l">
              <a:lnSpc>
                <a:spcPct val="100000"/>
              </a:lnSpc>
              <a:spcBef>
                <a:spcPts val="0"/>
              </a:spcBef>
              <a:buNone/>
              <a:defRPr sz="2200" b="0" cap="all" spc="50"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3" name="Text Placeholder 9"/>
          <p:cNvSpPr>
            <a:spLocks noGrp="1"/>
          </p:cNvSpPr>
          <p:nvPr>
            <p:ph type="body" sz="quarter" idx="11"/>
          </p:nvPr>
        </p:nvSpPr>
        <p:spPr>
          <a:xfrm>
            <a:off x="593725" y="959101"/>
            <a:ext cx="7953374" cy="141344"/>
          </a:xfrm>
          <a:prstGeom prst="rect">
            <a:avLst/>
          </a:prstGeom>
        </p:spPr>
        <p:txBody>
          <a:bodyPr lIns="0" tIns="0" rIns="0" bIns="0"/>
          <a:lstStyle>
            <a:lvl1pPr marL="0" indent="0" algn="l">
              <a:lnSpc>
                <a:spcPts val="1200"/>
              </a:lnSpc>
              <a:spcBef>
                <a:spcPts val="0"/>
              </a:spcBef>
              <a:buNone/>
              <a:defRPr sz="9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cxnSp>
        <p:nvCxnSpPr>
          <p:cNvPr id="5" name="Straight Connector 4"/>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dirty="0">
                <a:solidFill>
                  <a:schemeClr val="accent3"/>
                </a:solidFill>
                <a:latin typeface="Lato" panose="020F0502020204030203" pitchFamily="34" charset="0"/>
              </a:rPr>
              <a:t>JAFAR DESIGNS </a:t>
            </a:r>
            <a:r>
              <a:rPr lang="en-US" sz="800" b="1" spc="30" baseline="0" dirty="0">
                <a:solidFill>
                  <a:schemeClr val="accent2"/>
                </a:solidFill>
                <a:latin typeface="Lato" panose="020F0502020204030203" pitchFamily="34" charset="0"/>
              </a:rPr>
              <a:t>STUDIO</a:t>
            </a:r>
          </a:p>
        </p:txBody>
      </p:sp>
      <p:sp>
        <p:nvSpPr>
          <p:cNvPr id="17" name="TextBox 16"/>
          <p:cNvSpPr txBox="1"/>
          <p:nvPr userDrawn="1"/>
        </p:nvSpPr>
        <p:spPr>
          <a:xfrm>
            <a:off x="6681306" y="4722841"/>
            <a:ext cx="1160434" cy="123111"/>
          </a:xfrm>
          <a:prstGeom prst="rect">
            <a:avLst/>
          </a:prstGeom>
          <a:noFill/>
        </p:spPr>
        <p:txBody>
          <a:bodyPr wrap="square" lIns="0" tIns="0" rIns="0" bIns="0" rtlCol="0">
            <a:spAutoFit/>
          </a:bodyPr>
          <a:lstStyle/>
          <a:p>
            <a:pPr algn="r"/>
            <a:r>
              <a:rPr lang="en-US" sz="800" b="1" spc="30" baseline="0" dirty="0">
                <a:solidFill>
                  <a:schemeClr val="accent3"/>
                </a:solidFill>
                <a:latin typeface="Lato" panose="020F0502020204030203" pitchFamily="34" charset="0"/>
              </a:rPr>
              <a:t>BUSINESS </a:t>
            </a:r>
            <a:r>
              <a:rPr lang="en-US" sz="800" b="1" spc="30" baseline="0" dirty="0">
                <a:solidFill>
                  <a:schemeClr val="accent2"/>
                </a:solidFill>
                <a:latin typeface="Lato" panose="020F0502020204030203" pitchFamily="34" charset="0"/>
              </a:rPr>
              <a:t>PROPOSAL</a:t>
            </a:r>
          </a:p>
        </p:txBody>
      </p:sp>
      <p:sp>
        <p:nvSpPr>
          <p:cNvPr id="23" name="TextBox 22"/>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4"/>
                </a:solidFill>
                <a:latin typeface="Lato" panose="020F0502020204030203" pitchFamily="34" charset="0"/>
              </a:rPr>
              <a:pPr algn="r"/>
              <a:t>‹#›</a:t>
            </a:fld>
            <a:endParaRPr lang="en-US" sz="800" b="0" spc="30" baseline="0" dirty="0">
              <a:solidFill>
                <a:schemeClr val="accent4"/>
              </a:solidFill>
              <a:latin typeface="Lato" panose="020F0502020204030203" pitchFamily="34" charset="0"/>
            </a:endParaRPr>
          </a:p>
        </p:txBody>
      </p:sp>
      <p:sp>
        <p:nvSpPr>
          <p:cNvPr id="11" name="Freeform 5">
            <a:hlinkClick r:id="" action="ppaction://hlinkshowjump?jump=nextslide"/>
          </p:cNvPr>
          <p:cNvSpPr>
            <a:spLocks noEditPoints="1"/>
          </p:cNvSpPr>
          <p:nvPr userDrawn="1"/>
        </p:nvSpPr>
        <p:spPr bwMode="auto">
          <a:xfrm>
            <a:off x="8407428" y="4713316"/>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5">
            <a:hlinkClick r:id="" action="ppaction://hlinkshowjump?jump=previousslide"/>
          </p:cNvPr>
          <p:cNvSpPr>
            <a:spLocks noEditPoints="1"/>
          </p:cNvSpPr>
          <p:nvPr userDrawn="1"/>
        </p:nvSpPr>
        <p:spPr bwMode="auto">
          <a:xfrm>
            <a:off x="8244097" y="4713316"/>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64129" y="1194045"/>
            <a:ext cx="2415741" cy="3528796"/>
          </a:xfrm>
          <a:prstGeom prst="rect">
            <a:avLst/>
          </a:prstGeom>
        </p:spPr>
      </p:pic>
      <p:sp>
        <p:nvSpPr>
          <p:cNvPr id="18" name="Picture Placeholder 25"/>
          <p:cNvSpPr>
            <a:spLocks noGrp="1"/>
          </p:cNvSpPr>
          <p:nvPr>
            <p:ph type="pic" sz="quarter" idx="18"/>
          </p:nvPr>
        </p:nvSpPr>
        <p:spPr>
          <a:xfrm>
            <a:off x="3961343" y="1754911"/>
            <a:ext cx="1204382" cy="2232025"/>
          </a:xfrm>
          <a:custGeom>
            <a:avLst/>
            <a:gdLst>
              <a:gd name="connsiteX0" fmla="*/ 26656 w 4082023"/>
              <a:gd name="connsiteY0" fmla="*/ 0 h 7233920"/>
              <a:gd name="connsiteX1" fmla="*/ 4055367 w 4082023"/>
              <a:gd name="connsiteY1" fmla="*/ 0 h 7233920"/>
              <a:gd name="connsiteX2" fmla="*/ 4082023 w 4082023"/>
              <a:gd name="connsiteY2" fmla="*/ 26656 h 7233920"/>
              <a:gd name="connsiteX3" fmla="*/ 4082023 w 4082023"/>
              <a:gd name="connsiteY3" fmla="*/ 7207264 h 7233920"/>
              <a:gd name="connsiteX4" fmla="*/ 4055367 w 4082023"/>
              <a:gd name="connsiteY4" fmla="*/ 7233920 h 7233920"/>
              <a:gd name="connsiteX5" fmla="*/ 26656 w 4082023"/>
              <a:gd name="connsiteY5" fmla="*/ 7233920 h 7233920"/>
              <a:gd name="connsiteX6" fmla="*/ 0 w 4082023"/>
              <a:gd name="connsiteY6" fmla="*/ 7207264 h 7233920"/>
              <a:gd name="connsiteX7" fmla="*/ 0 w 4082023"/>
              <a:gd name="connsiteY7" fmla="*/ 26656 h 7233920"/>
              <a:gd name="connsiteX8" fmla="*/ 26656 w 4082023"/>
              <a:gd name="connsiteY8" fmla="*/ 0 h 7233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82023" h="7233920">
                <a:moveTo>
                  <a:pt x="26656" y="0"/>
                </a:moveTo>
                <a:lnTo>
                  <a:pt x="4055367" y="0"/>
                </a:lnTo>
                <a:cubicBezTo>
                  <a:pt x="4070091" y="0"/>
                  <a:pt x="4082023" y="11934"/>
                  <a:pt x="4082023" y="26656"/>
                </a:cubicBezTo>
                <a:lnTo>
                  <a:pt x="4082023" y="7207264"/>
                </a:lnTo>
                <a:cubicBezTo>
                  <a:pt x="4082023" y="7221986"/>
                  <a:pt x="4070091" y="7233920"/>
                  <a:pt x="4055367" y="7233920"/>
                </a:cubicBezTo>
                <a:lnTo>
                  <a:pt x="26656" y="7233920"/>
                </a:lnTo>
                <a:cubicBezTo>
                  <a:pt x="11934" y="7233920"/>
                  <a:pt x="0" y="7221986"/>
                  <a:pt x="0" y="7207264"/>
                </a:cubicBezTo>
                <a:lnTo>
                  <a:pt x="0" y="26656"/>
                </a:lnTo>
                <a:cubicBezTo>
                  <a:pt x="0" y="11934"/>
                  <a:pt x="11934" y="0"/>
                  <a:pt x="26656" y="0"/>
                </a:cubicBezTo>
                <a:close/>
              </a:path>
            </a:pathLst>
          </a:custGeom>
          <a:noFill/>
          <a:ln w="6350">
            <a:solidFill>
              <a:schemeClr val="accent1"/>
            </a:solidFill>
          </a:ln>
        </p:spPr>
        <p:txBody>
          <a:bodyPr wrap="square" lIns="0" tIns="0" rIns="0" bIns="0" anchor="ctr" anchorCtr="0">
            <a:noAutofit/>
          </a:bodyPr>
          <a:lstStyle>
            <a:lvl1pPr marL="0" indent="0" algn="ctr">
              <a:buFontTx/>
              <a:buNone/>
              <a:defRPr sz="800">
                <a:solidFill>
                  <a:schemeClr val="accent5"/>
                </a:solidFill>
                <a:latin typeface="Lato" panose="020F0502020204030203" pitchFamily="34" charset="0"/>
                <a:ea typeface="Open Sans Light" panose="020B0306030504020204" pitchFamily="34" charset="0"/>
                <a:cs typeface="Open Sans Light" panose="020B0306030504020204" pitchFamily="34" charset="0"/>
              </a:defRPr>
            </a:lvl1pPr>
          </a:lstStyle>
          <a:p>
            <a:endParaRPr lang="en-US"/>
          </a:p>
        </p:txBody>
      </p:sp>
    </p:spTree>
    <p:extLst>
      <p:ext uri="{BB962C8B-B14F-4D97-AF65-F5344CB8AC3E}">
        <p14:creationId xmlns:p14="http://schemas.microsoft.com/office/powerpoint/2010/main" val="4163119622"/>
      </p:ext>
    </p:extLst>
  </p:cSld>
  <p:clrMapOvr>
    <a:masterClrMapping/>
  </p:clrMapOvr>
  <p:transition spd="slow" advClick="0" advTm="3000">
    <p:fade/>
  </p:transition>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Phone Mockup 03">
    <p:spTree>
      <p:nvGrpSpPr>
        <p:cNvPr id="1" name=""/>
        <p:cNvGrpSpPr/>
        <p:nvPr/>
      </p:nvGrpSpPr>
      <p:grpSpPr>
        <a:xfrm>
          <a:off x="0" y="0"/>
          <a:ext cx="0" cy="0"/>
          <a:chOff x="0" y="0"/>
          <a:chExt cx="0" cy="0"/>
        </a:xfrm>
      </p:grpSpPr>
      <p:sp>
        <p:nvSpPr>
          <p:cNvPr id="21" name="Rectangle 20"/>
          <p:cNvSpPr/>
          <p:nvPr userDrawn="1"/>
        </p:nvSpPr>
        <p:spPr>
          <a:xfrm>
            <a:off x="595314" y="1543050"/>
            <a:ext cx="7953374" cy="9634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p:cNvSpPr>
            <a:spLocks noGrp="1"/>
          </p:cNvSpPr>
          <p:nvPr>
            <p:ph type="body" sz="quarter" idx="10"/>
          </p:nvPr>
        </p:nvSpPr>
        <p:spPr>
          <a:xfrm>
            <a:off x="584202" y="575841"/>
            <a:ext cx="7953374" cy="383260"/>
          </a:xfrm>
          <a:prstGeom prst="rect">
            <a:avLst/>
          </a:prstGeom>
        </p:spPr>
        <p:txBody>
          <a:bodyPr lIns="0" tIns="0" rIns="0" bIns="0"/>
          <a:lstStyle>
            <a:lvl1pPr marL="0" indent="0" algn="l">
              <a:lnSpc>
                <a:spcPct val="100000"/>
              </a:lnSpc>
              <a:spcBef>
                <a:spcPts val="0"/>
              </a:spcBef>
              <a:buNone/>
              <a:defRPr sz="2200" b="0" cap="all" spc="50"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3" name="Text Placeholder 9"/>
          <p:cNvSpPr>
            <a:spLocks noGrp="1"/>
          </p:cNvSpPr>
          <p:nvPr>
            <p:ph type="body" sz="quarter" idx="11"/>
          </p:nvPr>
        </p:nvSpPr>
        <p:spPr>
          <a:xfrm>
            <a:off x="593725" y="959101"/>
            <a:ext cx="7953374" cy="141344"/>
          </a:xfrm>
          <a:prstGeom prst="rect">
            <a:avLst/>
          </a:prstGeom>
        </p:spPr>
        <p:txBody>
          <a:bodyPr lIns="0" tIns="0" rIns="0" bIns="0"/>
          <a:lstStyle>
            <a:lvl1pPr marL="0" indent="0" algn="l">
              <a:lnSpc>
                <a:spcPts val="1200"/>
              </a:lnSpc>
              <a:spcBef>
                <a:spcPts val="0"/>
              </a:spcBef>
              <a:buNone/>
              <a:defRPr sz="9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cxnSp>
        <p:nvCxnSpPr>
          <p:cNvPr id="5" name="Straight Connector 4"/>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dirty="0">
                <a:solidFill>
                  <a:schemeClr val="accent3"/>
                </a:solidFill>
                <a:latin typeface="Lato" panose="020F0502020204030203" pitchFamily="34" charset="0"/>
              </a:rPr>
              <a:t>JAFAR DESIGNS </a:t>
            </a:r>
            <a:r>
              <a:rPr lang="en-US" sz="800" b="1" spc="30" baseline="0" dirty="0">
                <a:solidFill>
                  <a:schemeClr val="accent2"/>
                </a:solidFill>
                <a:latin typeface="Lato" panose="020F0502020204030203" pitchFamily="34" charset="0"/>
              </a:rPr>
              <a:t>STUDIO</a:t>
            </a:r>
          </a:p>
        </p:txBody>
      </p:sp>
      <p:sp>
        <p:nvSpPr>
          <p:cNvPr id="17" name="TextBox 16"/>
          <p:cNvSpPr txBox="1"/>
          <p:nvPr userDrawn="1"/>
        </p:nvSpPr>
        <p:spPr>
          <a:xfrm>
            <a:off x="6681306" y="4722841"/>
            <a:ext cx="1160434" cy="123111"/>
          </a:xfrm>
          <a:prstGeom prst="rect">
            <a:avLst/>
          </a:prstGeom>
          <a:noFill/>
        </p:spPr>
        <p:txBody>
          <a:bodyPr wrap="square" lIns="0" tIns="0" rIns="0" bIns="0" rtlCol="0">
            <a:spAutoFit/>
          </a:bodyPr>
          <a:lstStyle/>
          <a:p>
            <a:pPr algn="r"/>
            <a:r>
              <a:rPr lang="en-US" sz="800" b="1" spc="30" baseline="0" dirty="0">
                <a:solidFill>
                  <a:schemeClr val="accent3"/>
                </a:solidFill>
                <a:latin typeface="Lato" panose="020F0502020204030203" pitchFamily="34" charset="0"/>
              </a:rPr>
              <a:t>BUSINESS </a:t>
            </a:r>
            <a:r>
              <a:rPr lang="en-US" sz="800" b="1" spc="30" baseline="0" dirty="0">
                <a:solidFill>
                  <a:schemeClr val="accent2"/>
                </a:solidFill>
                <a:latin typeface="Lato" panose="020F0502020204030203" pitchFamily="34" charset="0"/>
              </a:rPr>
              <a:t>PROPOSAL</a:t>
            </a:r>
          </a:p>
        </p:txBody>
      </p:sp>
      <p:sp>
        <p:nvSpPr>
          <p:cNvPr id="23" name="TextBox 22"/>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4"/>
                </a:solidFill>
                <a:latin typeface="Lato" panose="020F0502020204030203" pitchFamily="34" charset="0"/>
              </a:rPr>
              <a:pPr algn="r"/>
              <a:t>‹#›</a:t>
            </a:fld>
            <a:endParaRPr lang="en-US" sz="800" b="0" spc="30" baseline="0" dirty="0">
              <a:solidFill>
                <a:schemeClr val="accent4"/>
              </a:solidFill>
              <a:latin typeface="Lato" panose="020F0502020204030203" pitchFamily="34" charset="0"/>
            </a:endParaRPr>
          </a:p>
        </p:txBody>
      </p:sp>
      <p:sp>
        <p:nvSpPr>
          <p:cNvPr id="11" name="Freeform 5">
            <a:hlinkClick r:id="" action="ppaction://hlinkshowjump?jump=nextslide"/>
          </p:cNvPr>
          <p:cNvSpPr>
            <a:spLocks noEditPoints="1"/>
          </p:cNvSpPr>
          <p:nvPr userDrawn="1"/>
        </p:nvSpPr>
        <p:spPr bwMode="auto">
          <a:xfrm>
            <a:off x="8407428" y="4713316"/>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5">
            <a:hlinkClick r:id="" action="ppaction://hlinkshowjump?jump=previousslide"/>
          </p:cNvPr>
          <p:cNvSpPr>
            <a:spLocks noEditPoints="1"/>
          </p:cNvSpPr>
          <p:nvPr userDrawn="1"/>
        </p:nvSpPr>
        <p:spPr bwMode="auto">
          <a:xfrm>
            <a:off x="8244097" y="4713316"/>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33706" y="1142482"/>
            <a:ext cx="2415741" cy="3528796"/>
          </a:xfrm>
          <a:prstGeom prst="rect">
            <a:avLst/>
          </a:prstGeom>
        </p:spPr>
      </p:pic>
      <p:sp>
        <p:nvSpPr>
          <p:cNvPr id="14" name="Picture Placeholder 25"/>
          <p:cNvSpPr>
            <a:spLocks noGrp="1"/>
          </p:cNvSpPr>
          <p:nvPr>
            <p:ph type="pic" sz="quarter" idx="17"/>
          </p:nvPr>
        </p:nvSpPr>
        <p:spPr>
          <a:xfrm>
            <a:off x="5118011" y="1703348"/>
            <a:ext cx="1230200" cy="2232025"/>
          </a:xfrm>
          <a:custGeom>
            <a:avLst/>
            <a:gdLst>
              <a:gd name="connsiteX0" fmla="*/ 26656 w 4082023"/>
              <a:gd name="connsiteY0" fmla="*/ 0 h 7233920"/>
              <a:gd name="connsiteX1" fmla="*/ 4055367 w 4082023"/>
              <a:gd name="connsiteY1" fmla="*/ 0 h 7233920"/>
              <a:gd name="connsiteX2" fmla="*/ 4082023 w 4082023"/>
              <a:gd name="connsiteY2" fmla="*/ 26656 h 7233920"/>
              <a:gd name="connsiteX3" fmla="*/ 4082023 w 4082023"/>
              <a:gd name="connsiteY3" fmla="*/ 7207264 h 7233920"/>
              <a:gd name="connsiteX4" fmla="*/ 4055367 w 4082023"/>
              <a:gd name="connsiteY4" fmla="*/ 7233920 h 7233920"/>
              <a:gd name="connsiteX5" fmla="*/ 26656 w 4082023"/>
              <a:gd name="connsiteY5" fmla="*/ 7233920 h 7233920"/>
              <a:gd name="connsiteX6" fmla="*/ 0 w 4082023"/>
              <a:gd name="connsiteY6" fmla="*/ 7207264 h 7233920"/>
              <a:gd name="connsiteX7" fmla="*/ 0 w 4082023"/>
              <a:gd name="connsiteY7" fmla="*/ 26656 h 7233920"/>
              <a:gd name="connsiteX8" fmla="*/ 26656 w 4082023"/>
              <a:gd name="connsiteY8" fmla="*/ 0 h 7233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82023" h="7233920">
                <a:moveTo>
                  <a:pt x="26656" y="0"/>
                </a:moveTo>
                <a:lnTo>
                  <a:pt x="4055367" y="0"/>
                </a:lnTo>
                <a:cubicBezTo>
                  <a:pt x="4070091" y="0"/>
                  <a:pt x="4082023" y="11934"/>
                  <a:pt x="4082023" y="26656"/>
                </a:cubicBezTo>
                <a:lnTo>
                  <a:pt x="4082023" y="7207264"/>
                </a:lnTo>
                <a:cubicBezTo>
                  <a:pt x="4082023" y="7221986"/>
                  <a:pt x="4070091" y="7233920"/>
                  <a:pt x="4055367" y="7233920"/>
                </a:cubicBezTo>
                <a:lnTo>
                  <a:pt x="26656" y="7233920"/>
                </a:lnTo>
                <a:cubicBezTo>
                  <a:pt x="11934" y="7233920"/>
                  <a:pt x="0" y="7221986"/>
                  <a:pt x="0" y="7207264"/>
                </a:cubicBezTo>
                <a:lnTo>
                  <a:pt x="0" y="26656"/>
                </a:lnTo>
                <a:cubicBezTo>
                  <a:pt x="0" y="11934"/>
                  <a:pt x="11934" y="0"/>
                  <a:pt x="26656" y="0"/>
                </a:cubicBezTo>
                <a:close/>
              </a:path>
            </a:pathLst>
          </a:custGeom>
          <a:noFill/>
          <a:ln w="6350">
            <a:solidFill>
              <a:schemeClr val="accent1"/>
            </a:solidFill>
          </a:ln>
        </p:spPr>
        <p:txBody>
          <a:bodyPr wrap="square" lIns="0" tIns="0" rIns="0" bIns="0" anchor="ctr" anchorCtr="0">
            <a:noAutofit/>
          </a:bodyPr>
          <a:lstStyle>
            <a:lvl1pPr marL="0" indent="0" algn="ctr">
              <a:buFontTx/>
              <a:buNone/>
              <a:defRPr sz="800">
                <a:solidFill>
                  <a:schemeClr val="accent5"/>
                </a:solidFill>
                <a:latin typeface="Lato" panose="020F0502020204030203" pitchFamily="34" charset="0"/>
                <a:ea typeface="Open Sans Light" panose="020B0306030504020204" pitchFamily="34" charset="0"/>
                <a:cs typeface="Open Sans Light" panose="020B0306030504020204" pitchFamily="34" charset="0"/>
              </a:defRPr>
            </a:lvl1pPr>
          </a:lstStyle>
          <a:p>
            <a:endParaRPr lang="en-US"/>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166263" y="1142482"/>
            <a:ext cx="2415741" cy="3528796"/>
          </a:xfrm>
          <a:prstGeom prst="rect">
            <a:avLst/>
          </a:prstGeom>
        </p:spPr>
      </p:pic>
      <p:sp>
        <p:nvSpPr>
          <p:cNvPr id="18" name="Picture Placeholder 25"/>
          <p:cNvSpPr>
            <a:spLocks noGrp="1"/>
          </p:cNvSpPr>
          <p:nvPr>
            <p:ph type="pic" sz="quarter" idx="18"/>
          </p:nvPr>
        </p:nvSpPr>
        <p:spPr>
          <a:xfrm>
            <a:off x="6750568" y="1703348"/>
            <a:ext cx="1230200" cy="2232025"/>
          </a:xfrm>
          <a:custGeom>
            <a:avLst/>
            <a:gdLst>
              <a:gd name="connsiteX0" fmla="*/ 26656 w 4082023"/>
              <a:gd name="connsiteY0" fmla="*/ 0 h 7233920"/>
              <a:gd name="connsiteX1" fmla="*/ 4055367 w 4082023"/>
              <a:gd name="connsiteY1" fmla="*/ 0 h 7233920"/>
              <a:gd name="connsiteX2" fmla="*/ 4082023 w 4082023"/>
              <a:gd name="connsiteY2" fmla="*/ 26656 h 7233920"/>
              <a:gd name="connsiteX3" fmla="*/ 4082023 w 4082023"/>
              <a:gd name="connsiteY3" fmla="*/ 7207264 h 7233920"/>
              <a:gd name="connsiteX4" fmla="*/ 4055367 w 4082023"/>
              <a:gd name="connsiteY4" fmla="*/ 7233920 h 7233920"/>
              <a:gd name="connsiteX5" fmla="*/ 26656 w 4082023"/>
              <a:gd name="connsiteY5" fmla="*/ 7233920 h 7233920"/>
              <a:gd name="connsiteX6" fmla="*/ 0 w 4082023"/>
              <a:gd name="connsiteY6" fmla="*/ 7207264 h 7233920"/>
              <a:gd name="connsiteX7" fmla="*/ 0 w 4082023"/>
              <a:gd name="connsiteY7" fmla="*/ 26656 h 7233920"/>
              <a:gd name="connsiteX8" fmla="*/ 26656 w 4082023"/>
              <a:gd name="connsiteY8" fmla="*/ 0 h 7233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82023" h="7233920">
                <a:moveTo>
                  <a:pt x="26656" y="0"/>
                </a:moveTo>
                <a:lnTo>
                  <a:pt x="4055367" y="0"/>
                </a:lnTo>
                <a:cubicBezTo>
                  <a:pt x="4070091" y="0"/>
                  <a:pt x="4082023" y="11934"/>
                  <a:pt x="4082023" y="26656"/>
                </a:cubicBezTo>
                <a:lnTo>
                  <a:pt x="4082023" y="7207264"/>
                </a:lnTo>
                <a:cubicBezTo>
                  <a:pt x="4082023" y="7221986"/>
                  <a:pt x="4070091" y="7233920"/>
                  <a:pt x="4055367" y="7233920"/>
                </a:cubicBezTo>
                <a:lnTo>
                  <a:pt x="26656" y="7233920"/>
                </a:lnTo>
                <a:cubicBezTo>
                  <a:pt x="11934" y="7233920"/>
                  <a:pt x="0" y="7221986"/>
                  <a:pt x="0" y="7207264"/>
                </a:cubicBezTo>
                <a:lnTo>
                  <a:pt x="0" y="26656"/>
                </a:lnTo>
                <a:cubicBezTo>
                  <a:pt x="0" y="11934"/>
                  <a:pt x="11934" y="0"/>
                  <a:pt x="26656" y="0"/>
                </a:cubicBezTo>
                <a:close/>
              </a:path>
            </a:pathLst>
          </a:custGeom>
          <a:noFill/>
          <a:ln w="6350">
            <a:solidFill>
              <a:schemeClr val="accent1"/>
            </a:solidFill>
          </a:ln>
        </p:spPr>
        <p:txBody>
          <a:bodyPr wrap="square" lIns="0" tIns="0" rIns="0" bIns="0" anchor="ctr" anchorCtr="0">
            <a:noAutofit/>
          </a:bodyPr>
          <a:lstStyle>
            <a:lvl1pPr marL="0" indent="0" algn="ctr">
              <a:buFontTx/>
              <a:buNone/>
              <a:defRPr sz="800">
                <a:solidFill>
                  <a:schemeClr val="accent5"/>
                </a:solidFill>
                <a:latin typeface="Lato" panose="020F0502020204030203" pitchFamily="34" charset="0"/>
                <a:ea typeface="Open Sans Light" panose="020B0306030504020204" pitchFamily="34" charset="0"/>
                <a:cs typeface="Open Sans Light" panose="020B0306030504020204" pitchFamily="34" charset="0"/>
              </a:defRPr>
            </a:lvl1pPr>
          </a:lstStyle>
          <a:p>
            <a:endParaRPr lang="en-US"/>
          </a:p>
        </p:txBody>
      </p:sp>
    </p:spTree>
    <p:extLst>
      <p:ext uri="{BB962C8B-B14F-4D97-AF65-F5344CB8AC3E}">
        <p14:creationId xmlns:p14="http://schemas.microsoft.com/office/powerpoint/2010/main" val="2609861662"/>
      </p:ext>
    </p:extLst>
  </p:cSld>
  <p:clrMapOvr>
    <a:masterClrMapping/>
  </p:clrMapOvr>
  <p:transition spd="slow" advClick="0" advTm="3000">
    <p:fade/>
  </p:transition>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Phone Mockup 04">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584202" y="575841"/>
            <a:ext cx="7953374" cy="383260"/>
          </a:xfrm>
          <a:prstGeom prst="rect">
            <a:avLst/>
          </a:prstGeom>
        </p:spPr>
        <p:txBody>
          <a:bodyPr lIns="0" tIns="0" rIns="0" bIns="0"/>
          <a:lstStyle>
            <a:lvl1pPr marL="0" indent="0" algn="l">
              <a:lnSpc>
                <a:spcPct val="100000"/>
              </a:lnSpc>
              <a:spcBef>
                <a:spcPts val="0"/>
              </a:spcBef>
              <a:buNone/>
              <a:defRPr sz="2200" b="0" cap="all" spc="50"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3" name="Text Placeholder 9"/>
          <p:cNvSpPr>
            <a:spLocks noGrp="1"/>
          </p:cNvSpPr>
          <p:nvPr>
            <p:ph type="body" sz="quarter" idx="11"/>
          </p:nvPr>
        </p:nvSpPr>
        <p:spPr>
          <a:xfrm>
            <a:off x="593725" y="959101"/>
            <a:ext cx="7953374" cy="141344"/>
          </a:xfrm>
          <a:prstGeom prst="rect">
            <a:avLst/>
          </a:prstGeom>
        </p:spPr>
        <p:txBody>
          <a:bodyPr lIns="0" tIns="0" rIns="0" bIns="0"/>
          <a:lstStyle>
            <a:lvl1pPr marL="0" indent="0" algn="l">
              <a:lnSpc>
                <a:spcPts val="1200"/>
              </a:lnSpc>
              <a:spcBef>
                <a:spcPts val="0"/>
              </a:spcBef>
              <a:buNone/>
              <a:defRPr sz="9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cxnSp>
        <p:nvCxnSpPr>
          <p:cNvPr id="5" name="Straight Connector 4"/>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dirty="0">
                <a:solidFill>
                  <a:schemeClr val="accent3"/>
                </a:solidFill>
                <a:latin typeface="Lato" panose="020F0502020204030203" pitchFamily="34" charset="0"/>
              </a:rPr>
              <a:t>JAFAR DESIGNS </a:t>
            </a:r>
            <a:r>
              <a:rPr lang="en-US" sz="800" b="1" spc="30" baseline="0" dirty="0">
                <a:solidFill>
                  <a:schemeClr val="accent2"/>
                </a:solidFill>
                <a:latin typeface="Lato" panose="020F0502020204030203" pitchFamily="34" charset="0"/>
              </a:rPr>
              <a:t>STUDIO</a:t>
            </a:r>
          </a:p>
        </p:txBody>
      </p:sp>
      <p:sp>
        <p:nvSpPr>
          <p:cNvPr id="17" name="TextBox 16"/>
          <p:cNvSpPr txBox="1"/>
          <p:nvPr userDrawn="1"/>
        </p:nvSpPr>
        <p:spPr>
          <a:xfrm>
            <a:off x="6681306" y="4722841"/>
            <a:ext cx="1160434" cy="123111"/>
          </a:xfrm>
          <a:prstGeom prst="rect">
            <a:avLst/>
          </a:prstGeom>
          <a:noFill/>
        </p:spPr>
        <p:txBody>
          <a:bodyPr wrap="square" lIns="0" tIns="0" rIns="0" bIns="0" rtlCol="0">
            <a:spAutoFit/>
          </a:bodyPr>
          <a:lstStyle/>
          <a:p>
            <a:pPr algn="r"/>
            <a:r>
              <a:rPr lang="en-US" sz="800" b="1" spc="30" baseline="0" dirty="0">
                <a:solidFill>
                  <a:schemeClr val="accent3"/>
                </a:solidFill>
                <a:latin typeface="Lato" panose="020F0502020204030203" pitchFamily="34" charset="0"/>
              </a:rPr>
              <a:t>BUSINESS </a:t>
            </a:r>
            <a:r>
              <a:rPr lang="en-US" sz="800" b="1" spc="30" baseline="0" dirty="0">
                <a:solidFill>
                  <a:schemeClr val="accent2"/>
                </a:solidFill>
                <a:latin typeface="Lato" panose="020F0502020204030203" pitchFamily="34" charset="0"/>
              </a:rPr>
              <a:t>PROPOSAL</a:t>
            </a:r>
          </a:p>
        </p:txBody>
      </p:sp>
      <p:sp>
        <p:nvSpPr>
          <p:cNvPr id="23" name="TextBox 22"/>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4"/>
                </a:solidFill>
                <a:latin typeface="Lato" panose="020F0502020204030203" pitchFamily="34" charset="0"/>
              </a:rPr>
              <a:pPr algn="r"/>
              <a:t>‹#›</a:t>
            </a:fld>
            <a:endParaRPr lang="en-US" sz="800" b="0" spc="30" baseline="0" dirty="0">
              <a:solidFill>
                <a:schemeClr val="accent4"/>
              </a:solidFill>
              <a:latin typeface="Lato" panose="020F0502020204030203" pitchFamily="34" charset="0"/>
            </a:endParaRPr>
          </a:p>
        </p:txBody>
      </p:sp>
      <p:sp>
        <p:nvSpPr>
          <p:cNvPr id="11" name="Freeform 5">
            <a:hlinkClick r:id="" action="ppaction://hlinkshowjump?jump=nextslide"/>
          </p:cNvPr>
          <p:cNvSpPr>
            <a:spLocks noEditPoints="1"/>
          </p:cNvSpPr>
          <p:nvPr userDrawn="1"/>
        </p:nvSpPr>
        <p:spPr bwMode="auto">
          <a:xfrm>
            <a:off x="8407428" y="4713316"/>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5">
            <a:hlinkClick r:id="" action="ppaction://hlinkshowjump?jump=previousslide"/>
          </p:cNvPr>
          <p:cNvSpPr>
            <a:spLocks noEditPoints="1"/>
          </p:cNvSpPr>
          <p:nvPr userDrawn="1"/>
        </p:nvSpPr>
        <p:spPr bwMode="auto">
          <a:xfrm>
            <a:off x="8244097" y="4713316"/>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71766" y="1194045"/>
            <a:ext cx="2415741" cy="3528796"/>
          </a:xfrm>
          <a:prstGeom prst="rect">
            <a:avLst/>
          </a:prstGeom>
        </p:spPr>
      </p:pic>
      <p:sp>
        <p:nvSpPr>
          <p:cNvPr id="14" name="Picture Placeholder 25"/>
          <p:cNvSpPr>
            <a:spLocks noGrp="1"/>
          </p:cNvSpPr>
          <p:nvPr>
            <p:ph type="pic" sz="quarter" idx="17"/>
          </p:nvPr>
        </p:nvSpPr>
        <p:spPr>
          <a:xfrm>
            <a:off x="2156071" y="1754911"/>
            <a:ext cx="1230200" cy="2232025"/>
          </a:xfrm>
          <a:custGeom>
            <a:avLst/>
            <a:gdLst>
              <a:gd name="connsiteX0" fmla="*/ 26656 w 4082023"/>
              <a:gd name="connsiteY0" fmla="*/ 0 h 7233920"/>
              <a:gd name="connsiteX1" fmla="*/ 4055367 w 4082023"/>
              <a:gd name="connsiteY1" fmla="*/ 0 h 7233920"/>
              <a:gd name="connsiteX2" fmla="*/ 4082023 w 4082023"/>
              <a:gd name="connsiteY2" fmla="*/ 26656 h 7233920"/>
              <a:gd name="connsiteX3" fmla="*/ 4082023 w 4082023"/>
              <a:gd name="connsiteY3" fmla="*/ 7207264 h 7233920"/>
              <a:gd name="connsiteX4" fmla="*/ 4055367 w 4082023"/>
              <a:gd name="connsiteY4" fmla="*/ 7233920 h 7233920"/>
              <a:gd name="connsiteX5" fmla="*/ 26656 w 4082023"/>
              <a:gd name="connsiteY5" fmla="*/ 7233920 h 7233920"/>
              <a:gd name="connsiteX6" fmla="*/ 0 w 4082023"/>
              <a:gd name="connsiteY6" fmla="*/ 7207264 h 7233920"/>
              <a:gd name="connsiteX7" fmla="*/ 0 w 4082023"/>
              <a:gd name="connsiteY7" fmla="*/ 26656 h 7233920"/>
              <a:gd name="connsiteX8" fmla="*/ 26656 w 4082023"/>
              <a:gd name="connsiteY8" fmla="*/ 0 h 7233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82023" h="7233920">
                <a:moveTo>
                  <a:pt x="26656" y="0"/>
                </a:moveTo>
                <a:lnTo>
                  <a:pt x="4055367" y="0"/>
                </a:lnTo>
                <a:cubicBezTo>
                  <a:pt x="4070091" y="0"/>
                  <a:pt x="4082023" y="11934"/>
                  <a:pt x="4082023" y="26656"/>
                </a:cubicBezTo>
                <a:lnTo>
                  <a:pt x="4082023" y="7207264"/>
                </a:lnTo>
                <a:cubicBezTo>
                  <a:pt x="4082023" y="7221986"/>
                  <a:pt x="4070091" y="7233920"/>
                  <a:pt x="4055367" y="7233920"/>
                </a:cubicBezTo>
                <a:lnTo>
                  <a:pt x="26656" y="7233920"/>
                </a:lnTo>
                <a:cubicBezTo>
                  <a:pt x="11934" y="7233920"/>
                  <a:pt x="0" y="7221986"/>
                  <a:pt x="0" y="7207264"/>
                </a:cubicBezTo>
                <a:lnTo>
                  <a:pt x="0" y="26656"/>
                </a:lnTo>
                <a:cubicBezTo>
                  <a:pt x="0" y="11934"/>
                  <a:pt x="11934" y="0"/>
                  <a:pt x="26656" y="0"/>
                </a:cubicBezTo>
                <a:close/>
              </a:path>
            </a:pathLst>
          </a:custGeom>
          <a:noFill/>
          <a:ln w="6350">
            <a:solidFill>
              <a:schemeClr val="accent1"/>
            </a:solidFill>
          </a:ln>
        </p:spPr>
        <p:txBody>
          <a:bodyPr wrap="square" lIns="0" tIns="0" rIns="0" bIns="0" anchor="ctr" anchorCtr="0">
            <a:noAutofit/>
          </a:bodyPr>
          <a:lstStyle>
            <a:lvl1pPr marL="0" indent="0" algn="ctr">
              <a:buFontTx/>
              <a:buNone/>
              <a:defRPr sz="800">
                <a:solidFill>
                  <a:schemeClr val="accent5"/>
                </a:solidFill>
                <a:latin typeface="Lato" panose="020F0502020204030203" pitchFamily="34" charset="0"/>
                <a:ea typeface="Open Sans Light" panose="020B0306030504020204" pitchFamily="34" charset="0"/>
                <a:cs typeface="Open Sans Light" panose="020B0306030504020204" pitchFamily="34" charset="0"/>
              </a:defRPr>
            </a:lvl1pPr>
          </a:lstStyle>
          <a:p>
            <a:endParaRPr lang="en-US"/>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04323" y="1194045"/>
            <a:ext cx="2415741" cy="3528796"/>
          </a:xfrm>
          <a:prstGeom prst="rect">
            <a:avLst/>
          </a:prstGeom>
        </p:spPr>
      </p:pic>
      <p:sp>
        <p:nvSpPr>
          <p:cNvPr id="18" name="Picture Placeholder 25"/>
          <p:cNvSpPr>
            <a:spLocks noGrp="1"/>
          </p:cNvSpPr>
          <p:nvPr>
            <p:ph type="pic" sz="quarter" idx="18"/>
          </p:nvPr>
        </p:nvSpPr>
        <p:spPr>
          <a:xfrm>
            <a:off x="3788628" y="1754911"/>
            <a:ext cx="1230200" cy="2232025"/>
          </a:xfrm>
          <a:custGeom>
            <a:avLst/>
            <a:gdLst>
              <a:gd name="connsiteX0" fmla="*/ 26656 w 4082023"/>
              <a:gd name="connsiteY0" fmla="*/ 0 h 7233920"/>
              <a:gd name="connsiteX1" fmla="*/ 4055367 w 4082023"/>
              <a:gd name="connsiteY1" fmla="*/ 0 h 7233920"/>
              <a:gd name="connsiteX2" fmla="*/ 4082023 w 4082023"/>
              <a:gd name="connsiteY2" fmla="*/ 26656 h 7233920"/>
              <a:gd name="connsiteX3" fmla="*/ 4082023 w 4082023"/>
              <a:gd name="connsiteY3" fmla="*/ 7207264 h 7233920"/>
              <a:gd name="connsiteX4" fmla="*/ 4055367 w 4082023"/>
              <a:gd name="connsiteY4" fmla="*/ 7233920 h 7233920"/>
              <a:gd name="connsiteX5" fmla="*/ 26656 w 4082023"/>
              <a:gd name="connsiteY5" fmla="*/ 7233920 h 7233920"/>
              <a:gd name="connsiteX6" fmla="*/ 0 w 4082023"/>
              <a:gd name="connsiteY6" fmla="*/ 7207264 h 7233920"/>
              <a:gd name="connsiteX7" fmla="*/ 0 w 4082023"/>
              <a:gd name="connsiteY7" fmla="*/ 26656 h 7233920"/>
              <a:gd name="connsiteX8" fmla="*/ 26656 w 4082023"/>
              <a:gd name="connsiteY8" fmla="*/ 0 h 7233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82023" h="7233920">
                <a:moveTo>
                  <a:pt x="26656" y="0"/>
                </a:moveTo>
                <a:lnTo>
                  <a:pt x="4055367" y="0"/>
                </a:lnTo>
                <a:cubicBezTo>
                  <a:pt x="4070091" y="0"/>
                  <a:pt x="4082023" y="11934"/>
                  <a:pt x="4082023" y="26656"/>
                </a:cubicBezTo>
                <a:lnTo>
                  <a:pt x="4082023" y="7207264"/>
                </a:lnTo>
                <a:cubicBezTo>
                  <a:pt x="4082023" y="7221986"/>
                  <a:pt x="4070091" y="7233920"/>
                  <a:pt x="4055367" y="7233920"/>
                </a:cubicBezTo>
                <a:lnTo>
                  <a:pt x="26656" y="7233920"/>
                </a:lnTo>
                <a:cubicBezTo>
                  <a:pt x="11934" y="7233920"/>
                  <a:pt x="0" y="7221986"/>
                  <a:pt x="0" y="7207264"/>
                </a:cubicBezTo>
                <a:lnTo>
                  <a:pt x="0" y="26656"/>
                </a:lnTo>
                <a:cubicBezTo>
                  <a:pt x="0" y="11934"/>
                  <a:pt x="11934" y="0"/>
                  <a:pt x="26656" y="0"/>
                </a:cubicBezTo>
                <a:close/>
              </a:path>
            </a:pathLst>
          </a:custGeom>
          <a:noFill/>
          <a:ln w="6350">
            <a:solidFill>
              <a:schemeClr val="accent1"/>
            </a:solidFill>
          </a:ln>
        </p:spPr>
        <p:txBody>
          <a:bodyPr wrap="square" lIns="0" tIns="0" rIns="0" bIns="0" anchor="ctr" anchorCtr="0">
            <a:noAutofit/>
          </a:bodyPr>
          <a:lstStyle>
            <a:lvl1pPr marL="0" indent="0" algn="ctr">
              <a:buFontTx/>
              <a:buNone/>
              <a:defRPr sz="800">
                <a:solidFill>
                  <a:schemeClr val="accent5"/>
                </a:solidFill>
                <a:latin typeface="Lato" panose="020F0502020204030203" pitchFamily="34" charset="0"/>
                <a:ea typeface="Open Sans Light" panose="020B0306030504020204" pitchFamily="34" charset="0"/>
                <a:cs typeface="Open Sans Light" panose="020B0306030504020204" pitchFamily="34" charset="0"/>
              </a:defRPr>
            </a:lvl1pPr>
          </a:lstStyle>
          <a:p>
            <a:endParaRPr lang="en-US"/>
          </a:p>
        </p:txBody>
      </p:sp>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853811" y="1194045"/>
            <a:ext cx="2415741" cy="3528796"/>
          </a:xfrm>
          <a:prstGeom prst="rect">
            <a:avLst/>
          </a:prstGeom>
        </p:spPr>
      </p:pic>
      <p:sp>
        <p:nvSpPr>
          <p:cNvPr id="20" name="Picture Placeholder 25"/>
          <p:cNvSpPr>
            <a:spLocks noGrp="1"/>
          </p:cNvSpPr>
          <p:nvPr>
            <p:ph type="pic" sz="quarter" idx="19"/>
          </p:nvPr>
        </p:nvSpPr>
        <p:spPr>
          <a:xfrm>
            <a:off x="5438116" y="1754911"/>
            <a:ext cx="1230200" cy="2232025"/>
          </a:xfrm>
          <a:custGeom>
            <a:avLst/>
            <a:gdLst>
              <a:gd name="connsiteX0" fmla="*/ 26656 w 4082023"/>
              <a:gd name="connsiteY0" fmla="*/ 0 h 7233920"/>
              <a:gd name="connsiteX1" fmla="*/ 4055367 w 4082023"/>
              <a:gd name="connsiteY1" fmla="*/ 0 h 7233920"/>
              <a:gd name="connsiteX2" fmla="*/ 4082023 w 4082023"/>
              <a:gd name="connsiteY2" fmla="*/ 26656 h 7233920"/>
              <a:gd name="connsiteX3" fmla="*/ 4082023 w 4082023"/>
              <a:gd name="connsiteY3" fmla="*/ 7207264 h 7233920"/>
              <a:gd name="connsiteX4" fmla="*/ 4055367 w 4082023"/>
              <a:gd name="connsiteY4" fmla="*/ 7233920 h 7233920"/>
              <a:gd name="connsiteX5" fmla="*/ 26656 w 4082023"/>
              <a:gd name="connsiteY5" fmla="*/ 7233920 h 7233920"/>
              <a:gd name="connsiteX6" fmla="*/ 0 w 4082023"/>
              <a:gd name="connsiteY6" fmla="*/ 7207264 h 7233920"/>
              <a:gd name="connsiteX7" fmla="*/ 0 w 4082023"/>
              <a:gd name="connsiteY7" fmla="*/ 26656 h 7233920"/>
              <a:gd name="connsiteX8" fmla="*/ 26656 w 4082023"/>
              <a:gd name="connsiteY8" fmla="*/ 0 h 7233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82023" h="7233920">
                <a:moveTo>
                  <a:pt x="26656" y="0"/>
                </a:moveTo>
                <a:lnTo>
                  <a:pt x="4055367" y="0"/>
                </a:lnTo>
                <a:cubicBezTo>
                  <a:pt x="4070091" y="0"/>
                  <a:pt x="4082023" y="11934"/>
                  <a:pt x="4082023" y="26656"/>
                </a:cubicBezTo>
                <a:lnTo>
                  <a:pt x="4082023" y="7207264"/>
                </a:lnTo>
                <a:cubicBezTo>
                  <a:pt x="4082023" y="7221986"/>
                  <a:pt x="4070091" y="7233920"/>
                  <a:pt x="4055367" y="7233920"/>
                </a:cubicBezTo>
                <a:lnTo>
                  <a:pt x="26656" y="7233920"/>
                </a:lnTo>
                <a:cubicBezTo>
                  <a:pt x="11934" y="7233920"/>
                  <a:pt x="0" y="7221986"/>
                  <a:pt x="0" y="7207264"/>
                </a:cubicBezTo>
                <a:lnTo>
                  <a:pt x="0" y="26656"/>
                </a:lnTo>
                <a:cubicBezTo>
                  <a:pt x="0" y="11934"/>
                  <a:pt x="11934" y="0"/>
                  <a:pt x="26656" y="0"/>
                </a:cubicBezTo>
                <a:close/>
              </a:path>
            </a:pathLst>
          </a:custGeom>
          <a:noFill/>
          <a:ln w="6350">
            <a:solidFill>
              <a:schemeClr val="accent1"/>
            </a:solidFill>
          </a:ln>
        </p:spPr>
        <p:txBody>
          <a:bodyPr wrap="square" lIns="0" tIns="0" rIns="0" bIns="0" anchor="ctr" anchorCtr="0">
            <a:noAutofit/>
          </a:bodyPr>
          <a:lstStyle>
            <a:lvl1pPr marL="0" indent="0" algn="ctr">
              <a:buFontTx/>
              <a:buNone/>
              <a:defRPr sz="800">
                <a:solidFill>
                  <a:schemeClr val="accent5"/>
                </a:solidFill>
                <a:latin typeface="Lato" panose="020F0502020204030203" pitchFamily="34" charset="0"/>
                <a:ea typeface="Open Sans Light" panose="020B0306030504020204" pitchFamily="34" charset="0"/>
                <a:cs typeface="Open Sans Light" panose="020B0306030504020204" pitchFamily="34" charset="0"/>
              </a:defRPr>
            </a:lvl1pPr>
          </a:lstStyle>
          <a:p>
            <a:endParaRPr lang="en-US"/>
          </a:p>
        </p:txBody>
      </p:sp>
    </p:spTree>
    <p:extLst>
      <p:ext uri="{BB962C8B-B14F-4D97-AF65-F5344CB8AC3E}">
        <p14:creationId xmlns:p14="http://schemas.microsoft.com/office/powerpoint/2010/main" val="1123597967"/>
      </p:ext>
    </p:extLst>
  </p:cSld>
  <p:clrMapOvr>
    <a:masterClrMapping/>
  </p:clrMapOvr>
  <p:transition spd="slow" advClick="0" advTm="3000">
    <p:fade/>
  </p:transition>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Slide with Footers">
    <p:spTree>
      <p:nvGrpSpPr>
        <p:cNvPr id="1" name=""/>
        <p:cNvGrpSpPr/>
        <p:nvPr/>
      </p:nvGrpSpPr>
      <p:grpSpPr>
        <a:xfrm>
          <a:off x="0" y="0"/>
          <a:ext cx="0" cy="0"/>
          <a:chOff x="0" y="0"/>
          <a:chExt cx="0" cy="0"/>
        </a:xfrm>
      </p:grpSpPr>
      <p:sp>
        <p:nvSpPr>
          <p:cNvPr id="16" name="TextBox 15"/>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dirty="0">
                <a:solidFill>
                  <a:schemeClr val="accent3"/>
                </a:solidFill>
                <a:latin typeface="Lato" panose="020F0502020204030203" pitchFamily="34" charset="0"/>
              </a:rPr>
              <a:t>JAFAR DESIGNS </a:t>
            </a:r>
            <a:r>
              <a:rPr lang="en-US" sz="800" b="1" spc="30" baseline="0" dirty="0">
                <a:solidFill>
                  <a:schemeClr val="accent2"/>
                </a:solidFill>
                <a:latin typeface="Lato" panose="020F0502020204030203" pitchFamily="34" charset="0"/>
              </a:rPr>
              <a:t>STUDIO</a:t>
            </a:r>
          </a:p>
        </p:txBody>
      </p:sp>
      <p:sp>
        <p:nvSpPr>
          <p:cNvPr id="17" name="TextBox 16"/>
          <p:cNvSpPr txBox="1"/>
          <p:nvPr userDrawn="1"/>
        </p:nvSpPr>
        <p:spPr>
          <a:xfrm>
            <a:off x="6681306" y="4722841"/>
            <a:ext cx="1160434" cy="123111"/>
          </a:xfrm>
          <a:prstGeom prst="rect">
            <a:avLst/>
          </a:prstGeom>
          <a:noFill/>
        </p:spPr>
        <p:txBody>
          <a:bodyPr wrap="square" lIns="0" tIns="0" rIns="0" bIns="0" rtlCol="0">
            <a:spAutoFit/>
          </a:bodyPr>
          <a:lstStyle/>
          <a:p>
            <a:pPr algn="r"/>
            <a:r>
              <a:rPr lang="en-US" sz="800" b="1" spc="30" baseline="0" dirty="0">
                <a:solidFill>
                  <a:schemeClr val="accent3"/>
                </a:solidFill>
                <a:latin typeface="Lato" panose="020F0502020204030203" pitchFamily="34" charset="0"/>
              </a:rPr>
              <a:t>BUSINESS </a:t>
            </a:r>
            <a:r>
              <a:rPr lang="en-US" sz="800" b="1" spc="30" baseline="0" dirty="0">
                <a:solidFill>
                  <a:schemeClr val="accent2"/>
                </a:solidFill>
                <a:latin typeface="Lato" panose="020F0502020204030203" pitchFamily="34" charset="0"/>
              </a:rPr>
              <a:t>PROPOSAL</a:t>
            </a:r>
          </a:p>
        </p:txBody>
      </p:sp>
      <p:sp>
        <p:nvSpPr>
          <p:cNvPr id="23" name="TextBox 22"/>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4"/>
                </a:solidFill>
                <a:latin typeface="Lato" panose="020F0502020204030203" pitchFamily="34" charset="0"/>
              </a:rPr>
              <a:pPr algn="r"/>
              <a:t>‹#›</a:t>
            </a:fld>
            <a:endParaRPr lang="en-US" sz="800" b="0" spc="30" baseline="0" dirty="0">
              <a:solidFill>
                <a:schemeClr val="accent4"/>
              </a:solidFill>
              <a:latin typeface="Lato" panose="020F0502020204030203" pitchFamily="34" charset="0"/>
            </a:endParaRPr>
          </a:p>
        </p:txBody>
      </p:sp>
      <p:sp>
        <p:nvSpPr>
          <p:cNvPr id="11" name="Freeform 5">
            <a:hlinkClick r:id="" action="ppaction://hlinkshowjump?jump=nextslide"/>
          </p:cNvPr>
          <p:cNvSpPr>
            <a:spLocks noEditPoints="1"/>
          </p:cNvSpPr>
          <p:nvPr userDrawn="1"/>
        </p:nvSpPr>
        <p:spPr bwMode="auto">
          <a:xfrm>
            <a:off x="8407428" y="4713316"/>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5">
            <a:hlinkClick r:id="" action="ppaction://hlinkshowjump?jump=previousslide"/>
          </p:cNvPr>
          <p:cNvSpPr>
            <a:spLocks noEditPoints="1"/>
          </p:cNvSpPr>
          <p:nvPr userDrawn="1"/>
        </p:nvSpPr>
        <p:spPr bwMode="auto">
          <a:xfrm>
            <a:off x="8244097" y="4713316"/>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20668023"/>
      </p:ext>
    </p:extLst>
  </p:cSld>
  <p:clrMapOvr>
    <a:masterClrMapping/>
  </p:clrMapOvr>
  <p:transition spd="slow" advClick="0" advTm="3000">
    <p:fade/>
  </p:transition>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Phone Mockup 05">
    <p:spTree>
      <p:nvGrpSpPr>
        <p:cNvPr id="1" name=""/>
        <p:cNvGrpSpPr/>
        <p:nvPr/>
      </p:nvGrpSpPr>
      <p:grpSpPr>
        <a:xfrm>
          <a:off x="0" y="0"/>
          <a:ext cx="0" cy="0"/>
          <a:chOff x="0" y="0"/>
          <a:chExt cx="0" cy="0"/>
        </a:xfrm>
      </p:grpSpPr>
      <p:pic>
        <p:nvPicPr>
          <p:cNvPr id="29" name="Picture 2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990362" y="1100444"/>
            <a:ext cx="2918752" cy="4043055"/>
          </a:xfrm>
          <a:prstGeom prst="rect">
            <a:avLst/>
          </a:prstGeom>
        </p:spPr>
      </p:pic>
      <p:sp>
        <p:nvSpPr>
          <p:cNvPr id="10" name="Text Placeholder 9"/>
          <p:cNvSpPr>
            <a:spLocks noGrp="1"/>
          </p:cNvSpPr>
          <p:nvPr>
            <p:ph type="body" sz="quarter" idx="10"/>
          </p:nvPr>
        </p:nvSpPr>
        <p:spPr>
          <a:xfrm>
            <a:off x="584202" y="575841"/>
            <a:ext cx="7953374" cy="383260"/>
          </a:xfrm>
          <a:prstGeom prst="rect">
            <a:avLst/>
          </a:prstGeom>
        </p:spPr>
        <p:txBody>
          <a:bodyPr lIns="0" tIns="0" rIns="0" bIns="0"/>
          <a:lstStyle>
            <a:lvl1pPr marL="0" indent="0" algn="l">
              <a:lnSpc>
                <a:spcPct val="100000"/>
              </a:lnSpc>
              <a:spcBef>
                <a:spcPts val="0"/>
              </a:spcBef>
              <a:buNone/>
              <a:defRPr sz="2200" b="0" cap="all" spc="50"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3" name="Text Placeholder 9"/>
          <p:cNvSpPr>
            <a:spLocks noGrp="1"/>
          </p:cNvSpPr>
          <p:nvPr>
            <p:ph type="body" sz="quarter" idx="11"/>
          </p:nvPr>
        </p:nvSpPr>
        <p:spPr>
          <a:xfrm>
            <a:off x="593725" y="959101"/>
            <a:ext cx="7953374" cy="141344"/>
          </a:xfrm>
          <a:prstGeom prst="rect">
            <a:avLst/>
          </a:prstGeom>
        </p:spPr>
        <p:txBody>
          <a:bodyPr lIns="0" tIns="0" rIns="0" bIns="0"/>
          <a:lstStyle>
            <a:lvl1pPr marL="0" indent="0" algn="l">
              <a:lnSpc>
                <a:spcPts val="1200"/>
              </a:lnSpc>
              <a:spcBef>
                <a:spcPts val="0"/>
              </a:spcBef>
              <a:buNone/>
              <a:defRPr sz="9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cxnSp>
        <p:nvCxnSpPr>
          <p:cNvPr id="5" name="Straight Connector 4"/>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dirty="0">
                <a:solidFill>
                  <a:schemeClr val="accent3"/>
                </a:solidFill>
                <a:latin typeface="Lato" panose="020F0502020204030203" pitchFamily="34" charset="0"/>
              </a:rPr>
              <a:t>JAFAR DESIGNS </a:t>
            </a:r>
            <a:r>
              <a:rPr lang="en-US" sz="800" b="1" spc="30" baseline="0" dirty="0">
                <a:solidFill>
                  <a:schemeClr val="accent2"/>
                </a:solidFill>
                <a:latin typeface="Lato" panose="020F0502020204030203" pitchFamily="34" charset="0"/>
              </a:rPr>
              <a:t>STUDIO</a:t>
            </a:r>
          </a:p>
        </p:txBody>
      </p:sp>
      <p:sp>
        <p:nvSpPr>
          <p:cNvPr id="25" name="Picture Placeholder 25"/>
          <p:cNvSpPr>
            <a:spLocks noGrp="1"/>
          </p:cNvSpPr>
          <p:nvPr>
            <p:ph type="pic" sz="quarter" idx="17"/>
          </p:nvPr>
        </p:nvSpPr>
        <p:spPr>
          <a:xfrm>
            <a:off x="5278966" y="1689100"/>
            <a:ext cx="2209799" cy="3454399"/>
          </a:xfrm>
          <a:custGeom>
            <a:avLst/>
            <a:gdLst>
              <a:gd name="connsiteX0" fmla="*/ 26656 w 4082023"/>
              <a:gd name="connsiteY0" fmla="*/ 0 h 7233920"/>
              <a:gd name="connsiteX1" fmla="*/ 4055367 w 4082023"/>
              <a:gd name="connsiteY1" fmla="*/ 0 h 7233920"/>
              <a:gd name="connsiteX2" fmla="*/ 4082023 w 4082023"/>
              <a:gd name="connsiteY2" fmla="*/ 26656 h 7233920"/>
              <a:gd name="connsiteX3" fmla="*/ 4082023 w 4082023"/>
              <a:gd name="connsiteY3" fmla="*/ 7207264 h 7233920"/>
              <a:gd name="connsiteX4" fmla="*/ 4055367 w 4082023"/>
              <a:gd name="connsiteY4" fmla="*/ 7233920 h 7233920"/>
              <a:gd name="connsiteX5" fmla="*/ 26656 w 4082023"/>
              <a:gd name="connsiteY5" fmla="*/ 7233920 h 7233920"/>
              <a:gd name="connsiteX6" fmla="*/ 0 w 4082023"/>
              <a:gd name="connsiteY6" fmla="*/ 7207264 h 7233920"/>
              <a:gd name="connsiteX7" fmla="*/ 0 w 4082023"/>
              <a:gd name="connsiteY7" fmla="*/ 26656 h 7233920"/>
              <a:gd name="connsiteX8" fmla="*/ 26656 w 4082023"/>
              <a:gd name="connsiteY8" fmla="*/ 0 h 7233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82023" h="7233920">
                <a:moveTo>
                  <a:pt x="26656" y="0"/>
                </a:moveTo>
                <a:lnTo>
                  <a:pt x="4055367" y="0"/>
                </a:lnTo>
                <a:cubicBezTo>
                  <a:pt x="4070091" y="0"/>
                  <a:pt x="4082023" y="11934"/>
                  <a:pt x="4082023" y="26656"/>
                </a:cubicBezTo>
                <a:lnTo>
                  <a:pt x="4082023" y="7207264"/>
                </a:lnTo>
                <a:cubicBezTo>
                  <a:pt x="4082023" y="7221986"/>
                  <a:pt x="4070091" y="7233920"/>
                  <a:pt x="4055367" y="7233920"/>
                </a:cubicBezTo>
                <a:lnTo>
                  <a:pt x="26656" y="7233920"/>
                </a:lnTo>
                <a:cubicBezTo>
                  <a:pt x="11934" y="7233920"/>
                  <a:pt x="0" y="7221986"/>
                  <a:pt x="0" y="7207264"/>
                </a:cubicBezTo>
                <a:lnTo>
                  <a:pt x="0" y="26656"/>
                </a:lnTo>
                <a:cubicBezTo>
                  <a:pt x="0" y="11934"/>
                  <a:pt x="11934" y="0"/>
                  <a:pt x="26656" y="0"/>
                </a:cubicBezTo>
                <a:close/>
              </a:path>
            </a:pathLst>
          </a:custGeom>
          <a:noFill/>
          <a:ln w="6350">
            <a:solidFill>
              <a:schemeClr val="accent1"/>
            </a:solidFill>
          </a:ln>
        </p:spPr>
        <p:txBody>
          <a:bodyPr wrap="square" lIns="0" tIns="0" rIns="0" bIns="0" anchor="ctr" anchorCtr="0">
            <a:noAutofit/>
          </a:bodyPr>
          <a:lstStyle>
            <a:lvl1pPr marL="0" indent="0" algn="ctr">
              <a:buFontTx/>
              <a:buNone/>
              <a:defRPr sz="800">
                <a:solidFill>
                  <a:schemeClr val="accent5"/>
                </a:solidFill>
                <a:latin typeface="Lato" panose="020F0502020204030203" pitchFamily="34" charset="0"/>
                <a:ea typeface="Open Sans Light" panose="020B0306030504020204" pitchFamily="34" charset="0"/>
                <a:cs typeface="Open Sans Light" panose="020B0306030504020204" pitchFamily="34" charset="0"/>
              </a:defRPr>
            </a:lvl1pPr>
          </a:lstStyle>
          <a:p>
            <a:endParaRPr lang="en-US"/>
          </a:p>
        </p:txBody>
      </p:sp>
      <p:sp>
        <p:nvSpPr>
          <p:cNvPr id="26" name="TextBox 25"/>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4"/>
                </a:solidFill>
                <a:latin typeface="Lato" panose="020F0502020204030203" pitchFamily="34" charset="0"/>
              </a:rPr>
              <a:pPr algn="r"/>
              <a:t>‹#›</a:t>
            </a:fld>
            <a:endParaRPr lang="en-US" sz="800" b="0" spc="30" baseline="0" dirty="0">
              <a:solidFill>
                <a:schemeClr val="accent4"/>
              </a:solidFill>
              <a:latin typeface="Lato" panose="020F0502020204030203" pitchFamily="34" charset="0"/>
            </a:endParaRPr>
          </a:p>
        </p:txBody>
      </p:sp>
      <p:sp>
        <p:nvSpPr>
          <p:cNvPr id="27" name="Freeform 5">
            <a:hlinkClick r:id="" action="ppaction://hlinkshowjump?jump=nextslide"/>
          </p:cNvPr>
          <p:cNvSpPr>
            <a:spLocks noEditPoints="1"/>
          </p:cNvSpPr>
          <p:nvPr userDrawn="1"/>
        </p:nvSpPr>
        <p:spPr bwMode="auto">
          <a:xfrm>
            <a:off x="8407428" y="4713316"/>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5">
            <a:hlinkClick r:id="" action="ppaction://hlinkshowjump?jump=previousslide"/>
          </p:cNvPr>
          <p:cNvSpPr>
            <a:spLocks noEditPoints="1"/>
          </p:cNvSpPr>
          <p:nvPr userDrawn="1"/>
        </p:nvSpPr>
        <p:spPr bwMode="auto">
          <a:xfrm>
            <a:off x="8244097" y="4713316"/>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57334994"/>
      </p:ext>
    </p:extLst>
  </p:cSld>
  <p:clrMapOvr>
    <a:masterClrMapping/>
  </p:clrMapOvr>
  <p:transition spd="slow" advClick="0" advTm="3000">
    <p:fade/>
  </p:transition>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Phone Mockup 06">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88" y="185298"/>
            <a:ext cx="3129491" cy="4571407"/>
          </a:xfrm>
          <a:prstGeom prst="rect">
            <a:avLst/>
          </a:prstGeom>
        </p:spPr>
      </p:pic>
      <p:sp>
        <p:nvSpPr>
          <p:cNvPr id="10" name="Text Placeholder 9"/>
          <p:cNvSpPr>
            <a:spLocks noGrp="1"/>
          </p:cNvSpPr>
          <p:nvPr>
            <p:ph type="body" sz="quarter" idx="10"/>
          </p:nvPr>
        </p:nvSpPr>
        <p:spPr>
          <a:xfrm>
            <a:off x="3242733" y="575841"/>
            <a:ext cx="5294843" cy="383260"/>
          </a:xfrm>
          <a:prstGeom prst="rect">
            <a:avLst/>
          </a:prstGeom>
        </p:spPr>
        <p:txBody>
          <a:bodyPr lIns="0" tIns="0" rIns="0" bIns="0"/>
          <a:lstStyle>
            <a:lvl1pPr marL="0" indent="0" algn="l">
              <a:lnSpc>
                <a:spcPct val="100000"/>
              </a:lnSpc>
              <a:spcBef>
                <a:spcPts val="0"/>
              </a:spcBef>
              <a:buNone/>
              <a:defRPr sz="2200" b="0" cap="all" spc="50"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3" name="Text Placeholder 9"/>
          <p:cNvSpPr>
            <a:spLocks noGrp="1"/>
          </p:cNvSpPr>
          <p:nvPr>
            <p:ph type="body" sz="quarter" idx="11"/>
          </p:nvPr>
        </p:nvSpPr>
        <p:spPr>
          <a:xfrm>
            <a:off x="3242416" y="959101"/>
            <a:ext cx="5304684" cy="141344"/>
          </a:xfrm>
          <a:prstGeom prst="rect">
            <a:avLst/>
          </a:prstGeom>
        </p:spPr>
        <p:txBody>
          <a:bodyPr lIns="0" tIns="0" rIns="0" bIns="0"/>
          <a:lstStyle>
            <a:lvl1pPr marL="0" indent="0" algn="l">
              <a:lnSpc>
                <a:spcPts val="1200"/>
              </a:lnSpc>
              <a:spcBef>
                <a:spcPts val="0"/>
              </a:spcBef>
              <a:buNone/>
              <a:defRPr sz="9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cxnSp>
        <p:nvCxnSpPr>
          <p:cNvPr id="5" name="Straight Connector 4"/>
          <p:cNvCxnSpPr/>
          <p:nvPr userDrawn="1"/>
        </p:nvCxnSpPr>
        <p:spPr>
          <a:xfrm>
            <a:off x="3242416"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dirty="0">
                <a:solidFill>
                  <a:schemeClr val="accent3"/>
                </a:solidFill>
                <a:latin typeface="Lato" panose="020F0502020204030203" pitchFamily="34" charset="0"/>
              </a:rPr>
              <a:t>JAFAR DESIGNS </a:t>
            </a:r>
            <a:r>
              <a:rPr lang="en-US" sz="800" b="1" spc="30" baseline="0" dirty="0">
                <a:solidFill>
                  <a:schemeClr val="accent2"/>
                </a:solidFill>
                <a:latin typeface="Lato" panose="020F0502020204030203" pitchFamily="34" charset="0"/>
              </a:rPr>
              <a:t>STUDIO</a:t>
            </a:r>
          </a:p>
        </p:txBody>
      </p:sp>
      <p:sp>
        <p:nvSpPr>
          <p:cNvPr id="26" name="TextBox 25"/>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4"/>
                </a:solidFill>
                <a:latin typeface="Lato" panose="020F0502020204030203" pitchFamily="34" charset="0"/>
              </a:rPr>
              <a:pPr algn="r"/>
              <a:t>‹#›</a:t>
            </a:fld>
            <a:endParaRPr lang="en-US" sz="800" b="0" spc="30" baseline="0" dirty="0">
              <a:solidFill>
                <a:schemeClr val="accent4"/>
              </a:solidFill>
              <a:latin typeface="Lato" panose="020F0502020204030203" pitchFamily="34" charset="0"/>
            </a:endParaRPr>
          </a:p>
        </p:txBody>
      </p:sp>
      <p:sp>
        <p:nvSpPr>
          <p:cNvPr id="27" name="Freeform 5">
            <a:hlinkClick r:id="" action="ppaction://hlinkshowjump?jump=nextslide"/>
          </p:cNvPr>
          <p:cNvSpPr>
            <a:spLocks noEditPoints="1"/>
          </p:cNvSpPr>
          <p:nvPr userDrawn="1"/>
        </p:nvSpPr>
        <p:spPr bwMode="auto">
          <a:xfrm>
            <a:off x="8407428" y="4713316"/>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5">
            <a:hlinkClick r:id="" action="ppaction://hlinkshowjump?jump=previousslide"/>
          </p:cNvPr>
          <p:cNvSpPr>
            <a:spLocks noEditPoints="1"/>
          </p:cNvSpPr>
          <p:nvPr userDrawn="1"/>
        </p:nvSpPr>
        <p:spPr bwMode="auto">
          <a:xfrm>
            <a:off x="8244097" y="4713316"/>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Picture Placeholder 25"/>
          <p:cNvSpPr>
            <a:spLocks noGrp="1"/>
          </p:cNvSpPr>
          <p:nvPr>
            <p:ph type="pic" sz="quarter" idx="17"/>
          </p:nvPr>
        </p:nvSpPr>
        <p:spPr>
          <a:xfrm>
            <a:off x="800011" y="912452"/>
            <a:ext cx="1552896" cy="2917902"/>
          </a:xfrm>
          <a:custGeom>
            <a:avLst/>
            <a:gdLst>
              <a:gd name="connsiteX0" fmla="*/ 26656 w 4082023"/>
              <a:gd name="connsiteY0" fmla="*/ 0 h 7233920"/>
              <a:gd name="connsiteX1" fmla="*/ 4055367 w 4082023"/>
              <a:gd name="connsiteY1" fmla="*/ 0 h 7233920"/>
              <a:gd name="connsiteX2" fmla="*/ 4082023 w 4082023"/>
              <a:gd name="connsiteY2" fmla="*/ 26656 h 7233920"/>
              <a:gd name="connsiteX3" fmla="*/ 4082023 w 4082023"/>
              <a:gd name="connsiteY3" fmla="*/ 7207264 h 7233920"/>
              <a:gd name="connsiteX4" fmla="*/ 4055367 w 4082023"/>
              <a:gd name="connsiteY4" fmla="*/ 7233920 h 7233920"/>
              <a:gd name="connsiteX5" fmla="*/ 26656 w 4082023"/>
              <a:gd name="connsiteY5" fmla="*/ 7233920 h 7233920"/>
              <a:gd name="connsiteX6" fmla="*/ 0 w 4082023"/>
              <a:gd name="connsiteY6" fmla="*/ 7207264 h 7233920"/>
              <a:gd name="connsiteX7" fmla="*/ 0 w 4082023"/>
              <a:gd name="connsiteY7" fmla="*/ 26656 h 7233920"/>
              <a:gd name="connsiteX8" fmla="*/ 26656 w 4082023"/>
              <a:gd name="connsiteY8" fmla="*/ 0 h 7233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82023" h="7233920">
                <a:moveTo>
                  <a:pt x="26656" y="0"/>
                </a:moveTo>
                <a:lnTo>
                  <a:pt x="4055367" y="0"/>
                </a:lnTo>
                <a:cubicBezTo>
                  <a:pt x="4070091" y="0"/>
                  <a:pt x="4082023" y="11934"/>
                  <a:pt x="4082023" y="26656"/>
                </a:cubicBezTo>
                <a:lnTo>
                  <a:pt x="4082023" y="7207264"/>
                </a:lnTo>
                <a:cubicBezTo>
                  <a:pt x="4082023" y="7221986"/>
                  <a:pt x="4070091" y="7233920"/>
                  <a:pt x="4055367" y="7233920"/>
                </a:cubicBezTo>
                <a:lnTo>
                  <a:pt x="26656" y="7233920"/>
                </a:lnTo>
                <a:cubicBezTo>
                  <a:pt x="11934" y="7233920"/>
                  <a:pt x="0" y="7221986"/>
                  <a:pt x="0" y="7207264"/>
                </a:cubicBezTo>
                <a:lnTo>
                  <a:pt x="0" y="26656"/>
                </a:lnTo>
                <a:cubicBezTo>
                  <a:pt x="0" y="11934"/>
                  <a:pt x="11934" y="0"/>
                  <a:pt x="26656" y="0"/>
                </a:cubicBezTo>
                <a:close/>
              </a:path>
            </a:pathLst>
          </a:custGeom>
          <a:noFill/>
          <a:ln w="6350">
            <a:solidFill>
              <a:schemeClr val="accent1"/>
            </a:solidFill>
          </a:ln>
        </p:spPr>
        <p:txBody>
          <a:bodyPr wrap="square" lIns="0" tIns="0" rIns="0" bIns="0" anchor="ctr" anchorCtr="0">
            <a:noAutofit/>
          </a:bodyPr>
          <a:lstStyle>
            <a:lvl1pPr marL="0" indent="0" algn="ctr">
              <a:buFontTx/>
              <a:buNone/>
              <a:defRPr sz="800">
                <a:solidFill>
                  <a:schemeClr val="accent5"/>
                </a:solidFill>
                <a:latin typeface="Lato" panose="020F0502020204030203" pitchFamily="34" charset="0"/>
                <a:ea typeface="Open Sans Light" panose="020B0306030504020204" pitchFamily="34" charset="0"/>
                <a:cs typeface="Open Sans Light" panose="020B0306030504020204" pitchFamily="34" charset="0"/>
              </a:defRPr>
            </a:lvl1pPr>
          </a:lstStyle>
          <a:p>
            <a:endParaRPr lang="en-US"/>
          </a:p>
        </p:txBody>
      </p:sp>
      <p:sp>
        <p:nvSpPr>
          <p:cNvPr id="11" name="TextBox 10"/>
          <p:cNvSpPr txBox="1"/>
          <p:nvPr userDrawn="1"/>
        </p:nvSpPr>
        <p:spPr>
          <a:xfrm>
            <a:off x="6681306" y="4722841"/>
            <a:ext cx="1160434" cy="123111"/>
          </a:xfrm>
          <a:prstGeom prst="rect">
            <a:avLst/>
          </a:prstGeom>
          <a:noFill/>
        </p:spPr>
        <p:txBody>
          <a:bodyPr wrap="square" lIns="0" tIns="0" rIns="0" bIns="0" rtlCol="0">
            <a:spAutoFit/>
          </a:bodyPr>
          <a:lstStyle/>
          <a:p>
            <a:pPr algn="r"/>
            <a:r>
              <a:rPr lang="en-US" sz="800" b="1" spc="30" baseline="0" dirty="0">
                <a:solidFill>
                  <a:schemeClr val="accent3"/>
                </a:solidFill>
                <a:latin typeface="Lato" panose="020F0502020204030203" pitchFamily="34" charset="0"/>
              </a:rPr>
              <a:t>BUSINESS </a:t>
            </a:r>
            <a:r>
              <a:rPr lang="en-US" sz="800" b="1" spc="30" baseline="0" dirty="0">
                <a:solidFill>
                  <a:schemeClr val="accent2"/>
                </a:solidFill>
                <a:latin typeface="Lato" panose="020F0502020204030203" pitchFamily="34" charset="0"/>
              </a:rPr>
              <a:t>PROPOSAL</a:t>
            </a:r>
          </a:p>
        </p:txBody>
      </p:sp>
    </p:spTree>
    <p:extLst>
      <p:ext uri="{BB962C8B-B14F-4D97-AF65-F5344CB8AC3E}">
        <p14:creationId xmlns:p14="http://schemas.microsoft.com/office/powerpoint/2010/main" val="1303776323"/>
      </p:ext>
    </p:extLst>
  </p:cSld>
  <p:clrMapOvr>
    <a:masterClrMapping/>
  </p:clrMapOvr>
  <p:transition spd="slow" advClick="0" advTm="3000">
    <p:fade/>
  </p:transition>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Web Browser &amp; iPhone Mockup">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9"/>
          <p:cNvSpPr>
            <a:spLocks noGrp="1"/>
          </p:cNvSpPr>
          <p:nvPr>
            <p:ph type="body" sz="quarter" idx="10"/>
          </p:nvPr>
        </p:nvSpPr>
        <p:spPr>
          <a:xfrm>
            <a:off x="584202" y="575841"/>
            <a:ext cx="7953374" cy="383260"/>
          </a:xfrm>
          <a:prstGeom prst="rect">
            <a:avLst/>
          </a:prstGeom>
        </p:spPr>
        <p:txBody>
          <a:bodyPr lIns="0" tIns="0" rIns="0" bIns="0"/>
          <a:lstStyle>
            <a:lvl1pPr marL="0" indent="0" algn="l">
              <a:lnSpc>
                <a:spcPct val="100000"/>
              </a:lnSpc>
              <a:spcBef>
                <a:spcPts val="0"/>
              </a:spcBef>
              <a:buNone/>
              <a:defRPr sz="2200" b="0" cap="all" spc="50" baseline="0">
                <a:solidFill>
                  <a:schemeClr val="bg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12" name="Text Placeholder 9"/>
          <p:cNvSpPr>
            <a:spLocks noGrp="1"/>
          </p:cNvSpPr>
          <p:nvPr>
            <p:ph type="body" sz="quarter" idx="11"/>
          </p:nvPr>
        </p:nvSpPr>
        <p:spPr>
          <a:xfrm>
            <a:off x="593725" y="959101"/>
            <a:ext cx="7953374" cy="141344"/>
          </a:xfrm>
          <a:prstGeom prst="rect">
            <a:avLst/>
          </a:prstGeom>
        </p:spPr>
        <p:txBody>
          <a:bodyPr lIns="0" tIns="0" rIns="0" bIns="0"/>
          <a:lstStyle>
            <a:lvl1pPr marL="0" indent="0" algn="l">
              <a:lnSpc>
                <a:spcPts val="1200"/>
              </a:lnSpc>
              <a:spcBef>
                <a:spcPts val="0"/>
              </a:spcBef>
              <a:buNone/>
              <a:defRPr sz="900" b="0" cap="none" spc="0" baseline="0">
                <a:solidFill>
                  <a:schemeClr val="bg1"/>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cxnSp>
        <p:nvCxnSpPr>
          <p:cNvPr id="13" name="Straight Connector 12"/>
          <p:cNvCxnSpPr/>
          <p:nvPr userDrawn="1"/>
        </p:nvCxnSpPr>
        <p:spPr>
          <a:xfrm>
            <a:off x="593725" y="492067"/>
            <a:ext cx="9144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Picture Placeholder 33"/>
          <p:cNvSpPr>
            <a:spLocks noGrp="1"/>
          </p:cNvSpPr>
          <p:nvPr>
            <p:ph type="pic" sz="quarter" idx="12"/>
          </p:nvPr>
        </p:nvSpPr>
        <p:spPr>
          <a:xfrm>
            <a:off x="1614488" y="1471670"/>
            <a:ext cx="5915025" cy="3186055"/>
          </a:xfrm>
          <a:custGeom>
            <a:avLst/>
            <a:gdLst>
              <a:gd name="connsiteX0" fmla="*/ 0 w 5915025"/>
              <a:gd name="connsiteY0" fmla="*/ 0 h 3326159"/>
              <a:gd name="connsiteX1" fmla="*/ 5915025 w 5915025"/>
              <a:gd name="connsiteY1" fmla="*/ 0 h 3326159"/>
              <a:gd name="connsiteX2" fmla="*/ 5915025 w 5915025"/>
              <a:gd name="connsiteY2" fmla="*/ 3326159 h 3326159"/>
              <a:gd name="connsiteX3" fmla="*/ 0 w 5915025"/>
              <a:gd name="connsiteY3" fmla="*/ 3326159 h 3326159"/>
            </a:gdLst>
            <a:ahLst/>
            <a:cxnLst>
              <a:cxn ang="0">
                <a:pos x="connsiteX0" y="connsiteY0"/>
              </a:cxn>
              <a:cxn ang="0">
                <a:pos x="connsiteX1" y="connsiteY1"/>
              </a:cxn>
              <a:cxn ang="0">
                <a:pos x="connsiteX2" y="connsiteY2"/>
              </a:cxn>
              <a:cxn ang="0">
                <a:pos x="connsiteX3" y="connsiteY3"/>
              </a:cxn>
            </a:cxnLst>
            <a:rect l="l" t="t" r="r" b="b"/>
            <a:pathLst>
              <a:path w="5915025" h="3326159">
                <a:moveTo>
                  <a:pt x="0" y="0"/>
                </a:moveTo>
                <a:lnTo>
                  <a:pt x="5915025" y="0"/>
                </a:lnTo>
                <a:lnTo>
                  <a:pt x="5915025" y="3326159"/>
                </a:lnTo>
                <a:lnTo>
                  <a:pt x="0" y="3326159"/>
                </a:lnTo>
                <a:close/>
              </a:path>
            </a:pathLst>
          </a:custGeom>
        </p:spPr>
        <p:txBody>
          <a:bodyPr wrap="square" anchor="ctr" anchorCtr="0">
            <a:noAutofit/>
          </a:bodyPr>
          <a:lstStyle>
            <a:lvl1pPr marL="0" indent="0" algn="ctr">
              <a:buFontTx/>
              <a:buNone/>
              <a:defRPr sz="1000">
                <a:solidFill>
                  <a:schemeClr val="accent6"/>
                </a:solidFill>
                <a:latin typeface="Lato" panose="020F0502020204030203" pitchFamily="34" charset="0"/>
              </a:defRPr>
            </a:lvl1pPr>
          </a:lstStyle>
          <a:p>
            <a:endParaRPr lang="en-US"/>
          </a:p>
        </p:txBody>
      </p:sp>
      <p:sp>
        <p:nvSpPr>
          <p:cNvPr id="21" name="Freeform 20"/>
          <p:cNvSpPr/>
          <p:nvPr userDrawn="1"/>
        </p:nvSpPr>
        <p:spPr>
          <a:xfrm>
            <a:off x="1614488" y="1318534"/>
            <a:ext cx="5915025" cy="156764"/>
          </a:xfrm>
          <a:custGeom>
            <a:avLst/>
            <a:gdLst>
              <a:gd name="connsiteX0" fmla="*/ 116359 w 15763003"/>
              <a:gd name="connsiteY0" fmla="*/ 0 h 418038"/>
              <a:gd name="connsiteX1" fmla="*/ 15646645 w 15763003"/>
              <a:gd name="connsiteY1" fmla="*/ 0 h 418038"/>
              <a:gd name="connsiteX2" fmla="*/ 15763003 w 15763003"/>
              <a:gd name="connsiteY2" fmla="*/ 116359 h 418038"/>
              <a:gd name="connsiteX3" fmla="*/ 15763003 w 15763003"/>
              <a:gd name="connsiteY3" fmla="*/ 418038 h 418038"/>
              <a:gd name="connsiteX4" fmla="*/ 0 w 15763003"/>
              <a:gd name="connsiteY4" fmla="*/ 418038 h 418038"/>
              <a:gd name="connsiteX5" fmla="*/ 0 w 15763003"/>
              <a:gd name="connsiteY5" fmla="*/ 116359 h 418038"/>
              <a:gd name="connsiteX6" fmla="*/ 116359 w 15763003"/>
              <a:gd name="connsiteY6" fmla="*/ 0 h 418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763003" h="418038">
                <a:moveTo>
                  <a:pt x="116359" y="0"/>
                </a:moveTo>
                <a:lnTo>
                  <a:pt x="15646645" y="0"/>
                </a:lnTo>
                <a:cubicBezTo>
                  <a:pt x="15710907" y="0"/>
                  <a:pt x="15763003" y="52096"/>
                  <a:pt x="15763003" y="116359"/>
                </a:cubicBezTo>
                <a:lnTo>
                  <a:pt x="15763003" y="418038"/>
                </a:lnTo>
                <a:lnTo>
                  <a:pt x="0" y="418038"/>
                </a:lnTo>
                <a:lnTo>
                  <a:pt x="0" y="116359"/>
                </a:lnTo>
                <a:cubicBezTo>
                  <a:pt x="0" y="52096"/>
                  <a:pt x="52096" y="0"/>
                  <a:pt x="11635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22" name="Oval 21"/>
          <p:cNvSpPr/>
          <p:nvPr userDrawn="1"/>
        </p:nvSpPr>
        <p:spPr>
          <a:xfrm>
            <a:off x="1711524" y="1367661"/>
            <a:ext cx="54173" cy="5417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23" name="Oval 22"/>
          <p:cNvSpPr/>
          <p:nvPr userDrawn="1"/>
        </p:nvSpPr>
        <p:spPr>
          <a:xfrm>
            <a:off x="1806610" y="1367661"/>
            <a:ext cx="54173" cy="541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24" name="Oval 23"/>
          <p:cNvSpPr/>
          <p:nvPr userDrawn="1"/>
        </p:nvSpPr>
        <p:spPr>
          <a:xfrm>
            <a:off x="1901697" y="1367661"/>
            <a:ext cx="54173" cy="5417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grpSp>
        <p:nvGrpSpPr>
          <p:cNvPr id="25" name="Group 24"/>
          <p:cNvGrpSpPr/>
          <p:nvPr userDrawn="1"/>
        </p:nvGrpSpPr>
        <p:grpSpPr>
          <a:xfrm>
            <a:off x="7154465" y="1366181"/>
            <a:ext cx="298052" cy="55653"/>
            <a:chOff x="19078575" y="3106739"/>
            <a:chExt cx="794804" cy="148407"/>
          </a:xfrm>
        </p:grpSpPr>
        <p:grpSp>
          <p:nvGrpSpPr>
            <p:cNvPr id="26" name="Group 25"/>
            <p:cNvGrpSpPr/>
            <p:nvPr/>
          </p:nvGrpSpPr>
          <p:grpSpPr>
            <a:xfrm>
              <a:off x="19736219" y="3106739"/>
              <a:ext cx="137160" cy="137160"/>
              <a:chOff x="19740165" y="3110684"/>
              <a:chExt cx="138113" cy="138113"/>
            </a:xfrm>
          </p:grpSpPr>
          <p:cxnSp>
            <p:nvCxnSpPr>
              <p:cNvPr id="29" name="Straight Connector 28"/>
              <p:cNvCxnSpPr/>
              <p:nvPr/>
            </p:nvCxnSpPr>
            <p:spPr>
              <a:xfrm>
                <a:off x="19740165" y="3110684"/>
                <a:ext cx="138113" cy="138113"/>
              </a:xfrm>
              <a:prstGeom prst="line">
                <a:avLst/>
              </a:prstGeom>
              <a:ln w="12700"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19740165" y="3110684"/>
                <a:ext cx="138113" cy="138113"/>
              </a:xfrm>
              <a:prstGeom prst="line">
                <a:avLst/>
              </a:prstGeom>
              <a:ln w="12700" cap="rnd">
                <a:solidFill>
                  <a:schemeClr val="bg1"/>
                </a:solidFill>
                <a:round/>
              </a:ln>
            </p:spPr>
            <p:style>
              <a:lnRef idx="1">
                <a:schemeClr val="accent1"/>
              </a:lnRef>
              <a:fillRef idx="0">
                <a:schemeClr val="accent1"/>
              </a:fillRef>
              <a:effectRef idx="0">
                <a:schemeClr val="accent1"/>
              </a:effectRef>
              <a:fontRef idx="minor">
                <a:schemeClr val="tx1"/>
              </a:fontRef>
            </p:style>
          </p:cxnSp>
        </p:grpSp>
        <p:sp>
          <p:nvSpPr>
            <p:cNvPr id="27" name="Rounded Rectangle 26"/>
            <p:cNvSpPr/>
            <p:nvPr/>
          </p:nvSpPr>
          <p:spPr>
            <a:xfrm>
              <a:off x="19415125" y="3110684"/>
              <a:ext cx="144462" cy="144462"/>
            </a:xfrm>
            <a:prstGeom prst="round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cxnSp>
          <p:nvCxnSpPr>
            <p:cNvPr id="28" name="Straight Connector 27"/>
            <p:cNvCxnSpPr/>
            <p:nvPr/>
          </p:nvCxnSpPr>
          <p:spPr>
            <a:xfrm flipH="1">
              <a:off x="19078575" y="3255146"/>
              <a:ext cx="161925" cy="0"/>
            </a:xfrm>
            <a:prstGeom prst="line">
              <a:avLst/>
            </a:prstGeom>
            <a:ln w="12700" cap="rnd">
              <a:solidFill>
                <a:schemeClr val="bg1"/>
              </a:solidFill>
              <a:round/>
            </a:ln>
          </p:spPr>
          <p:style>
            <a:lnRef idx="1">
              <a:schemeClr val="accent1"/>
            </a:lnRef>
            <a:fillRef idx="0">
              <a:schemeClr val="accent1"/>
            </a:fillRef>
            <a:effectRef idx="0">
              <a:schemeClr val="accent1"/>
            </a:effectRef>
            <a:fontRef idx="minor">
              <a:schemeClr val="tx1"/>
            </a:fontRef>
          </p:style>
        </p:cxnSp>
      </p:grpSp>
      <p:sp>
        <p:nvSpPr>
          <p:cNvPr id="36" name="Picture Placeholder 35"/>
          <p:cNvSpPr>
            <a:spLocks noGrp="1"/>
          </p:cNvSpPr>
          <p:nvPr>
            <p:ph type="pic" sz="quarter" idx="17"/>
          </p:nvPr>
        </p:nvSpPr>
        <p:spPr>
          <a:xfrm>
            <a:off x="5869461" y="2131214"/>
            <a:ext cx="1305324" cy="2409359"/>
          </a:xfrm>
          <a:custGeom>
            <a:avLst/>
            <a:gdLst>
              <a:gd name="connsiteX0" fmla="*/ 8541 w 1308021"/>
              <a:gd name="connsiteY0" fmla="*/ 0 h 2409359"/>
              <a:gd name="connsiteX1" fmla="*/ 1299480 w 1308021"/>
              <a:gd name="connsiteY1" fmla="*/ 0 h 2409359"/>
              <a:gd name="connsiteX2" fmla="*/ 1308021 w 1308021"/>
              <a:gd name="connsiteY2" fmla="*/ 8878 h 2409359"/>
              <a:gd name="connsiteX3" fmla="*/ 1308021 w 1308021"/>
              <a:gd name="connsiteY3" fmla="*/ 2400481 h 2409359"/>
              <a:gd name="connsiteX4" fmla="*/ 1299480 w 1308021"/>
              <a:gd name="connsiteY4" fmla="*/ 2409359 h 2409359"/>
              <a:gd name="connsiteX5" fmla="*/ 8541 w 1308021"/>
              <a:gd name="connsiteY5" fmla="*/ 2409359 h 2409359"/>
              <a:gd name="connsiteX6" fmla="*/ 0 w 1308021"/>
              <a:gd name="connsiteY6" fmla="*/ 2400481 h 2409359"/>
              <a:gd name="connsiteX7" fmla="*/ 0 w 1308021"/>
              <a:gd name="connsiteY7" fmla="*/ 8878 h 2409359"/>
              <a:gd name="connsiteX8" fmla="*/ 8541 w 1308021"/>
              <a:gd name="connsiteY8" fmla="*/ 0 h 2409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8021" h="2409359">
                <a:moveTo>
                  <a:pt x="8541" y="0"/>
                </a:moveTo>
                <a:lnTo>
                  <a:pt x="1299480" y="0"/>
                </a:lnTo>
                <a:cubicBezTo>
                  <a:pt x="1304198" y="0"/>
                  <a:pt x="1308021" y="3975"/>
                  <a:pt x="1308021" y="8878"/>
                </a:cubicBezTo>
                <a:lnTo>
                  <a:pt x="1308021" y="2400481"/>
                </a:lnTo>
                <a:cubicBezTo>
                  <a:pt x="1308021" y="2405384"/>
                  <a:pt x="1304198" y="2409359"/>
                  <a:pt x="1299480" y="2409359"/>
                </a:cubicBezTo>
                <a:lnTo>
                  <a:pt x="8541" y="2409359"/>
                </a:lnTo>
                <a:cubicBezTo>
                  <a:pt x="3824" y="2409359"/>
                  <a:pt x="0" y="2405384"/>
                  <a:pt x="0" y="2400481"/>
                </a:cubicBezTo>
                <a:lnTo>
                  <a:pt x="0" y="8878"/>
                </a:lnTo>
                <a:cubicBezTo>
                  <a:pt x="0" y="3975"/>
                  <a:pt x="3824" y="0"/>
                  <a:pt x="8541" y="0"/>
                </a:cubicBezTo>
                <a:close/>
              </a:path>
            </a:pathLst>
          </a:custGeom>
          <a:noFill/>
          <a:ln w="6350">
            <a:solidFill>
              <a:schemeClr val="accent1"/>
            </a:solidFill>
          </a:ln>
        </p:spPr>
        <p:txBody>
          <a:bodyPr wrap="square" lIns="0" tIns="0" rIns="0" bIns="0" anchor="ctr" anchorCtr="0">
            <a:noAutofit/>
          </a:bodyPr>
          <a:lstStyle>
            <a:lvl1pPr marL="0" indent="0" algn="ctr">
              <a:buFontTx/>
              <a:buNone/>
              <a:defRPr sz="800">
                <a:solidFill>
                  <a:schemeClr val="accent6"/>
                </a:solidFill>
                <a:latin typeface="Lato" panose="020F0502020204030203" pitchFamily="34" charset="0"/>
                <a:ea typeface="Open Sans Light" panose="020B0306030504020204" pitchFamily="34" charset="0"/>
                <a:cs typeface="Open Sans Light" panose="020B0306030504020204" pitchFamily="34" charset="0"/>
              </a:defRPr>
            </a:lvl1pPr>
          </a:lstStyle>
          <a:p>
            <a:endParaRPr lang="en-US"/>
          </a:p>
        </p:txBody>
      </p:sp>
    </p:spTree>
    <p:extLst>
      <p:ext uri="{BB962C8B-B14F-4D97-AF65-F5344CB8AC3E}">
        <p14:creationId xmlns:p14="http://schemas.microsoft.com/office/powerpoint/2010/main" val="2333609308"/>
      </p:ext>
    </p:extLst>
  </p:cSld>
  <p:clrMapOvr>
    <a:masterClrMapping/>
  </p:clrMapOvr>
  <p:transition spd="slow" advClick="0" advTm="3000">
    <p:fade/>
  </p:transition>
  <p:extLst>
    <p:ext uri="{DCECCB84-F9BA-43D5-87BE-67443E8EF086}">
      <p15:sldGuideLst xmlns:p15="http://schemas.microsoft.com/office/powerpoint/2012/main">
        <p15:guide id="1" orient="horz" pos="2934">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aptop Mockup">
    <p:spTree>
      <p:nvGrpSpPr>
        <p:cNvPr id="1" name=""/>
        <p:cNvGrpSpPr/>
        <p:nvPr/>
      </p:nvGrpSpPr>
      <p:grpSpPr>
        <a:xfrm>
          <a:off x="0" y="0"/>
          <a:ext cx="0" cy="0"/>
          <a:chOff x="0" y="0"/>
          <a:chExt cx="0" cy="0"/>
        </a:xfrm>
      </p:grpSpPr>
      <p:sp>
        <p:nvSpPr>
          <p:cNvPr id="19" name="Rectangle 18"/>
          <p:cNvSpPr/>
          <p:nvPr userDrawn="1"/>
        </p:nvSpPr>
        <p:spPr>
          <a:xfrm>
            <a:off x="595314" y="1934633"/>
            <a:ext cx="7953374" cy="18725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61535" y="1432135"/>
            <a:ext cx="5027326" cy="3049841"/>
          </a:xfrm>
          <a:prstGeom prst="rect">
            <a:avLst/>
          </a:prstGeom>
        </p:spPr>
      </p:pic>
      <p:sp>
        <p:nvSpPr>
          <p:cNvPr id="10" name="Text Placeholder 9"/>
          <p:cNvSpPr>
            <a:spLocks noGrp="1"/>
          </p:cNvSpPr>
          <p:nvPr>
            <p:ph type="body" sz="quarter" idx="10"/>
          </p:nvPr>
        </p:nvSpPr>
        <p:spPr>
          <a:xfrm>
            <a:off x="584202" y="575841"/>
            <a:ext cx="7953374" cy="383260"/>
          </a:xfrm>
          <a:prstGeom prst="rect">
            <a:avLst/>
          </a:prstGeom>
        </p:spPr>
        <p:txBody>
          <a:bodyPr lIns="0" tIns="0" rIns="0" bIns="0"/>
          <a:lstStyle>
            <a:lvl1pPr marL="0" indent="0" algn="l">
              <a:lnSpc>
                <a:spcPct val="100000"/>
              </a:lnSpc>
              <a:spcBef>
                <a:spcPts val="0"/>
              </a:spcBef>
              <a:buNone/>
              <a:defRPr sz="2200" b="0" cap="all" spc="50"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3" name="Text Placeholder 9"/>
          <p:cNvSpPr>
            <a:spLocks noGrp="1"/>
          </p:cNvSpPr>
          <p:nvPr>
            <p:ph type="body" sz="quarter" idx="11"/>
          </p:nvPr>
        </p:nvSpPr>
        <p:spPr>
          <a:xfrm>
            <a:off x="593725" y="959101"/>
            <a:ext cx="7953374" cy="141344"/>
          </a:xfrm>
          <a:prstGeom prst="rect">
            <a:avLst/>
          </a:prstGeom>
        </p:spPr>
        <p:txBody>
          <a:bodyPr lIns="0" tIns="0" rIns="0" bIns="0"/>
          <a:lstStyle>
            <a:lvl1pPr marL="0" indent="0" algn="l">
              <a:lnSpc>
                <a:spcPts val="1200"/>
              </a:lnSpc>
              <a:spcBef>
                <a:spcPts val="0"/>
              </a:spcBef>
              <a:buNone/>
              <a:defRPr sz="9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cxnSp>
        <p:nvCxnSpPr>
          <p:cNvPr id="5" name="Straight Connector 4"/>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dirty="0">
                <a:solidFill>
                  <a:schemeClr val="accent3"/>
                </a:solidFill>
                <a:latin typeface="Lato" panose="020F0502020204030203" pitchFamily="34" charset="0"/>
              </a:rPr>
              <a:t>JAFAR DESIGNS </a:t>
            </a:r>
            <a:r>
              <a:rPr lang="en-US" sz="800" b="1" spc="30" baseline="0" dirty="0">
                <a:solidFill>
                  <a:schemeClr val="accent2"/>
                </a:solidFill>
                <a:latin typeface="Lato" panose="020F0502020204030203" pitchFamily="34" charset="0"/>
              </a:rPr>
              <a:t>STUDIO</a:t>
            </a:r>
          </a:p>
        </p:txBody>
      </p:sp>
      <p:sp>
        <p:nvSpPr>
          <p:cNvPr id="17" name="TextBox 16"/>
          <p:cNvSpPr txBox="1"/>
          <p:nvPr userDrawn="1"/>
        </p:nvSpPr>
        <p:spPr>
          <a:xfrm>
            <a:off x="6681306" y="4722841"/>
            <a:ext cx="1160434" cy="123111"/>
          </a:xfrm>
          <a:prstGeom prst="rect">
            <a:avLst/>
          </a:prstGeom>
          <a:noFill/>
        </p:spPr>
        <p:txBody>
          <a:bodyPr wrap="square" lIns="0" tIns="0" rIns="0" bIns="0" rtlCol="0">
            <a:spAutoFit/>
          </a:bodyPr>
          <a:lstStyle/>
          <a:p>
            <a:pPr algn="r"/>
            <a:r>
              <a:rPr lang="en-US" sz="800" b="1" spc="30" baseline="0" dirty="0">
                <a:solidFill>
                  <a:schemeClr val="accent3"/>
                </a:solidFill>
                <a:latin typeface="Lato" panose="020F0502020204030203" pitchFamily="34" charset="0"/>
              </a:rPr>
              <a:t>BUSINESS </a:t>
            </a:r>
            <a:r>
              <a:rPr lang="en-US" sz="800" b="1" spc="30" baseline="0" dirty="0">
                <a:solidFill>
                  <a:schemeClr val="accent2"/>
                </a:solidFill>
                <a:latin typeface="Lato" panose="020F0502020204030203" pitchFamily="34" charset="0"/>
              </a:rPr>
              <a:t>PROPOSAL</a:t>
            </a:r>
          </a:p>
        </p:txBody>
      </p:sp>
      <p:sp>
        <p:nvSpPr>
          <p:cNvPr id="23" name="TextBox 22"/>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4"/>
                </a:solidFill>
                <a:latin typeface="Lato" panose="020F0502020204030203" pitchFamily="34" charset="0"/>
              </a:rPr>
              <a:pPr algn="r"/>
              <a:t>‹#›</a:t>
            </a:fld>
            <a:endParaRPr lang="en-US" sz="800" b="0" spc="30" baseline="0" dirty="0">
              <a:solidFill>
                <a:schemeClr val="accent4"/>
              </a:solidFill>
              <a:latin typeface="Lato" panose="020F0502020204030203" pitchFamily="34" charset="0"/>
            </a:endParaRPr>
          </a:p>
        </p:txBody>
      </p:sp>
      <p:sp>
        <p:nvSpPr>
          <p:cNvPr id="11" name="Freeform 5">
            <a:hlinkClick r:id="" action="ppaction://hlinkshowjump?jump=nextslide"/>
          </p:cNvPr>
          <p:cNvSpPr>
            <a:spLocks noEditPoints="1"/>
          </p:cNvSpPr>
          <p:nvPr userDrawn="1"/>
        </p:nvSpPr>
        <p:spPr bwMode="auto">
          <a:xfrm>
            <a:off x="8407428" y="4713316"/>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5">
            <a:hlinkClick r:id="" action="ppaction://hlinkshowjump?jump=previousslide"/>
          </p:cNvPr>
          <p:cNvSpPr>
            <a:spLocks noEditPoints="1"/>
          </p:cNvSpPr>
          <p:nvPr userDrawn="1"/>
        </p:nvSpPr>
        <p:spPr bwMode="auto">
          <a:xfrm>
            <a:off x="8244097" y="4713316"/>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Picture Placeholder 2"/>
          <p:cNvSpPr>
            <a:spLocks noGrp="1"/>
          </p:cNvSpPr>
          <p:nvPr>
            <p:ph type="pic" sz="quarter" idx="12"/>
          </p:nvPr>
        </p:nvSpPr>
        <p:spPr>
          <a:xfrm>
            <a:off x="1957511" y="1714500"/>
            <a:ext cx="3635375" cy="2324100"/>
          </a:xfrm>
          <a:prstGeom prst="rect">
            <a:avLst/>
          </a:prstGeom>
        </p:spPr>
        <p:txBody>
          <a:bodyPr anchor="ctr" anchorCtr="0"/>
          <a:lstStyle>
            <a:lvl1pPr marL="0" indent="0" algn="ctr">
              <a:buFontTx/>
              <a:buNone/>
              <a:defRPr sz="800">
                <a:solidFill>
                  <a:schemeClr val="accent5"/>
                </a:solidFill>
                <a:latin typeface="Lato" panose="020F0502020204030203" pitchFamily="34" charset="0"/>
              </a:defRPr>
            </a:lvl1pPr>
          </a:lstStyle>
          <a:p>
            <a:endParaRPr lang="en-US"/>
          </a:p>
        </p:txBody>
      </p:sp>
    </p:spTree>
    <p:extLst>
      <p:ext uri="{BB962C8B-B14F-4D97-AF65-F5344CB8AC3E}">
        <p14:creationId xmlns:p14="http://schemas.microsoft.com/office/powerpoint/2010/main" val="2472337694"/>
      </p:ext>
    </p:extLst>
  </p:cSld>
  <p:clrMapOvr>
    <a:masterClrMapping/>
  </p:clrMapOvr>
  <p:transition spd="slow" advClick="0" advTm="3000">
    <p:fade/>
  </p:transition>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2500374"/>
      </p:ext>
    </p:extLst>
  </p:cSld>
  <p:clrMapOvr>
    <a:masterClrMapping/>
  </p:clrMapOvr>
  <p:transition spd="slow" advClick="0" advTm="3000">
    <p:fade/>
  </p:transition>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 Blank Slide">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7741655"/>
      </p:ext>
    </p:extLst>
  </p:cSld>
  <p:clrMapOvr>
    <a:masterClrMapping/>
  </p:clrMapOvr>
  <p:transition spd="slow" advClick="0" advTm="3000">
    <p:fade/>
  </p:transition>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with Mini Half Picture at Righ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584202" y="575841"/>
            <a:ext cx="7953374" cy="383260"/>
          </a:xfrm>
          <a:prstGeom prst="rect">
            <a:avLst/>
          </a:prstGeom>
        </p:spPr>
        <p:txBody>
          <a:bodyPr lIns="0" tIns="0" rIns="0" bIns="0"/>
          <a:lstStyle>
            <a:lvl1pPr marL="0" indent="0" algn="l">
              <a:lnSpc>
                <a:spcPct val="100000"/>
              </a:lnSpc>
              <a:spcBef>
                <a:spcPts val="0"/>
              </a:spcBef>
              <a:buNone/>
              <a:defRPr sz="2200" b="0" cap="all" spc="50"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3" name="Text Placeholder 9"/>
          <p:cNvSpPr>
            <a:spLocks noGrp="1"/>
          </p:cNvSpPr>
          <p:nvPr>
            <p:ph type="body" sz="quarter" idx="11"/>
          </p:nvPr>
        </p:nvSpPr>
        <p:spPr>
          <a:xfrm>
            <a:off x="593725" y="959101"/>
            <a:ext cx="7953374" cy="141344"/>
          </a:xfrm>
          <a:prstGeom prst="rect">
            <a:avLst/>
          </a:prstGeom>
        </p:spPr>
        <p:txBody>
          <a:bodyPr lIns="0" tIns="0" rIns="0" bIns="0"/>
          <a:lstStyle>
            <a:lvl1pPr marL="0" indent="0" algn="l">
              <a:lnSpc>
                <a:spcPts val="1200"/>
              </a:lnSpc>
              <a:spcBef>
                <a:spcPts val="0"/>
              </a:spcBef>
              <a:buNone/>
              <a:defRPr sz="9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cxnSp>
        <p:nvCxnSpPr>
          <p:cNvPr id="5" name="Straight Connector 4"/>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dirty="0">
                <a:solidFill>
                  <a:schemeClr val="accent3"/>
                </a:solidFill>
                <a:latin typeface="Lato" panose="020F0502020204030203" pitchFamily="34" charset="0"/>
              </a:rPr>
              <a:t>JAFAR DESIGNS </a:t>
            </a:r>
            <a:r>
              <a:rPr lang="en-US" sz="800" b="1" spc="30" baseline="0" dirty="0">
                <a:solidFill>
                  <a:schemeClr val="accent2"/>
                </a:solidFill>
                <a:latin typeface="Lato" panose="020F0502020204030203" pitchFamily="34" charset="0"/>
              </a:rPr>
              <a:t>STUDIO</a:t>
            </a:r>
          </a:p>
        </p:txBody>
      </p:sp>
      <p:sp>
        <p:nvSpPr>
          <p:cNvPr id="17" name="TextBox 16"/>
          <p:cNvSpPr txBox="1"/>
          <p:nvPr userDrawn="1"/>
        </p:nvSpPr>
        <p:spPr>
          <a:xfrm>
            <a:off x="6681306" y="4722841"/>
            <a:ext cx="1160434" cy="123111"/>
          </a:xfrm>
          <a:prstGeom prst="rect">
            <a:avLst/>
          </a:prstGeom>
          <a:noFill/>
        </p:spPr>
        <p:txBody>
          <a:bodyPr wrap="square" lIns="0" tIns="0" rIns="0" bIns="0" rtlCol="0">
            <a:spAutoFit/>
          </a:bodyPr>
          <a:lstStyle/>
          <a:p>
            <a:pPr algn="r"/>
            <a:r>
              <a:rPr lang="en-US" sz="800" b="1" spc="30" baseline="0" dirty="0">
                <a:solidFill>
                  <a:schemeClr val="accent3"/>
                </a:solidFill>
                <a:latin typeface="Lato" panose="020F0502020204030203" pitchFamily="34" charset="0"/>
              </a:rPr>
              <a:t>BUSINESS </a:t>
            </a:r>
            <a:r>
              <a:rPr lang="en-US" sz="800" b="1" spc="30" baseline="0" dirty="0">
                <a:solidFill>
                  <a:schemeClr val="accent2"/>
                </a:solidFill>
                <a:latin typeface="Lato" panose="020F0502020204030203" pitchFamily="34" charset="0"/>
              </a:rPr>
              <a:t>PROPOSAL</a:t>
            </a:r>
          </a:p>
        </p:txBody>
      </p:sp>
      <p:sp>
        <p:nvSpPr>
          <p:cNvPr id="23" name="TextBox 22"/>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4"/>
                </a:solidFill>
                <a:latin typeface="Lato" panose="020F0502020204030203" pitchFamily="34" charset="0"/>
              </a:rPr>
              <a:pPr algn="r"/>
              <a:t>‹#›</a:t>
            </a:fld>
            <a:endParaRPr lang="en-US" sz="800" b="0" spc="30" baseline="0" dirty="0">
              <a:solidFill>
                <a:schemeClr val="accent4"/>
              </a:solidFill>
              <a:latin typeface="Lato" panose="020F0502020204030203" pitchFamily="34" charset="0"/>
            </a:endParaRPr>
          </a:p>
        </p:txBody>
      </p:sp>
      <p:sp>
        <p:nvSpPr>
          <p:cNvPr id="11" name="Freeform 5">
            <a:hlinkClick r:id="" action="ppaction://hlinkshowjump?jump=nextslide"/>
          </p:cNvPr>
          <p:cNvSpPr>
            <a:spLocks noEditPoints="1"/>
          </p:cNvSpPr>
          <p:nvPr userDrawn="1"/>
        </p:nvSpPr>
        <p:spPr bwMode="auto">
          <a:xfrm>
            <a:off x="8407428" y="4713316"/>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5">
            <a:hlinkClick r:id="" action="ppaction://hlinkshowjump?jump=previousslide"/>
          </p:cNvPr>
          <p:cNvSpPr>
            <a:spLocks noEditPoints="1"/>
          </p:cNvSpPr>
          <p:nvPr userDrawn="1"/>
        </p:nvSpPr>
        <p:spPr bwMode="auto">
          <a:xfrm>
            <a:off x="8244097" y="4713316"/>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Picture Placeholder 2"/>
          <p:cNvSpPr>
            <a:spLocks noGrp="1"/>
          </p:cNvSpPr>
          <p:nvPr>
            <p:ph type="pic" sz="quarter" idx="13"/>
          </p:nvPr>
        </p:nvSpPr>
        <p:spPr>
          <a:xfrm>
            <a:off x="4725986" y="1543050"/>
            <a:ext cx="3821113" cy="2743200"/>
          </a:xfrm>
          <a:prstGeom prst="rect">
            <a:avLst/>
          </a:prstGeom>
        </p:spPr>
        <p:txBody>
          <a:bodyPr anchor="ctr" anchorCtr="0"/>
          <a:lstStyle>
            <a:lvl1pPr marL="0" indent="0" algn="ctr">
              <a:buFontTx/>
              <a:buNone/>
              <a:defRPr sz="1000">
                <a:solidFill>
                  <a:schemeClr val="accent5"/>
                </a:solidFill>
                <a:latin typeface="Lato" panose="020F0502020204030203" pitchFamily="34" charset="0"/>
              </a:defRPr>
            </a:lvl1pPr>
          </a:lstStyle>
          <a:p>
            <a:endParaRPr lang="en-US"/>
          </a:p>
        </p:txBody>
      </p:sp>
    </p:spTree>
    <p:extLst>
      <p:ext uri="{BB962C8B-B14F-4D97-AF65-F5344CB8AC3E}">
        <p14:creationId xmlns:p14="http://schemas.microsoft.com/office/powerpoint/2010/main" val="3620002122"/>
      </p:ext>
    </p:extLst>
  </p:cSld>
  <p:clrMapOvr>
    <a:masterClrMapping/>
  </p:clrMapOvr>
  <p:transition spd="slow" advClick="0" advTm="3000">
    <p:fade/>
  </p:transition>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with Mini Half Picture at Left">
    <p:spTree>
      <p:nvGrpSpPr>
        <p:cNvPr id="1" name=""/>
        <p:cNvGrpSpPr/>
        <p:nvPr/>
      </p:nvGrpSpPr>
      <p:grpSpPr>
        <a:xfrm>
          <a:off x="0" y="0"/>
          <a:ext cx="0" cy="0"/>
          <a:chOff x="0" y="0"/>
          <a:chExt cx="0" cy="0"/>
        </a:xfrm>
      </p:grpSpPr>
      <p:sp>
        <p:nvSpPr>
          <p:cNvPr id="13" name="Rectangle 12"/>
          <p:cNvSpPr/>
          <p:nvPr userDrawn="1"/>
        </p:nvSpPr>
        <p:spPr>
          <a:xfrm>
            <a:off x="593725" y="1543050"/>
            <a:ext cx="7953375" cy="274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p:cNvSpPr>
            <a:spLocks noGrp="1"/>
          </p:cNvSpPr>
          <p:nvPr>
            <p:ph type="body" sz="quarter" idx="10"/>
          </p:nvPr>
        </p:nvSpPr>
        <p:spPr>
          <a:xfrm>
            <a:off x="584202" y="575841"/>
            <a:ext cx="7953374" cy="383260"/>
          </a:xfrm>
          <a:prstGeom prst="rect">
            <a:avLst/>
          </a:prstGeom>
        </p:spPr>
        <p:txBody>
          <a:bodyPr lIns="0" tIns="0" rIns="0" bIns="0"/>
          <a:lstStyle>
            <a:lvl1pPr marL="0" indent="0" algn="l">
              <a:lnSpc>
                <a:spcPct val="100000"/>
              </a:lnSpc>
              <a:spcBef>
                <a:spcPts val="0"/>
              </a:spcBef>
              <a:buNone/>
              <a:defRPr sz="2200" b="0" cap="all" spc="50"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3" name="Text Placeholder 9"/>
          <p:cNvSpPr>
            <a:spLocks noGrp="1"/>
          </p:cNvSpPr>
          <p:nvPr>
            <p:ph type="body" sz="quarter" idx="11"/>
          </p:nvPr>
        </p:nvSpPr>
        <p:spPr>
          <a:xfrm>
            <a:off x="593725" y="959101"/>
            <a:ext cx="7953374" cy="141344"/>
          </a:xfrm>
          <a:prstGeom prst="rect">
            <a:avLst/>
          </a:prstGeom>
        </p:spPr>
        <p:txBody>
          <a:bodyPr lIns="0" tIns="0" rIns="0" bIns="0"/>
          <a:lstStyle>
            <a:lvl1pPr marL="0" indent="0" algn="l">
              <a:lnSpc>
                <a:spcPts val="1200"/>
              </a:lnSpc>
              <a:spcBef>
                <a:spcPts val="0"/>
              </a:spcBef>
              <a:buNone/>
              <a:defRPr sz="9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cxnSp>
        <p:nvCxnSpPr>
          <p:cNvPr id="5" name="Straight Connector 4"/>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dirty="0">
                <a:solidFill>
                  <a:schemeClr val="accent3"/>
                </a:solidFill>
                <a:latin typeface="Lato" panose="020F0502020204030203" pitchFamily="34" charset="0"/>
              </a:rPr>
              <a:t>JAFAR DESIGNS </a:t>
            </a:r>
            <a:r>
              <a:rPr lang="en-US" sz="800" b="1" spc="30" baseline="0" dirty="0">
                <a:solidFill>
                  <a:schemeClr val="accent2"/>
                </a:solidFill>
                <a:latin typeface="Lato" panose="020F0502020204030203" pitchFamily="34" charset="0"/>
              </a:rPr>
              <a:t>STUDIO</a:t>
            </a:r>
          </a:p>
        </p:txBody>
      </p:sp>
      <p:sp>
        <p:nvSpPr>
          <p:cNvPr id="17" name="TextBox 16"/>
          <p:cNvSpPr txBox="1"/>
          <p:nvPr userDrawn="1"/>
        </p:nvSpPr>
        <p:spPr>
          <a:xfrm>
            <a:off x="6681306" y="4722841"/>
            <a:ext cx="1160434" cy="123111"/>
          </a:xfrm>
          <a:prstGeom prst="rect">
            <a:avLst/>
          </a:prstGeom>
          <a:noFill/>
        </p:spPr>
        <p:txBody>
          <a:bodyPr wrap="square" lIns="0" tIns="0" rIns="0" bIns="0" rtlCol="0">
            <a:spAutoFit/>
          </a:bodyPr>
          <a:lstStyle/>
          <a:p>
            <a:pPr algn="r"/>
            <a:r>
              <a:rPr lang="en-US" sz="800" b="1" spc="30" baseline="0" dirty="0">
                <a:solidFill>
                  <a:schemeClr val="accent3"/>
                </a:solidFill>
                <a:latin typeface="Lato" panose="020F0502020204030203" pitchFamily="34" charset="0"/>
              </a:rPr>
              <a:t>BUSINESS </a:t>
            </a:r>
            <a:r>
              <a:rPr lang="en-US" sz="800" b="1" spc="30" baseline="0" dirty="0">
                <a:solidFill>
                  <a:schemeClr val="accent2"/>
                </a:solidFill>
                <a:latin typeface="Lato" panose="020F0502020204030203" pitchFamily="34" charset="0"/>
              </a:rPr>
              <a:t>PROPOSAL</a:t>
            </a:r>
          </a:p>
        </p:txBody>
      </p:sp>
      <p:sp>
        <p:nvSpPr>
          <p:cNvPr id="23" name="TextBox 22"/>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4"/>
                </a:solidFill>
                <a:latin typeface="Lato" panose="020F0502020204030203" pitchFamily="34" charset="0"/>
              </a:rPr>
              <a:pPr algn="r"/>
              <a:t>‹#›</a:t>
            </a:fld>
            <a:endParaRPr lang="en-US" sz="800" b="0" spc="30" baseline="0" dirty="0">
              <a:solidFill>
                <a:schemeClr val="accent4"/>
              </a:solidFill>
              <a:latin typeface="Lato" panose="020F0502020204030203" pitchFamily="34" charset="0"/>
            </a:endParaRPr>
          </a:p>
        </p:txBody>
      </p:sp>
      <p:sp>
        <p:nvSpPr>
          <p:cNvPr id="11" name="Freeform 5">
            <a:hlinkClick r:id="" action="ppaction://hlinkshowjump?jump=nextslide"/>
          </p:cNvPr>
          <p:cNvSpPr>
            <a:spLocks noEditPoints="1"/>
          </p:cNvSpPr>
          <p:nvPr userDrawn="1"/>
        </p:nvSpPr>
        <p:spPr bwMode="auto">
          <a:xfrm>
            <a:off x="8407428" y="4713316"/>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5">
            <a:hlinkClick r:id="" action="ppaction://hlinkshowjump?jump=previousslide"/>
          </p:cNvPr>
          <p:cNvSpPr>
            <a:spLocks noEditPoints="1"/>
          </p:cNvSpPr>
          <p:nvPr userDrawn="1"/>
        </p:nvSpPr>
        <p:spPr bwMode="auto">
          <a:xfrm>
            <a:off x="8244097" y="4713316"/>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Picture Placeholder 2"/>
          <p:cNvSpPr>
            <a:spLocks noGrp="1"/>
          </p:cNvSpPr>
          <p:nvPr>
            <p:ph type="pic" sz="quarter" idx="13"/>
          </p:nvPr>
        </p:nvSpPr>
        <p:spPr>
          <a:xfrm>
            <a:off x="593725" y="1543050"/>
            <a:ext cx="3821113" cy="2743200"/>
          </a:xfrm>
          <a:prstGeom prst="rect">
            <a:avLst/>
          </a:prstGeom>
        </p:spPr>
        <p:txBody>
          <a:bodyPr anchor="ctr" anchorCtr="0"/>
          <a:lstStyle>
            <a:lvl1pPr marL="0" indent="0" algn="ctr">
              <a:buFontTx/>
              <a:buNone/>
              <a:defRPr sz="1000">
                <a:solidFill>
                  <a:schemeClr val="accent5"/>
                </a:solidFill>
                <a:latin typeface="Lato" panose="020F0502020204030203" pitchFamily="34" charset="0"/>
              </a:defRPr>
            </a:lvl1pPr>
          </a:lstStyle>
          <a:p>
            <a:endParaRPr lang="en-US"/>
          </a:p>
        </p:txBody>
      </p:sp>
    </p:spTree>
    <p:extLst>
      <p:ext uri="{BB962C8B-B14F-4D97-AF65-F5344CB8AC3E}">
        <p14:creationId xmlns:p14="http://schemas.microsoft.com/office/powerpoint/2010/main" val="660871614"/>
      </p:ext>
    </p:extLst>
  </p:cSld>
  <p:clrMapOvr>
    <a:masterClrMapping/>
  </p:clrMapOvr>
  <p:transition spd="slow" advClick="0" advTm="3000">
    <p:fade/>
  </p:transition>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ur Vision, Mission &amp; Values Slide">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584202" y="575841"/>
            <a:ext cx="7953374" cy="383260"/>
          </a:xfrm>
          <a:prstGeom prst="rect">
            <a:avLst/>
          </a:prstGeom>
        </p:spPr>
        <p:txBody>
          <a:bodyPr lIns="0" tIns="0" rIns="0" bIns="0"/>
          <a:lstStyle>
            <a:lvl1pPr marL="0" indent="0" algn="l">
              <a:lnSpc>
                <a:spcPct val="100000"/>
              </a:lnSpc>
              <a:spcBef>
                <a:spcPts val="0"/>
              </a:spcBef>
              <a:buNone/>
              <a:defRPr sz="2200" b="0" cap="all" spc="50"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3" name="Text Placeholder 9"/>
          <p:cNvSpPr>
            <a:spLocks noGrp="1"/>
          </p:cNvSpPr>
          <p:nvPr>
            <p:ph type="body" sz="quarter" idx="11"/>
          </p:nvPr>
        </p:nvSpPr>
        <p:spPr>
          <a:xfrm>
            <a:off x="593725" y="959101"/>
            <a:ext cx="7953374" cy="141344"/>
          </a:xfrm>
          <a:prstGeom prst="rect">
            <a:avLst/>
          </a:prstGeom>
        </p:spPr>
        <p:txBody>
          <a:bodyPr lIns="0" tIns="0" rIns="0" bIns="0"/>
          <a:lstStyle>
            <a:lvl1pPr marL="0" indent="0" algn="l">
              <a:lnSpc>
                <a:spcPts val="1200"/>
              </a:lnSpc>
              <a:spcBef>
                <a:spcPts val="0"/>
              </a:spcBef>
              <a:buNone/>
              <a:defRPr sz="9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cxnSp>
        <p:nvCxnSpPr>
          <p:cNvPr id="5" name="Straight Connector 4"/>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dirty="0">
                <a:solidFill>
                  <a:schemeClr val="accent3"/>
                </a:solidFill>
                <a:latin typeface="Lato" panose="020F0502020204030203" pitchFamily="34" charset="0"/>
              </a:rPr>
              <a:t>JAFAR DESIGNS </a:t>
            </a:r>
            <a:r>
              <a:rPr lang="en-US" sz="800" b="1" spc="30" baseline="0" dirty="0">
                <a:solidFill>
                  <a:schemeClr val="accent2"/>
                </a:solidFill>
                <a:latin typeface="Lato" panose="020F0502020204030203" pitchFamily="34" charset="0"/>
              </a:rPr>
              <a:t>STUDIO</a:t>
            </a:r>
          </a:p>
        </p:txBody>
      </p:sp>
      <p:sp>
        <p:nvSpPr>
          <p:cNvPr id="17" name="TextBox 16"/>
          <p:cNvSpPr txBox="1"/>
          <p:nvPr userDrawn="1"/>
        </p:nvSpPr>
        <p:spPr>
          <a:xfrm>
            <a:off x="6681306" y="4722841"/>
            <a:ext cx="1160434" cy="123111"/>
          </a:xfrm>
          <a:prstGeom prst="rect">
            <a:avLst/>
          </a:prstGeom>
          <a:noFill/>
        </p:spPr>
        <p:txBody>
          <a:bodyPr wrap="square" lIns="0" tIns="0" rIns="0" bIns="0" rtlCol="0">
            <a:spAutoFit/>
          </a:bodyPr>
          <a:lstStyle/>
          <a:p>
            <a:pPr algn="r"/>
            <a:r>
              <a:rPr lang="en-US" sz="800" b="1" spc="30" baseline="0" dirty="0">
                <a:solidFill>
                  <a:schemeClr val="accent3"/>
                </a:solidFill>
                <a:latin typeface="Lato" panose="020F0502020204030203" pitchFamily="34" charset="0"/>
              </a:rPr>
              <a:t>BUSINESS </a:t>
            </a:r>
            <a:r>
              <a:rPr lang="en-US" sz="800" b="1" spc="30" baseline="0" dirty="0">
                <a:solidFill>
                  <a:schemeClr val="accent2"/>
                </a:solidFill>
                <a:latin typeface="Lato" panose="020F0502020204030203" pitchFamily="34" charset="0"/>
              </a:rPr>
              <a:t>PROPOSAL</a:t>
            </a:r>
          </a:p>
        </p:txBody>
      </p:sp>
      <p:sp>
        <p:nvSpPr>
          <p:cNvPr id="23" name="TextBox 22"/>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4"/>
                </a:solidFill>
                <a:latin typeface="Lato" panose="020F0502020204030203" pitchFamily="34" charset="0"/>
              </a:rPr>
              <a:pPr algn="r"/>
              <a:t>‹#›</a:t>
            </a:fld>
            <a:endParaRPr lang="en-US" sz="800" b="0" spc="30" baseline="0" dirty="0">
              <a:solidFill>
                <a:schemeClr val="accent4"/>
              </a:solidFill>
              <a:latin typeface="Lato" panose="020F0502020204030203" pitchFamily="34" charset="0"/>
            </a:endParaRPr>
          </a:p>
        </p:txBody>
      </p:sp>
      <p:sp>
        <p:nvSpPr>
          <p:cNvPr id="11" name="Freeform 5">
            <a:hlinkClick r:id="" action="ppaction://hlinkshowjump?jump=nextslide"/>
          </p:cNvPr>
          <p:cNvSpPr>
            <a:spLocks noEditPoints="1"/>
          </p:cNvSpPr>
          <p:nvPr userDrawn="1"/>
        </p:nvSpPr>
        <p:spPr bwMode="auto">
          <a:xfrm>
            <a:off x="8407428" y="4713316"/>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5">
            <a:hlinkClick r:id="" action="ppaction://hlinkshowjump?jump=previousslide"/>
          </p:cNvPr>
          <p:cNvSpPr>
            <a:spLocks noEditPoints="1"/>
          </p:cNvSpPr>
          <p:nvPr userDrawn="1"/>
        </p:nvSpPr>
        <p:spPr bwMode="auto">
          <a:xfrm>
            <a:off x="8244097" y="4713316"/>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Picture Placeholder 7"/>
          <p:cNvSpPr>
            <a:spLocks noGrp="1"/>
          </p:cNvSpPr>
          <p:nvPr>
            <p:ph type="pic" sz="quarter" idx="12"/>
          </p:nvPr>
        </p:nvSpPr>
        <p:spPr>
          <a:xfrm>
            <a:off x="0" y="1543050"/>
            <a:ext cx="3152716" cy="2743200"/>
          </a:xfrm>
          <a:custGeom>
            <a:avLst/>
            <a:gdLst>
              <a:gd name="connsiteX0" fmla="*/ 0 w 9516533"/>
              <a:gd name="connsiteY0" fmla="*/ 0 h 8280400"/>
              <a:gd name="connsiteX1" fmla="*/ 5376333 w 9516533"/>
              <a:gd name="connsiteY1" fmla="*/ 0 h 8280400"/>
              <a:gd name="connsiteX2" fmla="*/ 9516533 w 9516533"/>
              <a:gd name="connsiteY2" fmla="*/ 4140200 h 8280400"/>
              <a:gd name="connsiteX3" fmla="*/ 5376333 w 9516533"/>
              <a:gd name="connsiteY3" fmla="*/ 8280400 h 8280400"/>
              <a:gd name="connsiteX4" fmla="*/ 0 w 9516533"/>
              <a:gd name="connsiteY4" fmla="*/ 8280400 h 828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16533" h="8280400">
                <a:moveTo>
                  <a:pt x="0" y="0"/>
                </a:moveTo>
                <a:lnTo>
                  <a:pt x="5376333" y="0"/>
                </a:lnTo>
                <a:cubicBezTo>
                  <a:pt x="7662902" y="0"/>
                  <a:pt x="9516533" y="1853631"/>
                  <a:pt x="9516533" y="4140200"/>
                </a:cubicBezTo>
                <a:cubicBezTo>
                  <a:pt x="9516533" y="6426769"/>
                  <a:pt x="7662902" y="8280400"/>
                  <a:pt x="5376333" y="8280400"/>
                </a:cubicBezTo>
                <a:lnTo>
                  <a:pt x="0" y="8280400"/>
                </a:lnTo>
                <a:close/>
              </a:path>
            </a:pathLst>
          </a:custGeom>
        </p:spPr>
        <p:txBody>
          <a:bodyPr wrap="square" lIns="0" tIns="0" rIns="0" bIns="0" anchor="ctr" anchorCtr="0">
            <a:noAutofit/>
          </a:bodyPr>
          <a:lstStyle>
            <a:lvl1pPr marL="0" indent="0" algn="ctr">
              <a:buFontTx/>
              <a:buNone/>
              <a:defRPr sz="1000">
                <a:solidFill>
                  <a:schemeClr val="accent5"/>
                </a:solidFill>
                <a:latin typeface="Lato" panose="020F0502020204030203" pitchFamily="34" charset="0"/>
                <a:ea typeface="Open Sans Light" panose="020B0306030504020204" pitchFamily="34" charset="0"/>
                <a:cs typeface="Open Sans Light" panose="020B0306030504020204" pitchFamily="34" charset="0"/>
              </a:defRPr>
            </a:lvl1pPr>
          </a:lstStyle>
          <a:p>
            <a:endParaRPr lang="en-US"/>
          </a:p>
        </p:txBody>
      </p:sp>
    </p:spTree>
    <p:extLst>
      <p:ext uri="{BB962C8B-B14F-4D97-AF65-F5344CB8AC3E}">
        <p14:creationId xmlns:p14="http://schemas.microsoft.com/office/powerpoint/2010/main" val="3719561152"/>
      </p:ext>
    </p:extLst>
  </p:cSld>
  <p:clrMapOvr>
    <a:masterClrMapping/>
  </p:clrMapOvr>
  <p:transition spd="slow" advClick="0" advTm="3000">
    <p:fade/>
  </p:transition>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lide with Half Picture at Left 01">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3986213" cy="5143500"/>
          </a:xfrm>
          <a:prstGeom prst="rect">
            <a:avLst/>
          </a:prstGeom>
        </p:spPr>
        <p:txBody>
          <a:bodyPr anchor="ctr" anchorCtr="0"/>
          <a:lstStyle>
            <a:lvl1pPr marL="0" indent="0" algn="ctr">
              <a:buFontTx/>
              <a:buNone/>
              <a:defRPr sz="1000">
                <a:solidFill>
                  <a:schemeClr val="accent5"/>
                </a:solidFill>
                <a:latin typeface="Lato" panose="020F0502020204030203" pitchFamily="34" charset="0"/>
              </a:defRPr>
            </a:lvl1pPr>
          </a:lstStyle>
          <a:p>
            <a:endParaRPr lang="en-US"/>
          </a:p>
        </p:txBody>
      </p:sp>
      <p:sp>
        <p:nvSpPr>
          <p:cNvPr id="17" name="TextBox 16"/>
          <p:cNvSpPr txBox="1"/>
          <p:nvPr userDrawn="1"/>
        </p:nvSpPr>
        <p:spPr>
          <a:xfrm>
            <a:off x="6681306" y="4722841"/>
            <a:ext cx="1160434" cy="123111"/>
          </a:xfrm>
          <a:prstGeom prst="rect">
            <a:avLst/>
          </a:prstGeom>
          <a:noFill/>
        </p:spPr>
        <p:txBody>
          <a:bodyPr wrap="square" lIns="0" tIns="0" rIns="0" bIns="0" rtlCol="0">
            <a:spAutoFit/>
          </a:bodyPr>
          <a:lstStyle/>
          <a:p>
            <a:pPr algn="r"/>
            <a:r>
              <a:rPr lang="en-US" sz="800" b="1" spc="30" baseline="0" dirty="0">
                <a:solidFill>
                  <a:schemeClr val="accent3"/>
                </a:solidFill>
                <a:latin typeface="Lato" panose="020F0502020204030203" pitchFamily="34" charset="0"/>
              </a:rPr>
              <a:t>BUSINESS </a:t>
            </a:r>
            <a:r>
              <a:rPr lang="en-US" sz="800" b="1" spc="30" baseline="0" dirty="0">
                <a:solidFill>
                  <a:schemeClr val="accent2"/>
                </a:solidFill>
                <a:latin typeface="Lato" panose="020F0502020204030203" pitchFamily="34" charset="0"/>
              </a:rPr>
              <a:t>PROPOSAL</a:t>
            </a:r>
          </a:p>
        </p:txBody>
      </p:sp>
      <p:sp>
        <p:nvSpPr>
          <p:cNvPr id="23" name="TextBox 22"/>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4"/>
                </a:solidFill>
                <a:latin typeface="Lato" panose="020F0502020204030203" pitchFamily="34" charset="0"/>
              </a:rPr>
              <a:pPr algn="r"/>
              <a:t>‹#›</a:t>
            </a:fld>
            <a:endParaRPr lang="en-US" sz="800" b="0" spc="30" baseline="0" dirty="0">
              <a:solidFill>
                <a:schemeClr val="accent4"/>
              </a:solidFill>
              <a:latin typeface="Lato" panose="020F0502020204030203" pitchFamily="34" charset="0"/>
            </a:endParaRPr>
          </a:p>
        </p:txBody>
      </p:sp>
      <p:sp>
        <p:nvSpPr>
          <p:cNvPr id="11" name="Freeform 5">
            <a:hlinkClick r:id="" action="ppaction://hlinkshowjump?jump=nextslide"/>
          </p:cNvPr>
          <p:cNvSpPr>
            <a:spLocks noEditPoints="1"/>
          </p:cNvSpPr>
          <p:nvPr userDrawn="1"/>
        </p:nvSpPr>
        <p:spPr bwMode="auto">
          <a:xfrm>
            <a:off x="8407428" y="4713316"/>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5">
            <a:hlinkClick r:id="" action="ppaction://hlinkshowjump?jump=previousslide"/>
          </p:cNvPr>
          <p:cNvSpPr>
            <a:spLocks noEditPoints="1"/>
          </p:cNvSpPr>
          <p:nvPr userDrawn="1"/>
        </p:nvSpPr>
        <p:spPr bwMode="auto">
          <a:xfrm>
            <a:off x="8244097" y="4713316"/>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1580016"/>
      </p:ext>
    </p:extLst>
  </p:cSld>
  <p:clrMapOvr>
    <a:masterClrMapping/>
  </p:clrMapOvr>
  <p:transition spd="slow" advClick="0" advTm="3000">
    <p:fade/>
  </p:transition>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lide with Half Picture at Left 02">
    <p:spTree>
      <p:nvGrpSpPr>
        <p:cNvPr id="1" name=""/>
        <p:cNvGrpSpPr/>
        <p:nvPr/>
      </p:nvGrpSpPr>
      <p:grpSpPr>
        <a:xfrm>
          <a:off x="0" y="0"/>
          <a:ext cx="0" cy="0"/>
          <a:chOff x="0" y="0"/>
          <a:chExt cx="0" cy="0"/>
        </a:xfrm>
      </p:grpSpPr>
      <p:sp>
        <p:nvSpPr>
          <p:cNvPr id="17" name="TextBox 16"/>
          <p:cNvSpPr txBox="1"/>
          <p:nvPr userDrawn="1"/>
        </p:nvSpPr>
        <p:spPr>
          <a:xfrm>
            <a:off x="6681306" y="4722841"/>
            <a:ext cx="1160434" cy="123111"/>
          </a:xfrm>
          <a:prstGeom prst="rect">
            <a:avLst/>
          </a:prstGeom>
          <a:noFill/>
        </p:spPr>
        <p:txBody>
          <a:bodyPr wrap="square" lIns="0" tIns="0" rIns="0" bIns="0" rtlCol="0">
            <a:spAutoFit/>
          </a:bodyPr>
          <a:lstStyle/>
          <a:p>
            <a:pPr algn="r"/>
            <a:r>
              <a:rPr lang="en-US" sz="800" b="1" spc="30" baseline="0" dirty="0">
                <a:solidFill>
                  <a:schemeClr val="accent3"/>
                </a:solidFill>
                <a:latin typeface="Lato" panose="020F0502020204030203" pitchFamily="34" charset="0"/>
              </a:rPr>
              <a:t>BUSINESS </a:t>
            </a:r>
            <a:r>
              <a:rPr lang="en-US" sz="800" b="1" spc="30" baseline="0" dirty="0">
                <a:solidFill>
                  <a:schemeClr val="accent2"/>
                </a:solidFill>
                <a:latin typeface="Lato" panose="020F0502020204030203" pitchFamily="34" charset="0"/>
              </a:rPr>
              <a:t>PROPOSAL</a:t>
            </a:r>
          </a:p>
        </p:txBody>
      </p:sp>
      <p:sp>
        <p:nvSpPr>
          <p:cNvPr id="23" name="TextBox 22"/>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4"/>
                </a:solidFill>
                <a:latin typeface="Lato" panose="020F0502020204030203" pitchFamily="34" charset="0"/>
              </a:rPr>
              <a:pPr algn="r"/>
              <a:t>‹#›</a:t>
            </a:fld>
            <a:endParaRPr lang="en-US" sz="800" b="0" spc="30" baseline="0" dirty="0">
              <a:solidFill>
                <a:schemeClr val="accent4"/>
              </a:solidFill>
              <a:latin typeface="Lato" panose="020F0502020204030203" pitchFamily="34" charset="0"/>
            </a:endParaRPr>
          </a:p>
        </p:txBody>
      </p:sp>
      <p:sp>
        <p:nvSpPr>
          <p:cNvPr id="11" name="Freeform 5">
            <a:hlinkClick r:id="" action="ppaction://hlinkshowjump?jump=nextslide"/>
          </p:cNvPr>
          <p:cNvSpPr>
            <a:spLocks noEditPoints="1"/>
          </p:cNvSpPr>
          <p:nvPr userDrawn="1"/>
        </p:nvSpPr>
        <p:spPr bwMode="auto">
          <a:xfrm>
            <a:off x="8407428" y="4713316"/>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5">
            <a:hlinkClick r:id="" action="ppaction://hlinkshowjump?jump=previousslide"/>
          </p:cNvPr>
          <p:cNvSpPr>
            <a:spLocks noEditPoints="1"/>
          </p:cNvSpPr>
          <p:nvPr userDrawn="1"/>
        </p:nvSpPr>
        <p:spPr bwMode="auto">
          <a:xfrm>
            <a:off x="8244097" y="4713316"/>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Picture Placeholder 2"/>
          <p:cNvSpPr>
            <a:spLocks noGrp="1"/>
          </p:cNvSpPr>
          <p:nvPr>
            <p:ph type="pic" sz="quarter" idx="10"/>
          </p:nvPr>
        </p:nvSpPr>
        <p:spPr>
          <a:xfrm>
            <a:off x="0" y="0"/>
            <a:ext cx="4572000" cy="5143500"/>
          </a:xfrm>
          <a:prstGeom prst="rect">
            <a:avLst/>
          </a:prstGeom>
        </p:spPr>
        <p:txBody>
          <a:bodyPr anchor="ctr" anchorCtr="0"/>
          <a:lstStyle>
            <a:lvl1pPr marL="0" indent="0" algn="ctr">
              <a:buFontTx/>
              <a:buNone/>
              <a:defRPr sz="1000">
                <a:solidFill>
                  <a:schemeClr val="accent5"/>
                </a:solidFill>
                <a:latin typeface="Lato" panose="020F0502020204030203" pitchFamily="34" charset="0"/>
              </a:defRPr>
            </a:lvl1pPr>
          </a:lstStyle>
          <a:p>
            <a:endParaRPr lang="en-US"/>
          </a:p>
        </p:txBody>
      </p:sp>
    </p:spTree>
    <p:extLst>
      <p:ext uri="{BB962C8B-B14F-4D97-AF65-F5344CB8AC3E}">
        <p14:creationId xmlns:p14="http://schemas.microsoft.com/office/powerpoint/2010/main" val="1510270787"/>
      </p:ext>
    </p:extLst>
  </p:cSld>
  <p:clrMapOvr>
    <a:masterClrMapping/>
  </p:clrMapOvr>
  <p:transition spd="slow" advClick="0" advTm="3000">
    <p:fade/>
  </p:transition>
  <p:extLst>
    <p:ext uri="{DCECCB84-F9BA-43D5-87BE-67443E8EF086}">
      <p15:sldGuideLst xmlns:p15="http://schemas.microsoft.com/office/powerpoint/2012/main">
        <p15:guide id="0" orient="horz" pos="972" userDrawn="1">
          <p15:clr>
            <a:srgbClr val="FBAE40"/>
          </p15:clr>
        </p15:guide>
        <p15:guide id="1" orient="horz" pos="2700">
          <p15:clr>
            <a:srgbClr val="FBAE40"/>
          </p15:clr>
        </p15:guide>
        <p15:guide id="2" pos="5384">
          <p15:clr>
            <a:srgbClr val="FBAE40"/>
          </p15:clr>
        </p15:guide>
        <p15:guide id="3" pos="374">
          <p15:clr>
            <a:srgbClr val="FBAE40"/>
          </p15:clr>
        </p15:guide>
        <p15:guide id="4" orient="horz" pos="30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F8F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6835067"/>
      </p:ext>
    </p:extLst>
  </p:cSld>
  <p:clrMap bg1="lt1" tx1="dk1" bg2="lt2" tx2="dk2" accent1="accent1" accent2="accent2" accent3="accent3" accent4="accent4" accent5="accent5" accent6="accent6" hlink="hlink" folHlink="folHlink"/>
  <p:sldLayoutIdLst>
    <p:sldLayoutId id="2147483667" r:id="rId1"/>
    <p:sldLayoutId id="2147483674" r:id="rId2"/>
    <p:sldLayoutId id="2147483688" r:id="rId3"/>
    <p:sldLayoutId id="2147483675" r:id="rId4"/>
    <p:sldLayoutId id="2147483690" r:id="rId5"/>
    <p:sldLayoutId id="2147483691" r:id="rId6"/>
    <p:sldLayoutId id="2147483689" r:id="rId7"/>
    <p:sldLayoutId id="2147483676" r:id="rId8"/>
    <p:sldLayoutId id="2147483695" r:id="rId9"/>
    <p:sldLayoutId id="2147483677" r:id="rId10"/>
    <p:sldLayoutId id="2147483678" r:id="rId11"/>
    <p:sldLayoutId id="2147483679" r:id="rId12"/>
    <p:sldLayoutId id="2147483686" r:id="rId13"/>
    <p:sldLayoutId id="2147483687" r:id="rId14"/>
    <p:sldLayoutId id="2147483693" r:id="rId15"/>
    <p:sldLayoutId id="2147483680" r:id="rId16"/>
    <p:sldLayoutId id="2147483683" r:id="rId17"/>
    <p:sldLayoutId id="2147483682" r:id="rId18"/>
    <p:sldLayoutId id="2147483681" r:id="rId19"/>
    <p:sldLayoutId id="2147483692" r:id="rId20"/>
    <p:sldLayoutId id="2147483694" r:id="rId21"/>
    <p:sldLayoutId id="2147483684" r:id="rId22"/>
    <p:sldLayoutId id="2147483685" r:id="rId23"/>
  </p:sldLayoutIdLst>
  <p:transition spd="slow" advClick="0" advTm="3000">
    <p:fade/>
  </p:transition>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A picture containing text&#10;&#10;Description automatically generated">
            <a:extLst>
              <a:ext uri="{FF2B5EF4-FFF2-40B4-BE49-F238E27FC236}">
                <a16:creationId xmlns:a16="http://schemas.microsoft.com/office/drawing/2014/main" id="{63AC34F4-F336-46CF-8D91-44C2CEC2D3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5041"/>
            <a:ext cx="9144000" cy="5143500"/>
          </a:xfrm>
          <a:prstGeom prst="rect">
            <a:avLst/>
          </a:prstGeom>
        </p:spPr>
      </p:pic>
      <p:sp>
        <p:nvSpPr>
          <p:cNvPr id="2" name="Rectangle 1"/>
          <p:cNvSpPr/>
          <p:nvPr/>
        </p:nvSpPr>
        <p:spPr>
          <a:xfrm>
            <a:off x="0" y="4093757"/>
            <a:ext cx="9144000" cy="10497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178596" y="4119757"/>
            <a:ext cx="6786807" cy="523220"/>
          </a:xfrm>
          <a:prstGeom prst="rect">
            <a:avLst/>
          </a:prstGeom>
          <a:noFill/>
        </p:spPr>
        <p:txBody>
          <a:bodyPr wrap="square" lIns="0" tIns="0" rIns="0" bIns="0" rtlCol="0">
            <a:spAutoFit/>
          </a:bodyPr>
          <a:lstStyle/>
          <a:p>
            <a:pPr algn="ctr"/>
            <a:r>
              <a:rPr lang="en-US" sz="3400" cap="all" spc="50" dirty="0">
                <a:solidFill>
                  <a:schemeClr val="accent1"/>
                </a:solidFill>
                <a:latin typeface="Lato Black" panose="020F0A02020204030203" pitchFamily="34" charset="0"/>
              </a:rPr>
              <a:t>Used car</a:t>
            </a:r>
            <a:r>
              <a:rPr lang="en-US" sz="3400" cap="all" spc="50" dirty="0">
                <a:solidFill>
                  <a:schemeClr val="accent2"/>
                </a:solidFill>
                <a:latin typeface="Lato Black" panose="020F0A02020204030203" pitchFamily="34" charset="0"/>
              </a:rPr>
              <a:t> </a:t>
            </a:r>
            <a:r>
              <a:rPr lang="en-US" sz="3400" cap="all" spc="50" dirty="0">
                <a:solidFill>
                  <a:schemeClr val="bg1"/>
                </a:solidFill>
                <a:latin typeface="Lato Black" panose="020F0A02020204030203" pitchFamily="34" charset="0"/>
              </a:rPr>
              <a:t>value analysis</a:t>
            </a:r>
          </a:p>
        </p:txBody>
      </p:sp>
      <p:cxnSp>
        <p:nvCxnSpPr>
          <p:cNvPr id="4" name="Straight Connector 3"/>
          <p:cNvCxnSpPr>
            <a:cxnSpLocks/>
          </p:cNvCxnSpPr>
          <p:nvPr/>
        </p:nvCxnSpPr>
        <p:spPr>
          <a:xfrm>
            <a:off x="3231963" y="4668976"/>
            <a:ext cx="2611206" cy="0"/>
          </a:xfrm>
          <a:prstGeom prst="line">
            <a:avLst/>
          </a:prstGeom>
          <a:ln w="28575">
            <a:solidFill>
              <a:srgbClr val="6A8C47"/>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714433" y="4780341"/>
            <a:ext cx="5378450" cy="184666"/>
          </a:xfrm>
          <a:prstGeom prst="rect">
            <a:avLst/>
          </a:prstGeom>
          <a:noFill/>
        </p:spPr>
        <p:txBody>
          <a:bodyPr wrap="square" lIns="0" tIns="0" rIns="0" bIns="0" rtlCol="0">
            <a:spAutoFit/>
          </a:bodyPr>
          <a:lstStyle/>
          <a:p>
            <a:pPr algn="ctr"/>
            <a:r>
              <a:rPr lang="en-US" sz="1200" b="1" spc="70" dirty="0">
                <a:solidFill>
                  <a:schemeClr val="accent1"/>
                </a:solidFill>
                <a:latin typeface="Lato" panose="020F0502020204030203" pitchFamily="34" charset="0"/>
              </a:rPr>
              <a:t>Alec Henderson, Andrew Paton, British Green, Vilma Diaz</a:t>
            </a:r>
            <a:endParaRPr lang="en-US" sz="1200" b="1" spc="70" dirty="0">
              <a:solidFill>
                <a:schemeClr val="accent2"/>
              </a:solidFill>
              <a:latin typeface="Lato" panose="020F0502020204030203" pitchFamily="34" charset="0"/>
            </a:endParaRPr>
          </a:p>
        </p:txBody>
      </p:sp>
    </p:spTree>
    <p:extLst>
      <p:ext uri="{BB962C8B-B14F-4D97-AF65-F5344CB8AC3E}">
        <p14:creationId xmlns:p14="http://schemas.microsoft.com/office/powerpoint/2010/main" val="863790513"/>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err="1"/>
              <a:t>gmc</a:t>
            </a:r>
            <a:r>
              <a:rPr lang="en-US" dirty="0"/>
              <a:t> </a:t>
            </a:r>
            <a:r>
              <a:rPr lang="en-US" dirty="0">
                <a:solidFill>
                  <a:schemeClr val="accent2"/>
                </a:solidFill>
              </a:rPr>
              <a:t>regressions </a:t>
            </a:r>
          </a:p>
        </p:txBody>
      </p:sp>
      <p:cxnSp>
        <p:nvCxnSpPr>
          <p:cNvPr id="5" name="Straight Connector 4"/>
          <p:cNvCxnSpPr>
            <a:cxnSpLocks/>
          </p:cNvCxnSpPr>
          <p:nvPr/>
        </p:nvCxnSpPr>
        <p:spPr>
          <a:xfrm>
            <a:off x="3022385" y="1247257"/>
            <a:ext cx="0" cy="3359176"/>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A6E0A18E-ACD7-4299-8CBB-A0E8DF056DF3}"/>
              </a:ext>
            </a:extLst>
          </p:cNvPr>
          <p:cNvSpPr/>
          <p:nvPr/>
        </p:nvSpPr>
        <p:spPr>
          <a:xfrm>
            <a:off x="424679" y="4606433"/>
            <a:ext cx="1824970" cy="463460"/>
          </a:xfrm>
          <a:prstGeom prst="rect">
            <a:avLst/>
          </a:prstGeom>
          <a:solidFill>
            <a:srgbClr val="F6F8FA"/>
          </a:solidFill>
          <a:ln>
            <a:solidFill>
              <a:srgbClr val="F6F8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2F19DF3-9144-434D-ADFE-C17FDB87499D}"/>
              </a:ext>
            </a:extLst>
          </p:cNvPr>
          <p:cNvSpPr/>
          <p:nvPr/>
        </p:nvSpPr>
        <p:spPr>
          <a:xfrm>
            <a:off x="6894351" y="4567536"/>
            <a:ext cx="1824970" cy="463460"/>
          </a:xfrm>
          <a:prstGeom prst="rect">
            <a:avLst/>
          </a:prstGeom>
          <a:solidFill>
            <a:srgbClr val="F6F8FA"/>
          </a:solidFill>
          <a:ln>
            <a:solidFill>
              <a:srgbClr val="F6F8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189255B3-C6F5-4D00-92AC-8F8F378CB72D}"/>
              </a:ext>
            </a:extLst>
          </p:cNvPr>
          <p:cNvSpPr txBox="1"/>
          <p:nvPr/>
        </p:nvSpPr>
        <p:spPr>
          <a:xfrm>
            <a:off x="974069" y="3299280"/>
            <a:ext cx="1683314" cy="1538883"/>
          </a:xfrm>
          <a:prstGeom prst="rect">
            <a:avLst/>
          </a:prstGeom>
          <a:noFill/>
        </p:spPr>
        <p:txBody>
          <a:bodyPr wrap="square" lIns="0" tIns="0" rIns="0" bIns="0" rtlCol="0">
            <a:spAutoFit/>
          </a:bodyPr>
          <a:lstStyle/>
          <a:p>
            <a:r>
              <a:rPr lang="en-US" sz="1000" b="1" dirty="0">
                <a:solidFill>
                  <a:schemeClr val="accent1"/>
                </a:solidFill>
                <a:latin typeface="Lato" panose="020F0502020204030203" pitchFamily="34" charset="0"/>
                <a:ea typeface="Open Sans" panose="020B0606030504020204" pitchFamily="34" charset="0"/>
                <a:cs typeface="Open Sans" panose="020B0606030504020204" pitchFamily="34" charset="0"/>
              </a:rPr>
              <a:t>Model: </a:t>
            </a:r>
            <a:r>
              <a:rPr lang="en-US" sz="1000" dirty="0">
                <a:solidFill>
                  <a:schemeClr val="accent1"/>
                </a:solidFill>
                <a:latin typeface="Lato" panose="020F0502020204030203" pitchFamily="34" charset="0"/>
                <a:ea typeface="Open Sans" panose="020B0606030504020204" pitchFamily="34" charset="0"/>
                <a:cs typeface="Open Sans" panose="020B0606030504020204" pitchFamily="34" charset="0"/>
              </a:rPr>
              <a:t>GMC Sierra</a:t>
            </a:r>
          </a:p>
          <a:p>
            <a:r>
              <a:rPr lang="en-US" sz="1000" b="1" dirty="0">
                <a:solidFill>
                  <a:schemeClr val="accent1"/>
                </a:solidFill>
                <a:latin typeface="Lato" panose="020F0502020204030203" pitchFamily="34" charset="0"/>
                <a:ea typeface="Open Sans" panose="020B0606030504020204" pitchFamily="34" charset="0"/>
                <a:cs typeface="Open Sans" panose="020B0606030504020204" pitchFamily="34" charset="0"/>
              </a:rPr>
              <a:t>Fuel: </a:t>
            </a:r>
            <a:r>
              <a:rPr lang="en-US" sz="1000" dirty="0">
                <a:solidFill>
                  <a:schemeClr val="accent1"/>
                </a:solidFill>
                <a:latin typeface="Lato" panose="020F0502020204030203" pitchFamily="34" charset="0"/>
                <a:ea typeface="Open Sans" panose="020B0606030504020204" pitchFamily="34" charset="0"/>
                <a:cs typeface="Open Sans" panose="020B0606030504020204" pitchFamily="34" charset="0"/>
              </a:rPr>
              <a:t>Gasoline</a:t>
            </a:r>
          </a:p>
          <a:p>
            <a:r>
              <a:rPr lang="en-US" sz="1000" b="1" dirty="0">
                <a:solidFill>
                  <a:schemeClr val="accent1"/>
                </a:solidFill>
                <a:latin typeface="Lato" panose="020F0502020204030203" pitchFamily="34" charset="0"/>
                <a:ea typeface="Open Sans" panose="020B0606030504020204" pitchFamily="34" charset="0"/>
                <a:cs typeface="Open Sans" panose="020B0606030504020204" pitchFamily="34" charset="0"/>
              </a:rPr>
              <a:t>Records: </a:t>
            </a:r>
            <a:r>
              <a:rPr lang="en-US" sz="1000" dirty="0">
                <a:solidFill>
                  <a:schemeClr val="accent1"/>
                </a:solidFill>
                <a:latin typeface="Lato" panose="020F0502020204030203" pitchFamily="34" charset="0"/>
                <a:ea typeface="Open Sans" panose="020B0606030504020204" pitchFamily="34" charset="0"/>
                <a:cs typeface="Open Sans" panose="020B0606030504020204" pitchFamily="34" charset="0"/>
              </a:rPr>
              <a:t>2427</a:t>
            </a:r>
          </a:p>
          <a:p>
            <a:endParaRPr lang="en-US" sz="1000" b="1" dirty="0">
              <a:solidFill>
                <a:schemeClr val="accent1"/>
              </a:solidFill>
              <a:latin typeface="Lato" panose="020F0502020204030203" pitchFamily="34" charset="0"/>
              <a:ea typeface="Open Sans" panose="020B0606030504020204" pitchFamily="34" charset="0"/>
              <a:cs typeface="Open Sans" panose="020B0606030504020204" pitchFamily="34" charset="0"/>
            </a:endParaRPr>
          </a:p>
          <a:p>
            <a:r>
              <a:rPr lang="en-US" sz="1000" b="1" dirty="0">
                <a:solidFill>
                  <a:schemeClr val="accent1"/>
                </a:solidFill>
                <a:latin typeface="Lato" panose="020F0502020204030203" pitchFamily="34" charset="0"/>
                <a:ea typeface="Open Sans" panose="020B0606030504020204" pitchFamily="34" charset="0"/>
                <a:cs typeface="Open Sans" panose="020B0606030504020204" pitchFamily="34" charset="0"/>
              </a:rPr>
              <a:t>R^2: </a:t>
            </a:r>
            <a:r>
              <a:rPr lang="en-US" sz="1000" dirty="0">
                <a:solidFill>
                  <a:schemeClr val="accent1"/>
                </a:solidFill>
                <a:latin typeface="Lato" panose="020F0502020204030203" pitchFamily="34" charset="0"/>
                <a:ea typeface="Open Sans" panose="020B0606030504020204" pitchFamily="34" charset="0"/>
                <a:cs typeface="Open Sans" panose="020B0606030504020204" pitchFamily="34" charset="0"/>
              </a:rPr>
              <a:t>0.1560222</a:t>
            </a:r>
          </a:p>
          <a:p>
            <a:r>
              <a:rPr lang="en-US" sz="1000" b="1" dirty="0">
                <a:solidFill>
                  <a:schemeClr val="accent1"/>
                </a:solidFill>
                <a:latin typeface="Lato" panose="020F0502020204030203" pitchFamily="34" charset="0"/>
                <a:ea typeface="Open Sans" panose="020B0606030504020204" pitchFamily="34" charset="0"/>
                <a:cs typeface="Open Sans" panose="020B0606030504020204" pitchFamily="34" charset="0"/>
              </a:rPr>
              <a:t>Y= </a:t>
            </a:r>
            <a:r>
              <a:rPr lang="en-US" sz="1000" dirty="0">
                <a:solidFill>
                  <a:schemeClr val="accent1"/>
                </a:solidFill>
                <a:latin typeface="Lato" panose="020F0502020204030203" pitchFamily="34" charset="0"/>
                <a:ea typeface="Open Sans" panose="020B0606030504020204" pitchFamily="34" charset="0"/>
                <a:cs typeface="Open Sans" panose="020B0606030504020204" pitchFamily="34" charset="0"/>
              </a:rPr>
              <a:t>-0.11X + 37,442.27 </a:t>
            </a:r>
          </a:p>
          <a:p>
            <a:endParaRPr lang="en-US" sz="1000" dirty="0">
              <a:solidFill>
                <a:schemeClr val="accent1"/>
              </a:solidFill>
              <a:latin typeface="Lato" panose="020F0502020204030203" pitchFamily="34" charset="0"/>
              <a:ea typeface="Open Sans" panose="020B0606030504020204" pitchFamily="34" charset="0"/>
              <a:cs typeface="Open Sans" panose="020B0606030504020204" pitchFamily="34" charset="0"/>
            </a:endParaRPr>
          </a:p>
          <a:p>
            <a:r>
              <a:rPr lang="en-US" sz="1000" dirty="0">
                <a:solidFill>
                  <a:schemeClr val="accent1"/>
                </a:solidFill>
                <a:latin typeface="Lato" panose="020F0502020204030203" pitchFamily="34" charset="0"/>
                <a:ea typeface="Open Sans" panose="020B0606030504020204" pitchFamily="34" charset="0"/>
                <a:cs typeface="Open Sans" panose="020B0606030504020204" pitchFamily="34" charset="0"/>
              </a:rPr>
              <a:t>$0.11 Drop for Every Mile</a:t>
            </a:r>
          </a:p>
          <a:p>
            <a:endParaRPr lang="en-US" sz="1000" b="1" dirty="0">
              <a:solidFill>
                <a:schemeClr val="accent1"/>
              </a:solidFill>
              <a:latin typeface="Lato" panose="020F0502020204030203" pitchFamily="34" charset="0"/>
              <a:ea typeface="Open Sans" panose="020B0606030504020204" pitchFamily="34" charset="0"/>
              <a:cs typeface="Open Sans" panose="020B0606030504020204" pitchFamily="34" charset="0"/>
            </a:endParaRPr>
          </a:p>
          <a:p>
            <a:endParaRPr lang="en-US" sz="1000" b="1" dirty="0">
              <a:solidFill>
                <a:schemeClr val="accent1"/>
              </a:solidFill>
              <a:latin typeface="Lato" panose="020F0502020204030203" pitchFamily="34" charset="0"/>
              <a:ea typeface="Open Sans" panose="020B0606030504020204" pitchFamily="34" charset="0"/>
              <a:cs typeface="Open Sans" panose="020B0606030504020204" pitchFamily="34" charset="0"/>
            </a:endParaRPr>
          </a:p>
        </p:txBody>
      </p:sp>
      <p:cxnSp>
        <p:nvCxnSpPr>
          <p:cNvPr id="45" name="Straight Connector 44">
            <a:extLst>
              <a:ext uri="{FF2B5EF4-FFF2-40B4-BE49-F238E27FC236}">
                <a16:creationId xmlns:a16="http://schemas.microsoft.com/office/drawing/2014/main" id="{729BA648-BF6A-45D4-B0D3-5BD67EB7AAC5}"/>
              </a:ext>
            </a:extLst>
          </p:cNvPr>
          <p:cNvCxnSpPr>
            <a:cxnSpLocks/>
          </p:cNvCxnSpPr>
          <p:nvPr/>
        </p:nvCxnSpPr>
        <p:spPr>
          <a:xfrm>
            <a:off x="6069116" y="1247257"/>
            <a:ext cx="0" cy="3359176"/>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6C73E685-2DB3-49C0-A061-1D30F3075E30}"/>
              </a:ext>
            </a:extLst>
          </p:cNvPr>
          <p:cNvSpPr txBox="1"/>
          <p:nvPr/>
        </p:nvSpPr>
        <p:spPr>
          <a:xfrm>
            <a:off x="3934210" y="3299279"/>
            <a:ext cx="1683314" cy="1538883"/>
          </a:xfrm>
          <a:prstGeom prst="rect">
            <a:avLst/>
          </a:prstGeom>
          <a:noFill/>
        </p:spPr>
        <p:txBody>
          <a:bodyPr wrap="square" lIns="0" tIns="0" rIns="0" bIns="0" rtlCol="0">
            <a:spAutoFit/>
          </a:bodyPr>
          <a:lstStyle/>
          <a:p>
            <a:r>
              <a:rPr lang="en-US" sz="1000" b="1" dirty="0">
                <a:solidFill>
                  <a:schemeClr val="accent1"/>
                </a:solidFill>
                <a:latin typeface="Lato" panose="020F0502020204030203" pitchFamily="34" charset="0"/>
                <a:ea typeface="Open Sans" panose="020B0606030504020204" pitchFamily="34" charset="0"/>
                <a:cs typeface="Open Sans" panose="020B0606030504020204" pitchFamily="34" charset="0"/>
              </a:rPr>
              <a:t>Model: </a:t>
            </a:r>
            <a:r>
              <a:rPr lang="en-US" sz="1000" dirty="0">
                <a:solidFill>
                  <a:schemeClr val="accent1"/>
                </a:solidFill>
                <a:latin typeface="Lato" panose="020F0502020204030203" pitchFamily="34" charset="0"/>
                <a:ea typeface="Open Sans" panose="020B0606030504020204" pitchFamily="34" charset="0"/>
                <a:cs typeface="Open Sans" panose="020B0606030504020204" pitchFamily="34" charset="0"/>
              </a:rPr>
              <a:t>GMC Sierra</a:t>
            </a:r>
          </a:p>
          <a:p>
            <a:r>
              <a:rPr lang="en-US" sz="1000" b="1" dirty="0">
                <a:solidFill>
                  <a:schemeClr val="accent1"/>
                </a:solidFill>
                <a:latin typeface="Lato" panose="020F0502020204030203" pitchFamily="34" charset="0"/>
                <a:ea typeface="Open Sans" panose="020B0606030504020204" pitchFamily="34" charset="0"/>
                <a:cs typeface="Open Sans" panose="020B0606030504020204" pitchFamily="34" charset="0"/>
              </a:rPr>
              <a:t>Fuel: </a:t>
            </a:r>
            <a:r>
              <a:rPr lang="en-US" sz="1000" dirty="0">
                <a:solidFill>
                  <a:schemeClr val="accent1"/>
                </a:solidFill>
                <a:latin typeface="Lato" panose="020F0502020204030203" pitchFamily="34" charset="0"/>
                <a:ea typeface="Open Sans" panose="020B0606030504020204" pitchFamily="34" charset="0"/>
                <a:cs typeface="Open Sans" panose="020B0606030504020204" pitchFamily="34" charset="0"/>
              </a:rPr>
              <a:t>Diesel</a:t>
            </a:r>
          </a:p>
          <a:p>
            <a:r>
              <a:rPr lang="en-US" sz="1000" b="1" dirty="0">
                <a:solidFill>
                  <a:schemeClr val="accent1"/>
                </a:solidFill>
                <a:latin typeface="Lato" panose="020F0502020204030203" pitchFamily="34" charset="0"/>
                <a:ea typeface="Open Sans" panose="020B0606030504020204" pitchFamily="34" charset="0"/>
                <a:cs typeface="Open Sans" panose="020B0606030504020204" pitchFamily="34" charset="0"/>
              </a:rPr>
              <a:t>Records: </a:t>
            </a:r>
            <a:r>
              <a:rPr lang="en-US" sz="1000" dirty="0">
                <a:solidFill>
                  <a:schemeClr val="accent1"/>
                </a:solidFill>
                <a:latin typeface="Lato" panose="020F0502020204030203" pitchFamily="34" charset="0"/>
                <a:ea typeface="Open Sans" panose="020B0606030504020204" pitchFamily="34" charset="0"/>
                <a:cs typeface="Open Sans" panose="020B0606030504020204" pitchFamily="34" charset="0"/>
              </a:rPr>
              <a:t>225</a:t>
            </a:r>
          </a:p>
          <a:p>
            <a:endParaRPr lang="en-US" sz="1000" b="1" dirty="0">
              <a:solidFill>
                <a:schemeClr val="accent1"/>
              </a:solidFill>
              <a:latin typeface="Lato" panose="020F0502020204030203" pitchFamily="34" charset="0"/>
              <a:ea typeface="Open Sans" panose="020B0606030504020204" pitchFamily="34" charset="0"/>
              <a:cs typeface="Open Sans" panose="020B0606030504020204" pitchFamily="34" charset="0"/>
            </a:endParaRPr>
          </a:p>
          <a:p>
            <a:r>
              <a:rPr lang="en-US" sz="1000" b="1" dirty="0">
                <a:solidFill>
                  <a:schemeClr val="accent1"/>
                </a:solidFill>
                <a:latin typeface="Lato" panose="020F0502020204030203" pitchFamily="34" charset="0"/>
                <a:ea typeface="Open Sans" panose="020B0606030504020204" pitchFamily="34" charset="0"/>
                <a:cs typeface="Open Sans" panose="020B0606030504020204" pitchFamily="34" charset="0"/>
              </a:rPr>
              <a:t>R^2: </a:t>
            </a:r>
            <a:r>
              <a:rPr lang="en-US" sz="1000" dirty="0">
                <a:solidFill>
                  <a:schemeClr val="accent1"/>
                </a:solidFill>
                <a:latin typeface="Lato" panose="020F0502020204030203" pitchFamily="34" charset="0"/>
                <a:ea typeface="Open Sans" panose="020B0606030504020204" pitchFamily="34" charset="0"/>
                <a:cs typeface="Open Sans" panose="020B0606030504020204" pitchFamily="34" charset="0"/>
              </a:rPr>
              <a:t>0.54774453</a:t>
            </a:r>
          </a:p>
          <a:p>
            <a:r>
              <a:rPr lang="en-US" sz="1000" b="1" dirty="0">
                <a:solidFill>
                  <a:schemeClr val="accent1"/>
                </a:solidFill>
                <a:latin typeface="Lato" panose="020F0502020204030203" pitchFamily="34" charset="0"/>
                <a:ea typeface="Open Sans" panose="020B0606030504020204" pitchFamily="34" charset="0"/>
                <a:cs typeface="Open Sans" panose="020B0606030504020204" pitchFamily="34" charset="0"/>
              </a:rPr>
              <a:t>Y= </a:t>
            </a:r>
            <a:r>
              <a:rPr lang="en-US" sz="1000" dirty="0">
                <a:solidFill>
                  <a:schemeClr val="accent1"/>
                </a:solidFill>
                <a:latin typeface="Lato" panose="020F0502020204030203" pitchFamily="34" charset="0"/>
                <a:ea typeface="Open Sans" panose="020B0606030504020204" pitchFamily="34" charset="0"/>
                <a:cs typeface="Open Sans" panose="020B0606030504020204" pitchFamily="34" charset="0"/>
              </a:rPr>
              <a:t>-0.13X + 53,292.70 </a:t>
            </a:r>
          </a:p>
          <a:p>
            <a:endParaRPr lang="en-US" sz="1000" dirty="0">
              <a:solidFill>
                <a:schemeClr val="accent1"/>
              </a:solidFill>
              <a:latin typeface="Lato" panose="020F0502020204030203" pitchFamily="34" charset="0"/>
              <a:ea typeface="Open Sans" panose="020B0606030504020204" pitchFamily="34" charset="0"/>
              <a:cs typeface="Open Sans" panose="020B0606030504020204" pitchFamily="34" charset="0"/>
            </a:endParaRPr>
          </a:p>
          <a:p>
            <a:r>
              <a:rPr lang="en-US" sz="1000" dirty="0">
                <a:solidFill>
                  <a:schemeClr val="accent1"/>
                </a:solidFill>
                <a:latin typeface="Lato" panose="020F0502020204030203" pitchFamily="34" charset="0"/>
                <a:ea typeface="Open Sans" panose="020B0606030504020204" pitchFamily="34" charset="0"/>
                <a:cs typeface="Open Sans" panose="020B0606030504020204" pitchFamily="34" charset="0"/>
              </a:rPr>
              <a:t>$0.13 Drop for Every Mile</a:t>
            </a:r>
          </a:p>
          <a:p>
            <a:endParaRPr lang="en-US" sz="1000" b="1" dirty="0">
              <a:solidFill>
                <a:schemeClr val="accent1"/>
              </a:solidFill>
              <a:latin typeface="Lato" panose="020F0502020204030203" pitchFamily="34" charset="0"/>
              <a:ea typeface="Open Sans" panose="020B0606030504020204" pitchFamily="34" charset="0"/>
              <a:cs typeface="Open Sans" panose="020B0606030504020204" pitchFamily="34" charset="0"/>
            </a:endParaRPr>
          </a:p>
          <a:p>
            <a:endParaRPr lang="en-US" sz="1000" b="1" dirty="0">
              <a:solidFill>
                <a:schemeClr val="accent1"/>
              </a:solidFill>
              <a:latin typeface="Lato" panose="020F0502020204030203" pitchFamily="34" charset="0"/>
              <a:ea typeface="Open Sans" panose="020B0606030504020204" pitchFamily="34" charset="0"/>
              <a:cs typeface="Open Sans" panose="020B0606030504020204" pitchFamily="34" charset="0"/>
            </a:endParaRPr>
          </a:p>
        </p:txBody>
      </p:sp>
      <p:sp>
        <p:nvSpPr>
          <p:cNvPr id="47" name="TextBox 46">
            <a:extLst>
              <a:ext uri="{FF2B5EF4-FFF2-40B4-BE49-F238E27FC236}">
                <a16:creationId xmlns:a16="http://schemas.microsoft.com/office/drawing/2014/main" id="{99664135-C41F-4866-8D57-539494C1818A}"/>
              </a:ext>
            </a:extLst>
          </p:cNvPr>
          <p:cNvSpPr txBox="1"/>
          <p:nvPr/>
        </p:nvSpPr>
        <p:spPr>
          <a:xfrm>
            <a:off x="7163805" y="3299278"/>
            <a:ext cx="1683314" cy="1538883"/>
          </a:xfrm>
          <a:prstGeom prst="rect">
            <a:avLst/>
          </a:prstGeom>
          <a:noFill/>
        </p:spPr>
        <p:txBody>
          <a:bodyPr wrap="square" lIns="0" tIns="0" rIns="0" bIns="0" rtlCol="0">
            <a:spAutoFit/>
          </a:bodyPr>
          <a:lstStyle/>
          <a:p>
            <a:r>
              <a:rPr lang="en-US" sz="1000" b="1" dirty="0">
                <a:solidFill>
                  <a:schemeClr val="accent1"/>
                </a:solidFill>
                <a:latin typeface="Lato" panose="020F0502020204030203" pitchFamily="34" charset="0"/>
                <a:ea typeface="Open Sans" panose="020B0606030504020204" pitchFamily="34" charset="0"/>
                <a:cs typeface="Open Sans" panose="020B0606030504020204" pitchFamily="34" charset="0"/>
              </a:rPr>
              <a:t>Model: </a:t>
            </a:r>
            <a:r>
              <a:rPr lang="en-US" sz="1000" dirty="0">
                <a:solidFill>
                  <a:schemeClr val="accent1"/>
                </a:solidFill>
                <a:latin typeface="Lato" panose="020F0502020204030203" pitchFamily="34" charset="0"/>
                <a:ea typeface="Open Sans" panose="020B0606030504020204" pitchFamily="34" charset="0"/>
                <a:cs typeface="Open Sans" panose="020B0606030504020204" pitchFamily="34" charset="0"/>
              </a:rPr>
              <a:t>GMC Canyon</a:t>
            </a:r>
          </a:p>
          <a:p>
            <a:r>
              <a:rPr lang="en-US" sz="1000" b="1" dirty="0">
                <a:solidFill>
                  <a:schemeClr val="accent1"/>
                </a:solidFill>
                <a:latin typeface="Lato" panose="020F0502020204030203" pitchFamily="34" charset="0"/>
                <a:ea typeface="Open Sans" panose="020B0606030504020204" pitchFamily="34" charset="0"/>
                <a:cs typeface="Open Sans" panose="020B0606030504020204" pitchFamily="34" charset="0"/>
              </a:rPr>
              <a:t>Fuel: </a:t>
            </a:r>
            <a:r>
              <a:rPr lang="en-US" sz="1000" dirty="0">
                <a:solidFill>
                  <a:schemeClr val="accent1"/>
                </a:solidFill>
                <a:latin typeface="Lato" panose="020F0502020204030203" pitchFamily="34" charset="0"/>
                <a:ea typeface="Open Sans" panose="020B0606030504020204" pitchFamily="34" charset="0"/>
                <a:cs typeface="Open Sans" panose="020B0606030504020204" pitchFamily="34" charset="0"/>
              </a:rPr>
              <a:t>Gasoline</a:t>
            </a:r>
          </a:p>
          <a:p>
            <a:r>
              <a:rPr lang="en-US" sz="1000" b="1" dirty="0">
                <a:solidFill>
                  <a:schemeClr val="accent1"/>
                </a:solidFill>
                <a:latin typeface="Lato" panose="020F0502020204030203" pitchFamily="34" charset="0"/>
                <a:ea typeface="Open Sans" panose="020B0606030504020204" pitchFamily="34" charset="0"/>
                <a:cs typeface="Open Sans" panose="020B0606030504020204" pitchFamily="34" charset="0"/>
              </a:rPr>
              <a:t>Records: </a:t>
            </a:r>
            <a:r>
              <a:rPr lang="en-US" sz="1000" dirty="0">
                <a:solidFill>
                  <a:schemeClr val="accent1"/>
                </a:solidFill>
                <a:latin typeface="Lato" panose="020F0502020204030203" pitchFamily="34" charset="0"/>
                <a:ea typeface="Open Sans" panose="020B0606030504020204" pitchFamily="34" charset="0"/>
                <a:cs typeface="Open Sans" panose="020B0606030504020204" pitchFamily="34" charset="0"/>
              </a:rPr>
              <a:t>429</a:t>
            </a:r>
          </a:p>
          <a:p>
            <a:endParaRPr lang="en-US" sz="1000" b="1" dirty="0">
              <a:solidFill>
                <a:schemeClr val="accent1"/>
              </a:solidFill>
              <a:latin typeface="Lato" panose="020F0502020204030203" pitchFamily="34" charset="0"/>
              <a:ea typeface="Open Sans" panose="020B0606030504020204" pitchFamily="34" charset="0"/>
              <a:cs typeface="Open Sans" panose="020B0606030504020204" pitchFamily="34" charset="0"/>
            </a:endParaRPr>
          </a:p>
          <a:p>
            <a:r>
              <a:rPr lang="en-US" sz="1000" b="1" dirty="0">
                <a:solidFill>
                  <a:schemeClr val="accent1"/>
                </a:solidFill>
                <a:latin typeface="Lato" panose="020F0502020204030203" pitchFamily="34" charset="0"/>
                <a:ea typeface="Open Sans" panose="020B0606030504020204" pitchFamily="34" charset="0"/>
                <a:cs typeface="Open Sans" panose="020B0606030504020204" pitchFamily="34" charset="0"/>
              </a:rPr>
              <a:t>R^2: </a:t>
            </a:r>
            <a:r>
              <a:rPr lang="en-US" sz="1000" dirty="0">
                <a:solidFill>
                  <a:schemeClr val="accent1"/>
                </a:solidFill>
                <a:latin typeface="Lato" panose="020F0502020204030203" pitchFamily="34" charset="0"/>
                <a:ea typeface="Open Sans" panose="020B0606030504020204" pitchFamily="34" charset="0"/>
                <a:cs typeface="Open Sans" panose="020B0606030504020204" pitchFamily="34" charset="0"/>
              </a:rPr>
              <a:t>0.4764506</a:t>
            </a:r>
          </a:p>
          <a:p>
            <a:r>
              <a:rPr lang="en-US" sz="1000" b="1" dirty="0">
                <a:solidFill>
                  <a:schemeClr val="accent1"/>
                </a:solidFill>
                <a:latin typeface="Lato" panose="020F0502020204030203" pitchFamily="34" charset="0"/>
                <a:ea typeface="Open Sans" panose="020B0606030504020204" pitchFamily="34" charset="0"/>
                <a:cs typeface="Open Sans" panose="020B0606030504020204" pitchFamily="34" charset="0"/>
              </a:rPr>
              <a:t>Y= </a:t>
            </a:r>
            <a:r>
              <a:rPr lang="en-US" sz="1000" dirty="0">
                <a:solidFill>
                  <a:schemeClr val="accent1"/>
                </a:solidFill>
                <a:latin typeface="Lato" panose="020F0502020204030203" pitchFamily="34" charset="0"/>
                <a:ea typeface="Open Sans" panose="020B0606030504020204" pitchFamily="34" charset="0"/>
                <a:cs typeface="Open Sans" panose="020B0606030504020204" pitchFamily="34" charset="0"/>
              </a:rPr>
              <a:t>-0.12X + 31,886.33 </a:t>
            </a:r>
          </a:p>
          <a:p>
            <a:endParaRPr lang="en-US" sz="1000" dirty="0">
              <a:solidFill>
                <a:schemeClr val="accent1"/>
              </a:solidFill>
              <a:latin typeface="Lato" panose="020F0502020204030203" pitchFamily="34" charset="0"/>
              <a:ea typeface="Open Sans" panose="020B0606030504020204" pitchFamily="34" charset="0"/>
              <a:cs typeface="Open Sans" panose="020B0606030504020204" pitchFamily="34" charset="0"/>
            </a:endParaRPr>
          </a:p>
          <a:p>
            <a:r>
              <a:rPr lang="en-US" sz="1000" dirty="0">
                <a:solidFill>
                  <a:schemeClr val="accent1"/>
                </a:solidFill>
                <a:latin typeface="Lato" panose="020F0502020204030203" pitchFamily="34" charset="0"/>
                <a:ea typeface="Open Sans" panose="020B0606030504020204" pitchFamily="34" charset="0"/>
                <a:cs typeface="Open Sans" panose="020B0606030504020204" pitchFamily="34" charset="0"/>
              </a:rPr>
              <a:t>$0.12 Drop for Every Mile</a:t>
            </a:r>
          </a:p>
          <a:p>
            <a:endParaRPr lang="en-US" sz="1000" b="1" dirty="0">
              <a:solidFill>
                <a:schemeClr val="accent1"/>
              </a:solidFill>
              <a:latin typeface="Lato" panose="020F0502020204030203" pitchFamily="34" charset="0"/>
              <a:ea typeface="Open Sans" panose="020B0606030504020204" pitchFamily="34" charset="0"/>
              <a:cs typeface="Open Sans" panose="020B0606030504020204" pitchFamily="34" charset="0"/>
            </a:endParaRPr>
          </a:p>
          <a:p>
            <a:endParaRPr lang="en-US" sz="1000" b="1" dirty="0">
              <a:solidFill>
                <a:schemeClr val="accent1"/>
              </a:solidFill>
              <a:latin typeface="Lato" panose="020F0502020204030203" pitchFamily="34" charset="0"/>
              <a:ea typeface="Open Sans" panose="020B0606030504020204" pitchFamily="34" charset="0"/>
              <a:cs typeface="Open Sans" panose="020B0606030504020204" pitchFamily="34" charset="0"/>
            </a:endParaRPr>
          </a:p>
        </p:txBody>
      </p:sp>
      <p:pic>
        <p:nvPicPr>
          <p:cNvPr id="4" name="Picture 3">
            <a:extLst>
              <a:ext uri="{FF2B5EF4-FFF2-40B4-BE49-F238E27FC236}">
                <a16:creationId xmlns:a16="http://schemas.microsoft.com/office/drawing/2014/main" id="{6155EEA0-2297-48E6-A108-74CA098A2A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0297" y="1199384"/>
            <a:ext cx="2850907" cy="1971523"/>
          </a:xfrm>
          <a:prstGeom prst="rect">
            <a:avLst/>
          </a:prstGeom>
        </p:spPr>
      </p:pic>
      <p:pic>
        <p:nvPicPr>
          <p:cNvPr id="7" name="Picture 6">
            <a:extLst>
              <a:ext uri="{FF2B5EF4-FFF2-40B4-BE49-F238E27FC236}">
                <a16:creationId xmlns:a16="http://schemas.microsoft.com/office/drawing/2014/main" id="{D2A6632D-2AF9-4D9A-B408-FED1C4505E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566" y="1199384"/>
            <a:ext cx="2850907" cy="1971523"/>
          </a:xfrm>
          <a:prstGeom prst="rect">
            <a:avLst/>
          </a:prstGeom>
        </p:spPr>
      </p:pic>
      <p:pic>
        <p:nvPicPr>
          <p:cNvPr id="9" name="Picture 8">
            <a:extLst>
              <a:ext uri="{FF2B5EF4-FFF2-40B4-BE49-F238E27FC236}">
                <a16:creationId xmlns:a16="http://schemas.microsoft.com/office/drawing/2014/main" id="{3592ECF8-356A-4639-9AE5-4831298B69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67028" y="1199384"/>
            <a:ext cx="2850907" cy="1971523"/>
          </a:xfrm>
          <a:prstGeom prst="rect">
            <a:avLst/>
          </a:prstGeom>
        </p:spPr>
      </p:pic>
    </p:spTree>
    <p:extLst>
      <p:ext uri="{BB962C8B-B14F-4D97-AF65-F5344CB8AC3E}">
        <p14:creationId xmlns:p14="http://schemas.microsoft.com/office/powerpoint/2010/main" val="232141669"/>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Ram &amp; Chevrolet </a:t>
            </a:r>
            <a:r>
              <a:rPr lang="en-US" dirty="0">
                <a:solidFill>
                  <a:schemeClr val="accent2"/>
                </a:solidFill>
              </a:rPr>
              <a:t>regressions </a:t>
            </a:r>
          </a:p>
        </p:txBody>
      </p:sp>
      <p:cxnSp>
        <p:nvCxnSpPr>
          <p:cNvPr id="5" name="Straight Connector 4"/>
          <p:cNvCxnSpPr>
            <a:cxnSpLocks/>
          </p:cNvCxnSpPr>
          <p:nvPr/>
        </p:nvCxnSpPr>
        <p:spPr>
          <a:xfrm>
            <a:off x="3065525" y="1247257"/>
            <a:ext cx="0" cy="3359176"/>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A6E0A18E-ACD7-4299-8CBB-A0E8DF056DF3}"/>
              </a:ext>
            </a:extLst>
          </p:cNvPr>
          <p:cNvSpPr/>
          <p:nvPr/>
        </p:nvSpPr>
        <p:spPr>
          <a:xfrm>
            <a:off x="424679" y="4606433"/>
            <a:ext cx="1824970" cy="463460"/>
          </a:xfrm>
          <a:prstGeom prst="rect">
            <a:avLst/>
          </a:prstGeom>
          <a:solidFill>
            <a:srgbClr val="F6F8FA"/>
          </a:solidFill>
          <a:ln>
            <a:solidFill>
              <a:srgbClr val="F6F8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2F19DF3-9144-434D-ADFE-C17FDB87499D}"/>
              </a:ext>
            </a:extLst>
          </p:cNvPr>
          <p:cNvSpPr/>
          <p:nvPr/>
        </p:nvSpPr>
        <p:spPr>
          <a:xfrm>
            <a:off x="6894351" y="4567536"/>
            <a:ext cx="1824970" cy="463460"/>
          </a:xfrm>
          <a:prstGeom prst="rect">
            <a:avLst/>
          </a:prstGeom>
          <a:solidFill>
            <a:srgbClr val="F6F8FA"/>
          </a:solidFill>
          <a:ln>
            <a:solidFill>
              <a:srgbClr val="F6F8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189255B3-C6F5-4D00-92AC-8F8F378CB72D}"/>
              </a:ext>
            </a:extLst>
          </p:cNvPr>
          <p:cNvSpPr txBox="1"/>
          <p:nvPr/>
        </p:nvSpPr>
        <p:spPr>
          <a:xfrm>
            <a:off x="974069" y="3299280"/>
            <a:ext cx="1683314" cy="1538883"/>
          </a:xfrm>
          <a:prstGeom prst="rect">
            <a:avLst/>
          </a:prstGeom>
          <a:noFill/>
        </p:spPr>
        <p:txBody>
          <a:bodyPr wrap="square" lIns="0" tIns="0" rIns="0" bIns="0" rtlCol="0">
            <a:spAutoFit/>
          </a:bodyPr>
          <a:lstStyle/>
          <a:p>
            <a:r>
              <a:rPr lang="en-US" sz="1000" b="1" dirty="0">
                <a:solidFill>
                  <a:schemeClr val="accent1"/>
                </a:solidFill>
                <a:latin typeface="Lato" panose="020F0502020204030203" pitchFamily="34" charset="0"/>
                <a:ea typeface="Open Sans" panose="020B0606030504020204" pitchFamily="34" charset="0"/>
                <a:cs typeface="Open Sans" panose="020B0606030504020204" pitchFamily="34" charset="0"/>
              </a:rPr>
              <a:t>Model: </a:t>
            </a:r>
            <a:r>
              <a:rPr lang="en-US" sz="1000" dirty="0">
                <a:solidFill>
                  <a:schemeClr val="accent1"/>
                </a:solidFill>
                <a:latin typeface="Lato" panose="020F0502020204030203" pitchFamily="34" charset="0"/>
                <a:ea typeface="Open Sans" panose="020B0606030504020204" pitchFamily="34" charset="0"/>
                <a:cs typeface="Open Sans" panose="020B0606030504020204" pitchFamily="34" charset="0"/>
              </a:rPr>
              <a:t>RAM 1500</a:t>
            </a:r>
          </a:p>
          <a:p>
            <a:r>
              <a:rPr lang="en-US" sz="1000" b="1" dirty="0">
                <a:solidFill>
                  <a:schemeClr val="accent1"/>
                </a:solidFill>
                <a:latin typeface="Lato" panose="020F0502020204030203" pitchFamily="34" charset="0"/>
                <a:ea typeface="Open Sans" panose="020B0606030504020204" pitchFamily="34" charset="0"/>
                <a:cs typeface="Open Sans" panose="020B0606030504020204" pitchFamily="34" charset="0"/>
              </a:rPr>
              <a:t>Fuel: </a:t>
            </a:r>
            <a:r>
              <a:rPr lang="en-US" sz="1000" dirty="0">
                <a:solidFill>
                  <a:schemeClr val="accent1"/>
                </a:solidFill>
                <a:latin typeface="Lato" panose="020F0502020204030203" pitchFamily="34" charset="0"/>
                <a:ea typeface="Open Sans" panose="020B0606030504020204" pitchFamily="34" charset="0"/>
                <a:cs typeface="Open Sans" panose="020B0606030504020204" pitchFamily="34" charset="0"/>
              </a:rPr>
              <a:t>Gasoline</a:t>
            </a:r>
          </a:p>
          <a:p>
            <a:r>
              <a:rPr lang="en-US" sz="1000" b="1" dirty="0">
                <a:solidFill>
                  <a:schemeClr val="accent1"/>
                </a:solidFill>
                <a:latin typeface="Lato" panose="020F0502020204030203" pitchFamily="34" charset="0"/>
                <a:ea typeface="Open Sans" panose="020B0606030504020204" pitchFamily="34" charset="0"/>
                <a:cs typeface="Open Sans" panose="020B0606030504020204" pitchFamily="34" charset="0"/>
              </a:rPr>
              <a:t>Records: </a:t>
            </a:r>
            <a:r>
              <a:rPr lang="en-US" sz="1000" dirty="0">
                <a:solidFill>
                  <a:schemeClr val="accent1"/>
                </a:solidFill>
                <a:latin typeface="Lato" panose="020F0502020204030203" pitchFamily="34" charset="0"/>
                <a:ea typeface="Open Sans" panose="020B0606030504020204" pitchFamily="34" charset="0"/>
                <a:cs typeface="Open Sans" panose="020B0606030504020204" pitchFamily="34" charset="0"/>
              </a:rPr>
              <a:t>6043</a:t>
            </a:r>
          </a:p>
          <a:p>
            <a:endParaRPr lang="en-US" sz="1000" b="1" dirty="0">
              <a:solidFill>
                <a:schemeClr val="accent1"/>
              </a:solidFill>
              <a:latin typeface="Lato" panose="020F0502020204030203" pitchFamily="34" charset="0"/>
              <a:ea typeface="Open Sans" panose="020B0606030504020204" pitchFamily="34" charset="0"/>
              <a:cs typeface="Open Sans" panose="020B0606030504020204" pitchFamily="34" charset="0"/>
            </a:endParaRPr>
          </a:p>
          <a:p>
            <a:r>
              <a:rPr lang="en-US" sz="1000" b="1" dirty="0">
                <a:solidFill>
                  <a:schemeClr val="accent1"/>
                </a:solidFill>
                <a:latin typeface="Lato" panose="020F0502020204030203" pitchFamily="34" charset="0"/>
                <a:ea typeface="Open Sans" panose="020B0606030504020204" pitchFamily="34" charset="0"/>
                <a:cs typeface="Open Sans" panose="020B0606030504020204" pitchFamily="34" charset="0"/>
              </a:rPr>
              <a:t>R^2: </a:t>
            </a:r>
            <a:r>
              <a:rPr lang="en-US" sz="1000" dirty="0">
                <a:solidFill>
                  <a:schemeClr val="accent1"/>
                </a:solidFill>
                <a:latin typeface="Lato" panose="020F0502020204030203" pitchFamily="34" charset="0"/>
                <a:ea typeface="Open Sans" panose="020B0606030504020204" pitchFamily="34" charset="0"/>
                <a:cs typeface="Open Sans" panose="020B0606030504020204" pitchFamily="34" charset="0"/>
              </a:rPr>
              <a:t>0.2431693</a:t>
            </a:r>
          </a:p>
          <a:p>
            <a:r>
              <a:rPr lang="en-US" sz="1000" b="1" dirty="0">
                <a:solidFill>
                  <a:schemeClr val="accent1"/>
                </a:solidFill>
                <a:latin typeface="Lato" panose="020F0502020204030203" pitchFamily="34" charset="0"/>
                <a:ea typeface="Open Sans" panose="020B0606030504020204" pitchFamily="34" charset="0"/>
                <a:cs typeface="Open Sans" panose="020B0606030504020204" pitchFamily="34" charset="0"/>
              </a:rPr>
              <a:t>Y= </a:t>
            </a:r>
            <a:r>
              <a:rPr lang="en-US" sz="1000" dirty="0">
                <a:solidFill>
                  <a:schemeClr val="accent1"/>
                </a:solidFill>
                <a:latin typeface="Lato" panose="020F0502020204030203" pitchFamily="34" charset="0"/>
                <a:ea typeface="Open Sans" panose="020B0606030504020204" pitchFamily="34" charset="0"/>
                <a:cs typeface="Open Sans" panose="020B0606030504020204" pitchFamily="34" charset="0"/>
              </a:rPr>
              <a:t>-0.12X + 33,270.29 </a:t>
            </a:r>
          </a:p>
          <a:p>
            <a:endParaRPr lang="en-US" sz="1000" dirty="0">
              <a:solidFill>
                <a:schemeClr val="accent1"/>
              </a:solidFill>
              <a:latin typeface="Lato" panose="020F0502020204030203" pitchFamily="34" charset="0"/>
              <a:ea typeface="Open Sans" panose="020B0606030504020204" pitchFamily="34" charset="0"/>
              <a:cs typeface="Open Sans" panose="020B0606030504020204" pitchFamily="34" charset="0"/>
            </a:endParaRPr>
          </a:p>
          <a:p>
            <a:r>
              <a:rPr lang="en-US" sz="1000" dirty="0">
                <a:solidFill>
                  <a:schemeClr val="accent1"/>
                </a:solidFill>
                <a:latin typeface="Lato" panose="020F0502020204030203" pitchFamily="34" charset="0"/>
                <a:ea typeface="Open Sans" panose="020B0606030504020204" pitchFamily="34" charset="0"/>
                <a:cs typeface="Open Sans" panose="020B0606030504020204" pitchFamily="34" charset="0"/>
              </a:rPr>
              <a:t>$0.12 Drop for Every Mile</a:t>
            </a:r>
          </a:p>
          <a:p>
            <a:endParaRPr lang="en-US" sz="1000" b="1" dirty="0">
              <a:solidFill>
                <a:schemeClr val="accent1"/>
              </a:solidFill>
              <a:latin typeface="Lato" panose="020F0502020204030203" pitchFamily="34" charset="0"/>
              <a:ea typeface="Open Sans" panose="020B0606030504020204" pitchFamily="34" charset="0"/>
              <a:cs typeface="Open Sans" panose="020B0606030504020204" pitchFamily="34" charset="0"/>
            </a:endParaRPr>
          </a:p>
          <a:p>
            <a:endParaRPr lang="en-US" sz="1000" b="1" dirty="0">
              <a:solidFill>
                <a:schemeClr val="accent1"/>
              </a:solidFill>
              <a:latin typeface="Lato" panose="020F0502020204030203" pitchFamily="34" charset="0"/>
              <a:ea typeface="Open Sans" panose="020B0606030504020204" pitchFamily="34" charset="0"/>
              <a:cs typeface="Open Sans" panose="020B0606030504020204" pitchFamily="34" charset="0"/>
            </a:endParaRPr>
          </a:p>
        </p:txBody>
      </p:sp>
      <p:cxnSp>
        <p:nvCxnSpPr>
          <p:cNvPr id="45" name="Straight Connector 44">
            <a:extLst>
              <a:ext uri="{FF2B5EF4-FFF2-40B4-BE49-F238E27FC236}">
                <a16:creationId xmlns:a16="http://schemas.microsoft.com/office/drawing/2014/main" id="{729BA648-BF6A-45D4-B0D3-5BD67EB7AAC5}"/>
              </a:ext>
            </a:extLst>
          </p:cNvPr>
          <p:cNvCxnSpPr>
            <a:cxnSpLocks/>
          </p:cNvCxnSpPr>
          <p:nvPr/>
        </p:nvCxnSpPr>
        <p:spPr>
          <a:xfrm>
            <a:off x="6105533" y="1247257"/>
            <a:ext cx="0" cy="3359176"/>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6C73E685-2DB3-49C0-A061-1D30F3075E30}"/>
              </a:ext>
            </a:extLst>
          </p:cNvPr>
          <p:cNvSpPr txBox="1"/>
          <p:nvPr/>
        </p:nvSpPr>
        <p:spPr>
          <a:xfrm>
            <a:off x="3934210" y="3299279"/>
            <a:ext cx="1683314" cy="1538883"/>
          </a:xfrm>
          <a:prstGeom prst="rect">
            <a:avLst/>
          </a:prstGeom>
          <a:noFill/>
        </p:spPr>
        <p:txBody>
          <a:bodyPr wrap="square" lIns="0" tIns="0" rIns="0" bIns="0" rtlCol="0">
            <a:spAutoFit/>
          </a:bodyPr>
          <a:lstStyle/>
          <a:p>
            <a:r>
              <a:rPr lang="en-US" sz="1000" b="1" dirty="0">
                <a:solidFill>
                  <a:schemeClr val="accent1"/>
                </a:solidFill>
                <a:latin typeface="Lato" panose="020F0502020204030203" pitchFamily="34" charset="0"/>
                <a:ea typeface="Open Sans" panose="020B0606030504020204" pitchFamily="34" charset="0"/>
                <a:cs typeface="Open Sans" panose="020B0606030504020204" pitchFamily="34" charset="0"/>
              </a:rPr>
              <a:t>Model: </a:t>
            </a:r>
            <a:r>
              <a:rPr lang="en-US" sz="1000" dirty="0">
                <a:solidFill>
                  <a:schemeClr val="accent1"/>
                </a:solidFill>
                <a:latin typeface="Lato" panose="020F0502020204030203" pitchFamily="34" charset="0"/>
                <a:ea typeface="Open Sans" panose="020B0606030504020204" pitchFamily="34" charset="0"/>
                <a:cs typeface="Open Sans" panose="020B0606030504020204" pitchFamily="34" charset="0"/>
              </a:rPr>
              <a:t>RAM 2500</a:t>
            </a:r>
          </a:p>
          <a:p>
            <a:r>
              <a:rPr lang="en-US" sz="1000" b="1" dirty="0">
                <a:solidFill>
                  <a:schemeClr val="accent1"/>
                </a:solidFill>
                <a:latin typeface="Lato" panose="020F0502020204030203" pitchFamily="34" charset="0"/>
                <a:ea typeface="Open Sans" panose="020B0606030504020204" pitchFamily="34" charset="0"/>
                <a:cs typeface="Open Sans" panose="020B0606030504020204" pitchFamily="34" charset="0"/>
              </a:rPr>
              <a:t>Fuel: </a:t>
            </a:r>
            <a:r>
              <a:rPr lang="en-US" sz="1000" dirty="0">
                <a:solidFill>
                  <a:schemeClr val="accent1"/>
                </a:solidFill>
                <a:latin typeface="Lato" panose="020F0502020204030203" pitchFamily="34" charset="0"/>
                <a:ea typeface="Open Sans" panose="020B0606030504020204" pitchFamily="34" charset="0"/>
                <a:cs typeface="Open Sans" panose="020B0606030504020204" pitchFamily="34" charset="0"/>
              </a:rPr>
              <a:t>Diesel</a:t>
            </a:r>
          </a:p>
          <a:p>
            <a:r>
              <a:rPr lang="en-US" sz="1000" b="1" dirty="0">
                <a:solidFill>
                  <a:schemeClr val="accent1"/>
                </a:solidFill>
                <a:latin typeface="Lato" panose="020F0502020204030203" pitchFamily="34" charset="0"/>
                <a:ea typeface="Open Sans" panose="020B0606030504020204" pitchFamily="34" charset="0"/>
                <a:cs typeface="Open Sans" panose="020B0606030504020204" pitchFamily="34" charset="0"/>
              </a:rPr>
              <a:t>Records: </a:t>
            </a:r>
            <a:r>
              <a:rPr lang="en-US" sz="1000" dirty="0">
                <a:solidFill>
                  <a:schemeClr val="accent1"/>
                </a:solidFill>
                <a:latin typeface="Lato" panose="020F0502020204030203" pitchFamily="34" charset="0"/>
                <a:ea typeface="Open Sans" panose="020B0606030504020204" pitchFamily="34" charset="0"/>
                <a:cs typeface="Open Sans" panose="020B0606030504020204" pitchFamily="34" charset="0"/>
              </a:rPr>
              <a:t>431</a:t>
            </a:r>
          </a:p>
          <a:p>
            <a:endParaRPr lang="en-US" sz="1000" b="1" dirty="0">
              <a:solidFill>
                <a:schemeClr val="accent1"/>
              </a:solidFill>
              <a:latin typeface="Lato" panose="020F0502020204030203" pitchFamily="34" charset="0"/>
              <a:ea typeface="Open Sans" panose="020B0606030504020204" pitchFamily="34" charset="0"/>
              <a:cs typeface="Open Sans" panose="020B0606030504020204" pitchFamily="34" charset="0"/>
            </a:endParaRPr>
          </a:p>
          <a:p>
            <a:r>
              <a:rPr lang="en-US" sz="1000" b="1" dirty="0">
                <a:solidFill>
                  <a:schemeClr val="accent1"/>
                </a:solidFill>
                <a:latin typeface="Lato" panose="020F0502020204030203" pitchFamily="34" charset="0"/>
                <a:ea typeface="Open Sans" panose="020B0606030504020204" pitchFamily="34" charset="0"/>
                <a:cs typeface="Open Sans" panose="020B0606030504020204" pitchFamily="34" charset="0"/>
              </a:rPr>
              <a:t>R^2: </a:t>
            </a:r>
            <a:r>
              <a:rPr lang="en-US" sz="1000" dirty="0">
                <a:solidFill>
                  <a:schemeClr val="accent1"/>
                </a:solidFill>
                <a:latin typeface="Lato" panose="020F0502020204030203" pitchFamily="34" charset="0"/>
                <a:ea typeface="Open Sans" panose="020B0606030504020204" pitchFamily="34" charset="0"/>
                <a:cs typeface="Open Sans" panose="020B0606030504020204" pitchFamily="34" charset="0"/>
              </a:rPr>
              <a:t>0.301619</a:t>
            </a:r>
          </a:p>
          <a:p>
            <a:r>
              <a:rPr lang="en-US" sz="1000" b="1" dirty="0">
                <a:solidFill>
                  <a:schemeClr val="accent1"/>
                </a:solidFill>
                <a:latin typeface="Lato" panose="020F0502020204030203" pitchFamily="34" charset="0"/>
                <a:ea typeface="Open Sans" panose="020B0606030504020204" pitchFamily="34" charset="0"/>
                <a:cs typeface="Open Sans" panose="020B0606030504020204" pitchFamily="34" charset="0"/>
              </a:rPr>
              <a:t>Y= </a:t>
            </a:r>
            <a:r>
              <a:rPr lang="en-US" sz="1000" dirty="0">
                <a:solidFill>
                  <a:schemeClr val="accent1"/>
                </a:solidFill>
                <a:latin typeface="Lato" panose="020F0502020204030203" pitchFamily="34" charset="0"/>
                <a:ea typeface="Open Sans" panose="020B0606030504020204" pitchFamily="34" charset="0"/>
                <a:cs typeface="Open Sans" panose="020B0606030504020204" pitchFamily="34" charset="0"/>
              </a:rPr>
              <a:t>-0.11X + 46,908.27 </a:t>
            </a:r>
          </a:p>
          <a:p>
            <a:endParaRPr lang="en-US" sz="1000" dirty="0">
              <a:solidFill>
                <a:schemeClr val="accent1"/>
              </a:solidFill>
              <a:latin typeface="Lato" panose="020F0502020204030203" pitchFamily="34" charset="0"/>
              <a:ea typeface="Open Sans" panose="020B0606030504020204" pitchFamily="34" charset="0"/>
              <a:cs typeface="Open Sans" panose="020B0606030504020204" pitchFamily="34" charset="0"/>
            </a:endParaRPr>
          </a:p>
          <a:p>
            <a:r>
              <a:rPr lang="en-US" sz="1000" dirty="0">
                <a:solidFill>
                  <a:schemeClr val="accent1"/>
                </a:solidFill>
                <a:latin typeface="Lato" panose="020F0502020204030203" pitchFamily="34" charset="0"/>
                <a:ea typeface="Open Sans" panose="020B0606030504020204" pitchFamily="34" charset="0"/>
                <a:cs typeface="Open Sans" panose="020B0606030504020204" pitchFamily="34" charset="0"/>
              </a:rPr>
              <a:t>$0.11 Drop for Every Mile</a:t>
            </a:r>
          </a:p>
          <a:p>
            <a:endParaRPr lang="en-US" sz="1000" b="1" dirty="0">
              <a:solidFill>
                <a:schemeClr val="accent1"/>
              </a:solidFill>
              <a:latin typeface="Lato" panose="020F0502020204030203" pitchFamily="34" charset="0"/>
              <a:ea typeface="Open Sans" panose="020B0606030504020204" pitchFamily="34" charset="0"/>
              <a:cs typeface="Open Sans" panose="020B0606030504020204" pitchFamily="34" charset="0"/>
            </a:endParaRPr>
          </a:p>
          <a:p>
            <a:endParaRPr lang="en-US" sz="1000" b="1" dirty="0">
              <a:solidFill>
                <a:schemeClr val="accent1"/>
              </a:solidFill>
              <a:latin typeface="Lato" panose="020F0502020204030203" pitchFamily="34" charset="0"/>
              <a:ea typeface="Open Sans" panose="020B0606030504020204" pitchFamily="34" charset="0"/>
              <a:cs typeface="Open Sans" panose="020B0606030504020204" pitchFamily="34" charset="0"/>
            </a:endParaRPr>
          </a:p>
        </p:txBody>
      </p:sp>
      <p:sp>
        <p:nvSpPr>
          <p:cNvPr id="47" name="TextBox 46">
            <a:extLst>
              <a:ext uri="{FF2B5EF4-FFF2-40B4-BE49-F238E27FC236}">
                <a16:creationId xmlns:a16="http://schemas.microsoft.com/office/drawing/2014/main" id="{99664135-C41F-4866-8D57-539494C1818A}"/>
              </a:ext>
            </a:extLst>
          </p:cNvPr>
          <p:cNvSpPr txBox="1"/>
          <p:nvPr/>
        </p:nvSpPr>
        <p:spPr>
          <a:xfrm>
            <a:off x="7163805" y="3299278"/>
            <a:ext cx="1683314" cy="1538883"/>
          </a:xfrm>
          <a:prstGeom prst="rect">
            <a:avLst/>
          </a:prstGeom>
          <a:noFill/>
        </p:spPr>
        <p:txBody>
          <a:bodyPr wrap="square" lIns="0" tIns="0" rIns="0" bIns="0" rtlCol="0">
            <a:spAutoFit/>
          </a:bodyPr>
          <a:lstStyle/>
          <a:p>
            <a:r>
              <a:rPr lang="en-US" sz="1000" b="1" dirty="0">
                <a:solidFill>
                  <a:schemeClr val="accent1"/>
                </a:solidFill>
                <a:latin typeface="Lato" panose="020F0502020204030203" pitchFamily="34" charset="0"/>
                <a:ea typeface="Open Sans" panose="020B0606030504020204" pitchFamily="34" charset="0"/>
                <a:cs typeface="Open Sans" panose="020B0606030504020204" pitchFamily="34" charset="0"/>
              </a:rPr>
              <a:t>Model: </a:t>
            </a:r>
            <a:r>
              <a:rPr lang="en-US" sz="1000" dirty="0">
                <a:solidFill>
                  <a:schemeClr val="accent1"/>
                </a:solidFill>
                <a:latin typeface="Lato" panose="020F0502020204030203" pitchFamily="34" charset="0"/>
                <a:ea typeface="Open Sans" panose="020B0606030504020204" pitchFamily="34" charset="0"/>
                <a:cs typeface="Open Sans" panose="020B0606030504020204" pitchFamily="34" charset="0"/>
              </a:rPr>
              <a:t>Chevy Silverado</a:t>
            </a:r>
          </a:p>
          <a:p>
            <a:r>
              <a:rPr lang="en-US" sz="1000" b="1" dirty="0">
                <a:solidFill>
                  <a:schemeClr val="accent1"/>
                </a:solidFill>
                <a:latin typeface="Lato" panose="020F0502020204030203" pitchFamily="34" charset="0"/>
                <a:ea typeface="Open Sans" panose="020B0606030504020204" pitchFamily="34" charset="0"/>
                <a:cs typeface="Open Sans" panose="020B0606030504020204" pitchFamily="34" charset="0"/>
              </a:rPr>
              <a:t>Fuel: </a:t>
            </a:r>
            <a:r>
              <a:rPr lang="en-US" sz="1000" dirty="0">
                <a:solidFill>
                  <a:schemeClr val="accent1"/>
                </a:solidFill>
                <a:latin typeface="Lato" panose="020F0502020204030203" pitchFamily="34" charset="0"/>
                <a:ea typeface="Open Sans" panose="020B0606030504020204" pitchFamily="34" charset="0"/>
                <a:cs typeface="Open Sans" panose="020B0606030504020204" pitchFamily="34" charset="0"/>
              </a:rPr>
              <a:t>Gasoline</a:t>
            </a:r>
          </a:p>
          <a:p>
            <a:r>
              <a:rPr lang="en-US" sz="1000" b="1" dirty="0">
                <a:solidFill>
                  <a:schemeClr val="accent1"/>
                </a:solidFill>
                <a:latin typeface="Lato" panose="020F0502020204030203" pitchFamily="34" charset="0"/>
                <a:ea typeface="Open Sans" panose="020B0606030504020204" pitchFamily="34" charset="0"/>
                <a:cs typeface="Open Sans" panose="020B0606030504020204" pitchFamily="34" charset="0"/>
              </a:rPr>
              <a:t>Records: </a:t>
            </a:r>
            <a:r>
              <a:rPr lang="en-US" sz="1000" dirty="0">
                <a:solidFill>
                  <a:schemeClr val="accent1"/>
                </a:solidFill>
                <a:latin typeface="Lato" panose="020F0502020204030203" pitchFamily="34" charset="0"/>
                <a:ea typeface="Open Sans" panose="020B0606030504020204" pitchFamily="34" charset="0"/>
                <a:cs typeface="Open Sans" panose="020B0606030504020204" pitchFamily="34" charset="0"/>
              </a:rPr>
              <a:t>5249</a:t>
            </a:r>
          </a:p>
          <a:p>
            <a:endParaRPr lang="en-US" sz="1000" b="1" dirty="0">
              <a:solidFill>
                <a:schemeClr val="accent1"/>
              </a:solidFill>
              <a:latin typeface="Lato" panose="020F0502020204030203" pitchFamily="34" charset="0"/>
              <a:ea typeface="Open Sans" panose="020B0606030504020204" pitchFamily="34" charset="0"/>
              <a:cs typeface="Open Sans" panose="020B0606030504020204" pitchFamily="34" charset="0"/>
            </a:endParaRPr>
          </a:p>
          <a:p>
            <a:r>
              <a:rPr lang="en-US" sz="1000" b="1" dirty="0">
                <a:solidFill>
                  <a:schemeClr val="accent1"/>
                </a:solidFill>
                <a:latin typeface="Lato" panose="020F0502020204030203" pitchFamily="34" charset="0"/>
                <a:ea typeface="Open Sans" panose="020B0606030504020204" pitchFamily="34" charset="0"/>
                <a:cs typeface="Open Sans" panose="020B0606030504020204" pitchFamily="34" charset="0"/>
              </a:rPr>
              <a:t>R^2: </a:t>
            </a:r>
            <a:r>
              <a:rPr lang="en-US" sz="1000" dirty="0">
                <a:solidFill>
                  <a:schemeClr val="accent1"/>
                </a:solidFill>
                <a:latin typeface="Lato" panose="020F0502020204030203" pitchFamily="34" charset="0"/>
                <a:ea typeface="Open Sans" panose="020B0606030504020204" pitchFamily="34" charset="0"/>
                <a:cs typeface="Open Sans" panose="020B0606030504020204" pitchFamily="34" charset="0"/>
              </a:rPr>
              <a:t>0.1201091</a:t>
            </a:r>
          </a:p>
          <a:p>
            <a:r>
              <a:rPr lang="en-US" sz="1000" b="1" dirty="0">
                <a:solidFill>
                  <a:schemeClr val="accent1"/>
                </a:solidFill>
                <a:latin typeface="Lato" panose="020F0502020204030203" pitchFamily="34" charset="0"/>
                <a:ea typeface="Open Sans" panose="020B0606030504020204" pitchFamily="34" charset="0"/>
                <a:cs typeface="Open Sans" panose="020B0606030504020204" pitchFamily="34" charset="0"/>
              </a:rPr>
              <a:t>Y= </a:t>
            </a:r>
            <a:r>
              <a:rPr lang="en-US" sz="1000" dirty="0">
                <a:solidFill>
                  <a:schemeClr val="accent1"/>
                </a:solidFill>
                <a:latin typeface="Lato" panose="020F0502020204030203" pitchFamily="34" charset="0"/>
                <a:ea typeface="Open Sans" panose="020B0606030504020204" pitchFamily="34" charset="0"/>
                <a:cs typeface="Open Sans" panose="020B0606030504020204" pitchFamily="34" charset="0"/>
              </a:rPr>
              <a:t>-10X + 34,993.23 </a:t>
            </a:r>
          </a:p>
          <a:p>
            <a:endParaRPr lang="en-US" sz="1000" dirty="0">
              <a:solidFill>
                <a:schemeClr val="accent1"/>
              </a:solidFill>
              <a:latin typeface="Lato" panose="020F0502020204030203" pitchFamily="34" charset="0"/>
              <a:ea typeface="Open Sans" panose="020B0606030504020204" pitchFamily="34" charset="0"/>
              <a:cs typeface="Open Sans" panose="020B0606030504020204" pitchFamily="34" charset="0"/>
            </a:endParaRPr>
          </a:p>
          <a:p>
            <a:r>
              <a:rPr lang="en-US" sz="1000" dirty="0">
                <a:solidFill>
                  <a:schemeClr val="accent1"/>
                </a:solidFill>
                <a:latin typeface="Lato" panose="020F0502020204030203" pitchFamily="34" charset="0"/>
                <a:ea typeface="Open Sans" panose="020B0606030504020204" pitchFamily="34" charset="0"/>
                <a:cs typeface="Open Sans" panose="020B0606030504020204" pitchFamily="34" charset="0"/>
              </a:rPr>
              <a:t>$0.10 Drop for Every Mile</a:t>
            </a:r>
          </a:p>
          <a:p>
            <a:endParaRPr lang="en-US" sz="1000" b="1" dirty="0">
              <a:solidFill>
                <a:schemeClr val="accent1"/>
              </a:solidFill>
              <a:latin typeface="Lato" panose="020F0502020204030203" pitchFamily="34" charset="0"/>
              <a:ea typeface="Open Sans" panose="020B0606030504020204" pitchFamily="34" charset="0"/>
              <a:cs typeface="Open Sans" panose="020B0606030504020204" pitchFamily="34" charset="0"/>
            </a:endParaRPr>
          </a:p>
          <a:p>
            <a:endParaRPr lang="en-US" sz="1000" b="1" dirty="0">
              <a:solidFill>
                <a:schemeClr val="accent1"/>
              </a:solidFill>
              <a:latin typeface="Lato" panose="020F0502020204030203" pitchFamily="34" charset="0"/>
              <a:ea typeface="Open Sans" panose="020B0606030504020204" pitchFamily="34" charset="0"/>
              <a:cs typeface="Open Sans" panose="020B0606030504020204" pitchFamily="34" charset="0"/>
            </a:endParaRPr>
          </a:p>
        </p:txBody>
      </p:sp>
      <p:pic>
        <p:nvPicPr>
          <p:cNvPr id="4" name="Picture 3">
            <a:extLst>
              <a:ext uri="{FF2B5EF4-FFF2-40B4-BE49-F238E27FC236}">
                <a16:creationId xmlns:a16="http://schemas.microsoft.com/office/drawing/2014/main" id="{7EDF14F7-D4BE-4AED-81CD-2ED9705D47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419" y="1247257"/>
            <a:ext cx="2792204" cy="1930927"/>
          </a:xfrm>
          <a:prstGeom prst="rect">
            <a:avLst/>
          </a:prstGeom>
        </p:spPr>
      </p:pic>
      <p:pic>
        <p:nvPicPr>
          <p:cNvPr id="7" name="Picture 6">
            <a:extLst>
              <a:ext uri="{FF2B5EF4-FFF2-40B4-BE49-F238E27FC236}">
                <a16:creationId xmlns:a16="http://schemas.microsoft.com/office/drawing/2014/main" id="{C637CFE0-7FD5-4B1C-847F-D4C3FCD832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89427" y="1247257"/>
            <a:ext cx="2792204" cy="1930927"/>
          </a:xfrm>
          <a:prstGeom prst="rect">
            <a:avLst/>
          </a:prstGeom>
        </p:spPr>
      </p:pic>
      <p:pic>
        <p:nvPicPr>
          <p:cNvPr id="9" name="Picture 8">
            <a:extLst>
              <a:ext uri="{FF2B5EF4-FFF2-40B4-BE49-F238E27FC236}">
                <a16:creationId xmlns:a16="http://schemas.microsoft.com/office/drawing/2014/main" id="{5DE77252-406C-440A-8A3A-6C46274275B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29435" y="1247256"/>
            <a:ext cx="2792204" cy="1930927"/>
          </a:xfrm>
          <a:prstGeom prst="rect">
            <a:avLst/>
          </a:prstGeom>
        </p:spPr>
      </p:pic>
    </p:spTree>
    <p:extLst>
      <p:ext uri="{BB962C8B-B14F-4D97-AF65-F5344CB8AC3E}">
        <p14:creationId xmlns:p14="http://schemas.microsoft.com/office/powerpoint/2010/main" val="307579431"/>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regression </a:t>
            </a:r>
            <a:r>
              <a:rPr lang="en-US" dirty="0">
                <a:solidFill>
                  <a:schemeClr val="accent2"/>
                </a:solidFill>
              </a:rPr>
              <a:t>findings</a:t>
            </a:r>
          </a:p>
        </p:txBody>
      </p:sp>
      <p:sp>
        <p:nvSpPr>
          <p:cNvPr id="3" name="Text Placeholder 2"/>
          <p:cNvSpPr>
            <a:spLocks noGrp="1"/>
          </p:cNvSpPr>
          <p:nvPr>
            <p:ph type="body" sz="quarter" idx="11"/>
          </p:nvPr>
        </p:nvSpPr>
        <p:spPr/>
        <p:txBody>
          <a:bodyPr/>
          <a:lstStyle/>
          <a:p>
            <a:r>
              <a:rPr lang="en-US" dirty="0"/>
              <a:t>Rankings of the Top 5 and Key Take-Aways</a:t>
            </a:r>
          </a:p>
        </p:txBody>
      </p:sp>
      <p:sp>
        <p:nvSpPr>
          <p:cNvPr id="5" name="Title 2"/>
          <p:cNvSpPr txBox="1">
            <a:spLocks/>
          </p:cNvSpPr>
          <p:nvPr/>
        </p:nvSpPr>
        <p:spPr>
          <a:xfrm>
            <a:off x="1243072" y="1291818"/>
            <a:ext cx="1080517" cy="153888"/>
          </a:xfrm>
          <a:prstGeom prst="rect">
            <a:avLst/>
          </a:prstGeom>
        </p:spPr>
        <p:txBody>
          <a:bodyPr wrap="square" lIns="0" tIns="0" rIns="0" bIns="0">
            <a:spAutoFit/>
          </a:bodyPr>
          <a:lstStyle>
            <a:lvl1pPr algn="ctr" defTabSz="1828800" rtl="0" eaLnBrk="1" latinLnBrk="0" hangingPunct="1">
              <a:lnSpc>
                <a:spcPct val="100000"/>
              </a:lnSpc>
              <a:spcBef>
                <a:spcPct val="0"/>
              </a:spcBef>
              <a:buNone/>
              <a:defRPr sz="6000" b="1" kern="1200" cap="none" spc="-10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pPr algn="l"/>
            <a:r>
              <a:rPr lang="en-US" sz="1000" cap="all" spc="20" dirty="0">
                <a:solidFill>
                  <a:schemeClr val="accent1"/>
                </a:solidFill>
                <a:latin typeface="Lato" panose="020F0502020204030203" pitchFamily="34" charset="0"/>
              </a:rPr>
              <a:t>Cost per Mile</a:t>
            </a:r>
          </a:p>
        </p:txBody>
      </p:sp>
      <p:grpSp>
        <p:nvGrpSpPr>
          <p:cNvPr id="7" name="Group 6"/>
          <p:cNvGrpSpPr/>
          <p:nvPr/>
        </p:nvGrpSpPr>
        <p:grpSpPr>
          <a:xfrm>
            <a:off x="636084" y="1570041"/>
            <a:ext cx="343846" cy="343846"/>
            <a:chOff x="601159" y="1578619"/>
            <a:chExt cx="453094" cy="453094"/>
          </a:xfrm>
        </p:grpSpPr>
        <p:sp>
          <p:nvSpPr>
            <p:cNvPr id="6" name="Oval 5"/>
            <p:cNvSpPr/>
            <p:nvPr/>
          </p:nvSpPr>
          <p:spPr>
            <a:xfrm>
              <a:off x="601159" y="1578619"/>
              <a:ext cx="453094" cy="45309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16" name="TextBox 15"/>
            <p:cNvSpPr txBox="1"/>
            <p:nvPr/>
          </p:nvSpPr>
          <p:spPr>
            <a:xfrm>
              <a:off x="647930" y="1661875"/>
              <a:ext cx="359553" cy="215444"/>
            </a:xfrm>
            <a:prstGeom prst="rect">
              <a:avLst/>
            </a:prstGeom>
            <a:noFill/>
          </p:spPr>
          <p:txBody>
            <a:bodyPr wrap="square" lIns="0" tIns="0" rIns="0" bIns="0" rtlCol="0">
              <a:spAutoFit/>
            </a:bodyPr>
            <a:lstStyle/>
            <a:p>
              <a:pPr algn="ctr"/>
              <a:r>
                <a:rPr lang="en-US" sz="1400" b="1" dirty="0">
                  <a:solidFill>
                    <a:schemeClr val="bg1"/>
                  </a:solidFill>
                  <a:latin typeface="Lato" panose="020F0502020204030203" pitchFamily="34" charset="0"/>
                  <a:ea typeface="Open Sans Light" panose="020B0306030504020204" pitchFamily="34" charset="0"/>
                  <a:cs typeface="Open Sans Light" panose="020B0306030504020204" pitchFamily="34" charset="0"/>
                </a:rPr>
                <a:t>01</a:t>
              </a:r>
            </a:p>
          </p:txBody>
        </p:sp>
      </p:grpSp>
      <p:grpSp>
        <p:nvGrpSpPr>
          <p:cNvPr id="12" name="Group 11"/>
          <p:cNvGrpSpPr/>
          <p:nvPr/>
        </p:nvGrpSpPr>
        <p:grpSpPr>
          <a:xfrm>
            <a:off x="1272051" y="1602735"/>
            <a:ext cx="1080517" cy="333724"/>
            <a:chOff x="1230351" y="2277818"/>
            <a:chExt cx="7306721" cy="333724"/>
          </a:xfrm>
        </p:grpSpPr>
        <p:sp>
          <p:nvSpPr>
            <p:cNvPr id="83" name="TextBox 82"/>
            <p:cNvSpPr txBox="1"/>
            <p:nvPr/>
          </p:nvSpPr>
          <p:spPr>
            <a:xfrm>
              <a:off x="1230351" y="2477403"/>
              <a:ext cx="7306721" cy="134139"/>
            </a:xfrm>
            <a:prstGeom prst="rect">
              <a:avLst/>
            </a:prstGeom>
            <a:noFill/>
          </p:spPr>
          <p:txBody>
            <a:bodyPr wrap="square" lIns="0" tIns="0" rIns="0" bIns="0" rtlCol="0">
              <a:spAutoFit/>
            </a:bodyPr>
            <a:lstStyle/>
            <a:p>
              <a:pPr>
                <a:lnSpc>
                  <a:spcPct val="120000"/>
                </a:lnSpc>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$ 0.09 per mile</a:t>
              </a:r>
            </a:p>
          </p:txBody>
        </p:sp>
        <p:sp>
          <p:nvSpPr>
            <p:cNvPr id="84" name="Title 2"/>
            <p:cNvSpPr txBox="1">
              <a:spLocks/>
            </p:cNvSpPr>
            <p:nvPr/>
          </p:nvSpPr>
          <p:spPr>
            <a:xfrm>
              <a:off x="1230351" y="2277818"/>
              <a:ext cx="7306721" cy="153888"/>
            </a:xfrm>
            <a:prstGeom prst="rect">
              <a:avLst/>
            </a:prstGeom>
          </p:spPr>
          <p:txBody>
            <a:bodyPr wrap="square" lIns="0" tIns="0" rIns="0" bIns="0">
              <a:spAutoFit/>
            </a:bodyPr>
            <a:lstStyle>
              <a:lvl1pPr algn="ctr" defTabSz="1828800" rtl="0" eaLnBrk="1" latinLnBrk="0" hangingPunct="1">
                <a:lnSpc>
                  <a:spcPct val="100000"/>
                </a:lnSpc>
                <a:spcBef>
                  <a:spcPct val="0"/>
                </a:spcBef>
                <a:buNone/>
                <a:defRPr sz="6000" b="1" kern="1200" cap="none" spc="-10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pPr algn="l"/>
              <a:r>
                <a:rPr lang="en-US" sz="1000" cap="all" spc="20" dirty="0">
                  <a:solidFill>
                    <a:schemeClr val="accent1"/>
                  </a:solidFill>
                  <a:latin typeface="Lato" panose="020F0502020204030203" pitchFamily="34" charset="0"/>
                </a:rPr>
                <a:t>Ford f-250</a:t>
              </a:r>
            </a:p>
          </p:txBody>
        </p:sp>
      </p:grpSp>
      <p:grpSp>
        <p:nvGrpSpPr>
          <p:cNvPr id="8" name="Group 7"/>
          <p:cNvGrpSpPr/>
          <p:nvPr/>
        </p:nvGrpSpPr>
        <p:grpSpPr>
          <a:xfrm>
            <a:off x="636084" y="2267816"/>
            <a:ext cx="343846" cy="343846"/>
            <a:chOff x="601159" y="2306419"/>
            <a:chExt cx="453094" cy="453094"/>
          </a:xfrm>
        </p:grpSpPr>
        <p:sp>
          <p:nvSpPr>
            <p:cNvPr id="85" name="Oval 84"/>
            <p:cNvSpPr/>
            <p:nvPr/>
          </p:nvSpPr>
          <p:spPr>
            <a:xfrm>
              <a:off x="601159" y="2306419"/>
              <a:ext cx="453094" cy="45309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86" name="TextBox 85"/>
            <p:cNvSpPr txBox="1"/>
            <p:nvPr/>
          </p:nvSpPr>
          <p:spPr>
            <a:xfrm>
              <a:off x="647930" y="2391768"/>
              <a:ext cx="359553" cy="215444"/>
            </a:xfrm>
            <a:prstGeom prst="rect">
              <a:avLst/>
            </a:prstGeom>
            <a:noFill/>
          </p:spPr>
          <p:txBody>
            <a:bodyPr wrap="square" lIns="0" tIns="0" rIns="0" bIns="0" rtlCol="0">
              <a:spAutoFit/>
            </a:bodyPr>
            <a:lstStyle/>
            <a:p>
              <a:pPr algn="ctr"/>
              <a:r>
                <a:rPr lang="en-US" sz="1400" b="1" dirty="0">
                  <a:solidFill>
                    <a:schemeClr val="bg1"/>
                  </a:solidFill>
                  <a:latin typeface="Lato" panose="020F0502020204030203" pitchFamily="34" charset="0"/>
                  <a:ea typeface="Open Sans Light" panose="020B0306030504020204" pitchFamily="34" charset="0"/>
                  <a:cs typeface="Open Sans Light" panose="020B0306030504020204" pitchFamily="34" charset="0"/>
                </a:rPr>
                <a:t>02</a:t>
              </a:r>
            </a:p>
          </p:txBody>
        </p:sp>
      </p:grpSp>
      <p:grpSp>
        <p:nvGrpSpPr>
          <p:cNvPr id="9" name="Group 8"/>
          <p:cNvGrpSpPr/>
          <p:nvPr/>
        </p:nvGrpSpPr>
        <p:grpSpPr>
          <a:xfrm>
            <a:off x="636084" y="2965591"/>
            <a:ext cx="343846" cy="343846"/>
            <a:chOff x="601159" y="3069788"/>
            <a:chExt cx="453094" cy="453094"/>
          </a:xfrm>
        </p:grpSpPr>
        <p:sp>
          <p:nvSpPr>
            <p:cNvPr id="90" name="Oval 89"/>
            <p:cNvSpPr/>
            <p:nvPr/>
          </p:nvSpPr>
          <p:spPr>
            <a:xfrm>
              <a:off x="601159" y="3069788"/>
              <a:ext cx="453094" cy="45309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91" name="TextBox 90"/>
            <p:cNvSpPr txBox="1"/>
            <p:nvPr/>
          </p:nvSpPr>
          <p:spPr>
            <a:xfrm>
              <a:off x="647930" y="3150948"/>
              <a:ext cx="359553" cy="215444"/>
            </a:xfrm>
            <a:prstGeom prst="rect">
              <a:avLst/>
            </a:prstGeom>
            <a:noFill/>
          </p:spPr>
          <p:txBody>
            <a:bodyPr wrap="square" lIns="0" tIns="0" rIns="0" bIns="0" rtlCol="0">
              <a:spAutoFit/>
            </a:bodyPr>
            <a:lstStyle/>
            <a:p>
              <a:pPr algn="ctr"/>
              <a:r>
                <a:rPr lang="en-US" sz="1400" b="1" dirty="0">
                  <a:solidFill>
                    <a:schemeClr val="bg1"/>
                  </a:solidFill>
                  <a:latin typeface="Lato" panose="020F0502020204030203" pitchFamily="34" charset="0"/>
                  <a:ea typeface="Open Sans Light" panose="020B0306030504020204" pitchFamily="34" charset="0"/>
                  <a:cs typeface="Open Sans Light" panose="020B0306030504020204" pitchFamily="34" charset="0"/>
                </a:rPr>
                <a:t>03</a:t>
              </a:r>
            </a:p>
          </p:txBody>
        </p:sp>
      </p:grpSp>
      <p:grpSp>
        <p:nvGrpSpPr>
          <p:cNvPr id="10" name="Group 9"/>
          <p:cNvGrpSpPr/>
          <p:nvPr/>
        </p:nvGrpSpPr>
        <p:grpSpPr>
          <a:xfrm>
            <a:off x="636084" y="3663366"/>
            <a:ext cx="343846" cy="343846"/>
            <a:chOff x="601159" y="3828114"/>
            <a:chExt cx="453094" cy="453094"/>
          </a:xfrm>
        </p:grpSpPr>
        <p:sp>
          <p:nvSpPr>
            <p:cNvPr id="95" name="Oval 94"/>
            <p:cNvSpPr/>
            <p:nvPr/>
          </p:nvSpPr>
          <p:spPr>
            <a:xfrm>
              <a:off x="601159" y="3828114"/>
              <a:ext cx="453094" cy="45309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96" name="TextBox 95"/>
            <p:cNvSpPr txBox="1"/>
            <p:nvPr/>
          </p:nvSpPr>
          <p:spPr>
            <a:xfrm>
              <a:off x="647930" y="3920116"/>
              <a:ext cx="359553" cy="215444"/>
            </a:xfrm>
            <a:prstGeom prst="rect">
              <a:avLst/>
            </a:prstGeom>
            <a:noFill/>
          </p:spPr>
          <p:txBody>
            <a:bodyPr wrap="square" lIns="0" tIns="0" rIns="0" bIns="0" rtlCol="0">
              <a:spAutoFit/>
            </a:bodyPr>
            <a:lstStyle/>
            <a:p>
              <a:pPr algn="ctr"/>
              <a:r>
                <a:rPr lang="en-US" sz="1400" b="1" dirty="0">
                  <a:solidFill>
                    <a:schemeClr val="bg1"/>
                  </a:solidFill>
                  <a:latin typeface="Lato" panose="020F0502020204030203" pitchFamily="34" charset="0"/>
                  <a:ea typeface="Open Sans Light" panose="020B0306030504020204" pitchFamily="34" charset="0"/>
                  <a:cs typeface="Open Sans Light" panose="020B0306030504020204" pitchFamily="34" charset="0"/>
                </a:rPr>
                <a:t>04</a:t>
              </a:r>
            </a:p>
          </p:txBody>
        </p:sp>
      </p:grpSp>
      <p:sp>
        <p:nvSpPr>
          <p:cNvPr id="28" name="Rectangle 27">
            <a:extLst>
              <a:ext uri="{FF2B5EF4-FFF2-40B4-BE49-F238E27FC236}">
                <a16:creationId xmlns:a16="http://schemas.microsoft.com/office/drawing/2014/main" id="{C301BAA2-EAAA-4579-BA5C-88B6EDB723A0}"/>
              </a:ext>
            </a:extLst>
          </p:cNvPr>
          <p:cNvSpPr/>
          <p:nvPr/>
        </p:nvSpPr>
        <p:spPr>
          <a:xfrm>
            <a:off x="424679" y="4606433"/>
            <a:ext cx="1824970" cy="463460"/>
          </a:xfrm>
          <a:prstGeom prst="rect">
            <a:avLst/>
          </a:prstGeom>
          <a:solidFill>
            <a:srgbClr val="F6F8FA"/>
          </a:solidFill>
          <a:ln>
            <a:solidFill>
              <a:srgbClr val="F6F8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95D5CC06-95F8-4C38-9842-FACD3D6FF561}"/>
              </a:ext>
            </a:extLst>
          </p:cNvPr>
          <p:cNvSpPr/>
          <p:nvPr/>
        </p:nvSpPr>
        <p:spPr>
          <a:xfrm>
            <a:off x="6894351" y="4567536"/>
            <a:ext cx="1824970" cy="463460"/>
          </a:xfrm>
          <a:prstGeom prst="rect">
            <a:avLst/>
          </a:prstGeom>
          <a:solidFill>
            <a:srgbClr val="F6F8FA"/>
          </a:solidFill>
          <a:ln>
            <a:solidFill>
              <a:srgbClr val="F6F8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itle 2">
            <a:extLst>
              <a:ext uri="{FF2B5EF4-FFF2-40B4-BE49-F238E27FC236}">
                <a16:creationId xmlns:a16="http://schemas.microsoft.com/office/drawing/2014/main" id="{94509BCE-005C-4943-887B-EA734392EEA0}"/>
              </a:ext>
            </a:extLst>
          </p:cNvPr>
          <p:cNvSpPr txBox="1">
            <a:spLocks/>
          </p:cNvSpPr>
          <p:nvPr/>
        </p:nvSpPr>
        <p:spPr>
          <a:xfrm>
            <a:off x="2737135" y="1294294"/>
            <a:ext cx="1080517" cy="153888"/>
          </a:xfrm>
          <a:prstGeom prst="rect">
            <a:avLst/>
          </a:prstGeom>
        </p:spPr>
        <p:txBody>
          <a:bodyPr wrap="square" lIns="0" tIns="0" rIns="0" bIns="0">
            <a:spAutoFit/>
          </a:bodyPr>
          <a:lstStyle>
            <a:lvl1pPr algn="ctr" defTabSz="1828800" rtl="0" eaLnBrk="1" latinLnBrk="0" hangingPunct="1">
              <a:lnSpc>
                <a:spcPct val="100000"/>
              </a:lnSpc>
              <a:spcBef>
                <a:spcPct val="0"/>
              </a:spcBef>
              <a:buNone/>
              <a:defRPr sz="6000" b="1" kern="1200" cap="none" spc="-10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pPr algn="l"/>
            <a:r>
              <a:rPr lang="en-US" sz="1000" cap="all" spc="20" dirty="0">
                <a:solidFill>
                  <a:schemeClr val="accent1"/>
                </a:solidFill>
                <a:latin typeface="Lato" panose="020F0502020204030203" pitchFamily="34" charset="0"/>
              </a:rPr>
              <a:t>R^2 Value</a:t>
            </a:r>
          </a:p>
        </p:txBody>
      </p:sp>
      <p:cxnSp>
        <p:nvCxnSpPr>
          <p:cNvPr id="31" name="Straight Connector 30">
            <a:extLst>
              <a:ext uri="{FF2B5EF4-FFF2-40B4-BE49-F238E27FC236}">
                <a16:creationId xmlns:a16="http://schemas.microsoft.com/office/drawing/2014/main" id="{9A79812A-35AF-4D9A-8BAD-A7832200A321}"/>
              </a:ext>
            </a:extLst>
          </p:cNvPr>
          <p:cNvCxnSpPr>
            <a:cxnSpLocks/>
          </p:cNvCxnSpPr>
          <p:nvPr/>
        </p:nvCxnSpPr>
        <p:spPr>
          <a:xfrm>
            <a:off x="2476743" y="1247257"/>
            <a:ext cx="0" cy="3590906"/>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grpSp>
        <p:nvGrpSpPr>
          <p:cNvPr id="32" name="Group 31">
            <a:extLst>
              <a:ext uri="{FF2B5EF4-FFF2-40B4-BE49-F238E27FC236}">
                <a16:creationId xmlns:a16="http://schemas.microsoft.com/office/drawing/2014/main" id="{44F594EF-A4CB-4AA0-8F01-5D2342B6DACF}"/>
              </a:ext>
            </a:extLst>
          </p:cNvPr>
          <p:cNvGrpSpPr/>
          <p:nvPr/>
        </p:nvGrpSpPr>
        <p:grpSpPr>
          <a:xfrm>
            <a:off x="636084" y="4361142"/>
            <a:ext cx="343846" cy="343846"/>
            <a:chOff x="601159" y="3828114"/>
            <a:chExt cx="453094" cy="453094"/>
          </a:xfrm>
        </p:grpSpPr>
        <p:sp>
          <p:nvSpPr>
            <p:cNvPr id="33" name="Oval 32">
              <a:extLst>
                <a:ext uri="{FF2B5EF4-FFF2-40B4-BE49-F238E27FC236}">
                  <a16:creationId xmlns:a16="http://schemas.microsoft.com/office/drawing/2014/main" id="{6024ED98-9775-4227-90C3-F688521E11CB}"/>
                </a:ext>
              </a:extLst>
            </p:cNvPr>
            <p:cNvSpPr/>
            <p:nvPr/>
          </p:nvSpPr>
          <p:spPr>
            <a:xfrm>
              <a:off x="601159" y="3828114"/>
              <a:ext cx="453094" cy="45309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34" name="TextBox 33">
              <a:extLst>
                <a:ext uri="{FF2B5EF4-FFF2-40B4-BE49-F238E27FC236}">
                  <a16:creationId xmlns:a16="http://schemas.microsoft.com/office/drawing/2014/main" id="{1FEB6CBB-F238-4C12-9914-31F971E5C492}"/>
                </a:ext>
              </a:extLst>
            </p:cNvPr>
            <p:cNvSpPr txBox="1"/>
            <p:nvPr/>
          </p:nvSpPr>
          <p:spPr>
            <a:xfrm>
              <a:off x="647930" y="3920116"/>
              <a:ext cx="359553" cy="283896"/>
            </a:xfrm>
            <a:prstGeom prst="rect">
              <a:avLst/>
            </a:prstGeom>
            <a:noFill/>
          </p:spPr>
          <p:txBody>
            <a:bodyPr wrap="square" lIns="0" tIns="0" rIns="0" bIns="0" rtlCol="0">
              <a:spAutoFit/>
            </a:bodyPr>
            <a:lstStyle/>
            <a:p>
              <a:pPr algn="ctr"/>
              <a:r>
                <a:rPr lang="en-US" sz="1400" b="1" dirty="0">
                  <a:solidFill>
                    <a:schemeClr val="bg1"/>
                  </a:solidFill>
                  <a:latin typeface="Lato" panose="020F0502020204030203" pitchFamily="34" charset="0"/>
                  <a:ea typeface="Open Sans Light" panose="020B0306030504020204" pitchFamily="34" charset="0"/>
                  <a:cs typeface="Open Sans Light" panose="020B0306030504020204" pitchFamily="34" charset="0"/>
                </a:rPr>
                <a:t>05</a:t>
              </a:r>
            </a:p>
          </p:txBody>
        </p:sp>
      </p:grpSp>
      <p:cxnSp>
        <p:nvCxnSpPr>
          <p:cNvPr id="36" name="Straight Connector 35">
            <a:extLst>
              <a:ext uri="{FF2B5EF4-FFF2-40B4-BE49-F238E27FC236}">
                <a16:creationId xmlns:a16="http://schemas.microsoft.com/office/drawing/2014/main" id="{58EB1FA7-3ED0-4626-A2E2-8D2F3DCA8C2A}"/>
              </a:ext>
            </a:extLst>
          </p:cNvPr>
          <p:cNvCxnSpPr>
            <a:cxnSpLocks/>
          </p:cNvCxnSpPr>
          <p:nvPr/>
        </p:nvCxnSpPr>
        <p:spPr>
          <a:xfrm flipH="1">
            <a:off x="489946" y="2072206"/>
            <a:ext cx="3167653"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AC76F0-80ED-4DAA-A8D3-D2AB1F1E5C29}"/>
              </a:ext>
            </a:extLst>
          </p:cNvPr>
          <p:cNvCxnSpPr>
            <a:cxnSpLocks/>
          </p:cNvCxnSpPr>
          <p:nvPr/>
        </p:nvCxnSpPr>
        <p:spPr>
          <a:xfrm flipH="1">
            <a:off x="489946" y="2786016"/>
            <a:ext cx="3167653"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5552A2E-B717-4A9C-BFBE-AC3BA2845FCC}"/>
              </a:ext>
            </a:extLst>
          </p:cNvPr>
          <p:cNvCxnSpPr>
            <a:cxnSpLocks/>
          </p:cNvCxnSpPr>
          <p:nvPr/>
        </p:nvCxnSpPr>
        <p:spPr>
          <a:xfrm flipH="1">
            <a:off x="489946" y="3499826"/>
            <a:ext cx="3167653"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1D80407-E7D3-4F1A-9522-90C8E48E37B6}"/>
              </a:ext>
            </a:extLst>
          </p:cNvPr>
          <p:cNvCxnSpPr>
            <a:cxnSpLocks/>
          </p:cNvCxnSpPr>
          <p:nvPr/>
        </p:nvCxnSpPr>
        <p:spPr>
          <a:xfrm flipH="1">
            <a:off x="489946" y="4213637"/>
            <a:ext cx="3167653"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grpSp>
        <p:nvGrpSpPr>
          <p:cNvPr id="42" name="Group 41">
            <a:extLst>
              <a:ext uri="{FF2B5EF4-FFF2-40B4-BE49-F238E27FC236}">
                <a16:creationId xmlns:a16="http://schemas.microsoft.com/office/drawing/2014/main" id="{D2F5164D-67F1-4EDC-A2A0-CFA48D2E6735}"/>
              </a:ext>
            </a:extLst>
          </p:cNvPr>
          <p:cNvGrpSpPr/>
          <p:nvPr/>
        </p:nvGrpSpPr>
        <p:grpSpPr>
          <a:xfrm>
            <a:off x="1272051" y="2293517"/>
            <a:ext cx="1080517" cy="333724"/>
            <a:chOff x="1230351" y="2277818"/>
            <a:chExt cx="7306721" cy="333724"/>
          </a:xfrm>
        </p:grpSpPr>
        <p:sp>
          <p:nvSpPr>
            <p:cNvPr id="43" name="TextBox 42">
              <a:extLst>
                <a:ext uri="{FF2B5EF4-FFF2-40B4-BE49-F238E27FC236}">
                  <a16:creationId xmlns:a16="http://schemas.microsoft.com/office/drawing/2014/main" id="{9CE65AFB-3845-41C6-9252-FF93EDB11B13}"/>
                </a:ext>
              </a:extLst>
            </p:cNvPr>
            <p:cNvSpPr txBox="1"/>
            <p:nvPr/>
          </p:nvSpPr>
          <p:spPr>
            <a:xfrm>
              <a:off x="1230351" y="2477403"/>
              <a:ext cx="7306721" cy="134139"/>
            </a:xfrm>
            <a:prstGeom prst="rect">
              <a:avLst/>
            </a:prstGeom>
            <a:noFill/>
          </p:spPr>
          <p:txBody>
            <a:bodyPr wrap="square" lIns="0" tIns="0" rIns="0" bIns="0" rtlCol="0">
              <a:spAutoFit/>
            </a:bodyPr>
            <a:lstStyle/>
            <a:p>
              <a:pPr>
                <a:lnSpc>
                  <a:spcPct val="120000"/>
                </a:lnSpc>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$0.10 per mile</a:t>
              </a:r>
            </a:p>
          </p:txBody>
        </p:sp>
        <p:sp>
          <p:nvSpPr>
            <p:cNvPr id="44" name="Title 2">
              <a:extLst>
                <a:ext uri="{FF2B5EF4-FFF2-40B4-BE49-F238E27FC236}">
                  <a16:creationId xmlns:a16="http://schemas.microsoft.com/office/drawing/2014/main" id="{B78095E1-37E7-413E-A077-881EF64C9947}"/>
                </a:ext>
              </a:extLst>
            </p:cNvPr>
            <p:cNvSpPr txBox="1">
              <a:spLocks/>
            </p:cNvSpPr>
            <p:nvPr/>
          </p:nvSpPr>
          <p:spPr>
            <a:xfrm>
              <a:off x="1230351" y="2277818"/>
              <a:ext cx="7306721" cy="153888"/>
            </a:xfrm>
            <a:prstGeom prst="rect">
              <a:avLst/>
            </a:prstGeom>
          </p:spPr>
          <p:txBody>
            <a:bodyPr wrap="square" lIns="0" tIns="0" rIns="0" bIns="0">
              <a:spAutoFit/>
            </a:bodyPr>
            <a:lstStyle>
              <a:lvl1pPr algn="ctr" defTabSz="1828800" rtl="0" eaLnBrk="1" latinLnBrk="0" hangingPunct="1">
                <a:lnSpc>
                  <a:spcPct val="100000"/>
                </a:lnSpc>
                <a:spcBef>
                  <a:spcPct val="0"/>
                </a:spcBef>
                <a:buNone/>
                <a:defRPr sz="6000" b="1" kern="1200" cap="none" spc="-10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pPr algn="l"/>
              <a:r>
                <a:rPr lang="en-US" sz="1000" cap="all" spc="20" dirty="0">
                  <a:solidFill>
                    <a:schemeClr val="accent1"/>
                  </a:solidFill>
                  <a:latin typeface="Lato" panose="020F0502020204030203" pitchFamily="34" charset="0"/>
                </a:rPr>
                <a:t>Ford f-350</a:t>
              </a:r>
            </a:p>
          </p:txBody>
        </p:sp>
      </p:grpSp>
      <p:grpSp>
        <p:nvGrpSpPr>
          <p:cNvPr id="45" name="Group 44">
            <a:extLst>
              <a:ext uri="{FF2B5EF4-FFF2-40B4-BE49-F238E27FC236}">
                <a16:creationId xmlns:a16="http://schemas.microsoft.com/office/drawing/2014/main" id="{90319AA1-1CEB-40D4-8D0F-CE57F8CD1492}"/>
              </a:ext>
            </a:extLst>
          </p:cNvPr>
          <p:cNvGrpSpPr/>
          <p:nvPr/>
        </p:nvGrpSpPr>
        <p:grpSpPr>
          <a:xfrm>
            <a:off x="1272051" y="2984299"/>
            <a:ext cx="1265138" cy="333724"/>
            <a:chOff x="1230351" y="2277818"/>
            <a:chExt cx="7306721" cy="333724"/>
          </a:xfrm>
        </p:grpSpPr>
        <p:sp>
          <p:nvSpPr>
            <p:cNvPr id="46" name="TextBox 45">
              <a:extLst>
                <a:ext uri="{FF2B5EF4-FFF2-40B4-BE49-F238E27FC236}">
                  <a16:creationId xmlns:a16="http://schemas.microsoft.com/office/drawing/2014/main" id="{84C513AA-6FBA-41CF-8F88-00B1F7AFDE77}"/>
                </a:ext>
              </a:extLst>
            </p:cNvPr>
            <p:cNvSpPr txBox="1"/>
            <p:nvPr/>
          </p:nvSpPr>
          <p:spPr>
            <a:xfrm>
              <a:off x="1230351" y="2477403"/>
              <a:ext cx="7306721" cy="134139"/>
            </a:xfrm>
            <a:prstGeom prst="rect">
              <a:avLst/>
            </a:prstGeom>
            <a:noFill/>
          </p:spPr>
          <p:txBody>
            <a:bodyPr wrap="square" lIns="0" tIns="0" rIns="0" bIns="0" rtlCol="0">
              <a:spAutoFit/>
            </a:bodyPr>
            <a:lstStyle/>
            <a:p>
              <a:pPr>
                <a:lnSpc>
                  <a:spcPct val="120000"/>
                </a:lnSpc>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$0.10 per mile</a:t>
              </a:r>
            </a:p>
          </p:txBody>
        </p:sp>
        <p:sp>
          <p:nvSpPr>
            <p:cNvPr id="47" name="Title 2">
              <a:extLst>
                <a:ext uri="{FF2B5EF4-FFF2-40B4-BE49-F238E27FC236}">
                  <a16:creationId xmlns:a16="http://schemas.microsoft.com/office/drawing/2014/main" id="{813274BD-8360-487D-9343-2522158184BB}"/>
                </a:ext>
              </a:extLst>
            </p:cNvPr>
            <p:cNvSpPr txBox="1">
              <a:spLocks/>
            </p:cNvSpPr>
            <p:nvPr/>
          </p:nvSpPr>
          <p:spPr>
            <a:xfrm>
              <a:off x="1230351" y="2277818"/>
              <a:ext cx="7306721" cy="153888"/>
            </a:xfrm>
            <a:prstGeom prst="rect">
              <a:avLst/>
            </a:prstGeom>
          </p:spPr>
          <p:txBody>
            <a:bodyPr wrap="square" lIns="0" tIns="0" rIns="0" bIns="0">
              <a:spAutoFit/>
            </a:bodyPr>
            <a:lstStyle>
              <a:lvl1pPr algn="ctr" defTabSz="1828800" rtl="0" eaLnBrk="1" latinLnBrk="0" hangingPunct="1">
                <a:lnSpc>
                  <a:spcPct val="100000"/>
                </a:lnSpc>
                <a:spcBef>
                  <a:spcPct val="0"/>
                </a:spcBef>
                <a:buNone/>
                <a:defRPr sz="6000" b="1" kern="1200" cap="none" spc="-10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pPr algn="l"/>
              <a:r>
                <a:rPr lang="en-US" sz="1000" cap="all" spc="20" dirty="0">
                  <a:solidFill>
                    <a:schemeClr val="accent1"/>
                  </a:solidFill>
                  <a:latin typeface="Lato" panose="020F0502020204030203" pitchFamily="34" charset="0"/>
                </a:rPr>
                <a:t>Ch. silverado</a:t>
              </a:r>
            </a:p>
          </p:txBody>
        </p:sp>
      </p:grpSp>
      <p:grpSp>
        <p:nvGrpSpPr>
          <p:cNvPr id="48" name="Group 47">
            <a:extLst>
              <a:ext uri="{FF2B5EF4-FFF2-40B4-BE49-F238E27FC236}">
                <a16:creationId xmlns:a16="http://schemas.microsoft.com/office/drawing/2014/main" id="{879D1B24-7E6E-4C1F-9A42-6E4E19123BD2}"/>
              </a:ext>
            </a:extLst>
          </p:cNvPr>
          <p:cNvGrpSpPr/>
          <p:nvPr/>
        </p:nvGrpSpPr>
        <p:grpSpPr>
          <a:xfrm>
            <a:off x="1272051" y="3675081"/>
            <a:ext cx="1080517" cy="333724"/>
            <a:chOff x="1230351" y="2277818"/>
            <a:chExt cx="7306721" cy="333724"/>
          </a:xfrm>
        </p:grpSpPr>
        <p:sp>
          <p:nvSpPr>
            <p:cNvPr id="49" name="TextBox 48">
              <a:extLst>
                <a:ext uri="{FF2B5EF4-FFF2-40B4-BE49-F238E27FC236}">
                  <a16:creationId xmlns:a16="http://schemas.microsoft.com/office/drawing/2014/main" id="{13D74097-2A47-4C95-B233-9C8B4EFF4EDA}"/>
                </a:ext>
              </a:extLst>
            </p:cNvPr>
            <p:cNvSpPr txBox="1"/>
            <p:nvPr/>
          </p:nvSpPr>
          <p:spPr>
            <a:xfrm>
              <a:off x="1230351" y="2477403"/>
              <a:ext cx="7306721" cy="134139"/>
            </a:xfrm>
            <a:prstGeom prst="rect">
              <a:avLst/>
            </a:prstGeom>
            <a:noFill/>
          </p:spPr>
          <p:txBody>
            <a:bodyPr wrap="square" lIns="0" tIns="0" rIns="0" bIns="0" rtlCol="0">
              <a:spAutoFit/>
            </a:bodyPr>
            <a:lstStyle/>
            <a:p>
              <a:pPr>
                <a:lnSpc>
                  <a:spcPct val="120000"/>
                </a:lnSpc>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$0.11 per mile</a:t>
              </a:r>
            </a:p>
          </p:txBody>
        </p:sp>
        <p:sp>
          <p:nvSpPr>
            <p:cNvPr id="50" name="Title 2">
              <a:extLst>
                <a:ext uri="{FF2B5EF4-FFF2-40B4-BE49-F238E27FC236}">
                  <a16:creationId xmlns:a16="http://schemas.microsoft.com/office/drawing/2014/main" id="{0A5FC9C9-7382-4E8C-9499-2011FCC59859}"/>
                </a:ext>
              </a:extLst>
            </p:cNvPr>
            <p:cNvSpPr txBox="1">
              <a:spLocks/>
            </p:cNvSpPr>
            <p:nvPr/>
          </p:nvSpPr>
          <p:spPr>
            <a:xfrm>
              <a:off x="1230351" y="2277818"/>
              <a:ext cx="7306721" cy="153888"/>
            </a:xfrm>
            <a:prstGeom prst="rect">
              <a:avLst/>
            </a:prstGeom>
          </p:spPr>
          <p:txBody>
            <a:bodyPr wrap="square" lIns="0" tIns="0" rIns="0" bIns="0">
              <a:spAutoFit/>
            </a:bodyPr>
            <a:lstStyle>
              <a:lvl1pPr algn="ctr" defTabSz="1828800" rtl="0" eaLnBrk="1" latinLnBrk="0" hangingPunct="1">
                <a:lnSpc>
                  <a:spcPct val="100000"/>
                </a:lnSpc>
                <a:spcBef>
                  <a:spcPct val="0"/>
                </a:spcBef>
                <a:buNone/>
                <a:defRPr sz="6000" b="1" kern="1200" cap="none" spc="-10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pPr algn="l"/>
              <a:r>
                <a:rPr lang="en-US" sz="1000" cap="all" spc="20" dirty="0">
                  <a:solidFill>
                    <a:schemeClr val="accent1"/>
                  </a:solidFill>
                  <a:latin typeface="Lato" panose="020F0502020204030203" pitchFamily="34" charset="0"/>
                </a:rPr>
                <a:t>Ram 2500</a:t>
              </a:r>
            </a:p>
          </p:txBody>
        </p:sp>
      </p:grpSp>
      <p:grpSp>
        <p:nvGrpSpPr>
          <p:cNvPr id="51" name="Group 50">
            <a:extLst>
              <a:ext uri="{FF2B5EF4-FFF2-40B4-BE49-F238E27FC236}">
                <a16:creationId xmlns:a16="http://schemas.microsoft.com/office/drawing/2014/main" id="{9C8FB8A7-1796-4059-A44E-E742F40B8417}"/>
              </a:ext>
            </a:extLst>
          </p:cNvPr>
          <p:cNvGrpSpPr/>
          <p:nvPr/>
        </p:nvGrpSpPr>
        <p:grpSpPr>
          <a:xfrm>
            <a:off x="1272051" y="4365862"/>
            <a:ext cx="1080517" cy="333724"/>
            <a:chOff x="1230351" y="2277818"/>
            <a:chExt cx="7306721" cy="333724"/>
          </a:xfrm>
        </p:grpSpPr>
        <p:sp>
          <p:nvSpPr>
            <p:cNvPr id="52" name="TextBox 51">
              <a:extLst>
                <a:ext uri="{FF2B5EF4-FFF2-40B4-BE49-F238E27FC236}">
                  <a16:creationId xmlns:a16="http://schemas.microsoft.com/office/drawing/2014/main" id="{2CAE63AA-674F-442D-9FA2-A24537935E53}"/>
                </a:ext>
              </a:extLst>
            </p:cNvPr>
            <p:cNvSpPr txBox="1"/>
            <p:nvPr/>
          </p:nvSpPr>
          <p:spPr>
            <a:xfrm>
              <a:off x="1230351" y="2477403"/>
              <a:ext cx="7306721" cy="134139"/>
            </a:xfrm>
            <a:prstGeom prst="rect">
              <a:avLst/>
            </a:prstGeom>
            <a:noFill/>
          </p:spPr>
          <p:txBody>
            <a:bodyPr wrap="square" lIns="0" tIns="0" rIns="0" bIns="0" rtlCol="0">
              <a:spAutoFit/>
            </a:bodyPr>
            <a:lstStyle/>
            <a:p>
              <a:pPr>
                <a:lnSpc>
                  <a:spcPct val="120000"/>
                </a:lnSpc>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$0.11 per mile</a:t>
              </a:r>
            </a:p>
          </p:txBody>
        </p:sp>
        <p:sp>
          <p:nvSpPr>
            <p:cNvPr id="53" name="Title 2">
              <a:extLst>
                <a:ext uri="{FF2B5EF4-FFF2-40B4-BE49-F238E27FC236}">
                  <a16:creationId xmlns:a16="http://schemas.microsoft.com/office/drawing/2014/main" id="{C9AED304-35D8-4463-A0C9-A0B710C0D9F4}"/>
                </a:ext>
              </a:extLst>
            </p:cNvPr>
            <p:cNvSpPr txBox="1">
              <a:spLocks/>
            </p:cNvSpPr>
            <p:nvPr/>
          </p:nvSpPr>
          <p:spPr>
            <a:xfrm>
              <a:off x="1230351" y="2277818"/>
              <a:ext cx="7306721" cy="153888"/>
            </a:xfrm>
            <a:prstGeom prst="rect">
              <a:avLst/>
            </a:prstGeom>
          </p:spPr>
          <p:txBody>
            <a:bodyPr wrap="square" lIns="0" tIns="0" rIns="0" bIns="0">
              <a:spAutoFit/>
            </a:bodyPr>
            <a:lstStyle>
              <a:lvl1pPr algn="ctr" defTabSz="1828800" rtl="0" eaLnBrk="1" latinLnBrk="0" hangingPunct="1">
                <a:lnSpc>
                  <a:spcPct val="100000"/>
                </a:lnSpc>
                <a:spcBef>
                  <a:spcPct val="0"/>
                </a:spcBef>
                <a:buNone/>
                <a:defRPr sz="6000" b="1" kern="1200" cap="none" spc="-10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pPr algn="l"/>
              <a:r>
                <a:rPr lang="en-US" sz="1000" cap="all" spc="20" dirty="0">
                  <a:solidFill>
                    <a:schemeClr val="accent1"/>
                  </a:solidFill>
                  <a:latin typeface="Lato" panose="020F0502020204030203" pitchFamily="34" charset="0"/>
                </a:rPr>
                <a:t>Gmc sierra</a:t>
              </a:r>
            </a:p>
          </p:txBody>
        </p:sp>
      </p:grpSp>
      <p:grpSp>
        <p:nvGrpSpPr>
          <p:cNvPr id="54" name="Group 53">
            <a:extLst>
              <a:ext uri="{FF2B5EF4-FFF2-40B4-BE49-F238E27FC236}">
                <a16:creationId xmlns:a16="http://schemas.microsoft.com/office/drawing/2014/main" id="{24DB9E26-A978-4E60-BC6D-9D5BEA0BFBFD}"/>
              </a:ext>
            </a:extLst>
          </p:cNvPr>
          <p:cNvGrpSpPr/>
          <p:nvPr/>
        </p:nvGrpSpPr>
        <p:grpSpPr>
          <a:xfrm>
            <a:off x="2748789" y="1580856"/>
            <a:ext cx="1080517" cy="333724"/>
            <a:chOff x="1230351" y="2277818"/>
            <a:chExt cx="7306721" cy="333724"/>
          </a:xfrm>
        </p:grpSpPr>
        <p:sp>
          <p:nvSpPr>
            <p:cNvPr id="55" name="TextBox 54">
              <a:extLst>
                <a:ext uri="{FF2B5EF4-FFF2-40B4-BE49-F238E27FC236}">
                  <a16:creationId xmlns:a16="http://schemas.microsoft.com/office/drawing/2014/main" id="{0976462D-9C34-4EC8-91AD-CCD2AEFFD7F6}"/>
                </a:ext>
              </a:extLst>
            </p:cNvPr>
            <p:cNvSpPr txBox="1"/>
            <p:nvPr/>
          </p:nvSpPr>
          <p:spPr>
            <a:xfrm>
              <a:off x="1230351" y="2477403"/>
              <a:ext cx="7306721" cy="134139"/>
            </a:xfrm>
            <a:prstGeom prst="rect">
              <a:avLst/>
            </a:prstGeom>
            <a:noFill/>
          </p:spPr>
          <p:txBody>
            <a:bodyPr wrap="square" lIns="0" tIns="0" rIns="0" bIns="0" rtlCol="0">
              <a:spAutoFit/>
            </a:bodyPr>
            <a:lstStyle/>
            <a:p>
              <a:pPr>
                <a:lnSpc>
                  <a:spcPct val="120000"/>
                </a:lnSpc>
              </a:pPr>
              <a:r>
                <a:rPr lang="en-US" sz="800" dirty="0">
                  <a:solidFill>
                    <a:schemeClr val="accent1"/>
                  </a:solidFill>
                  <a:latin typeface="Lato" panose="020F0502020204030203" pitchFamily="34" charset="0"/>
                  <a:ea typeface="Open Sans" panose="020B0606030504020204" pitchFamily="34" charset="0"/>
                  <a:cs typeface="Open Sans" panose="020B0606030504020204" pitchFamily="34" charset="0"/>
                </a:rPr>
                <a:t>0.547744</a:t>
              </a:r>
              <a:endPar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endParaRPr>
            </a:p>
          </p:txBody>
        </p:sp>
        <p:sp>
          <p:nvSpPr>
            <p:cNvPr id="56" name="Title 2">
              <a:extLst>
                <a:ext uri="{FF2B5EF4-FFF2-40B4-BE49-F238E27FC236}">
                  <a16:creationId xmlns:a16="http://schemas.microsoft.com/office/drawing/2014/main" id="{B1FD7D42-3559-4D64-847E-13352674C227}"/>
                </a:ext>
              </a:extLst>
            </p:cNvPr>
            <p:cNvSpPr txBox="1">
              <a:spLocks/>
            </p:cNvSpPr>
            <p:nvPr/>
          </p:nvSpPr>
          <p:spPr>
            <a:xfrm>
              <a:off x="1230351" y="2277818"/>
              <a:ext cx="7306721" cy="153888"/>
            </a:xfrm>
            <a:prstGeom prst="rect">
              <a:avLst/>
            </a:prstGeom>
          </p:spPr>
          <p:txBody>
            <a:bodyPr wrap="square" lIns="0" tIns="0" rIns="0" bIns="0">
              <a:spAutoFit/>
            </a:bodyPr>
            <a:lstStyle>
              <a:lvl1pPr algn="ctr" defTabSz="1828800" rtl="0" eaLnBrk="1" latinLnBrk="0" hangingPunct="1">
                <a:lnSpc>
                  <a:spcPct val="100000"/>
                </a:lnSpc>
                <a:spcBef>
                  <a:spcPct val="0"/>
                </a:spcBef>
                <a:buNone/>
                <a:defRPr sz="6000" b="1" kern="1200" cap="none" spc="-10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pPr algn="l"/>
              <a:r>
                <a:rPr lang="en-US" sz="1000" cap="all" spc="20" dirty="0">
                  <a:solidFill>
                    <a:schemeClr val="accent1"/>
                  </a:solidFill>
                  <a:latin typeface="Lato" panose="020F0502020204030203" pitchFamily="34" charset="0"/>
                </a:rPr>
                <a:t>Gmc sierra</a:t>
              </a:r>
            </a:p>
          </p:txBody>
        </p:sp>
      </p:grpSp>
      <p:grpSp>
        <p:nvGrpSpPr>
          <p:cNvPr id="57" name="Group 56">
            <a:extLst>
              <a:ext uri="{FF2B5EF4-FFF2-40B4-BE49-F238E27FC236}">
                <a16:creationId xmlns:a16="http://schemas.microsoft.com/office/drawing/2014/main" id="{A761DB58-3CDB-40EE-90AE-D85CD588BD57}"/>
              </a:ext>
            </a:extLst>
          </p:cNvPr>
          <p:cNvGrpSpPr/>
          <p:nvPr/>
        </p:nvGrpSpPr>
        <p:grpSpPr>
          <a:xfrm>
            <a:off x="2748789" y="2273864"/>
            <a:ext cx="1080517" cy="333724"/>
            <a:chOff x="1230351" y="2277818"/>
            <a:chExt cx="7306721" cy="333724"/>
          </a:xfrm>
        </p:grpSpPr>
        <p:sp>
          <p:nvSpPr>
            <p:cNvPr id="58" name="TextBox 57">
              <a:extLst>
                <a:ext uri="{FF2B5EF4-FFF2-40B4-BE49-F238E27FC236}">
                  <a16:creationId xmlns:a16="http://schemas.microsoft.com/office/drawing/2014/main" id="{3447FBE0-91FF-4BFF-B6B3-5114FB610E3F}"/>
                </a:ext>
              </a:extLst>
            </p:cNvPr>
            <p:cNvSpPr txBox="1"/>
            <p:nvPr/>
          </p:nvSpPr>
          <p:spPr>
            <a:xfrm>
              <a:off x="1230351" y="2477403"/>
              <a:ext cx="7306721" cy="134139"/>
            </a:xfrm>
            <a:prstGeom prst="rect">
              <a:avLst/>
            </a:prstGeom>
            <a:noFill/>
          </p:spPr>
          <p:txBody>
            <a:bodyPr wrap="square" lIns="0" tIns="0" rIns="0" bIns="0" rtlCol="0">
              <a:spAutoFit/>
            </a:bodyPr>
            <a:lstStyle/>
            <a:p>
              <a:pPr>
                <a:lnSpc>
                  <a:spcPct val="120000"/>
                </a:lnSpc>
              </a:pPr>
              <a:r>
                <a:rPr lang="en-US" sz="800" dirty="0">
                  <a:solidFill>
                    <a:schemeClr val="accent1"/>
                  </a:solidFill>
                  <a:latin typeface="Lato" panose="020F0502020204030203" pitchFamily="34" charset="0"/>
                  <a:ea typeface="Open Sans" panose="020B0606030504020204" pitchFamily="34" charset="0"/>
                  <a:cs typeface="Open Sans" panose="020B0606030504020204" pitchFamily="34" charset="0"/>
                </a:rPr>
                <a:t>0.476450</a:t>
              </a:r>
              <a:endPar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endParaRPr>
            </a:p>
          </p:txBody>
        </p:sp>
        <p:sp>
          <p:nvSpPr>
            <p:cNvPr id="59" name="Title 2">
              <a:extLst>
                <a:ext uri="{FF2B5EF4-FFF2-40B4-BE49-F238E27FC236}">
                  <a16:creationId xmlns:a16="http://schemas.microsoft.com/office/drawing/2014/main" id="{3F091FFE-E02F-49B1-A5CA-FEDDA9DB7876}"/>
                </a:ext>
              </a:extLst>
            </p:cNvPr>
            <p:cNvSpPr txBox="1">
              <a:spLocks/>
            </p:cNvSpPr>
            <p:nvPr/>
          </p:nvSpPr>
          <p:spPr>
            <a:xfrm>
              <a:off x="1230351" y="2277818"/>
              <a:ext cx="7306721" cy="153888"/>
            </a:xfrm>
            <a:prstGeom prst="rect">
              <a:avLst/>
            </a:prstGeom>
          </p:spPr>
          <p:txBody>
            <a:bodyPr wrap="square" lIns="0" tIns="0" rIns="0" bIns="0">
              <a:spAutoFit/>
            </a:bodyPr>
            <a:lstStyle>
              <a:lvl1pPr algn="ctr" defTabSz="1828800" rtl="0" eaLnBrk="1" latinLnBrk="0" hangingPunct="1">
                <a:lnSpc>
                  <a:spcPct val="100000"/>
                </a:lnSpc>
                <a:spcBef>
                  <a:spcPct val="0"/>
                </a:spcBef>
                <a:buNone/>
                <a:defRPr sz="6000" b="1" kern="1200" cap="none" spc="-10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pPr algn="l"/>
              <a:r>
                <a:rPr lang="en-US" sz="1000" cap="all" spc="20" dirty="0">
                  <a:solidFill>
                    <a:schemeClr val="accent1"/>
                  </a:solidFill>
                  <a:latin typeface="Lato" panose="020F0502020204030203" pitchFamily="34" charset="0"/>
                </a:rPr>
                <a:t>Gmc canyon</a:t>
              </a:r>
            </a:p>
          </p:txBody>
        </p:sp>
      </p:grpSp>
      <p:grpSp>
        <p:nvGrpSpPr>
          <p:cNvPr id="60" name="Group 59">
            <a:extLst>
              <a:ext uri="{FF2B5EF4-FFF2-40B4-BE49-F238E27FC236}">
                <a16:creationId xmlns:a16="http://schemas.microsoft.com/office/drawing/2014/main" id="{D6489503-8B0B-49E2-869D-A48645517D27}"/>
              </a:ext>
            </a:extLst>
          </p:cNvPr>
          <p:cNvGrpSpPr/>
          <p:nvPr/>
        </p:nvGrpSpPr>
        <p:grpSpPr>
          <a:xfrm>
            <a:off x="2748789" y="2966872"/>
            <a:ext cx="1169036" cy="333724"/>
            <a:chOff x="1230351" y="2277818"/>
            <a:chExt cx="7306721" cy="333724"/>
          </a:xfrm>
        </p:grpSpPr>
        <p:sp>
          <p:nvSpPr>
            <p:cNvPr id="61" name="TextBox 60">
              <a:extLst>
                <a:ext uri="{FF2B5EF4-FFF2-40B4-BE49-F238E27FC236}">
                  <a16:creationId xmlns:a16="http://schemas.microsoft.com/office/drawing/2014/main" id="{867AF80E-CDFD-40D6-9E56-FA9C3389B273}"/>
                </a:ext>
              </a:extLst>
            </p:cNvPr>
            <p:cNvSpPr txBox="1"/>
            <p:nvPr/>
          </p:nvSpPr>
          <p:spPr>
            <a:xfrm>
              <a:off x="1230351" y="2477403"/>
              <a:ext cx="7306721" cy="134139"/>
            </a:xfrm>
            <a:prstGeom prst="rect">
              <a:avLst/>
            </a:prstGeom>
            <a:noFill/>
          </p:spPr>
          <p:txBody>
            <a:bodyPr wrap="square" lIns="0" tIns="0" rIns="0" bIns="0" rtlCol="0">
              <a:spAutoFit/>
            </a:bodyPr>
            <a:lstStyle/>
            <a:p>
              <a:pPr>
                <a:lnSpc>
                  <a:spcPct val="120000"/>
                </a:lnSpc>
              </a:pPr>
              <a:r>
                <a:rPr lang="en-US" sz="800" dirty="0">
                  <a:solidFill>
                    <a:schemeClr val="accent1"/>
                  </a:solidFill>
                  <a:latin typeface="Lato" panose="020F0502020204030203" pitchFamily="34" charset="0"/>
                  <a:ea typeface="Open Sans" panose="020B0606030504020204" pitchFamily="34" charset="0"/>
                  <a:cs typeface="Open Sans" panose="020B0606030504020204" pitchFamily="34" charset="0"/>
                </a:rPr>
                <a:t>0.442649</a:t>
              </a:r>
              <a:endPar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endParaRPr>
            </a:p>
          </p:txBody>
        </p:sp>
        <p:sp>
          <p:nvSpPr>
            <p:cNvPr id="62" name="Title 2">
              <a:extLst>
                <a:ext uri="{FF2B5EF4-FFF2-40B4-BE49-F238E27FC236}">
                  <a16:creationId xmlns:a16="http://schemas.microsoft.com/office/drawing/2014/main" id="{266F4281-A05A-4300-837B-7AD88ABA1399}"/>
                </a:ext>
              </a:extLst>
            </p:cNvPr>
            <p:cNvSpPr txBox="1">
              <a:spLocks/>
            </p:cNvSpPr>
            <p:nvPr/>
          </p:nvSpPr>
          <p:spPr>
            <a:xfrm>
              <a:off x="1230351" y="2277818"/>
              <a:ext cx="7306721" cy="307777"/>
            </a:xfrm>
            <a:prstGeom prst="rect">
              <a:avLst/>
            </a:prstGeom>
          </p:spPr>
          <p:txBody>
            <a:bodyPr wrap="square" lIns="0" tIns="0" rIns="0" bIns="0">
              <a:spAutoFit/>
            </a:bodyPr>
            <a:lstStyle>
              <a:lvl1pPr algn="ctr" defTabSz="1828800" rtl="0" eaLnBrk="1" latinLnBrk="0" hangingPunct="1">
                <a:lnSpc>
                  <a:spcPct val="100000"/>
                </a:lnSpc>
                <a:spcBef>
                  <a:spcPct val="0"/>
                </a:spcBef>
                <a:buNone/>
                <a:defRPr sz="6000" b="1" kern="1200" cap="none" spc="-10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pPr algn="l"/>
              <a:r>
                <a:rPr lang="en-US" sz="1000" cap="all" spc="20" dirty="0">
                  <a:solidFill>
                    <a:schemeClr val="accent1"/>
                  </a:solidFill>
                  <a:latin typeface="Lato" panose="020F0502020204030203" pitchFamily="34" charset="0"/>
                </a:rPr>
                <a:t>Toyota tundra</a:t>
              </a:r>
            </a:p>
          </p:txBody>
        </p:sp>
      </p:grpSp>
      <p:grpSp>
        <p:nvGrpSpPr>
          <p:cNvPr id="63" name="Group 62">
            <a:extLst>
              <a:ext uri="{FF2B5EF4-FFF2-40B4-BE49-F238E27FC236}">
                <a16:creationId xmlns:a16="http://schemas.microsoft.com/office/drawing/2014/main" id="{795B6811-1B76-4015-915A-5B28A5B45EBE}"/>
              </a:ext>
            </a:extLst>
          </p:cNvPr>
          <p:cNvGrpSpPr/>
          <p:nvPr/>
        </p:nvGrpSpPr>
        <p:grpSpPr>
          <a:xfrm>
            <a:off x="2748789" y="3659880"/>
            <a:ext cx="1197946" cy="333724"/>
            <a:chOff x="1230351" y="2277818"/>
            <a:chExt cx="7306721" cy="333724"/>
          </a:xfrm>
        </p:grpSpPr>
        <p:sp>
          <p:nvSpPr>
            <p:cNvPr id="64" name="TextBox 63">
              <a:extLst>
                <a:ext uri="{FF2B5EF4-FFF2-40B4-BE49-F238E27FC236}">
                  <a16:creationId xmlns:a16="http://schemas.microsoft.com/office/drawing/2014/main" id="{CB3B2FA1-851B-401B-99C2-AC3A7FD307AC}"/>
                </a:ext>
              </a:extLst>
            </p:cNvPr>
            <p:cNvSpPr txBox="1"/>
            <p:nvPr/>
          </p:nvSpPr>
          <p:spPr>
            <a:xfrm>
              <a:off x="1230351" y="2477403"/>
              <a:ext cx="7306721" cy="134139"/>
            </a:xfrm>
            <a:prstGeom prst="rect">
              <a:avLst/>
            </a:prstGeom>
            <a:noFill/>
          </p:spPr>
          <p:txBody>
            <a:bodyPr wrap="square" lIns="0" tIns="0" rIns="0" bIns="0" rtlCol="0">
              <a:spAutoFit/>
            </a:bodyPr>
            <a:lstStyle/>
            <a:p>
              <a:pPr>
                <a:lnSpc>
                  <a:spcPct val="120000"/>
                </a:lnSpc>
              </a:pPr>
              <a:r>
                <a:rPr lang="en-US" sz="800" dirty="0">
                  <a:solidFill>
                    <a:schemeClr val="accent1"/>
                  </a:solidFill>
                  <a:latin typeface="Lato" panose="020F0502020204030203" pitchFamily="34" charset="0"/>
                  <a:ea typeface="Open Sans" panose="020B0606030504020204" pitchFamily="34" charset="0"/>
                  <a:cs typeface="Open Sans" panose="020B0606030504020204" pitchFamily="34" charset="0"/>
                </a:rPr>
                <a:t>0.345773</a:t>
              </a:r>
              <a:endPar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endParaRPr>
            </a:p>
          </p:txBody>
        </p:sp>
        <p:sp>
          <p:nvSpPr>
            <p:cNvPr id="65" name="Title 2">
              <a:extLst>
                <a:ext uri="{FF2B5EF4-FFF2-40B4-BE49-F238E27FC236}">
                  <a16:creationId xmlns:a16="http://schemas.microsoft.com/office/drawing/2014/main" id="{3D182F30-1BAF-469E-BE81-66CE1B83CDD2}"/>
                </a:ext>
              </a:extLst>
            </p:cNvPr>
            <p:cNvSpPr txBox="1">
              <a:spLocks/>
            </p:cNvSpPr>
            <p:nvPr/>
          </p:nvSpPr>
          <p:spPr>
            <a:xfrm>
              <a:off x="1230351" y="2277818"/>
              <a:ext cx="7306721" cy="307777"/>
            </a:xfrm>
            <a:prstGeom prst="rect">
              <a:avLst/>
            </a:prstGeom>
          </p:spPr>
          <p:txBody>
            <a:bodyPr wrap="square" lIns="0" tIns="0" rIns="0" bIns="0">
              <a:spAutoFit/>
            </a:bodyPr>
            <a:lstStyle>
              <a:lvl1pPr algn="ctr" defTabSz="1828800" rtl="0" eaLnBrk="1" latinLnBrk="0" hangingPunct="1">
                <a:lnSpc>
                  <a:spcPct val="100000"/>
                </a:lnSpc>
                <a:spcBef>
                  <a:spcPct val="0"/>
                </a:spcBef>
                <a:buNone/>
                <a:defRPr sz="6000" b="1" kern="1200" cap="none" spc="-10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pPr algn="l"/>
              <a:r>
                <a:rPr lang="en-US" sz="1000" cap="all" spc="20" dirty="0">
                  <a:solidFill>
                    <a:schemeClr val="accent1"/>
                  </a:solidFill>
                  <a:latin typeface="Lato" panose="020F0502020204030203" pitchFamily="34" charset="0"/>
                </a:rPr>
                <a:t>Toyota tacoma</a:t>
              </a:r>
            </a:p>
          </p:txBody>
        </p:sp>
      </p:grpSp>
      <p:grpSp>
        <p:nvGrpSpPr>
          <p:cNvPr id="66" name="Group 65">
            <a:extLst>
              <a:ext uri="{FF2B5EF4-FFF2-40B4-BE49-F238E27FC236}">
                <a16:creationId xmlns:a16="http://schemas.microsoft.com/office/drawing/2014/main" id="{EC9EB183-947C-4EC0-BCC8-D215E36A9E3C}"/>
              </a:ext>
            </a:extLst>
          </p:cNvPr>
          <p:cNvGrpSpPr/>
          <p:nvPr/>
        </p:nvGrpSpPr>
        <p:grpSpPr>
          <a:xfrm>
            <a:off x="2748789" y="4352888"/>
            <a:ext cx="1080517" cy="333724"/>
            <a:chOff x="1230351" y="2277818"/>
            <a:chExt cx="7306721" cy="333724"/>
          </a:xfrm>
        </p:grpSpPr>
        <p:sp>
          <p:nvSpPr>
            <p:cNvPr id="67" name="TextBox 66">
              <a:extLst>
                <a:ext uri="{FF2B5EF4-FFF2-40B4-BE49-F238E27FC236}">
                  <a16:creationId xmlns:a16="http://schemas.microsoft.com/office/drawing/2014/main" id="{5BDA7775-D038-428A-A263-CEF4CF1403E3}"/>
                </a:ext>
              </a:extLst>
            </p:cNvPr>
            <p:cNvSpPr txBox="1"/>
            <p:nvPr/>
          </p:nvSpPr>
          <p:spPr>
            <a:xfrm>
              <a:off x="1230351" y="2477403"/>
              <a:ext cx="7306721" cy="134139"/>
            </a:xfrm>
            <a:prstGeom prst="rect">
              <a:avLst/>
            </a:prstGeom>
            <a:noFill/>
          </p:spPr>
          <p:txBody>
            <a:bodyPr wrap="square" lIns="0" tIns="0" rIns="0" bIns="0" rtlCol="0">
              <a:spAutoFit/>
            </a:bodyPr>
            <a:lstStyle/>
            <a:p>
              <a:pPr>
                <a:lnSpc>
                  <a:spcPct val="120000"/>
                </a:lnSpc>
              </a:pPr>
              <a:r>
                <a:rPr lang="en-US" sz="800" dirty="0">
                  <a:solidFill>
                    <a:schemeClr val="accent1"/>
                  </a:solidFill>
                  <a:latin typeface="Lato" panose="020F0502020204030203" pitchFamily="34" charset="0"/>
                  <a:ea typeface="Open Sans" panose="020B0606030504020204" pitchFamily="34" charset="0"/>
                  <a:cs typeface="Open Sans" panose="020B0606030504020204" pitchFamily="34" charset="0"/>
                </a:rPr>
                <a:t>0.301619</a:t>
              </a:r>
              <a:endPar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endParaRPr>
            </a:p>
          </p:txBody>
        </p:sp>
        <p:sp>
          <p:nvSpPr>
            <p:cNvPr id="68" name="Title 2">
              <a:extLst>
                <a:ext uri="{FF2B5EF4-FFF2-40B4-BE49-F238E27FC236}">
                  <a16:creationId xmlns:a16="http://schemas.microsoft.com/office/drawing/2014/main" id="{65FE1CC4-F13E-4FBD-86BB-FE0481CA60E0}"/>
                </a:ext>
              </a:extLst>
            </p:cNvPr>
            <p:cNvSpPr txBox="1">
              <a:spLocks/>
            </p:cNvSpPr>
            <p:nvPr/>
          </p:nvSpPr>
          <p:spPr>
            <a:xfrm>
              <a:off x="1230351" y="2277818"/>
              <a:ext cx="7306721" cy="153888"/>
            </a:xfrm>
            <a:prstGeom prst="rect">
              <a:avLst/>
            </a:prstGeom>
          </p:spPr>
          <p:txBody>
            <a:bodyPr wrap="square" lIns="0" tIns="0" rIns="0" bIns="0">
              <a:spAutoFit/>
            </a:bodyPr>
            <a:lstStyle>
              <a:lvl1pPr algn="ctr" defTabSz="1828800" rtl="0" eaLnBrk="1" latinLnBrk="0" hangingPunct="1">
                <a:lnSpc>
                  <a:spcPct val="100000"/>
                </a:lnSpc>
                <a:spcBef>
                  <a:spcPct val="0"/>
                </a:spcBef>
                <a:buNone/>
                <a:defRPr sz="6000" b="1" kern="1200" cap="none" spc="-10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pPr algn="l"/>
              <a:r>
                <a:rPr lang="en-US" sz="1000" cap="all" spc="20" dirty="0">
                  <a:solidFill>
                    <a:schemeClr val="accent1"/>
                  </a:solidFill>
                  <a:latin typeface="Lato" panose="020F0502020204030203" pitchFamily="34" charset="0"/>
                </a:rPr>
                <a:t>Ram 2500</a:t>
              </a:r>
            </a:p>
          </p:txBody>
        </p:sp>
      </p:grpSp>
      <p:grpSp>
        <p:nvGrpSpPr>
          <p:cNvPr id="70" name="Group 69">
            <a:extLst>
              <a:ext uri="{FF2B5EF4-FFF2-40B4-BE49-F238E27FC236}">
                <a16:creationId xmlns:a16="http://schemas.microsoft.com/office/drawing/2014/main" id="{BD3B55BF-19EC-48B7-BA15-14243D8CDB61}"/>
              </a:ext>
            </a:extLst>
          </p:cNvPr>
          <p:cNvGrpSpPr/>
          <p:nvPr/>
        </p:nvGrpSpPr>
        <p:grpSpPr>
          <a:xfrm>
            <a:off x="5032499" y="1251774"/>
            <a:ext cx="3439921" cy="2833178"/>
            <a:chOff x="6696823" y="1125952"/>
            <a:chExt cx="1850277" cy="2833178"/>
          </a:xfrm>
        </p:grpSpPr>
        <p:sp>
          <p:nvSpPr>
            <p:cNvPr id="71" name="TextBox 70">
              <a:extLst>
                <a:ext uri="{FF2B5EF4-FFF2-40B4-BE49-F238E27FC236}">
                  <a16:creationId xmlns:a16="http://schemas.microsoft.com/office/drawing/2014/main" id="{66987A3C-E0EF-4827-9610-5B574808FB3F}"/>
                </a:ext>
              </a:extLst>
            </p:cNvPr>
            <p:cNvSpPr txBox="1"/>
            <p:nvPr/>
          </p:nvSpPr>
          <p:spPr>
            <a:xfrm>
              <a:off x="6696823" y="1433567"/>
              <a:ext cx="1850277" cy="2525563"/>
            </a:xfrm>
            <a:prstGeom prst="rect">
              <a:avLst/>
            </a:prstGeom>
            <a:noFill/>
          </p:spPr>
          <p:txBody>
            <a:bodyPr wrap="square" lIns="0" tIns="0" rIns="0" bIns="0" rtlCol="0">
              <a:spAutoFit/>
            </a:bodyPr>
            <a:lstStyle/>
            <a:p>
              <a:pPr>
                <a:lnSpc>
                  <a:spcPct val="130000"/>
                </a:lnSpc>
                <a:spcAft>
                  <a:spcPts val="900"/>
                </a:spcAft>
              </a:pPr>
              <a:r>
                <a:rPr lang="en-US" sz="800" b="1"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Challenges</a:t>
              </a:r>
            </a:p>
            <a:p>
              <a:pPr>
                <a:lnSpc>
                  <a:spcPct val="130000"/>
                </a:lnSpc>
                <a:spcAft>
                  <a:spcPts val="900"/>
                </a:spcAft>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While all trucks examined show a negative correlation between price and mileage, the R squared value is too low to consider this statistically significant. Further all trucks examined have a negative slope range of only 4 cents. The most shallow slope being -0.09 and the most steep being         -0.13. It is unclear what brand and model retains their value the best given the nearly identical slopes and low R squared values.</a:t>
              </a:r>
            </a:p>
            <a:p>
              <a:pPr>
                <a:lnSpc>
                  <a:spcPct val="130000"/>
                </a:lnSpc>
                <a:spcAft>
                  <a:spcPts val="900"/>
                </a:spcAft>
              </a:pPr>
              <a:r>
                <a:rPr lang="en-US" sz="800" b="1"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Trends</a:t>
              </a:r>
              <a:endPar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endParaRPr>
            </a:p>
            <a:p>
              <a:pPr>
                <a:lnSpc>
                  <a:spcPct val="130000"/>
                </a:lnSpc>
                <a:spcAft>
                  <a:spcPts val="900"/>
                </a:spcAft>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However we can identify trends from the data. First, it is clear that Diesel trucks hold their value better over time than Gasoline trucks. This may be explained by the engine life expectancies. Second, we can conclude that the higher the starting price the steeper the slope of the regression line. </a:t>
              </a:r>
            </a:p>
            <a:p>
              <a:pPr>
                <a:lnSpc>
                  <a:spcPct val="130000"/>
                </a:lnSpc>
                <a:spcAft>
                  <a:spcPts val="900"/>
                </a:spcAft>
              </a:pPr>
              <a:endParaRPr lang="en-US" sz="800" b="1" dirty="0">
                <a:solidFill>
                  <a:schemeClr val="accent4"/>
                </a:solidFill>
                <a:latin typeface="Lato" panose="020F0502020204030203" pitchFamily="34" charset="0"/>
                <a:ea typeface="Open Sans Light" panose="020B0306030504020204" pitchFamily="34" charset="0"/>
                <a:cs typeface="Open Sans Light" panose="020B0306030504020204" pitchFamily="34" charset="0"/>
              </a:endParaRPr>
            </a:p>
          </p:txBody>
        </p:sp>
        <p:sp>
          <p:nvSpPr>
            <p:cNvPr id="72" name="Title 2">
              <a:extLst>
                <a:ext uri="{FF2B5EF4-FFF2-40B4-BE49-F238E27FC236}">
                  <a16:creationId xmlns:a16="http://schemas.microsoft.com/office/drawing/2014/main" id="{DD8175C2-1C49-43AE-8D64-460A4E66BBA7}"/>
                </a:ext>
              </a:extLst>
            </p:cNvPr>
            <p:cNvSpPr txBox="1">
              <a:spLocks/>
            </p:cNvSpPr>
            <p:nvPr/>
          </p:nvSpPr>
          <p:spPr>
            <a:xfrm>
              <a:off x="6696823" y="1125952"/>
              <a:ext cx="1850277" cy="184666"/>
            </a:xfrm>
            <a:prstGeom prst="rect">
              <a:avLst/>
            </a:prstGeom>
          </p:spPr>
          <p:txBody>
            <a:bodyPr wrap="square" lIns="0" tIns="0" rIns="0" bIns="0">
              <a:spAutoFit/>
            </a:bodyPr>
            <a:lstStyle>
              <a:lvl1pPr algn="ctr" defTabSz="1828800" rtl="0" eaLnBrk="1" latinLnBrk="0" hangingPunct="1">
                <a:lnSpc>
                  <a:spcPct val="100000"/>
                </a:lnSpc>
                <a:spcBef>
                  <a:spcPct val="0"/>
                </a:spcBef>
                <a:buNone/>
                <a:defRPr sz="6000" b="1" kern="1200" cap="none" spc="-10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pPr algn="l"/>
              <a:r>
                <a:rPr lang="en-US" sz="1200" cap="all" spc="20" dirty="0">
                  <a:solidFill>
                    <a:schemeClr val="accent2"/>
                  </a:solidFill>
                  <a:latin typeface="Lato" panose="020F0502020204030203" pitchFamily="34" charset="0"/>
                </a:rPr>
                <a:t>Findings</a:t>
              </a:r>
            </a:p>
          </p:txBody>
        </p:sp>
      </p:grpSp>
    </p:spTree>
    <p:extLst>
      <p:ext uri="{BB962C8B-B14F-4D97-AF65-F5344CB8AC3E}">
        <p14:creationId xmlns:p14="http://schemas.microsoft.com/office/powerpoint/2010/main" val="572638010"/>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Challenges &amp; </a:t>
            </a:r>
            <a:r>
              <a:rPr lang="en-US" dirty="0">
                <a:solidFill>
                  <a:schemeClr val="accent2"/>
                </a:solidFill>
              </a:rPr>
              <a:t>suggestions</a:t>
            </a:r>
          </a:p>
        </p:txBody>
      </p:sp>
      <p:sp>
        <p:nvSpPr>
          <p:cNvPr id="3" name="Text Placeholder 2"/>
          <p:cNvSpPr>
            <a:spLocks noGrp="1"/>
          </p:cNvSpPr>
          <p:nvPr>
            <p:ph type="body" sz="quarter" idx="11"/>
          </p:nvPr>
        </p:nvSpPr>
        <p:spPr/>
        <p:txBody>
          <a:bodyPr/>
          <a:lstStyle/>
          <a:p>
            <a:r>
              <a:rPr lang="en-US" dirty="0"/>
              <a:t>Concluding Our Study We Will Speak on Our Challenges and How to Improve The Study</a:t>
            </a:r>
          </a:p>
        </p:txBody>
      </p:sp>
      <p:sp>
        <p:nvSpPr>
          <p:cNvPr id="4" name="Freeform 3"/>
          <p:cNvSpPr>
            <a:spLocks noEditPoints="1"/>
          </p:cNvSpPr>
          <p:nvPr/>
        </p:nvSpPr>
        <p:spPr bwMode="auto">
          <a:xfrm>
            <a:off x="593725" y="1552279"/>
            <a:ext cx="402992" cy="400923"/>
          </a:xfrm>
          <a:custGeom>
            <a:avLst/>
            <a:gdLst>
              <a:gd name="T0" fmla="*/ 176 w 353"/>
              <a:gd name="T1" fmla="*/ 221 h 353"/>
              <a:gd name="T2" fmla="*/ 102 w 353"/>
              <a:gd name="T3" fmla="*/ 147 h 353"/>
              <a:gd name="T4" fmla="*/ 96 w 353"/>
              <a:gd name="T5" fmla="*/ 145 h 353"/>
              <a:gd name="T6" fmla="*/ 88 w 353"/>
              <a:gd name="T7" fmla="*/ 153 h 353"/>
              <a:gd name="T8" fmla="*/ 90 w 353"/>
              <a:gd name="T9" fmla="*/ 158 h 353"/>
              <a:gd name="T10" fmla="*/ 170 w 353"/>
              <a:gd name="T11" fmla="*/ 239 h 353"/>
              <a:gd name="T12" fmla="*/ 176 w 353"/>
              <a:gd name="T13" fmla="*/ 241 h 353"/>
              <a:gd name="T14" fmla="*/ 182 w 353"/>
              <a:gd name="T15" fmla="*/ 238 h 353"/>
              <a:gd name="T16" fmla="*/ 182 w 353"/>
              <a:gd name="T17" fmla="*/ 238 h 353"/>
              <a:gd name="T18" fmla="*/ 316 w 353"/>
              <a:gd name="T19" fmla="*/ 98 h 353"/>
              <a:gd name="T20" fmla="*/ 316 w 353"/>
              <a:gd name="T21" fmla="*/ 98 h 353"/>
              <a:gd name="T22" fmla="*/ 328 w 353"/>
              <a:gd name="T23" fmla="*/ 86 h 353"/>
              <a:gd name="T24" fmla="*/ 327 w 353"/>
              <a:gd name="T25" fmla="*/ 86 h 353"/>
              <a:gd name="T26" fmla="*/ 351 w 353"/>
              <a:gd name="T27" fmla="*/ 62 h 353"/>
              <a:gd name="T28" fmla="*/ 351 w 353"/>
              <a:gd name="T29" fmla="*/ 62 h 353"/>
              <a:gd name="T30" fmla="*/ 353 w 353"/>
              <a:gd name="T31" fmla="*/ 56 h 353"/>
              <a:gd name="T32" fmla="*/ 345 w 353"/>
              <a:gd name="T33" fmla="*/ 48 h 353"/>
              <a:gd name="T34" fmla="*/ 339 w 353"/>
              <a:gd name="T35" fmla="*/ 51 h 353"/>
              <a:gd name="T36" fmla="*/ 339 w 353"/>
              <a:gd name="T37" fmla="*/ 51 h 353"/>
              <a:gd name="T38" fmla="*/ 318 w 353"/>
              <a:gd name="T39" fmla="*/ 72 h 353"/>
              <a:gd name="T40" fmla="*/ 318 w 353"/>
              <a:gd name="T41" fmla="*/ 72 h 353"/>
              <a:gd name="T42" fmla="*/ 307 w 353"/>
              <a:gd name="T43" fmla="*/ 84 h 353"/>
              <a:gd name="T44" fmla="*/ 307 w 353"/>
              <a:gd name="T45" fmla="*/ 84 h 353"/>
              <a:gd name="T46" fmla="*/ 176 w 353"/>
              <a:gd name="T47" fmla="*/ 221 h 353"/>
              <a:gd name="T48" fmla="*/ 339 w 353"/>
              <a:gd name="T49" fmla="*/ 109 h 353"/>
              <a:gd name="T50" fmla="*/ 327 w 353"/>
              <a:gd name="T51" fmla="*/ 109 h 353"/>
              <a:gd name="T52" fmla="*/ 325 w 353"/>
              <a:gd name="T53" fmla="*/ 117 h 353"/>
              <a:gd name="T54" fmla="*/ 325 w 353"/>
              <a:gd name="T55" fmla="*/ 117 h 353"/>
              <a:gd name="T56" fmla="*/ 337 w 353"/>
              <a:gd name="T57" fmla="*/ 177 h 353"/>
              <a:gd name="T58" fmla="*/ 176 w 353"/>
              <a:gd name="T59" fmla="*/ 337 h 353"/>
              <a:gd name="T60" fmla="*/ 16 w 353"/>
              <a:gd name="T61" fmla="*/ 177 h 353"/>
              <a:gd name="T62" fmla="*/ 176 w 353"/>
              <a:gd name="T63" fmla="*/ 16 h 353"/>
              <a:gd name="T64" fmla="*/ 292 w 353"/>
              <a:gd name="T65" fmla="*/ 65 h 353"/>
              <a:gd name="T66" fmla="*/ 292 w 353"/>
              <a:gd name="T67" fmla="*/ 65 h 353"/>
              <a:gd name="T68" fmla="*/ 303 w 353"/>
              <a:gd name="T69" fmla="*/ 65 h 353"/>
              <a:gd name="T70" fmla="*/ 303 w 353"/>
              <a:gd name="T71" fmla="*/ 54 h 353"/>
              <a:gd name="T72" fmla="*/ 302 w 353"/>
              <a:gd name="T73" fmla="*/ 53 h 353"/>
              <a:gd name="T74" fmla="*/ 176 w 353"/>
              <a:gd name="T75" fmla="*/ 0 h 353"/>
              <a:gd name="T76" fmla="*/ 0 w 353"/>
              <a:gd name="T77" fmla="*/ 177 h 353"/>
              <a:gd name="T78" fmla="*/ 176 w 353"/>
              <a:gd name="T79" fmla="*/ 353 h 353"/>
              <a:gd name="T80" fmla="*/ 353 w 353"/>
              <a:gd name="T81" fmla="*/ 177 h 353"/>
              <a:gd name="T82" fmla="*/ 341 w 353"/>
              <a:gd name="T83" fmla="*/ 112 h 353"/>
              <a:gd name="T84" fmla="*/ 339 w 353"/>
              <a:gd name="T85" fmla="*/ 109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3" h="353">
                <a:moveTo>
                  <a:pt x="176" y="221"/>
                </a:moveTo>
                <a:cubicBezTo>
                  <a:pt x="102" y="147"/>
                  <a:pt x="102" y="147"/>
                  <a:pt x="102" y="147"/>
                </a:cubicBezTo>
                <a:cubicBezTo>
                  <a:pt x="100" y="146"/>
                  <a:pt x="98" y="145"/>
                  <a:pt x="96" y="145"/>
                </a:cubicBezTo>
                <a:cubicBezTo>
                  <a:pt x="91" y="145"/>
                  <a:pt x="88" y="148"/>
                  <a:pt x="88" y="153"/>
                </a:cubicBezTo>
                <a:cubicBezTo>
                  <a:pt x="88" y="155"/>
                  <a:pt x="89" y="157"/>
                  <a:pt x="90" y="158"/>
                </a:cubicBezTo>
                <a:cubicBezTo>
                  <a:pt x="170" y="239"/>
                  <a:pt x="170" y="239"/>
                  <a:pt x="170" y="239"/>
                </a:cubicBezTo>
                <a:cubicBezTo>
                  <a:pt x="172" y="240"/>
                  <a:pt x="174" y="241"/>
                  <a:pt x="176" y="241"/>
                </a:cubicBezTo>
                <a:cubicBezTo>
                  <a:pt x="178" y="241"/>
                  <a:pt x="180" y="240"/>
                  <a:pt x="182" y="238"/>
                </a:cubicBezTo>
                <a:cubicBezTo>
                  <a:pt x="182" y="238"/>
                  <a:pt x="182" y="238"/>
                  <a:pt x="182" y="238"/>
                </a:cubicBezTo>
                <a:cubicBezTo>
                  <a:pt x="316" y="98"/>
                  <a:pt x="316" y="98"/>
                  <a:pt x="316" y="98"/>
                </a:cubicBezTo>
                <a:cubicBezTo>
                  <a:pt x="316" y="98"/>
                  <a:pt x="316" y="98"/>
                  <a:pt x="316" y="98"/>
                </a:cubicBezTo>
                <a:cubicBezTo>
                  <a:pt x="328" y="86"/>
                  <a:pt x="328" y="86"/>
                  <a:pt x="328" y="86"/>
                </a:cubicBezTo>
                <a:cubicBezTo>
                  <a:pt x="328" y="86"/>
                  <a:pt x="328" y="86"/>
                  <a:pt x="327" y="86"/>
                </a:cubicBezTo>
                <a:cubicBezTo>
                  <a:pt x="351" y="62"/>
                  <a:pt x="351" y="62"/>
                  <a:pt x="351" y="62"/>
                </a:cubicBezTo>
                <a:cubicBezTo>
                  <a:pt x="351" y="62"/>
                  <a:pt x="351" y="62"/>
                  <a:pt x="351" y="62"/>
                </a:cubicBezTo>
                <a:cubicBezTo>
                  <a:pt x="352" y="60"/>
                  <a:pt x="353" y="58"/>
                  <a:pt x="353" y="56"/>
                </a:cubicBezTo>
                <a:cubicBezTo>
                  <a:pt x="353" y="52"/>
                  <a:pt x="349" y="48"/>
                  <a:pt x="345" y="48"/>
                </a:cubicBezTo>
                <a:cubicBezTo>
                  <a:pt x="342" y="48"/>
                  <a:pt x="340" y="49"/>
                  <a:pt x="339" y="51"/>
                </a:cubicBezTo>
                <a:cubicBezTo>
                  <a:pt x="339" y="51"/>
                  <a:pt x="339" y="51"/>
                  <a:pt x="339" y="51"/>
                </a:cubicBezTo>
                <a:cubicBezTo>
                  <a:pt x="318" y="72"/>
                  <a:pt x="318" y="72"/>
                  <a:pt x="318" y="72"/>
                </a:cubicBezTo>
                <a:cubicBezTo>
                  <a:pt x="318" y="72"/>
                  <a:pt x="318" y="72"/>
                  <a:pt x="318" y="72"/>
                </a:cubicBezTo>
                <a:cubicBezTo>
                  <a:pt x="307" y="84"/>
                  <a:pt x="307" y="84"/>
                  <a:pt x="307" y="84"/>
                </a:cubicBezTo>
                <a:cubicBezTo>
                  <a:pt x="307" y="84"/>
                  <a:pt x="307" y="84"/>
                  <a:pt x="307" y="84"/>
                </a:cubicBezTo>
                <a:lnTo>
                  <a:pt x="176" y="221"/>
                </a:lnTo>
                <a:close/>
                <a:moveTo>
                  <a:pt x="339" y="109"/>
                </a:moveTo>
                <a:cubicBezTo>
                  <a:pt x="335" y="106"/>
                  <a:pt x="330" y="106"/>
                  <a:pt x="327" y="109"/>
                </a:cubicBezTo>
                <a:cubicBezTo>
                  <a:pt x="325" y="111"/>
                  <a:pt x="324" y="115"/>
                  <a:pt x="325" y="117"/>
                </a:cubicBezTo>
                <a:cubicBezTo>
                  <a:pt x="325" y="117"/>
                  <a:pt x="325" y="117"/>
                  <a:pt x="325" y="117"/>
                </a:cubicBezTo>
                <a:cubicBezTo>
                  <a:pt x="333" y="136"/>
                  <a:pt x="337" y="156"/>
                  <a:pt x="337" y="177"/>
                </a:cubicBezTo>
                <a:cubicBezTo>
                  <a:pt x="337" y="265"/>
                  <a:pt x="265" y="337"/>
                  <a:pt x="176" y="337"/>
                </a:cubicBezTo>
                <a:cubicBezTo>
                  <a:pt x="88" y="337"/>
                  <a:pt x="16" y="265"/>
                  <a:pt x="16" y="177"/>
                </a:cubicBezTo>
                <a:cubicBezTo>
                  <a:pt x="16" y="88"/>
                  <a:pt x="88" y="16"/>
                  <a:pt x="176" y="16"/>
                </a:cubicBezTo>
                <a:cubicBezTo>
                  <a:pt x="222" y="16"/>
                  <a:pt x="262" y="35"/>
                  <a:pt x="292" y="65"/>
                </a:cubicBezTo>
                <a:cubicBezTo>
                  <a:pt x="292" y="65"/>
                  <a:pt x="292" y="65"/>
                  <a:pt x="292" y="65"/>
                </a:cubicBezTo>
                <a:cubicBezTo>
                  <a:pt x="295" y="68"/>
                  <a:pt x="300" y="68"/>
                  <a:pt x="303" y="65"/>
                </a:cubicBezTo>
                <a:cubicBezTo>
                  <a:pt x="306" y="62"/>
                  <a:pt x="306" y="57"/>
                  <a:pt x="303" y="54"/>
                </a:cubicBezTo>
                <a:cubicBezTo>
                  <a:pt x="302" y="53"/>
                  <a:pt x="302" y="53"/>
                  <a:pt x="302" y="53"/>
                </a:cubicBezTo>
                <a:cubicBezTo>
                  <a:pt x="270" y="20"/>
                  <a:pt x="225" y="0"/>
                  <a:pt x="176" y="0"/>
                </a:cubicBezTo>
                <a:cubicBezTo>
                  <a:pt x="79" y="0"/>
                  <a:pt x="0" y="79"/>
                  <a:pt x="0" y="177"/>
                </a:cubicBezTo>
                <a:cubicBezTo>
                  <a:pt x="0" y="274"/>
                  <a:pt x="79" y="353"/>
                  <a:pt x="176" y="353"/>
                </a:cubicBezTo>
                <a:cubicBezTo>
                  <a:pt x="274" y="353"/>
                  <a:pt x="353" y="274"/>
                  <a:pt x="353" y="177"/>
                </a:cubicBezTo>
                <a:cubicBezTo>
                  <a:pt x="353" y="154"/>
                  <a:pt x="348" y="132"/>
                  <a:pt x="341" y="112"/>
                </a:cubicBezTo>
                <a:cubicBezTo>
                  <a:pt x="340" y="111"/>
                  <a:pt x="340" y="110"/>
                  <a:pt x="339" y="109"/>
                </a:cubicBezTo>
              </a:path>
            </a:pathLst>
          </a:custGeom>
          <a:solidFill>
            <a:schemeClr val="accent2"/>
          </a:solidFill>
          <a:ln>
            <a:noFill/>
          </a:ln>
        </p:spPr>
        <p:txBody>
          <a:bodyPr vert="horz" wrap="square" lIns="34290" tIns="17145" rIns="34290" bIns="17145" numCol="1" anchor="t" anchorCtr="0" compatLnSpc="1">
            <a:prstTxWarp prst="textNoShape">
              <a:avLst/>
            </a:prstTxWarp>
          </a:bodyPr>
          <a:lstStyle/>
          <a:p>
            <a:endParaRPr lang="en-US" sz="900"/>
          </a:p>
        </p:txBody>
      </p:sp>
      <p:sp>
        <p:nvSpPr>
          <p:cNvPr id="18" name="Freeform 17"/>
          <p:cNvSpPr>
            <a:spLocks noEditPoints="1"/>
          </p:cNvSpPr>
          <p:nvPr/>
        </p:nvSpPr>
        <p:spPr bwMode="auto">
          <a:xfrm>
            <a:off x="593725" y="2579631"/>
            <a:ext cx="402992" cy="400923"/>
          </a:xfrm>
          <a:custGeom>
            <a:avLst/>
            <a:gdLst>
              <a:gd name="T0" fmla="*/ 176 w 353"/>
              <a:gd name="T1" fmla="*/ 221 h 353"/>
              <a:gd name="T2" fmla="*/ 102 w 353"/>
              <a:gd name="T3" fmla="*/ 147 h 353"/>
              <a:gd name="T4" fmla="*/ 96 w 353"/>
              <a:gd name="T5" fmla="*/ 145 h 353"/>
              <a:gd name="T6" fmla="*/ 88 w 353"/>
              <a:gd name="T7" fmla="*/ 153 h 353"/>
              <a:gd name="T8" fmla="*/ 90 w 353"/>
              <a:gd name="T9" fmla="*/ 158 h 353"/>
              <a:gd name="T10" fmla="*/ 170 w 353"/>
              <a:gd name="T11" fmla="*/ 239 h 353"/>
              <a:gd name="T12" fmla="*/ 176 w 353"/>
              <a:gd name="T13" fmla="*/ 241 h 353"/>
              <a:gd name="T14" fmla="*/ 182 w 353"/>
              <a:gd name="T15" fmla="*/ 238 h 353"/>
              <a:gd name="T16" fmla="*/ 182 w 353"/>
              <a:gd name="T17" fmla="*/ 238 h 353"/>
              <a:gd name="T18" fmla="*/ 316 w 353"/>
              <a:gd name="T19" fmla="*/ 98 h 353"/>
              <a:gd name="T20" fmla="*/ 316 w 353"/>
              <a:gd name="T21" fmla="*/ 98 h 353"/>
              <a:gd name="T22" fmla="*/ 328 w 353"/>
              <a:gd name="T23" fmla="*/ 86 h 353"/>
              <a:gd name="T24" fmla="*/ 327 w 353"/>
              <a:gd name="T25" fmla="*/ 86 h 353"/>
              <a:gd name="T26" fmla="*/ 351 w 353"/>
              <a:gd name="T27" fmla="*/ 62 h 353"/>
              <a:gd name="T28" fmla="*/ 351 w 353"/>
              <a:gd name="T29" fmla="*/ 62 h 353"/>
              <a:gd name="T30" fmla="*/ 353 w 353"/>
              <a:gd name="T31" fmla="*/ 56 h 353"/>
              <a:gd name="T32" fmla="*/ 345 w 353"/>
              <a:gd name="T33" fmla="*/ 48 h 353"/>
              <a:gd name="T34" fmla="*/ 339 w 353"/>
              <a:gd name="T35" fmla="*/ 51 h 353"/>
              <a:gd name="T36" fmla="*/ 339 w 353"/>
              <a:gd name="T37" fmla="*/ 51 h 353"/>
              <a:gd name="T38" fmla="*/ 318 w 353"/>
              <a:gd name="T39" fmla="*/ 72 h 353"/>
              <a:gd name="T40" fmla="*/ 318 w 353"/>
              <a:gd name="T41" fmla="*/ 72 h 353"/>
              <a:gd name="T42" fmla="*/ 307 w 353"/>
              <a:gd name="T43" fmla="*/ 84 h 353"/>
              <a:gd name="T44" fmla="*/ 307 w 353"/>
              <a:gd name="T45" fmla="*/ 84 h 353"/>
              <a:gd name="T46" fmla="*/ 176 w 353"/>
              <a:gd name="T47" fmla="*/ 221 h 353"/>
              <a:gd name="T48" fmla="*/ 339 w 353"/>
              <a:gd name="T49" fmla="*/ 109 h 353"/>
              <a:gd name="T50" fmla="*/ 327 w 353"/>
              <a:gd name="T51" fmla="*/ 109 h 353"/>
              <a:gd name="T52" fmla="*/ 325 w 353"/>
              <a:gd name="T53" fmla="*/ 117 h 353"/>
              <a:gd name="T54" fmla="*/ 325 w 353"/>
              <a:gd name="T55" fmla="*/ 117 h 353"/>
              <a:gd name="T56" fmla="*/ 337 w 353"/>
              <a:gd name="T57" fmla="*/ 177 h 353"/>
              <a:gd name="T58" fmla="*/ 176 w 353"/>
              <a:gd name="T59" fmla="*/ 337 h 353"/>
              <a:gd name="T60" fmla="*/ 16 w 353"/>
              <a:gd name="T61" fmla="*/ 177 h 353"/>
              <a:gd name="T62" fmla="*/ 176 w 353"/>
              <a:gd name="T63" fmla="*/ 16 h 353"/>
              <a:gd name="T64" fmla="*/ 292 w 353"/>
              <a:gd name="T65" fmla="*/ 65 h 353"/>
              <a:gd name="T66" fmla="*/ 292 w 353"/>
              <a:gd name="T67" fmla="*/ 65 h 353"/>
              <a:gd name="T68" fmla="*/ 303 w 353"/>
              <a:gd name="T69" fmla="*/ 65 h 353"/>
              <a:gd name="T70" fmla="*/ 303 w 353"/>
              <a:gd name="T71" fmla="*/ 54 h 353"/>
              <a:gd name="T72" fmla="*/ 302 w 353"/>
              <a:gd name="T73" fmla="*/ 53 h 353"/>
              <a:gd name="T74" fmla="*/ 176 w 353"/>
              <a:gd name="T75" fmla="*/ 0 h 353"/>
              <a:gd name="T76" fmla="*/ 0 w 353"/>
              <a:gd name="T77" fmla="*/ 177 h 353"/>
              <a:gd name="T78" fmla="*/ 176 w 353"/>
              <a:gd name="T79" fmla="*/ 353 h 353"/>
              <a:gd name="T80" fmla="*/ 353 w 353"/>
              <a:gd name="T81" fmla="*/ 177 h 353"/>
              <a:gd name="T82" fmla="*/ 341 w 353"/>
              <a:gd name="T83" fmla="*/ 112 h 353"/>
              <a:gd name="T84" fmla="*/ 339 w 353"/>
              <a:gd name="T85" fmla="*/ 109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3" h="353">
                <a:moveTo>
                  <a:pt x="176" y="221"/>
                </a:moveTo>
                <a:cubicBezTo>
                  <a:pt x="102" y="147"/>
                  <a:pt x="102" y="147"/>
                  <a:pt x="102" y="147"/>
                </a:cubicBezTo>
                <a:cubicBezTo>
                  <a:pt x="100" y="146"/>
                  <a:pt x="98" y="145"/>
                  <a:pt x="96" y="145"/>
                </a:cubicBezTo>
                <a:cubicBezTo>
                  <a:pt x="91" y="145"/>
                  <a:pt x="88" y="148"/>
                  <a:pt x="88" y="153"/>
                </a:cubicBezTo>
                <a:cubicBezTo>
                  <a:pt x="88" y="155"/>
                  <a:pt x="89" y="157"/>
                  <a:pt x="90" y="158"/>
                </a:cubicBezTo>
                <a:cubicBezTo>
                  <a:pt x="170" y="239"/>
                  <a:pt x="170" y="239"/>
                  <a:pt x="170" y="239"/>
                </a:cubicBezTo>
                <a:cubicBezTo>
                  <a:pt x="172" y="240"/>
                  <a:pt x="174" y="241"/>
                  <a:pt x="176" y="241"/>
                </a:cubicBezTo>
                <a:cubicBezTo>
                  <a:pt x="178" y="241"/>
                  <a:pt x="180" y="240"/>
                  <a:pt x="182" y="238"/>
                </a:cubicBezTo>
                <a:cubicBezTo>
                  <a:pt x="182" y="238"/>
                  <a:pt x="182" y="238"/>
                  <a:pt x="182" y="238"/>
                </a:cubicBezTo>
                <a:cubicBezTo>
                  <a:pt x="316" y="98"/>
                  <a:pt x="316" y="98"/>
                  <a:pt x="316" y="98"/>
                </a:cubicBezTo>
                <a:cubicBezTo>
                  <a:pt x="316" y="98"/>
                  <a:pt x="316" y="98"/>
                  <a:pt x="316" y="98"/>
                </a:cubicBezTo>
                <a:cubicBezTo>
                  <a:pt x="328" y="86"/>
                  <a:pt x="328" y="86"/>
                  <a:pt x="328" y="86"/>
                </a:cubicBezTo>
                <a:cubicBezTo>
                  <a:pt x="328" y="86"/>
                  <a:pt x="328" y="86"/>
                  <a:pt x="327" y="86"/>
                </a:cubicBezTo>
                <a:cubicBezTo>
                  <a:pt x="351" y="62"/>
                  <a:pt x="351" y="62"/>
                  <a:pt x="351" y="62"/>
                </a:cubicBezTo>
                <a:cubicBezTo>
                  <a:pt x="351" y="62"/>
                  <a:pt x="351" y="62"/>
                  <a:pt x="351" y="62"/>
                </a:cubicBezTo>
                <a:cubicBezTo>
                  <a:pt x="352" y="60"/>
                  <a:pt x="353" y="58"/>
                  <a:pt x="353" y="56"/>
                </a:cubicBezTo>
                <a:cubicBezTo>
                  <a:pt x="353" y="52"/>
                  <a:pt x="349" y="48"/>
                  <a:pt x="345" y="48"/>
                </a:cubicBezTo>
                <a:cubicBezTo>
                  <a:pt x="342" y="48"/>
                  <a:pt x="340" y="49"/>
                  <a:pt x="339" y="51"/>
                </a:cubicBezTo>
                <a:cubicBezTo>
                  <a:pt x="339" y="51"/>
                  <a:pt x="339" y="51"/>
                  <a:pt x="339" y="51"/>
                </a:cubicBezTo>
                <a:cubicBezTo>
                  <a:pt x="318" y="72"/>
                  <a:pt x="318" y="72"/>
                  <a:pt x="318" y="72"/>
                </a:cubicBezTo>
                <a:cubicBezTo>
                  <a:pt x="318" y="72"/>
                  <a:pt x="318" y="72"/>
                  <a:pt x="318" y="72"/>
                </a:cubicBezTo>
                <a:cubicBezTo>
                  <a:pt x="307" y="84"/>
                  <a:pt x="307" y="84"/>
                  <a:pt x="307" y="84"/>
                </a:cubicBezTo>
                <a:cubicBezTo>
                  <a:pt x="307" y="84"/>
                  <a:pt x="307" y="84"/>
                  <a:pt x="307" y="84"/>
                </a:cubicBezTo>
                <a:lnTo>
                  <a:pt x="176" y="221"/>
                </a:lnTo>
                <a:close/>
                <a:moveTo>
                  <a:pt x="339" y="109"/>
                </a:moveTo>
                <a:cubicBezTo>
                  <a:pt x="335" y="106"/>
                  <a:pt x="330" y="106"/>
                  <a:pt x="327" y="109"/>
                </a:cubicBezTo>
                <a:cubicBezTo>
                  <a:pt x="325" y="111"/>
                  <a:pt x="324" y="115"/>
                  <a:pt x="325" y="117"/>
                </a:cubicBezTo>
                <a:cubicBezTo>
                  <a:pt x="325" y="117"/>
                  <a:pt x="325" y="117"/>
                  <a:pt x="325" y="117"/>
                </a:cubicBezTo>
                <a:cubicBezTo>
                  <a:pt x="333" y="136"/>
                  <a:pt x="337" y="156"/>
                  <a:pt x="337" y="177"/>
                </a:cubicBezTo>
                <a:cubicBezTo>
                  <a:pt x="337" y="265"/>
                  <a:pt x="265" y="337"/>
                  <a:pt x="176" y="337"/>
                </a:cubicBezTo>
                <a:cubicBezTo>
                  <a:pt x="88" y="337"/>
                  <a:pt x="16" y="265"/>
                  <a:pt x="16" y="177"/>
                </a:cubicBezTo>
                <a:cubicBezTo>
                  <a:pt x="16" y="88"/>
                  <a:pt x="88" y="16"/>
                  <a:pt x="176" y="16"/>
                </a:cubicBezTo>
                <a:cubicBezTo>
                  <a:pt x="222" y="16"/>
                  <a:pt x="262" y="35"/>
                  <a:pt x="292" y="65"/>
                </a:cubicBezTo>
                <a:cubicBezTo>
                  <a:pt x="292" y="65"/>
                  <a:pt x="292" y="65"/>
                  <a:pt x="292" y="65"/>
                </a:cubicBezTo>
                <a:cubicBezTo>
                  <a:pt x="295" y="68"/>
                  <a:pt x="300" y="68"/>
                  <a:pt x="303" y="65"/>
                </a:cubicBezTo>
                <a:cubicBezTo>
                  <a:pt x="306" y="62"/>
                  <a:pt x="306" y="57"/>
                  <a:pt x="303" y="54"/>
                </a:cubicBezTo>
                <a:cubicBezTo>
                  <a:pt x="302" y="53"/>
                  <a:pt x="302" y="53"/>
                  <a:pt x="302" y="53"/>
                </a:cubicBezTo>
                <a:cubicBezTo>
                  <a:pt x="270" y="20"/>
                  <a:pt x="225" y="0"/>
                  <a:pt x="176" y="0"/>
                </a:cubicBezTo>
                <a:cubicBezTo>
                  <a:pt x="79" y="0"/>
                  <a:pt x="0" y="79"/>
                  <a:pt x="0" y="177"/>
                </a:cubicBezTo>
                <a:cubicBezTo>
                  <a:pt x="0" y="274"/>
                  <a:pt x="79" y="353"/>
                  <a:pt x="176" y="353"/>
                </a:cubicBezTo>
                <a:cubicBezTo>
                  <a:pt x="274" y="353"/>
                  <a:pt x="353" y="274"/>
                  <a:pt x="353" y="177"/>
                </a:cubicBezTo>
                <a:cubicBezTo>
                  <a:pt x="353" y="154"/>
                  <a:pt x="348" y="132"/>
                  <a:pt x="341" y="112"/>
                </a:cubicBezTo>
                <a:cubicBezTo>
                  <a:pt x="340" y="111"/>
                  <a:pt x="340" y="110"/>
                  <a:pt x="339" y="109"/>
                </a:cubicBezTo>
              </a:path>
            </a:pathLst>
          </a:custGeom>
          <a:solidFill>
            <a:schemeClr val="accent2"/>
          </a:solidFill>
          <a:ln>
            <a:noFill/>
          </a:ln>
        </p:spPr>
        <p:txBody>
          <a:bodyPr vert="horz" wrap="square" lIns="34290" tIns="17145" rIns="34290" bIns="17145" numCol="1" anchor="t" anchorCtr="0" compatLnSpc="1">
            <a:prstTxWarp prst="textNoShape">
              <a:avLst/>
            </a:prstTxWarp>
          </a:bodyPr>
          <a:lstStyle/>
          <a:p>
            <a:endParaRPr lang="en-US" sz="900"/>
          </a:p>
        </p:txBody>
      </p:sp>
      <p:sp>
        <p:nvSpPr>
          <p:cNvPr id="22" name="Freeform 21"/>
          <p:cNvSpPr>
            <a:spLocks noEditPoints="1"/>
          </p:cNvSpPr>
          <p:nvPr/>
        </p:nvSpPr>
        <p:spPr bwMode="auto">
          <a:xfrm>
            <a:off x="593725" y="3606983"/>
            <a:ext cx="402992" cy="400923"/>
          </a:xfrm>
          <a:custGeom>
            <a:avLst/>
            <a:gdLst>
              <a:gd name="T0" fmla="*/ 176 w 353"/>
              <a:gd name="T1" fmla="*/ 221 h 353"/>
              <a:gd name="T2" fmla="*/ 102 w 353"/>
              <a:gd name="T3" fmla="*/ 147 h 353"/>
              <a:gd name="T4" fmla="*/ 96 w 353"/>
              <a:gd name="T5" fmla="*/ 145 h 353"/>
              <a:gd name="T6" fmla="*/ 88 w 353"/>
              <a:gd name="T7" fmla="*/ 153 h 353"/>
              <a:gd name="T8" fmla="*/ 90 w 353"/>
              <a:gd name="T9" fmla="*/ 158 h 353"/>
              <a:gd name="T10" fmla="*/ 170 w 353"/>
              <a:gd name="T11" fmla="*/ 239 h 353"/>
              <a:gd name="T12" fmla="*/ 176 w 353"/>
              <a:gd name="T13" fmla="*/ 241 h 353"/>
              <a:gd name="T14" fmla="*/ 182 w 353"/>
              <a:gd name="T15" fmla="*/ 238 h 353"/>
              <a:gd name="T16" fmla="*/ 182 w 353"/>
              <a:gd name="T17" fmla="*/ 238 h 353"/>
              <a:gd name="T18" fmla="*/ 316 w 353"/>
              <a:gd name="T19" fmla="*/ 98 h 353"/>
              <a:gd name="T20" fmla="*/ 316 w 353"/>
              <a:gd name="T21" fmla="*/ 98 h 353"/>
              <a:gd name="T22" fmla="*/ 328 w 353"/>
              <a:gd name="T23" fmla="*/ 86 h 353"/>
              <a:gd name="T24" fmla="*/ 327 w 353"/>
              <a:gd name="T25" fmla="*/ 86 h 353"/>
              <a:gd name="T26" fmla="*/ 351 w 353"/>
              <a:gd name="T27" fmla="*/ 62 h 353"/>
              <a:gd name="T28" fmla="*/ 351 w 353"/>
              <a:gd name="T29" fmla="*/ 62 h 353"/>
              <a:gd name="T30" fmla="*/ 353 w 353"/>
              <a:gd name="T31" fmla="*/ 56 h 353"/>
              <a:gd name="T32" fmla="*/ 345 w 353"/>
              <a:gd name="T33" fmla="*/ 48 h 353"/>
              <a:gd name="T34" fmla="*/ 339 w 353"/>
              <a:gd name="T35" fmla="*/ 51 h 353"/>
              <a:gd name="T36" fmla="*/ 339 w 353"/>
              <a:gd name="T37" fmla="*/ 51 h 353"/>
              <a:gd name="T38" fmla="*/ 318 w 353"/>
              <a:gd name="T39" fmla="*/ 72 h 353"/>
              <a:gd name="T40" fmla="*/ 318 w 353"/>
              <a:gd name="T41" fmla="*/ 72 h 353"/>
              <a:gd name="T42" fmla="*/ 307 w 353"/>
              <a:gd name="T43" fmla="*/ 84 h 353"/>
              <a:gd name="T44" fmla="*/ 307 w 353"/>
              <a:gd name="T45" fmla="*/ 84 h 353"/>
              <a:gd name="T46" fmla="*/ 176 w 353"/>
              <a:gd name="T47" fmla="*/ 221 h 353"/>
              <a:gd name="T48" fmla="*/ 339 w 353"/>
              <a:gd name="T49" fmla="*/ 109 h 353"/>
              <a:gd name="T50" fmla="*/ 327 w 353"/>
              <a:gd name="T51" fmla="*/ 109 h 353"/>
              <a:gd name="T52" fmla="*/ 325 w 353"/>
              <a:gd name="T53" fmla="*/ 117 h 353"/>
              <a:gd name="T54" fmla="*/ 325 w 353"/>
              <a:gd name="T55" fmla="*/ 117 h 353"/>
              <a:gd name="T56" fmla="*/ 337 w 353"/>
              <a:gd name="T57" fmla="*/ 177 h 353"/>
              <a:gd name="T58" fmla="*/ 176 w 353"/>
              <a:gd name="T59" fmla="*/ 337 h 353"/>
              <a:gd name="T60" fmla="*/ 16 w 353"/>
              <a:gd name="T61" fmla="*/ 177 h 353"/>
              <a:gd name="T62" fmla="*/ 176 w 353"/>
              <a:gd name="T63" fmla="*/ 16 h 353"/>
              <a:gd name="T64" fmla="*/ 292 w 353"/>
              <a:gd name="T65" fmla="*/ 65 h 353"/>
              <a:gd name="T66" fmla="*/ 292 w 353"/>
              <a:gd name="T67" fmla="*/ 65 h 353"/>
              <a:gd name="T68" fmla="*/ 303 w 353"/>
              <a:gd name="T69" fmla="*/ 65 h 353"/>
              <a:gd name="T70" fmla="*/ 303 w 353"/>
              <a:gd name="T71" fmla="*/ 54 h 353"/>
              <a:gd name="T72" fmla="*/ 302 w 353"/>
              <a:gd name="T73" fmla="*/ 53 h 353"/>
              <a:gd name="T74" fmla="*/ 176 w 353"/>
              <a:gd name="T75" fmla="*/ 0 h 353"/>
              <a:gd name="T76" fmla="*/ 0 w 353"/>
              <a:gd name="T77" fmla="*/ 177 h 353"/>
              <a:gd name="T78" fmla="*/ 176 w 353"/>
              <a:gd name="T79" fmla="*/ 353 h 353"/>
              <a:gd name="T80" fmla="*/ 353 w 353"/>
              <a:gd name="T81" fmla="*/ 177 h 353"/>
              <a:gd name="T82" fmla="*/ 341 w 353"/>
              <a:gd name="T83" fmla="*/ 112 h 353"/>
              <a:gd name="T84" fmla="*/ 339 w 353"/>
              <a:gd name="T85" fmla="*/ 109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3" h="353">
                <a:moveTo>
                  <a:pt x="176" y="221"/>
                </a:moveTo>
                <a:cubicBezTo>
                  <a:pt x="102" y="147"/>
                  <a:pt x="102" y="147"/>
                  <a:pt x="102" y="147"/>
                </a:cubicBezTo>
                <a:cubicBezTo>
                  <a:pt x="100" y="146"/>
                  <a:pt x="98" y="145"/>
                  <a:pt x="96" y="145"/>
                </a:cubicBezTo>
                <a:cubicBezTo>
                  <a:pt x="91" y="145"/>
                  <a:pt x="88" y="148"/>
                  <a:pt x="88" y="153"/>
                </a:cubicBezTo>
                <a:cubicBezTo>
                  <a:pt x="88" y="155"/>
                  <a:pt x="89" y="157"/>
                  <a:pt x="90" y="158"/>
                </a:cubicBezTo>
                <a:cubicBezTo>
                  <a:pt x="170" y="239"/>
                  <a:pt x="170" y="239"/>
                  <a:pt x="170" y="239"/>
                </a:cubicBezTo>
                <a:cubicBezTo>
                  <a:pt x="172" y="240"/>
                  <a:pt x="174" y="241"/>
                  <a:pt x="176" y="241"/>
                </a:cubicBezTo>
                <a:cubicBezTo>
                  <a:pt x="178" y="241"/>
                  <a:pt x="180" y="240"/>
                  <a:pt x="182" y="238"/>
                </a:cubicBezTo>
                <a:cubicBezTo>
                  <a:pt x="182" y="238"/>
                  <a:pt x="182" y="238"/>
                  <a:pt x="182" y="238"/>
                </a:cubicBezTo>
                <a:cubicBezTo>
                  <a:pt x="316" y="98"/>
                  <a:pt x="316" y="98"/>
                  <a:pt x="316" y="98"/>
                </a:cubicBezTo>
                <a:cubicBezTo>
                  <a:pt x="316" y="98"/>
                  <a:pt x="316" y="98"/>
                  <a:pt x="316" y="98"/>
                </a:cubicBezTo>
                <a:cubicBezTo>
                  <a:pt x="328" y="86"/>
                  <a:pt x="328" y="86"/>
                  <a:pt x="328" y="86"/>
                </a:cubicBezTo>
                <a:cubicBezTo>
                  <a:pt x="328" y="86"/>
                  <a:pt x="328" y="86"/>
                  <a:pt x="327" y="86"/>
                </a:cubicBezTo>
                <a:cubicBezTo>
                  <a:pt x="351" y="62"/>
                  <a:pt x="351" y="62"/>
                  <a:pt x="351" y="62"/>
                </a:cubicBezTo>
                <a:cubicBezTo>
                  <a:pt x="351" y="62"/>
                  <a:pt x="351" y="62"/>
                  <a:pt x="351" y="62"/>
                </a:cubicBezTo>
                <a:cubicBezTo>
                  <a:pt x="352" y="60"/>
                  <a:pt x="353" y="58"/>
                  <a:pt x="353" y="56"/>
                </a:cubicBezTo>
                <a:cubicBezTo>
                  <a:pt x="353" y="52"/>
                  <a:pt x="349" y="48"/>
                  <a:pt x="345" y="48"/>
                </a:cubicBezTo>
                <a:cubicBezTo>
                  <a:pt x="342" y="48"/>
                  <a:pt x="340" y="49"/>
                  <a:pt x="339" y="51"/>
                </a:cubicBezTo>
                <a:cubicBezTo>
                  <a:pt x="339" y="51"/>
                  <a:pt x="339" y="51"/>
                  <a:pt x="339" y="51"/>
                </a:cubicBezTo>
                <a:cubicBezTo>
                  <a:pt x="318" y="72"/>
                  <a:pt x="318" y="72"/>
                  <a:pt x="318" y="72"/>
                </a:cubicBezTo>
                <a:cubicBezTo>
                  <a:pt x="318" y="72"/>
                  <a:pt x="318" y="72"/>
                  <a:pt x="318" y="72"/>
                </a:cubicBezTo>
                <a:cubicBezTo>
                  <a:pt x="307" y="84"/>
                  <a:pt x="307" y="84"/>
                  <a:pt x="307" y="84"/>
                </a:cubicBezTo>
                <a:cubicBezTo>
                  <a:pt x="307" y="84"/>
                  <a:pt x="307" y="84"/>
                  <a:pt x="307" y="84"/>
                </a:cubicBezTo>
                <a:lnTo>
                  <a:pt x="176" y="221"/>
                </a:lnTo>
                <a:close/>
                <a:moveTo>
                  <a:pt x="339" y="109"/>
                </a:moveTo>
                <a:cubicBezTo>
                  <a:pt x="335" y="106"/>
                  <a:pt x="330" y="106"/>
                  <a:pt x="327" y="109"/>
                </a:cubicBezTo>
                <a:cubicBezTo>
                  <a:pt x="325" y="111"/>
                  <a:pt x="324" y="115"/>
                  <a:pt x="325" y="117"/>
                </a:cubicBezTo>
                <a:cubicBezTo>
                  <a:pt x="325" y="117"/>
                  <a:pt x="325" y="117"/>
                  <a:pt x="325" y="117"/>
                </a:cubicBezTo>
                <a:cubicBezTo>
                  <a:pt x="333" y="136"/>
                  <a:pt x="337" y="156"/>
                  <a:pt x="337" y="177"/>
                </a:cubicBezTo>
                <a:cubicBezTo>
                  <a:pt x="337" y="265"/>
                  <a:pt x="265" y="337"/>
                  <a:pt x="176" y="337"/>
                </a:cubicBezTo>
                <a:cubicBezTo>
                  <a:pt x="88" y="337"/>
                  <a:pt x="16" y="265"/>
                  <a:pt x="16" y="177"/>
                </a:cubicBezTo>
                <a:cubicBezTo>
                  <a:pt x="16" y="88"/>
                  <a:pt x="88" y="16"/>
                  <a:pt x="176" y="16"/>
                </a:cubicBezTo>
                <a:cubicBezTo>
                  <a:pt x="222" y="16"/>
                  <a:pt x="262" y="35"/>
                  <a:pt x="292" y="65"/>
                </a:cubicBezTo>
                <a:cubicBezTo>
                  <a:pt x="292" y="65"/>
                  <a:pt x="292" y="65"/>
                  <a:pt x="292" y="65"/>
                </a:cubicBezTo>
                <a:cubicBezTo>
                  <a:pt x="295" y="68"/>
                  <a:pt x="300" y="68"/>
                  <a:pt x="303" y="65"/>
                </a:cubicBezTo>
                <a:cubicBezTo>
                  <a:pt x="306" y="62"/>
                  <a:pt x="306" y="57"/>
                  <a:pt x="303" y="54"/>
                </a:cubicBezTo>
                <a:cubicBezTo>
                  <a:pt x="302" y="53"/>
                  <a:pt x="302" y="53"/>
                  <a:pt x="302" y="53"/>
                </a:cubicBezTo>
                <a:cubicBezTo>
                  <a:pt x="270" y="20"/>
                  <a:pt x="225" y="0"/>
                  <a:pt x="176" y="0"/>
                </a:cubicBezTo>
                <a:cubicBezTo>
                  <a:pt x="79" y="0"/>
                  <a:pt x="0" y="79"/>
                  <a:pt x="0" y="177"/>
                </a:cubicBezTo>
                <a:cubicBezTo>
                  <a:pt x="0" y="274"/>
                  <a:pt x="79" y="353"/>
                  <a:pt x="176" y="353"/>
                </a:cubicBezTo>
                <a:cubicBezTo>
                  <a:pt x="274" y="353"/>
                  <a:pt x="353" y="274"/>
                  <a:pt x="353" y="177"/>
                </a:cubicBezTo>
                <a:cubicBezTo>
                  <a:pt x="353" y="154"/>
                  <a:pt x="348" y="132"/>
                  <a:pt x="341" y="112"/>
                </a:cubicBezTo>
                <a:cubicBezTo>
                  <a:pt x="340" y="111"/>
                  <a:pt x="340" y="110"/>
                  <a:pt x="339" y="109"/>
                </a:cubicBezTo>
              </a:path>
            </a:pathLst>
          </a:custGeom>
          <a:solidFill>
            <a:schemeClr val="accent2"/>
          </a:solidFill>
          <a:ln>
            <a:noFill/>
          </a:ln>
        </p:spPr>
        <p:txBody>
          <a:bodyPr vert="horz" wrap="square" lIns="34290" tIns="17145" rIns="34290" bIns="17145" numCol="1" anchor="t" anchorCtr="0" compatLnSpc="1">
            <a:prstTxWarp prst="textNoShape">
              <a:avLst/>
            </a:prstTxWarp>
          </a:bodyPr>
          <a:lstStyle/>
          <a:p>
            <a:endParaRPr lang="en-US" sz="900"/>
          </a:p>
        </p:txBody>
      </p:sp>
      <p:grpSp>
        <p:nvGrpSpPr>
          <p:cNvPr id="15" name="Group 14"/>
          <p:cNvGrpSpPr/>
          <p:nvPr/>
        </p:nvGrpSpPr>
        <p:grpSpPr>
          <a:xfrm>
            <a:off x="1196899" y="1514449"/>
            <a:ext cx="2865864" cy="2561422"/>
            <a:chOff x="1196899" y="1514449"/>
            <a:chExt cx="2865864" cy="2561422"/>
          </a:xfrm>
        </p:grpSpPr>
        <p:grpSp>
          <p:nvGrpSpPr>
            <p:cNvPr id="5" name="Group 4"/>
            <p:cNvGrpSpPr/>
            <p:nvPr/>
          </p:nvGrpSpPr>
          <p:grpSpPr>
            <a:xfrm>
              <a:off x="1196899" y="1514449"/>
              <a:ext cx="2865864" cy="826806"/>
              <a:chOff x="1196899" y="1514449"/>
              <a:chExt cx="2865864" cy="826806"/>
            </a:xfrm>
          </p:grpSpPr>
          <p:sp>
            <p:nvSpPr>
              <p:cNvPr id="12" name="TextBox 11"/>
              <p:cNvSpPr txBox="1"/>
              <p:nvPr/>
            </p:nvSpPr>
            <p:spPr>
              <a:xfrm>
                <a:off x="1196899" y="1717751"/>
                <a:ext cx="2865864" cy="623504"/>
              </a:xfrm>
              <a:prstGeom prst="rect">
                <a:avLst/>
              </a:prstGeom>
              <a:noFill/>
            </p:spPr>
            <p:txBody>
              <a:bodyPr wrap="square" lIns="0" tIns="0" rIns="0" bIns="0" rtlCol="0">
                <a:spAutoFit/>
              </a:bodyPr>
              <a:lstStyle/>
              <a:p>
                <a:pPr>
                  <a:lnSpc>
                    <a:spcPct val="130000"/>
                  </a:lnSpc>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We suggest that more categories be used in regression models to separate the highly expensive trim cars from the budget trim cars. Mixing these results gave us a high variability in starting price.</a:t>
                </a:r>
              </a:p>
            </p:txBody>
          </p:sp>
          <p:sp>
            <p:nvSpPr>
              <p:cNvPr id="13" name="Title 2"/>
              <p:cNvSpPr txBox="1">
                <a:spLocks/>
              </p:cNvSpPr>
              <p:nvPr/>
            </p:nvSpPr>
            <p:spPr>
              <a:xfrm>
                <a:off x="1196899" y="1514449"/>
                <a:ext cx="2865864" cy="153888"/>
              </a:xfrm>
              <a:prstGeom prst="rect">
                <a:avLst/>
              </a:prstGeom>
            </p:spPr>
            <p:txBody>
              <a:bodyPr wrap="square" lIns="0" tIns="0" rIns="0" bIns="0">
                <a:spAutoFit/>
              </a:bodyPr>
              <a:lstStyle>
                <a:lvl1pPr algn="ctr" defTabSz="1828800" rtl="0" eaLnBrk="1" latinLnBrk="0" hangingPunct="1">
                  <a:lnSpc>
                    <a:spcPct val="100000"/>
                  </a:lnSpc>
                  <a:spcBef>
                    <a:spcPct val="0"/>
                  </a:spcBef>
                  <a:buNone/>
                  <a:defRPr sz="6000" b="1" kern="1200" cap="none" spc="-10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pPr algn="l"/>
                <a:r>
                  <a:rPr lang="en-US" sz="1000" cap="all" spc="20" dirty="0">
                    <a:solidFill>
                      <a:schemeClr val="accent2"/>
                    </a:solidFill>
                    <a:latin typeface="Lato" panose="020F0502020204030203" pitchFamily="34" charset="0"/>
                  </a:rPr>
                  <a:t>more Categories</a:t>
                </a:r>
              </a:p>
            </p:txBody>
          </p:sp>
        </p:grpSp>
        <p:grpSp>
          <p:nvGrpSpPr>
            <p:cNvPr id="6" name="Group 5"/>
            <p:cNvGrpSpPr/>
            <p:nvPr/>
          </p:nvGrpSpPr>
          <p:grpSpPr>
            <a:xfrm>
              <a:off x="1196899" y="2541801"/>
              <a:ext cx="2865864" cy="666762"/>
              <a:chOff x="1196899" y="2541801"/>
              <a:chExt cx="2865864" cy="666762"/>
            </a:xfrm>
          </p:grpSpPr>
          <p:sp>
            <p:nvSpPr>
              <p:cNvPr id="19" name="TextBox 18"/>
              <p:cNvSpPr txBox="1"/>
              <p:nvPr/>
            </p:nvSpPr>
            <p:spPr>
              <a:xfrm>
                <a:off x="1196899" y="2745103"/>
                <a:ext cx="2865864" cy="463460"/>
              </a:xfrm>
              <a:prstGeom prst="rect">
                <a:avLst/>
              </a:prstGeom>
              <a:noFill/>
            </p:spPr>
            <p:txBody>
              <a:bodyPr wrap="square" lIns="0" tIns="0" rIns="0" bIns="0" rtlCol="0">
                <a:spAutoFit/>
              </a:bodyPr>
              <a:lstStyle/>
              <a:p>
                <a:pPr>
                  <a:lnSpc>
                    <a:spcPct val="130000"/>
                  </a:lnSpc>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Use a web scraping program to pull current data from across the untied states. This will both lessen the regional impact as well as provide complete data.</a:t>
                </a:r>
              </a:p>
            </p:txBody>
          </p:sp>
          <p:sp>
            <p:nvSpPr>
              <p:cNvPr id="20" name="Title 2"/>
              <p:cNvSpPr txBox="1">
                <a:spLocks/>
              </p:cNvSpPr>
              <p:nvPr/>
            </p:nvSpPr>
            <p:spPr>
              <a:xfrm>
                <a:off x="1196899" y="2541801"/>
                <a:ext cx="2865864" cy="153888"/>
              </a:xfrm>
              <a:prstGeom prst="rect">
                <a:avLst/>
              </a:prstGeom>
            </p:spPr>
            <p:txBody>
              <a:bodyPr wrap="square" lIns="0" tIns="0" rIns="0" bIns="0">
                <a:spAutoFit/>
              </a:bodyPr>
              <a:lstStyle>
                <a:lvl1pPr algn="ctr" defTabSz="1828800" rtl="0" eaLnBrk="1" latinLnBrk="0" hangingPunct="1">
                  <a:lnSpc>
                    <a:spcPct val="100000"/>
                  </a:lnSpc>
                  <a:spcBef>
                    <a:spcPct val="0"/>
                  </a:spcBef>
                  <a:buNone/>
                  <a:defRPr sz="6000" b="1" kern="1200" cap="none" spc="-10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pPr algn="l"/>
                <a:r>
                  <a:rPr lang="en-US" sz="1000" cap="all" spc="20" dirty="0">
                    <a:solidFill>
                      <a:schemeClr val="accent2"/>
                    </a:solidFill>
                    <a:latin typeface="Lato" panose="020F0502020204030203" pitchFamily="34" charset="0"/>
                  </a:rPr>
                  <a:t>Nationwide</a:t>
                </a:r>
              </a:p>
            </p:txBody>
          </p:sp>
        </p:grpSp>
        <p:grpSp>
          <p:nvGrpSpPr>
            <p:cNvPr id="7" name="Group 6"/>
            <p:cNvGrpSpPr/>
            <p:nvPr/>
          </p:nvGrpSpPr>
          <p:grpSpPr>
            <a:xfrm>
              <a:off x="1196899" y="3569153"/>
              <a:ext cx="2865864" cy="506718"/>
              <a:chOff x="1196899" y="3569153"/>
              <a:chExt cx="2865864" cy="506718"/>
            </a:xfrm>
          </p:grpSpPr>
          <p:sp>
            <p:nvSpPr>
              <p:cNvPr id="23" name="TextBox 22"/>
              <p:cNvSpPr txBox="1"/>
              <p:nvPr/>
            </p:nvSpPr>
            <p:spPr>
              <a:xfrm>
                <a:off x="1196899" y="3772455"/>
                <a:ext cx="2865864" cy="303416"/>
              </a:xfrm>
              <a:prstGeom prst="rect">
                <a:avLst/>
              </a:prstGeom>
              <a:noFill/>
            </p:spPr>
            <p:txBody>
              <a:bodyPr wrap="square" lIns="0" tIns="0" rIns="0" bIns="0" rtlCol="0">
                <a:spAutoFit/>
              </a:bodyPr>
              <a:lstStyle/>
              <a:p>
                <a:pPr>
                  <a:lnSpc>
                    <a:spcPct val="130000"/>
                  </a:lnSpc>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Only compare the same model and model year in the regression model to eliminate design updates.</a:t>
                </a:r>
              </a:p>
            </p:txBody>
          </p:sp>
          <p:sp>
            <p:nvSpPr>
              <p:cNvPr id="24" name="Title 2"/>
              <p:cNvSpPr txBox="1">
                <a:spLocks/>
              </p:cNvSpPr>
              <p:nvPr/>
            </p:nvSpPr>
            <p:spPr>
              <a:xfrm>
                <a:off x="1196899" y="3569153"/>
                <a:ext cx="2865864" cy="153888"/>
              </a:xfrm>
              <a:prstGeom prst="rect">
                <a:avLst/>
              </a:prstGeom>
            </p:spPr>
            <p:txBody>
              <a:bodyPr wrap="square" lIns="0" tIns="0" rIns="0" bIns="0">
                <a:spAutoFit/>
              </a:bodyPr>
              <a:lstStyle>
                <a:lvl1pPr algn="ctr" defTabSz="1828800" rtl="0" eaLnBrk="1" latinLnBrk="0" hangingPunct="1">
                  <a:lnSpc>
                    <a:spcPct val="100000"/>
                  </a:lnSpc>
                  <a:spcBef>
                    <a:spcPct val="0"/>
                  </a:spcBef>
                  <a:buNone/>
                  <a:defRPr sz="6000" b="1" kern="1200" cap="none" spc="-10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pPr algn="l"/>
                <a:r>
                  <a:rPr lang="en-US" sz="1000" cap="all" spc="20" dirty="0">
                    <a:solidFill>
                      <a:schemeClr val="accent2"/>
                    </a:solidFill>
                    <a:latin typeface="Lato" panose="020F0502020204030203" pitchFamily="34" charset="0"/>
                  </a:rPr>
                  <a:t>Model year</a:t>
                </a:r>
              </a:p>
            </p:txBody>
          </p:sp>
        </p:grpSp>
      </p:grpSp>
      <p:grpSp>
        <p:nvGrpSpPr>
          <p:cNvPr id="14" name="Group 13"/>
          <p:cNvGrpSpPr/>
          <p:nvPr/>
        </p:nvGrpSpPr>
        <p:grpSpPr>
          <a:xfrm>
            <a:off x="5671712" y="1514449"/>
            <a:ext cx="2865864" cy="2881510"/>
            <a:chOff x="5671712" y="1514449"/>
            <a:chExt cx="2865864" cy="2881510"/>
          </a:xfrm>
        </p:grpSpPr>
        <p:grpSp>
          <p:nvGrpSpPr>
            <p:cNvPr id="8" name="Group 7"/>
            <p:cNvGrpSpPr/>
            <p:nvPr/>
          </p:nvGrpSpPr>
          <p:grpSpPr>
            <a:xfrm>
              <a:off x="5671712" y="1514449"/>
              <a:ext cx="2865864" cy="506718"/>
              <a:chOff x="5671712" y="1514449"/>
              <a:chExt cx="2865864" cy="506718"/>
            </a:xfrm>
          </p:grpSpPr>
          <p:sp>
            <p:nvSpPr>
              <p:cNvPr id="35" name="TextBox 34"/>
              <p:cNvSpPr txBox="1"/>
              <p:nvPr/>
            </p:nvSpPr>
            <p:spPr>
              <a:xfrm>
                <a:off x="5671712" y="1717751"/>
                <a:ext cx="2865864" cy="303416"/>
              </a:xfrm>
              <a:prstGeom prst="rect">
                <a:avLst/>
              </a:prstGeom>
              <a:noFill/>
            </p:spPr>
            <p:txBody>
              <a:bodyPr wrap="square" lIns="0" tIns="0" rIns="0" bIns="0" rtlCol="0">
                <a:spAutoFit/>
              </a:bodyPr>
              <a:lstStyle/>
              <a:p>
                <a:pPr>
                  <a:lnSpc>
                    <a:spcPct val="130000"/>
                  </a:lnSpc>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Of the 156 columns less than 1/8 had 95% complete data. This left us with a high amount of records with few identifiers.</a:t>
                </a:r>
              </a:p>
            </p:txBody>
          </p:sp>
          <p:sp>
            <p:nvSpPr>
              <p:cNvPr id="36" name="Title 2"/>
              <p:cNvSpPr txBox="1">
                <a:spLocks/>
              </p:cNvSpPr>
              <p:nvPr/>
            </p:nvSpPr>
            <p:spPr>
              <a:xfrm>
                <a:off x="5671712" y="1514449"/>
                <a:ext cx="2865864" cy="153888"/>
              </a:xfrm>
              <a:prstGeom prst="rect">
                <a:avLst/>
              </a:prstGeom>
            </p:spPr>
            <p:txBody>
              <a:bodyPr wrap="square" lIns="0" tIns="0" rIns="0" bIns="0">
                <a:spAutoFit/>
              </a:bodyPr>
              <a:lstStyle>
                <a:lvl1pPr algn="ctr" defTabSz="1828800" rtl="0" eaLnBrk="1" latinLnBrk="0" hangingPunct="1">
                  <a:lnSpc>
                    <a:spcPct val="100000"/>
                  </a:lnSpc>
                  <a:spcBef>
                    <a:spcPct val="0"/>
                  </a:spcBef>
                  <a:buNone/>
                  <a:defRPr sz="6000" b="1" kern="1200" cap="none" spc="-10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pPr algn="l"/>
                <a:r>
                  <a:rPr lang="en-US" sz="1000" cap="all" spc="20" dirty="0">
                    <a:solidFill>
                      <a:schemeClr val="accent1"/>
                    </a:solidFill>
                    <a:latin typeface="Lato" panose="020F0502020204030203" pitchFamily="34" charset="0"/>
                  </a:rPr>
                  <a:t>Missing data in records</a:t>
                </a:r>
              </a:p>
            </p:txBody>
          </p:sp>
        </p:grpSp>
        <p:grpSp>
          <p:nvGrpSpPr>
            <p:cNvPr id="9" name="Group 8"/>
            <p:cNvGrpSpPr/>
            <p:nvPr/>
          </p:nvGrpSpPr>
          <p:grpSpPr>
            <a:xfrm>
              <a:off x="5671712" y="2541801"/>
              <a:ext cx="2865864" cy="506718"/>
              <a:chOff x="5671712" y="2541801"/>
              <a:chExt cx="2865864" cy="506718"/>
            </a:xfrm>
          </p:grpSpPr>
          <p:sp>
            <p:nvSpPr>
              <p:cNvPr id="39" name="TextBox 38"/>
              <p:cNvSpPr txBox="1"/>
              <p:nvPr/>
            </p:nvSpPr>
            <p:spPr>
              <a:xfrm>
                <a:off x="5671712" y="2745103"/>
                <a:ext cx="2865864" cy="303416"/>
              </a:xfrm>
              <a:prstGeom prst="rect">
                <a:avLst/>
              </a:prstGeom>
              <a:noFill/>
            </p:spPr>
            <p:txBody>
              <a:bodyPr wrap="square" lIns="0" tIns="0" rIns="0" bIns="0" rtlCol="0">
                <a:spAutoFit/>
              </a:bodyPr>
              <a:lstStyle/>
              <a:p>
                <a:pPr>
                  <a:lnSpc>
                    <a:spcPct val="130000"/>
                  </a:lnSpc>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Within the identify columns, we had mislabeled or record entries that were of no use to the study.</a:t>
                </a:r>
              </a:p>
            </p:txBody>
          </p:sp>
          <p:sp>
            <p:nvSpPr>
              <p:cNvPr id="40" name="Title 2"/>
              <p:cNvSpPr txBox="1">
                <a:spLocks/>
              </p:cNvSpPr>
              <p:nvPr/>
            </p:nvSpPr>
            <p:spPr>
              <a:xfrm>
                <a:off x="5671712" y="2541801"/>
                <a:ext cx="2865864" cy="153888"/>
              </a:xfrm>
              <a:prstGeom prst="rect">
                <a:avLst/>
              </a:prstGeom>
            </p:spPr>
            <p:txBody>
              <a:bodyPr wrap="square" lIns="0" tIns="0" rIns="0" bIns="0">
                <a:spAutoFit/>
              </a:bodyPr>
              <a:lstStyle>
                <a:lvl1pPr algn="ctr" defTabSz="1828800" rtl="0" eaLnBrk="1" latinLnBrk="0" hangingPunct="1">
                  <a:lnSpc>
                    <a:spcPct val="100000"/>
                  </a:lnSpc>
                  <a:spcBef>
                    <a:spcPct val="0"/>
                  </a:spcBef>
                  <a:buNone/>
                  <a:defRPr sz="6000" b="1" kern="1200" cap="none" spc="-10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pPr algn="l"/>
                <a:r>
                  <a:rPr lang="en-US" sz="1000" cap="all" spc="20" dirty="0">
                    <a:solidFill>
                      <a:schemeClr val="accent1"/>
                    </a:solidFill>
                    <a:latin typeface="Lato" panose="020F0502020204030203" pitchFamily="34" charset="0"/>
                  </a:rPr>
                  <a:t>Mislabeled categories</a:t>
                </a:r>
              </a:p>
            </p:txBody>
          </p:sp>
        </p:grpSp>
        <p:grpSp>
          <p:nvGrpSpPr>
            <p:cNvPr id="10" name="Group 9"/>
            <p:cNvGrpSpPr/>
            <p:nvPr/>
          </p:nvGrpSpPr>
          <p:grpSpPr>
            <a:xfrm>
              <a:off x="5671712" y="3569153"/>
              <a:ext cx="2865864" cy="826806"/>
              <a:chOff x="5671712" y="3569153"/>
              <a:chExt cx="2865864" cy="826806"/>
            </a:xfrm>
          </p:grpSpPr>
          <p:sp>
            <p:nvSpPr>
              <p:cNvPr id="43" name="TextBox 42"/>
              <p:cNvSpPr txBox="1"/>
              <p:nvPr/>
            </p:nvSpPr>
            <p:spPr>
              <a:xfrm>
                <a:off x="5671712" y="3772455"/>
                <a:ext cx="2865864" cy="623504"/>
              </a:xfrm>
              <a:prstGeom prst="rect">
                <a:avLst/>
              </a:prstGeom>
              <a:noFill/>
            </p:spPr>
            <p:txBody>
              <a:bodyPr wrap="square" lIns="0" tIns="0" rIns="0" bIns="0" rtlCol="0">
                <a:spAutoFit/>
              </a:bodyPr>
              <a:lstStyle/>
              <a:p>
                <a:pPr>
                  <a:lnSpc>
                    <a:spcPct val="130000"/>
                  </a:lnSpc>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The data was originally stored in a 5.7GB .CSV file. This was too large to handle by laptop. Therefore we needed to chunk this into several smaller files. Should a web scrapping program be used or an API, it would be more manageable. </a:t>
                </a:r>
              </a:p>
            </p:txBody>
          </p:sp>
          <p:sp>
            <p:nvSpPr>
              <p:cNvPr id="44" name="Title 2"/>
              <p:cNvSpPr txBox="1">
                <a:spLocks/>
              </p:cNvSpPr>
              <p:nvPr/>
            </p:nvSpPr>
            <p:spPr>
              <a:xfrm>
                <a:off x="5671712" y="3569153"/>
                <a:ext cx="2865864" cy="153888"/>
              </a:xfrm>
              <a:prstGeom prst="rect">
                <a:avLst/>
              </a:prstGeom>
            </p:spPr>
            <p:txBody>
              <a:bodyPr wrap="square" lIns="0" tIns="0" rIns="0" bIns="0">
                <a:spAutoFit/>
              </a:bodyPr>
              <a:lstStyle>
                <a:lvl1pPr algn="ctr" defTabSz="1828800" rtl="0" eaLnBrk="1" latinLnBrk="0" hangingPunct="1">
                  <a:lnSpc>
                    <a:spcPct val="100000"/>
                  </a:lnSpc>
                  <a:spcBef>
                    <a:spcPct val="0"/>
                  </a:spcBef>
                  <a:buNone/>
                  <a:defRPr sz="6000" b="1" kern="1200" cap="none" spc="-10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pPr algn="l"/>
                <a:r>
                  <a:rPr lang="en-US" sz="1000" cap="all" spc="20" dirty="0">
                    <a:solidFill>
                      <a:schemeClr val="accent1"/>
                    </a:solidFill>
                    <a:latin typeface="Lato" panose="020F0502020204030203" pitchFamily="34" charset="0"/>
                  </a:rPr>
                  <a:t>Initial data size</a:t>
                </a:r>
              </a:p>
            </p:txBody>
          </p:sp>
        </p:grpSp>
      </p:grpSp>
      <p:sp>
        <p:nvSpPr>
          <p:cNvPr id="28" name="Freeform 27"/>
          <p:cNvSpPr>
            <a:spLocks/>
          </p:cNvSpPr>
          <p:nvPr/>
        </p:nvSpPr>
        <p:spPr bwMode="auto">
          <a:xfrm>
            <a:off x="5137636" y="1543050"/>
            <a:ext cx="304314" cy="304314"/>
          </a:xfrm>
          <a:custGeom>
            <a:avLst/>
            <a:gdLst>
              <a:gd name="T0" fmla="*/ 156 w 289"/>
              <a:gd name="T1" fmla="*/ 145 h 289"/>
              <a:gd name="T2" fmla="*/ 287 w 289"/>
              <a:gd name="T3" fmla="*/ 14 h 289"/>
              <a:gd name="T4" fmla="*/ 289 w 289"/>
              <a:gd name="T5" fmla="*/ 8 h 289"/>
              <a:gd name="T6" fmla="*/ 281 w 289"/>
              <a:gd name="T7" fmla="*/ 0 h 289"/>
              <a:gd name="T8" fmla="*/ 275 w 289"/>
              <a:gd name="T9" fmla="*/ 3 h 289"/>
              <a:gd name="T10" fmla="*/ 144 w 289"/>
              <a:gd name="T11" fmla="*/ 133 h 289"/>
              <a:gd name="T12" fmla="*/ 14 w 289"/>
              <a:gd name="T13" fmla="*/ 3 h 289"/>
              <a:gd name="T14" fmla="*/ 8 w 289"/>
              <a:gd name="T15" fmla="*/ 0 h 289"/>
              <a:gd name="T16" fmla="*/ 0 w 289"/>
              <a:gd name="T17" fmla="*/ 8 h 289"/>
              <a:gd name="T18" fmla="*/ 2 w 289"/>
              <a:gd name="T19" fmla="*/ 14 h 289"/>
              <a:gd name="T20" fmla="*/ 133 w 289"/>
              <a:gd name="T21" fmla="*/ 145 h 289"/>
              <a:gd name="T22" fmla="*/ 2 w 289"/>
              <a:gd name="T23" fmla="*/ 276 h 289"/>
              <a:gd name="T24" fmla="*/ 0 w 289"/>
              <a:gd name="T25" fmla="*/ 281 h 289"/>
              <a:gd name="T26" fmla="*/ 8 w 289"/>
              <a:gd name="T27" fmla="*/ 289 h 289"/>
              <a:gd name="T28" fmla="*/ 14 w 289"/>
              <a:gd name="T29" fmla="*/ 287 h 289"/>
              <a:gd name="T30" fmla="*/ 144 w 289"/>
              <a:gd name="T31" fmla="*/ 156 h 289"/>
              <a:gd name="T32" fmla="*/ 275 w 289"/>
              <a:gd name="T33" fmla="*/ 287 h 289"/>
              <a:gd name="T34" fmla="*/ 281 w 289"/>
              <a:gd name="T35" fmla="*/ 289 h 289"/>
              <a:gd name="T36" fmla="*/ 289 w 289"/>
              <a:gd name="T37" fmla="*/ 281 h 289"/>
              <a:gd name="T38" fmla="*/ 287 w 289"/>
              <a:gd name="T39" fmla="*/ 276 h 289"/>
              <a:gd name="T40" fmla="*/ 156 w 289"/>
              <a:gd name="T41" fmla="*/ 145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9" h="289">
                <a:moveTo>
                  <a:pt x="156" y="145"/>
                </a:moveTo>
                <a:cubicBezTo>
                  <a:pt x="287" y="14"/>
                  <a:pt x="287" y="14"/>
                  <a:pt x="287" y="14"/>
                </a:cubicBezTo>
                <a:cubicBezTo>
                  <a:pt x="288" y="12"/>
                  <a:pt x="289" y="10"/>
                  <a:pt x="289" y="8"/>
                </a:cubicBezTo>
                <a:cubicBezTo>
                  <a:pt x="289" y="4"/>
                  <a:pt x="285" y="0"/>
                  <a:pt x="281" y="0"/>
                </a:cubicBezTo>
                <a:cubicBezTo>
                  <a:pt x="279" y="0"/>
                  <a:pt x="277" y="1"/>
                  <a:pt x="275" y="3"/>
                </a:cubicBezTo>
                <a:cubicBezTo>
                  <a:pt x="144" y="133"/>
                  <a:pt x="144" y="133"/>
                  <a:pt x="144" y="133"/>
                </a:cubicBezTo>
                <a:cubicBezTo>
                  <a:pt x="14" y="3"/>
                  <a:pt x="14" y="3"/>
                  <a:pt x="14" y="3"/>
                </a:cubicBezTo>
                <a:cubicBezTo>
                  <a:pt x="12" y="1"/>
                  <a:pt x="10" y="0"/>
                  <a:pt x="8" y="0"/>
                </a:cubicBezTo>
                <a:cubicBezTo>
                  <a:pt x="4" y="0"/>
                  <a:pt x="0" y="4"/>
                  <a:pt x="0" y="8"/>
                </a:cubicBezTo>
                <a:cubicBezTo>
                  <a:pt x="0" y="10"/>
                  <a:pt x="1" y="12"/>
                  <a:pt x="2" y="14"/>
                </a:cubicBezTo>
                <a:cubicBezTo>
                  <a:pt x="133" y="145"/>
                  <a:pt x="133" y="145"/>
                  <a:pt x="133" y="145"/>
                </a:cubicBezTo>
                <a:cubicBezTo>
                  <a:pt x="2" y="276"/>
                  <a:pt x="2" y="276"/>
                  <a:pt x="2" y="276"/>
                </a:cubicBezTo>
                <a:cubicBezTo>
                  <a:pt x="1" y="277"/>
                  <a:pt x="0" y="279"/>
                  <a:pt x="0" y="281"/>
                </a:cubicBezTo>
                <a:cubicBezTo>
                  <a:pt x="0" y="286"/>
                  <a:pt x="4" y="289"/>
                  <a:pt x="8" y="289"/>
                </a:cubicBezTo>
                <a:cubicBezTo>
                  <a:pt x="10" y="289"/>
                  <a:pt x="12" y="288"/>
                  <a:pt x="14" y="287"/>
                </a:cubicBezTo>
                <a:cubicBezTo>
                  <a:pt x="144" y="156"/>
                  <a:pt x="144" y="156"/>
                  <a:pt x="144" y="156"/>
                </a:cubicBezTo>
                <a:cubicBezTo>
                  <a:pt x="275" y="287"/>
                  <a:pt x="275" y="287"/>
                  <a:pt x="275" y="287"/>
                </a:cubicBezTo>
                <a:cubicBezTo>
                  <a:pt x="277" y="288"/>
                  <a:pt x="279" y="289"/>
                  <a:pt x="281" y="289"/>
                </a:cubicBezTo>
                <a:cubicBezTo>
                  <a:pt x="285" y="289"/>
                  <a:pt x="289" y="286"/>
                  <a:pt x="289" y="281"/>
                </a:cubicBezTo>
                <a:cubicBezTo>
                  <a:pt x="289" y="279"/>
                  <a:pt x="288" y="277"/>
                  <a:pt x="287" y="276"/>
                </a:cubicBezTo>
                <a:lnTo>
                  <a:pt x="156" y="145"/>
                </a:lnTo>
                <a:close/>
              </a:path>
            </a:pathLst>
          </a:custGeom>
          <a:solidFill>
            <a:schemeClr val="accent1"/>
          </a:solidFill>
          <a:ln>
            <a:noFill/>
          </a:ln>
        </p:spPr>
        <p:txBody>
          <a:bodyPr vert="horz" wrap="square" lIns="34290" tIns="17145" rIns="34290" bIns="17145" numCol="1" anchor="t" anchorCtr="0" compatLnSpc="1">
            <a:prstTxWarp prst="textNoShape">
              <a:avLst/>
            </a:prstTxWarp>
          </a:bodyPr>
          <a:lstStyle/>
          <a:p>
            <a:endParaRPr lang="en-US" sz="506"/>
          </a:p>
        </p:txBody>
      </p:sp>
      <p:sp>
        <p:nvSpPr>
          <p:cNvPr id="29" name="Freeform 28"/>
          <p:cNvSpPr>
            <a:spLocks/>
          </p:cNvSpPr>
          <p:nvPr/>
        </p:nvSpPr>
        <p:spPr bwMode="auto">
          <a:xfrm>
            <a:off x="5139209" y="2585221"/>
            <a:ext cx="304314" cy="304314"/>
          </a:xfrm>
          <a:custGeom>
            <a:avLst/>
            <a:gdLst>
              <a:gd name="T0" fmla="*/ 156 w 289"/>
              <a:gd name="T1" fmla="*/ 145 h 289"/>
              <a:gd name="T2" fmla="*/ 287 w 289"/>
              <a:gd name="T3" fmla="*/ 14 h 289"/>
              <a:gd name="T4" fmla="*/ 289 w 289"/>
              <a:gd name="T5" fmla="*/ 8 h 289"/>
              <a:gd name="T6" fmla="*/ 281 w 289"/>
              <a:gd name="T7" fmla="*/ 0 h 289"/>
              <a:gd name="T8" fmla="*/ 275 w 289"/>
              <a:gd name="T9" fmla="*/ 3 h 289"/>
              <a:gd name="T10" fmla="*/ 144 w 289"/>
              <a:gd name="T11" fmla="*/ 133 h 289"/>
              <a:gd name="T12" fmla="*/ 14 w 289"/>
              <a:gd name="T13" fmla="*/ 3 h 289"/>
              <a:gd name="T14" fmla="*/ 8 w 289"/>
              <a:gd name="T15" fmla="*/ 0 h 289"/>
              <a:gd name="T16" fmla="*/ 0 w 289"/>
              <a:gd name="T17" fmla="*/ 8 h 289"/>
              <a:gd name="T18" fmla="*/ 2 w 289"/>
              <a:gd name="T19" fmla="*/ 14 h 289"/>
              <a:gd name="T20" fmla="*/ 133 w 289"/>
              <a:gd name="T21" fmla="*/ 145 h 289"/>
              <a:gd name="T22" fmla="*/ 2 w 289"/>
              <a:gd name="T23" fmla="*/ 276 h 289"/>
              <a:gd name="T24" fmla="*/ 0 w 289"/>
              <a:gd name="T25" fmla="*/ 281 h 289"/>
              <a:gd name="T26" fmla="*/ 8 w 289"/>
              <a:gd name="T27" fmla="*/ 289 h 289"/>
              <a:gd name="T28" fmla="*/ 14 w 289"/>
              <a:gd name="T29" fmla="*/ 287 h 289"/>
              <a:gd name="T30" fmla="*/ 144 w 289"/>
              <a:gd name="T31" fmla="*/ 156 h 289"/>
              <a:gd name="T32" fmla="*/ 275 w 289"/>
              <a:gd name="T33" fmla="*/ 287 h 289"/>
              <a:gd name="T34" fmla="*/ 281 w 289"/>
              <a:gd name="T35" fmla="*/ 289 h 289"/>
              <a:gd name="T36" fmla="*/ 289 w 289"/>
              <a:gd name="T37" fmla="*/ 281 h 289"/>
              <a:gd name="T38" fmla="*/ 287 w 289"/>
              <a:gd name="T39" fmla="*/ 276 h 289"/>
              <a:gd name="T40" fmla="*/ 156 w 289"/>
              <a:gd name="T41" fmla="*/ 145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9" h="289">
                <a:moveTo>
                  <a:pt x="156" y="145"/>
                </a:moveTo>
                <a:cubicBezTo>
                  <a:pt x="287" y="14"/>
                  <a:pt x="287" y="14"/>
                  <a:pt x="287" y="14"/>
                </a:cubicBezTo>
                <a:cubicBezTo>
                  <a:pt x="288" y="12"/>
                  <a:pt x="289" y="10"/>
                  <a:pt x="289" y="8"/>
                </a:cubicBezTo>
                <a:cubicBezTo>
                  <a:pt x="289" y="4"/>
                  <a:pt x="285" y="0"/>
                  <a:pt x="281" y="0"/>
                </a:cubicBezTo>
                <a:cubicBezTo>
                  <a:pt x="279" y="0"/>
                  <a:pt x="277" y="1"/>
                  <a:pt x="275" y="3"/>
                </a:cubicBezTo>
                <a:cubicBezTo>
                  <a:pt x="144" y="133"/>
                  <a:pt x="144" y="133"/>
                  <a:pt x="144" y="133"/>
                </a:cubicBezTo>
                <a:cubicBezTo>
                  <a:pt x="14" y="3"/>
                  <a:pt x="14" y="3"/>
                  <a:pt x="14" y="3"/>
                </a:cubicBezTo>
                <a:cubicBezTo>
                  <a:pt x="12" y="1"/>
                  <a:pt x="10" y="0"/>
                  <a:pt x="8" y="0"/>
                </a:cubicBezTo>
                <a:cubicBezTo>
                  <a:pt x="4" y="0"/>
                  <a:pt x="0" y="4"/>
                  <a:pt x="0" y="8"/>
                </a:cubicBezTo>
                <a:cubicBezTo>
                  <a:pt x="0" y="10"/>
                  <a:pt x="1" y="12"/>
                  <a:pt x="2" y="14"/>
                </a:cubicBezTo>
                <a:cubicBezTo>
                  <a:pt x="133" y="145"/>
                  <a:pt x="133" y="145"/>
                  <a:pt x="133" y="145"/>
                </a:cubicBezTo>
                <a:cubicBezTo>
                  <a:pt x="2" y="276"/>
                  <a:pt x="2" y="276"/>
                  <a:pt x="2" y="276"/>
                </a:cubicBezTo>
                <a:cubicBezTo>
                  <a:pt x="1" y="277"/>
                  <a:pt x="0" y="279"/>
                  <a:pt x="0" y="281"/>
                </a:cubicBezTo>
                <a:cubicBezTo>
                  <a:pt x="0" y="286"/>
                  <a:pt x="4" y="289"/>
                  <a:pt x="8" y="289"/>
                </a:cubicBezTo>
                <a:cubicBezTo>
                  <a:pt x="10" y="289"/>
                  <a:pt x="12" y="288"/>
                  <a:pt x="14" y="287"/>
                </a:cubicBezTo>
                <a:cubicBezTo>
                  <a:pt x="144" y="156"/>
                  <a:pt x="144" y="156"/>
                  <a:pt x="144" y="156"/>
                </a:cubicBezTo>
                <a:cubicBezTo>
                  <a:pt x="275" y="287"/>
                  <a:pt x="275" y="287"/>
                  <a:pt x="275" y="287"/>
                </a:cubicBezTo>
                <a:cubicBezTo>
                  <a:pt x="277" y="288"/>
                  <a:pt x="279" y="289"/>
                  <a:pt x="281" y="289"/>
                </a:cubicBezTo>
                <a:cubicBezTo>
                  <a:pt x="285" y="289"/>
                  <a:pt x="289" y="286"/>
                  <a:pt x="289" y="281"/>
                </a:cubicBezTo>
                <a:cubicBezTo>
                  <a:pt x="289" y="279"/>
                  <a:pt x="288" y="277"/>
                  <a:pt x="287" y="276"/>
                </a:cubicBezTo>
                <a:lnTo>
                  <a:pt x="156" y="145"/>
                </a:lnTo>
                <a:close/>
              </a:path>
            </a:pathLst>
          </a:custGeom>
          <a:solidFill>
            <a:schemeClr val="accent1"/>
          </a:solidFill>
          <a:ln>
            <a:noFill/>
          </a:ln>
        </p:spPr>
        <p:txBody>
          <a:bodyPr vert="horz" wrap="square" lIns="34290" tIns="17145" rIns="34290" bIns="17145" numCol="1" anchor="t" anchorCtr="0" compatLnSpc="1">
            <a:prstTxWarp prst="textNoShape">
              <a:avLst/>
            </a:prstTxWarp>
          </a:bodyPr>
          <a:lstStyle/>
          <a:p>
            <a:endParaRPr lang="en-US" sz="506"/>
          </a:p>
        </p:txBody>
      </p:sp>
      <p:sp>
        <p:nvSpPr>
          <p:cNvPr id="30" name="Freeform 29"/>
          <p:cNvSpPr>
            <a:spLocks/>
          </p:cNvSpPr>
          <p:nvPr/>
        </p:nvSpPr>
        <p:spPr bwMode="auto">
          <a:xfrm>
            <a:off x="5137636" y="3612573"/>
            <a:ext cx="304314" cy="304314"/>
          </a:xfrm>
          <a:custGeom>
            <a:avLst/>
            <a:gdLst>
              <a:gd name="T0" fmla="*/ 156 w 289"/>
              <a:gd name="T1" fmla="*/ 145 h 289"/>
              <a:gd name="T2" fmla="*/ 287 w 289"/>
              <a:gd name="T3" fmla="*/ 14 h 289"/>
              <a:gd name="T4" fmla="*/ 289 w 289"/>
              <a:gd name="T5" fmla="*/ 8 h 289"/>
              <a:gd name="T6" fmla="*/ 281 w 289"/>
              <a:gd name="T7" fmla="*/ 0 h 289"/>
              <a:gd name="T8" fmla="*/ 275 w 289"/>
              <a:gd name="T9" fmla="*/ 3 h 289"/>
              <a:gd name="T10" fmla="*/ 144 w 289"/>
              <a:gd name="T11" fmla="*/ 133 h 289"/>
              <a:gd name="T12" fmla="*/ 14 w 289"/>
              <a:gd name="T13" fmla="*/ 3 h 289"/>
              <a:gd name="T14" fmla="*/ 8 w 289"/>
              <a:gd name="T15" fmla="*/ 0 h 289"/>
              <a:gd name="T16" fmla="*/ 0 w 289"/>
              <a:gd name="T17" fmla="*/ 8 h 289"/>
              <a:gd name="T18" fmla="*/ 2 w 289"/>
              <a:gd name="T19" fmla="*/ 14 h 289"/>
              <a:gd name="T20" fmla="*/ 133 w 289"/>
              <a:gd name="T21" fmla="*/ 145 h 289"/>
              <a:gd name="T22" fmla="*/ 2 w 289"/>
              <a:gd name="T23" fmla="*/ 276 h 289"/>
              <a:gd name="T24" fmla="*/ 0 w 289"/>
              <a:gd name="T25" fmla="*/ 281 h 289"/>
              <a:gd name="T26" fmla="*/ 8 w 289"/>
              <a:gd name="T27" fmla="*/ 289 h 289"/>
              <a:gd name="T28" fmla="*/ 14 w 289"/>
              <a:gd name="T29" fmla="*/ 287 h 289"/>
              <a:gd name="T30" fmla="*/ 144 w 289"/>
              <a:gd name="T31" fmla="*/ 156 h 289"/>
              <a:gd name="T32" fmla="*/ 275 w 289"/>
              <a:gd name="T33" fmla="*/ 287 h 289"/>
              <a:gd name="T34" fmla="*/ 281 w 289"/>
              <a:gd name="T35" fmla="*/ 289 h 289"/>
              <a:gd name="T36" fmla="*/ 289 w 289"/>
              <a:gd name="T37" fmla="*/ 281 h 289"/>
              <a:gd name="T38" fmla="*/ 287 w 289"/>
              <a:gd name="T39" fmla="*/ 276 h 289"/>
              <a:gd name="T40" fmla="*/ 156 w 289"/>
              <a:gd name="T41" fmla="*/ 145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9" h="289">
                <a:moveTo>
                  <a:pt x="156" y="145"/>
                </a:moveTo>
                <a:cubicBezTo>
                  <a:pt x="287" y="14"/>
                  <a:pt x="287" y="14"/>
                  <a:pt x="287" y="14"/>
                </a:cubicBezTo>
                <a:cubicBezTo>
                  <a:pt x="288" y="12"/>
                  <a:pt x="289" y="10"/>
                  <a:pt x="289" y="8"/>
                </a:cubicBezTo>
                <a:cubicBezTo>
                  <a:pt x="289" y="4"/>
                  <a:pt x="285" y="0"/>
                  <a:pt x="281" y="0"/>
                </a:cubicBezTo>
                <a:cubicBezTo>
                  <a:pt x="279" y="0"/>
                  <a:pt x="277" y="1"/>
                  <a:pt x="275" y="3"/>
                </a:cubicBezTo>
                <a:cubicBezTo>
                  <a:pt x="144" y="133"/>
                  <a:pt x="144" y="133"/>
                  <a:pt x="144" y="133"/>
                </a:cubicBezTo>
                <a:cubicBezTo>
                  <a:pt x="14" y="3"/>
                  <a:pt x="14" y="3"/>
                  <a:pt x="14" y="3"/>
                </a:cubicBezTo>
                <a:cubicBezTo>
                  <a:pt x="12" y="1"/>
                  <a:pt x="10" y="0"/>
                  <a:pt x="8" y="0"/>
                </a:cubicBezTo>
                <a:cubicBezTo>
                  <a:pt x="4" y="0"/>
                  <a:pt x="0" y="4"/>
                  <a:pt x="0" y="8"/>
                </a:cubicBezTo>
                <a:cubicBezTo>
                  <a:pt x="0" y="10"/>
                  <a:pt x="1" y="12"/>
                  <a:pt x="2" y="14"/>
                </a:cubicBezTo>
                <a:cubicBezTo>
                  <a:pt x="133" y="145"/>
                  <a:pt x="133" y="145"/>
                  <a:pt x="133" y="145"/>
                </a:cubicBezTo>
                <a:cubicBezTo>
                  <a:pt x="2" y="276"/>
                  <a:pt x="2" y="276"/>
                  <a:pt x="2" y="276"/>
                </a:cubicBezTo>
                <a:cubicBezTo>
                  <a:pt x="1" y="277"/>
                  <a:pt x="0" y="279"/>
                  <a:pt x="0" y="281"/>
                </a:cubicBezTo>
                <a:cubicBezTo>
                  <a:pt x="0" y="286"/>
                  <a:pt x="4" y="289"/>
                  <a:pt x="8" y="289"/>
                </a:cubicBezTo>
                <a:cubicBezTo>
                  <a:pt x="10" y="289"/>
                  <a:pt x="12" y="288"/>
                  <a:pt x="14" y="287"/>
                </a:cubicBezTo>
                <a:cubicBezTo>
                  <a:pt x="144" y="156"/>
                  <a:pt x="144" y="156"/>
                  <a:pt x="144" y="156"/>
                </a:cubicBezTo>
                <a:cubicBezTo>
                  <a:pt x="275" y="287"/>
                  <a:pt x="275" y="287"/>
                  <a:pt x="275" y="287"/>
                </a:cubicBezTo>
                <a:cubicBezTo>
                  <a:pt x="277" y="288"/>
                  <a:pt x="279" y="289"/>
                  <a:pt x="281" y="289"/>
                </a:cubicBezTo>
                <a:cubicBezTo>
                  <a:pt x="285" y="289"/>
                  <a:pt x="289" y="286"/>
                  <a:pt x="289" y="281"/>
                </a:cubicBezTo>
                <a:cubicBezTo>
                  <a:pt x="289" y="279"/>
                  <a:pt x="288" y="277"/>
                  <a:pt x="287" y="276"/>
                </a:cubicBezTo>
                <a:lnTo>
                  <a:pt x="156" y="145"/>
                </a:lnTo>
                <a:close/>
              </a:path>
            </a:pathLst>
          </a:custGeom>
          <a:solidFill>
            <a:schemeClr val="accent1"/>
          </a:solidFill>
          <a:ln>
            <a:noFill/>
          </a:ln>
        </p:spPr>
        <p:txBody>
          <a:bodyPr vert="horz" wrap="square" lIns="34290" tIns="17145" rIns="34290" bIns="17145" numCol="1" anchor="t" anchorCtr="0" compatLnSpc="1">
            <a:prstTxWarp prst="textNoShape">
              <a:avLst/>
            </a:prstTxWarp>
          </a:bodyPr>
          <a:lstStyle/>
          <a:p>
            <a:endParaRPr lang="en-US" sz="506"/>
          </a:p>
        </p:txBody>
      </p:sp>
      <p:sp>
        <p:nvSpPr>
          <p:cNvPr id="31" name="Rectangle 30">
            <a:extLst>
              <a:ext uri="{FF2B5EF4-FFF2-40B4-BE49-F238E27FC236}">
                <a16:creationId xmlns:a16="http://schemas.microsoft.com/office/drawing/2014/main" id="{7B65CEB5-9955-4F12-AAE9-1173E222ACAB}"/>
              </a:ext>
            </a:extLst>
          </p:cNvPr>
          <p:cNvSpPr/>
          <p:nvPr/>
        </p:nvSpPr>
        <p:spPr>
          <a:xfrm>
            <a:off x="424679" y="4606433"/>
            <a:ext cx="1824970" cy="463460"/>
          </a:xfrm>
          <a:prstGeom prst="rect">
            <a:avLst/>
          </a:prstGeom>
          <a:solidFill>
            <a:srgbClr val="F6F8FA"/>
          </a:solidFill>
          <a:ln>
            <a:solidFill>
              <a:srgbClr val="F6F8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7275C9F-620E-430A-AAA0-A19358B1D94B}"/>
              </a:ext>
            </a:extLst>
          </p:cNvPr>
          <p:cNvSpPr/>
          <p:nvPr/>
        </p:nvSpPr>
        <p:spPr>
          <a:xfrm>
            <a:off x="6894351" y="4567536"/>
            <a:ext cx="1824970" cy="463460"/>
          </a:xfrm>
          <a:prstGeom prst="rect">
            <a:avLst/>
          </a:prstGeom>
          <a:solidFill>
            <a:srgbClr val="F6F8FA"/>
          </a:solidFill>
          <a:ln>
            <a:solidFill>
              <a:srgbClr val="F6F8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6680883"/>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2311852" y="2248585"/>
            <a:ext cx="4520296" cy="646331"/>
          </a:xfrm>
          <a:prstGeom prst="rect">
            <a:avLst/>
          </a:prstGeom>
        </p:spPr>
        <p:txBody>
          <a:bodyPr wrap="square" lIns="0" tIns="0" rIns="0" bIns="0">
            <a:spAutoFit/>
          </a:bodyPr>
          <a:lstStyle>
            <a:lvl1pPr algn="ctr" defTabSz="1828800" rtl="0" eaLnBrk="1" latinLnBrk="0" hangingPunct="1">
              <a:lnSpc>
                <a:spcPct val="100000"/>
              </a:lnSpc>
              <a:spcBef>
                <a:spcPct val="0"/>
              </a:spcBef>
              <a:buNone/>
              <a:defRPr sz="7800" b="1" kern="1200" cap="all" baseline="0">
                <a:solidFill>
                  <a:schemeClr val="accent1"/>
                </a:solidFill>
                <a:latin typeface="Lato" panose="020F0502020204030203" pitchFamily="34" charset="0"/>
                <a:ea typeface="+mj-ea"/>
                <a:cs typeface="+mj-cs"/>
              </a:defRPr>
            </a:lvl1pPr>
          </a:lstStyle>
          <a:p>
            <a:r>
              <a:rPr lang="en-US" sz="4200" b="0" dirty="0">
                <a:latin typeface="Lato Black" panose="020F0A02020204030203" pitchFamily="34" charset="0"/>
              </a:rPr>
              <a:t>questions</a:t>
            </a:r>
            <a:endParaRPr lang="en-US" sz="4200" b="0" dirty="0">
              <a:solidFill>
                <a:schemeClr val="accent2"/>
              </a:solidFill>
              <a:latin typeface="Lato Black" panose="020F0A02020204030203" pitchFamily="34" charset="0"/>
            </a:endParaRPr>
          </a:p>
        </p:txBody>
      </p:sp>
    </p:spTree>
    <p:extLst>
      <p:ext uri="{BB962C8B-B14F-4D97-AF65-F5344CB8AC3E}">
        <p14:creationId xmlns:p14="http://schemas.microsoft.com/office/powerpoint/2010/main" val="204211817"/>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Straight Connector 20"/>
          <p:cNvCxnSpPr/>
          <p:nvPr/>
        </p:nvCxnSpPr>
        <p:spPr>
          <a:xfrm>
            <a:off x="593725" y="2285827"/>
            <a:ext cx="0" cy="57184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47441" y="2233196"/>
            <a:ext cx="3618064" cy="677108"/>
          </a:xfrm>
          <a:prstGeom prst="rect">
            <a:avLst/>
          </a:prstGeom>
          <a:noFill/>
          <a:ln>
            <a:noFill/>
          </a:ln>
        </p:spPr>
        <p:txBody>
          <a:bodyPr wrap="square" lIns="0" tIns="0" rIns="0" bIns="0" rtlCol="0">
            <a:spAutoFit/>
          </a:bodyPr>
          <a:lstStyle/>
          <a:p>
            <a:r>
              <a:rPr lang="en-US" sz="2200" cap="all" spc="80" dirty="0">
                <a:solidFill>
                  <a:schemeClr val="accent1"/>
                </a:solidFill>
                <a:latin typeface="Lato Black" panose="020F0A02020204030203" pitchFamily="34" charset="0"/>
                <a:ea typeface="Open Sans Light" panose="020B0306030504020204" pitchFamily="34" charset="0"/>
                <a:cs typeface="Open Sans Light" panose="020B0306030504020204" pitchFamily="34" charset="0"/>
              </a:rPr>
              <a:t>Presentation</a:t>
            </a:r>
          </a:p>
          <a:p>
            <a:r>
              <a:rPr lang="en-US" sz="2200" cap="all" spc="80" dirty="0">
                <a:solidFill>
                  <a:schemeClr val="bg1"/>
                </a:solidFill>
                <a:latin typeface="Lato Black" panose="020F0A02020204030203" pitchFamily="34" charset="0"/>
                <a:ea typeface="Open Sans Light" panose="020B0306030504020204" pitchFamily="34" charset="0"/>
                <a:cs typeface="Open Sans Light" panose="020B0306030504020204" pitchFamily="34" charset="0"/>
              </a:rPr>
              <a:t>Agenda</a:t>
            </a:r>
          </a:p>
        </p:txBody>
      </p:sp>
      <p:grpSp>
        <p:nvGrpSpPr>
          <p:cNvPr id="2" name="Group 1"/>
          <p:cNvGrpSpPr/>
          <p:nvPr/>
        </p:nvGrpSpPr>
        <p:grpSpPr>
          <a:xfrm>
            <a:off x="5212841" y="1084709"/>
            <a:ext cx="2241213" cy="2970172"/>
            <a:chOff x="5212841" y="1084709"/>
            <a:chExt cx="2241213" cy="2970172"/>
          </a:xfrm>
        </p:grpSpPr>
        <p:sp>
          <p:nvSpPr>
            <p:cNvPr id="6" name="TextBox 5"/>
            <p:cNvSpPr txBox="1"/>
            <p:nvPr/>
          </p:nvSpPr>
          <p:spPr>
            <a:xfrm>
              <a:off x="5809289" y="1088301"/>
              <a:ext cx="1644765" cy="325410"/>
            </a:xfrm>
            <a:prstGeom prst="rect">
              <a:avLst/>
            </a:prstGeom>
            <a:noFill/>
          </p:spPr>
          <p:txBody>
            <a:bodyPr wrap="square" lIns="0" tIns="0" rIns="0" bIns="0" rtlCol="0">
              <a:spAutoFit/>
            </a:bodyPr>
            <a:lstStyle/>
            <a:p>
              <a:pPr>
                <a:lnSpc>
                  <a:spcPct val="110000"/>
                </a:lnSpc>
              </a:pPr>
              <a:r>
                <a:rPr lang="en-US" sz="1000" b="1" dirty="0">
                  <a:solidFill>
                    <a:schemeClr val="bg1"/>
                  </a:solidFill>
                  <a:latin typeface="Lato" panose="020F0502020204030203" pitchFamily="34" charset="0"/>
                  <a:cs typeface="Poppins SemiBold" panose="02000000000000000000" pitchFamily="2" charset="0"/>
                </a:rPr>
                <a:t>Problem Statement &amp; Hypothesis</a:t>
              </a:r>
            </a:p>
          </p:txBody>
        </p:sp>
        <p:sp>
          <p:nvSpPr>
            <p:cNvPr id="9" name="TextBox 8"/>
            <p:cNvSpPr txBox="1"/>
            <p:nvPr/>
          </p:nvSpPr>
          <p:spPr>
            <a:xfrm>
              <a:off x="5809289" y="1757538"/>
              <a:ext cx="1644765" cy="325410"/>
            </a:xfrm>
            <a:prstGeom prst="rect">
              <a:avLst/>
            </a:prstGeom>
            <a:noFill/>
          </p:spPr>
          <p:txBody>
            <a:bodyPr wrap="square" lIns="0" tIns="0" rIns="0" bIns="0" rtlCol="0">
              <a:spAutoFit/>
            </a:bodyPr>
            <a:lstStyle/>
            <a:p>
              <a:pPr>
                <a:lnSpc>
                  <a:spcPct val="110000"/>
                </a:lnSpc>
              </a:pPr>
              <a:r>
                <a:rPr lang="en-US" sz="1000" b="1" dirty="0">
                  <a:solidFill>
                    <a:schemeClr val="bg1"/>
                  </a:solidFill>
                  <a:latin typeface="Lato" panose="020F0502020204030203" pitchFamily="34" charset="0"/>
                  <a:cs typeface="Poppins SemiBold" panose="02000000000000000000" pitchFamily="2" charset="0"/>
                </a:rPr>
                <a:t>Sedan Supply and Demand Analysis</a:t>
              </a:r>
            </a:p>
          </p:txBody>
        </p:sp>
        <p:sp>
          <p:nvSpPr>
            <p:cNvPr id="12" name="TextBox 11"/>
            <p:cNvSpPr txBox="1"/>
            <p:nvPr/>
          </p:nvSpPr>
          <p:spPr>
            <a:xfrm>
              <a:off x="5809289" y="2411771"/>
              <a:ext cx="1644765" cy="325410"/>
            </a:xfrm>
            <a:prstGeom prst="rect">
              <a:avLst/>
            </a:prstGeom>
            <a:noFill/>
          </p:spPr>
          <p:txBody>
            <a:bodyPr wrap="square" lIns="0" tIns="0" rIns="0" bIns="0" rtlCol="0">
              <a:spAutoFit/>
            </a:bodyPr>
            <a:lstStyle/>
            <a:p>
              <a:pPr>
                <a:lnSpc>
                  <a:spcPct val="110000"/>
                </a:lnSpc>
              </a:pPr>
              <a:r>
                <a:rPr lang="en-US" sz="1000" b="1" dirty="0">
                  <a:solidFill>
                    <a:schemeClr val="bg1"/>
                  </a:solidFill>
                  <a:latin typeface="Lato" panose="020F0502020204030203" pitchFamily="34" charset="0"/>
                  <a:cs typeface="Poppins SemiBold" panose="02000000000000000000" pitchFamily="2" charset="0"/>
                </a:rPr>
                <a:t>Trucks Regression Analysis</a:t>
              </a:r>
            </a:p>
          </p:txBody>
        </p:sp>
        <p:sp>
          <p:nvSpPr>
            <p:cNvPr id="15" name="TextBox 14"/>
            <p:cNvSpPr txBox="1"/>
            <p:nvPr/>
          </p:nvSpPr>
          <p:spPr>
            <a:xfrm>
              <a:off x="5809289" y="3066004"/>
              <a:ext cx="1644765" cy="156133"/>
            </a:xfrm>
            <a:prstGeom prst="rect">
              <a:avLst/>
            </a:prstGeom>
            <a:noFill/>
          </p:spPr>
          <p:txBody>
            <a:bodyPr wrap="square" lIns="0" tIns="0" rIns="0" bIns="0" rtlCol="0">
              <a:spAutoFit/>
            </a:bodyPr>
            <a:lstStyle/>
            <a:p>
              <a:pPr>
                <a:lnSpc>
                  <a:spcPct val="110000"/>
                </a:lnSpc>
              </a:pPr>
              <a:r>
                <a:rPr lang="en-US" sz="1000" b="1" dirty="0">
                  <a:solidFill>
                    <a:schemeClr val="bg1"/>
                  </a:solidFill>
                  <a:latin typeface="Lato" panose="020F0502020204030203" pitchFamily="34" charset="0"/>
                  <a:cs typeface="Poppins SemiBold" panose="02000000000000000000" pitchFamily="2" charset="0"/>
                </a:rPr>
                <a:t>Closing Thoughts</a:t>
              </a:r>
            </a:p>
          </p:txBody>
        </p:sp>
        <p:sp>
          <p:nvSpPr>
            <p:cNvPr id="18" name="TextBox 17"/>
            <p:cNvSpPr txBox="1"/>
            <p:nvPr/>
          </p:nvSpPr>
          <p:spPr>
            <a:xfrm>
              <a:off x="5809289" y="3720237"/>
              <a:ext cx="1644765" cy="156133"/>
            </a:xfrm>
            <a:prstGeom prst="rect">
              <a:avLst/>
            </a:prstGeom>
            <a:noFill/>
          </p:spPr>
          <p:txBody>
            <a:bodyPr wrap="square" lIns="0" tIns="0" rIns="0" bIns="0" rtlCol="0">
              <a:spAutoFit/>
            </a:bodyPr>
            <a:lstStyle/>
            <a:p>
              <a:pPr>
                <a:lnSpc>
                  <a:spcPct val="110000"/>
                </a:lnSpc>
              </a:pPr>
              <a:r>
                <a:rPr lang="en-US" sz="1000" b="1" dirty="0">
                  <a:solidFill>
                    <a:schemeClr val="bg1"/>
                  </a:solidFill>
                  <a:latin typeface="Lato" panose="020F0502020204030203" pitchFamily="34" charset="0"/>
                  <a:cs typeface="Poppins SemiBold" panose="02000000000000000000" pitchFamily="2" charset="0"/>
                </a:rPr>
                <a:t>Questions</a:t>
              </a:r>
            </a:p>
          </p:txBody>
        </p:sp>
        <p:grpSp>
          <p:nvGrpSpPr>
            <p:cNvPr id="53" name="Group 52"/>
            <p:cNvGrpSpPr/>
            <p:nvPr/>
          </p:nvGrpSpPr>
          <p:grpSpPr>
            <a:xfrm>
              <a:off x="5212841" y="1084709"/>
              <a:ext cx="345738" cy="345738"/>
              <a:chOff x="4967307" y="1084709"/>
              <a:chExt cx="345738" cy="345738"/>
            </a:xfrm>
          </p:grpSpPr>
          <p:sp>
            <p:nvSpPr>
              <p:cNvPr id="8" name="Oval 7"/>
              <p:cNvSpPr/>
              <p:nvPr/>
            </p:nvSpPr>
            <p:spPr>
              <a:xfrm>
                <a:off x="4967307" y="1084709"/>
                <a:ext cx="345738" cy="345738"/>
              </a:xfrm>
              <a:prstGeom prst="ellipse">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7" name="TextBox 6"/>
              <p:cNvSpPr txBox="1"/>
              <p:nvPr/>
            </p:nvSpPr>
            <p:spPr>
              <a:xfrm>
                <a:off x="4979964" y="1165245"/>
                <a:ext cx="320425" cy="184666"/>
              </a:xfrm>
              <a:prstGeom prst="rect">
                <a:avLst/>
              </a:prstGeom>
              <a:noFill/>
              <a:ln>
                <a:noFill/>
              </a:ln>
            </p:spPr>
            <p:txBody>
              <a:bodyPr wrap="square" lIns="0" tIns="0" rIns="0" bIns="0" rtlCol="0">
                <a:spAutoFit/>
              </a:bodyPr>
              <a:lstStyle/>
              <a:p>
                <a:pPr algn="ctr"/>
                <a:r>
                  <a:rPr lang="en-US" sz="1200" b="1" spc="20" dirty="0">
                    <a:solidFill>
                      <a:schemeClr val="bg1"/>
                    </a:solidFill>
                    <a:latin typeface="Lato" panose="020F0502020204030203" pitchFamily="34" charset="0"/>
                    <a:cs typeface="Poppins SemiBold" panose="02000000000000000000" pitchFamily="2" charset="0"/>
                  </a:rPr>
                  <a:t>01</a:t>
                </a:r>
              </a:p>
            </p:txBody>
          </p:sp>
        </p:grpSp>
        <p:sp>
          <p:nvSpPr>
            <p:cNvPr id="11" name="Oval 10"/>
            <p:cNvSpPr/>
            <p:nvPr/>
          </p:nvSpPr>
          <p:spPr>
            <a:xfrm>
              <a:off x="5212841" y="1740817"/>
              <a:ext cx="345738" cy="345738"/>
            </a:xfrm>
            <a:prstGeom prst="ellipse">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10" name="TextBox 9"/>
            <p:cNvSpPr txBox="1"/>
            <p:nvPr/>
          </p:nvSpPr>
          <p:spPr>
            <a:xfrm>
              <a:off x="5225498" y="1821353"/>
              <a:ext cx="320425" cy="184666"/>
            </a:xfrm>
            <a:prstGeom prst="rect">
              <a:avLst/>
            </a:prstGeom>
            <a:noFill/>
            <a:ln>
              <a:noFill/>
            </a:ln>
          </p:spPr>
          <p:txBody>
            <a:bodyPr wrap="square" lIns="0" tIns="0" rIns="0" bIns="0" rtlCol="0">
              <a:spAutoFit/>
            </a:bodyPr>
            <a:lstStyle/>
            <a:p>
              <a:pPr algn="ctr"/>
              <a:r>
                <a:rPr lang="en-US" sz="1200" b="1" spc="20" dirty="0">
                  <a:solidFill>
                    <a:schemeClr val="bg1"/>
                  </a:solidFill>
                  <a:latin typeface="Lato" panose="020F0502020204030203" pitchFamily="34" charset="0"/>
                  <a:cs typeface="Poppins SemiBold" panose="02000000000000000000" pitchFamily="2" charset="0"/>
                </a:rPr>
                <a:t>02</a:t>
              </a:r>
            </a:p>
          </p:txBody>
        </p:sp>
        <p:sp>
          <p:nvSpPr>
            <p:cNvPr id="14" name="Oval 13"/>
            <p:cNvSpPr/>
            <p:nvPr/>
          </p:nvSpPr>
          <p:spPr>
            <a:xfrm>
              <a:off x="5212841" y="2396926"/>
              <a:ext cx="345738" cy="345738"/>
            </a:xfrm>
            <a:prstGeom prst="ellipse">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13" name="TextBox 12"/>
            <p:cNvSpPr txBox="1"/>
            <p:nvPr/>
          </p:nvSpPr>
          <p:spPr>
            <a:xfrm>
              <a:off x="5225498" y="2477462"/>
              <a:ext cx="320425" cy="184666"/>
            </a:xfrm>
            <a:prstGeom prst="rect">
              <a:avLst/>
            </a:prstGeom>
            <a:noFill/>
            <a:ln>
              <a:noFill/>
            </a:ln>
          </p:spPr>
          <p:txBody>
            <a:bodyPr wrap="square" lIns="0" tIns="0" rIns="0" bIns="0" rtlCol="0">
              <a:spAutoFit/>
            </a:bodyPr>
            <a:lstStyle/>
            <a:p>
              <a:pPr algn="ctr"/>
              <a:r>
                <a:rPr lang="en-US" sz="1200" b="1" spc="20" dirty="0">
                  <a:solidFill>
                    <a:schemeClr val="bg1"/>
                  </a:solidFill>
                  <a:latin typeface="Lato" panose="020F0502020204030203" pitchFamily="34" charset="0"/>
                  <a:cs typeface="Poppins SemiBold" panose="02000000000000000000" pitchFamily="2" charset="0"/>
                </a:rPr>
                <a:t>03</a:t>
              </a:r>
            </a:p>
          </p:txBody>
        </p:sp>
        <p:sp>
          <p:nvSpPr>
            <p:cNvPr id="17" name="Oval 16"/>
            <p:cNvSpPr/>
            <p:nvPr/>
          </p:nvSpPr>
          <p:spPr>
            <a:xfrm>
              <a:off x="5212841" y="3053035"/>
              <a:ext cx="345738" cy="345738"/>
            </a:xfrm>
            <a:prstGeom prst="ellipse">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16" name="TextBox 15"/>
            <p:cNvSpPr txBox="1"/>
            <p:nvPr/>
          </p:nvSpPr>
          <p:spPr>
            <a:xfrm>
              <a:off x="5225498" y="3133571"/>
              <a:ext cx="320425" cy="184666"/>
            </a:xfrm>
            <a:prstGeom prst="rect">
              <a:avLst/>
            </a:prstGeom>
            <a:noFill/>
            <a:ln>
              <a:noFill/>
            </a:ln>
          </p:spPr>
          <p:txBody>
            <a:bodyPr wrap="square" lIns="0" tIns="0" rIns="0" bIns="0" rtlCol="0">
              <a:spAutoFit/>
            </a:bodyPr>
            <a:lstStyle/>
            <a:p>
              <a:pPr algn="ctr"/>
              <a:r>
                <a:rPr lang="en-US" sz="1200" b="1" spc="20" dirty="0">
                  <a:solidFill>
                    <a:schemeClr val="bg1"/>
                  </a:solidFill>
                  <a:latin typeface="Lato" panose="020F0502020204030203" pitchFamily="34" charset="0"/>
                  <a:cs typeface="Poppins SemiBold" panose="02000000000000000000" pitchFamily="2" charset="0"/>
                </a:rPr>
                <a:t>04</a:t>
              </a:r>
            </a:p>
          </p:txBody>
        </p:sp>
        <p:sp>
          <p:nvSpPr>
            <p:cNvPr id="20" name="Oval 19"/>
            <p:cNvSpPr/>
            <p:nvPr/>
          </p:nvSpPr>
          <p:spPr>
            <a:xfrm>
              <a:off x="5212841" y="3709143"/>
              <a:ext cx="345738" cy="345738"/>
            </a:xfrm>
            <a:prstGeom prst="ellipse">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19" name="TextBox 18"/>
            <p:cNvSpPr txBox="1"/>
            <p:nvPr/>
          </p:nvSpPr>
          <p:spPr>
            <a:xfrm>
              <a:off x="5225498" y="3789679"/>
              <a:ext cx="320425" cy="184666"/>
            </a:xfrm>
            <a:prstGeom prst="rect">
              <a:avLst/>
            </a:prstGeom>
            <a:noFill/>
            <a:ln>
              <a:noFill/>
            </a:ln>
          </p:spPr>
          <p:txBody>
            <a:bodyPr wrap="square" lIns="0" tIns="0" rIns="0" bIns="0" rtlCol="0">
              <a:spAutoFit/>
            </a:bodyPr>
            <a:lstStyle/>
            <a:p>
              <a:pPr algn="ctr"/>
              <a:r>
                <a:rPr lang="en-US" sz="1200" b="1" spc="20" dirty="0">
                  <a:solidFill>
                    <a:schemeClr val="bg1"/>
                  </a:solidFill>
                  <a:latin typeface="Lato" panose="020F0502020204030203" pitchFamily="34" charset="0"/>
                  <a:cs typeface="Poppins SemiBold" panose="02000000000000000000" pitchFamily="2" charset="0"/>
                </a:rPr>
                <a:t>05</a:t>
              </a:r>
            </a:p>
          </p:txBody>
        </p:sp>
        <p:cxnSp>
          <p:nvCxnSpPr>
            <p:cNvPr id="34" name="Straight Connector 33"/>
            <p:cNvCxnSpPr>
              <a:stCxn id="8" idx="4"/>
              <a:endCxn id="11" idx="0"/>
            </p:cNvCxnSpPr>
            <p:nvPr/>
          </p:nvCxnSpPr>
          <p:spPr>
            <a:xfrm>
              <a:off x="5385710" y="1430447"/>
              <a:ext cx="0" cy="31037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1" idx="4"/>
              <a:endCxn id="14" idx="0"/>
            </p:cNvCxnSpPr>
            <p:nvPr/>
          </p:nvCxnSpPr>
          <p:spPr>
            <a:xfrm>
              <a:off x="5385710" y="2086555"/>
              <a:ext cx="0" cy="31037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4" idx="4"/>
              <a:endCxn id="17" idx="0"/>
            </p:cNvCxnSpPr>
            <p:nvPr/>
          </p:nvCxnSpPr>
          <p:spPr>
            <a:xfrm>
              <a:off x="5385710" y="2742664"/>
              <a:ext cx="0" cy="31037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17" idx="4"/>
              <a:endCxn id="20" idx="0"/>
            </p:cNvCxnSpPr>
            <p:nvPr/>
          </p:nvCxnSpPr>
          <p:spPr>
            <a:xfrm>
              <a:off x="5385710" y="3398773"/>
              <a:ext cx="0" cy="31037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61726170"/>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0869" y="807498"/>
            <a:ext cx="7576231" cy="492443"/>
          </a:xfrm>
          <a:prstGeom prst="rect">
            <a:avLst/>
          </a:prstGeom>
          <a:noFill/>
          <a:ln>
            <a:noFill/>
          </a:ln>
        </p:spPr>
        <p:txBody>
          <a:bodyPr wrap="square" lIns="0" tIns="0" rIns="0" bIns="0" rtlCol="0">
            <a:spAutoFit/>
          </a:bodyPr>
          <a:lstStyle/>
          <a:p>
            <a:r>
              <a:rPr lang="en-US" sz="3200" cap="all" spc="80" dirty="0">
                <a:solidFill>
                  <a:schemeClr val="accent1"/>
                </a:solidFill>
                <a:latin typeface="Lato Black" panose="020F0A02020204030203" pitchFamily="34" charset="0"/>
                <a:ea typeface="Open Sans Light" panose="020B0306030504020204" pitchFamily="34" charset="0"/>
                <a:cs typeface="Open Sans Light" panose="020B0306030504020204" pitchFamily="34" charset="0"/>
              </a:rPr>
              <a:t>Executive</a:t>
            </a:r>
            <a:r>
              <a:rPr lang="en-US" sz="3200" cap="all" spc="80" dirty="0">
                <a:solidFill>
                  <a:schemeClr val="accent2"/>
                </a:solidFill>
                <a:latin typeface="Lato Black" panose="020F0A02020204030203" pitchFamily="34" charset="0"/>
                <a:ea typeface="Open Sans Light" panose="020B0306030504020204" pitchFamily="34" charset="0"/>
                <a:cs typeface="Open Sans Light" panose="020B0306030504020204" pitchFamily="34" charset="0"/>
              </a:rPr>
              <a:t> Summary</a:t>
            </a:r>
          </a:p>
        </p:txBody>
      </p:sp>
      <p:sp>
        <p:nvSpPr>
          <p:cNvPr id="3" name="TextBox 2"/>
          <p:cNvSpPr txBox="1"/>
          <p:nvPr/>
        </p:nvSpPr>
        <p:spPr>
          <a:xfrm>
            <a:off x="970869" y="1504968"/>
            <a:ext cx="7576231" cy="805542"/>
          </a:xfrm>
          <a:prstGeom prst="rect">
            <a:avLst/>
          </a:prstGeom>
          <a:noFill/>
          <a:ln>
            <a:noFill/>
          </a:ln>
        </p:spPr>
        <p:txBody>
          <a:bodyPr wrap="square" lIns="0" tIns="0" rIns="0" bIns="0" rtlCol="0">
            <a:spAutoFit/>
          </a:bodyPr>
          <a:lstStyle/>
          <a:p>
            <a:pPr>
              <a:lnSpc>
                <a:spcPct val="120000"/>
              </a:lnSpc>
            </a:pPr>
            <a:r>
              <a:rPr lang="en-US" sz="1500" b="1" dirty="0">
                <a:solidFill>
                  <a:schemeClr val="accent3"/>
                </a:solidFill>
                <a:latin typeface="Lato" panose="020F0502020204030203" pitchFamily="34" charset="0"/>
                <a:ea typeface="Open Sans Light" panose="020B0306030504020204" pitchFamily="34" charset="0"/>
                <a:cs typeface="Open Sans Light" panose="020B0306030504020204" pitchFamily="34" charset="0"/>
              </a:rPr>
              <a:t>Through this study, we evaluate which economic drivers influence car values the most. We hypnotize that scarcity causes greater variability in car value than mileage.</a:t>
            </a:r>
          </a:p>
        </p:txBody>
      </p:sp>
      <p:cxnSp>
        <p:nvCxnSpPr>
          <p:cNvPr id="5" name="Straight Connector 4"/>
          <p:cNvCxnSpPr/>
          <p:nvPr/>
        </p:nvCxnSpPr>
        <p:spPr>
          <a:xfrm>
            <a:off x="593725" y="912517"/>
            <a:ext cx="0" cy="1423448"/>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69A011F-77C0-473F-B8B8-C030F1FB8BFC}"/>
              </a:ext>
            </a:extLst>
          </p:cNvPr>
          <p:cNvGrpSpPr/>
          <p:nvPr/>
        </p:nvGrpSpPr>
        <p:grpSpPr>
          <a:xfrm>
            <a:off x="1167138" y="2832991"/>
            <a:ext cx="1873389" cy="1037602"/>
            <a:chOff x="1232180" y="1455396"/>
            <a:chExt cx="1873389" cy="1037602"/>
          </a:xfrm>
        </p:grpSpPr>
        <p:sp>
          <p:nvSpPr>
            <p:cNvPr id="15" name="TextBox 14">
              <a:extLst>
                <a:ext uri="{FF2B5EF4-FFF2-40B4-BE49-F238E27FC236}">
                  <a16:creationId xmlns:a16="http://schemas.microsoft.com/office/drawing/2014/main" id="{04C72D79-686E-4C52-BFCC-33E378A7CDF6}"/>
                </a:ext>
              </a:extLst>
            </p:cNvPr>
            <p:cNvSpPr txBox="1"/>
            <p:nvPr/>
          </p:nvSpPr>
          <p:spPr>
            <a:xfrm>
              <a:off x="1232180" y="2029538"/>
              <a:ext cx="1873389" cy="463460"/>
            </a:xfrm>
            <a:prstGeom prst="rect">
              <a:avLst/>
            </a:prstGeom>
            <a:noFill/>
            <a:ln>
              <a:noFill/>
            </a:ln>
          </p:spPr>
          <p:txBody>
            <a:bodyPr wrap="square" lIns="0" tIns="0" rIns="0" bIns="0" rtlCol="0">
              <a:spAutoFit/>
            </a:bodyPr>
            <a:lstStyle/>
            <a:p>
              <a:pPr>
                <a:lnSpc>
                  <a:spcPct val="130000"/>
                </a:lnSpc>
                <a:spcAft>
                  <a:spcPts val="900"/>
                </a:spcAft>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Our data source features over 5.7 million records of car sales in Illinois over the time period of 2018-2020</a:t>
              </a:r>
            </a:p>
          </p:txBody>
        </p:sp>
        <p:sp>
          <p:nvSpPr>
            <p:cNvPr id="18" name="TextBox 17">
              <a:extLst>
                <a:ext uri="{FF2B5EF4-FFF2-40B4-BE49-F238E27FC236}">
                  <a16:creationId xmlns:a16="http://schemas.microsoft.com/office/drawing/2014/main" id="{AEEE1705-D946-4064-B3A5-7AC9C0120A4B}"/>
                </a:ext>
              </a:extLst>
            </p:cNvPr>
            <p:cNvSpPr txBox="1"/>
            <p:nvPr/>
          </p:nvSpPr>
          <p:spPr>
            <a:xfrm>
              <a:off x="1232180" y="1455396"/>
              <a:ext cx="584688" cy="507831"/>
            </a:xfrm>
            <a:prstGeom prst="rect">
              <a:avLst/>
            </a:prstGeom>
            <a:noFill/>
            <a:ln>
              <a:noFill/>
            </a:ln>
          </p:spPr>
          <p:txBody>
            <a:bodyPr wrap="square" lIns="0" tIns="0" rIns="0" bIns="0" rtlCol="0">
              <a:spAutoFit/>
            </a:bodyPr>
            <a:lstStyle/>
            <a:p>
              <a:r>
                <a:rPr lang="en-US" sz="3200" b="1" dirty="0">
                  <a:solidFill>
                    <a:schemeClr val="accent2"/>
                  </a:solidFill>
                  <a:latin typeface="Lato" panose="020F0502020204030203" pitchFamily="34" charset="0"/>
                  <a:cs typeface="Poppins SemiBold" panose="02000000000000000000" pitchFamily="2" charset="0"/>
                </a:rPr>
                <a:t>01</a:t>
              </a:r>
            </a:p>
          </p:txBody>
        </p:sp>
        <p:sp>
          <p:nvSpPr>
            <p:cNvPr id="19" name="TextBox 18">
              <a:extLst>
                <a:ext uri="{FF2B5EF4-FFF2-40B4-BE49-F238E27FC236}">
                  <a16:creationId xmlns:a16="http://schemas.microsoft.com/office/drawing/2014/main" id="{D7793FC1-7B68-4E0C-B546-F68AEB68EEEA}"/>
                </a:ext>
              </a:extLst>
            </p:cNvPr>
            <p:cNvSpPr txBox="1"/>
            <p:nvPr/>
          </p:nvSpPr>
          <p:spPr>
            <a:xfrm>
              <a:off x="1772348" y="1718552"/>
              <a:ext cx="1333221" cy="153888"/>
            </a:xfrm>
            <a:prstGeom prst="rect">
              <a:avLst/>
            </a:prstGeom>
            <a:noFill/>
            <a:ln>
              <a:noFill/>
            </a:ln>
          </p:spPr>
          <p:txBody>
            <a:bodyPr wrap="square" lIns="0" tIns="0" rIns="0" bIns="0" rtlCol="0">
              <a:spAutoFit/>
            </a:bodyPr>
            <a:lstStyle/>
            <a:p>
              <a:r>
                <a:rPr lang="en-US" sz="1000" b="1" dirty="0">
                  <a:solidFill>
                    <a:schemeClr val="accent1"/>
                  </a:solidFill>
                  <a:latin typeface="Lato" panose="020F0502020204030203" pitchFamily="34" charset="0"/>
                  <a:cs typeface="Poppins SemiBold" panose="02000000000000000000" pitchFamily="2" charset="0"/>
                </a:rPr>
                <a:t>Data Source</a:t>
              </a:r>
            </a:p>
          </p:txBody>
        </p:sp>
      </p:grpSp>
      <p:grpSp>
        <p:nvGrpSpPr>
          <p:cNvPr id="20" name="Group 19">
            <a:extLst>
              <a:ext uri="{FF2B5EF4-FFF2-40B4-BE49-F238E27FC236}">
                <a16:creationId xmlns:a16="http://schemas.microsoft.com/office/drawing/2014/main" id="{5F1641E6-F84A-4F09-A66D-9AC9D4606578}"/>
              </a:ext>
            </a:extLst>
          </p:cNvPr>
          <p:cNvGrpSpPr/>
          <p:nvPr/>
        </p:nvGrpSpPr>
        <p:grpSpPr>
          <a:xfrm>
            <a:off x="3570264" y="2832991"/>
            <a:ext cx="1873389" cy="1677777"/>
            <a:chOff x="3635306" y="1455396"/>
            <a:chExt cx="1873389" cy="1677777"/>
          </a:xfrm>
        </p:grpSpPr>
        <p:sp>
          <p:nvSpPr>
            <p:cNvPr id="21" name="TextBox 20">
              <a:extLst>
                <a:ext uri="{FF2B5EF4-FFF2-40B4-BE49-F238E27FC236}">
                  <a16:creationId xmlns:a16="http://schemas.microsoft.com/office/drawing/2014/main" id="{D6E112A5-8C21-4C42-AA0C-F6AFB34FF66C}"/>
                </a:ext>
              </a:extLst>
            </p:cNvPr>
            <p:cNvSpPr txBox="1"/>
            <p:nvPr/>
          </p:nvSpPr>
          <p:spPr>
            <a:xfrm>
              <a:off x="3635306" y="2029538"/>
              <a:ext cx="1873389" cy="1103635"/>
            </a:xfrm>
            <a:prstGeom prst="rect">
              <a:avLst/>
            </a:prstGeom>
            <a:noFill/>
            <a:ln>
              <a:noFill/>
            </a:ln>
          </p:spPr>
          <p:txBody>
            <a:bodyPr wrap="square" lIns="0" tIns="0" rIns="0" bIns="0" rtlCol="0">
              <a:spAutoFit/>
            </a:bodyPr>
            <a:lstStyle/>
            <a:p>
              <a:pPr>
                <a:lnSpc>
                  <a:spcPct val="130000"/>
                </a:lnSpc>
                <a:spcAft>
                  <a:spcPts val="900"/>
                </a:spcAft>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We cleaned the data by splitting it into two groups (Sedans, Pickup Trucks). From there we removed all outliers for both price and mileage. Further reduction to the data set was made by dropping columns that had less than 95% missing records.</a:t>
              </a:r>
            </a:p>
          </p:txBody>
        </p:sp>
        <p:sp>
          <p:nvSpPr>
            <p:cNvPr id="22" name="TextBox 21">
              <a:extLst>
                <a:ext uri="{FF2B5EF4-FFF2-40B4-BE49-F238E27FC236}">
                  <a16:creationId xmlns:a16="http://schemas.microsoft.com/office/drawing/2014/main" id="{D527C608-7924-464B-AB38-4323B64AC0C3}"/>
                </a:ext>
              </a:extLst>
            </p:cNvPr>
            <p:cNvSpPr txBox="1"/>
            <p:nvPr/>
          </p:nvSpPr>
          <p:spPr>
            <a:xfrm>
              <a:off x="3635306" y="1455396"/>
              <a:ext cx="584688" cy="507831"/>
            </a:xfrm>
            <a:prstGeom prst="rect">
              <a:avLst/>
            </a:prstGeom>
            <a:noFill/>
            <a:ln>
              <a:noFill/>
            </a:ln>
          </p:spPr>
          <p:txBody>
            <a:bodyPr wrap="square" lIns="0" tIns="0" rIns="0" bIns="0" rtlCol="0">
              <a:spAutoFit/>
            </a:bodyPr>
            <a:lstStyle/>
            <a:p>
              <a:r>
                <a:rPr lang="en-US" sz="3200" b="1" dirty="0">
                  <a:solidFill>
                    <a:schemeClr val="accent2"/>
                  </a:solidFill>
                  <a:latin typeface="Lato" panose="020F0502020204030203" pitchFamily="34" charset="0"/>
                  <a:cs typeface="Poppins SemiBold" panose="02000000000000000000" pitchFamily="2" charset="0"/>
                </a:rPr>
                <a:t>02</a:t>
              </a:r>
            </a:p>
          </p:txBody>
        </p:sp>
        <p:sp>
          <p:nvSpPr>
            <p:cNvPr id="23" name="TextBox 22">
              <a:extLst>
                <a:ext uri="{FF2B5EF4-FFF2-40B4-BE49-F238E27FC236}">
                  <a16:creationId xmlns:a16="http://schemas.microsoft.com/office/drawing/2014/main" id="{C3860DB4-52F9-402C-8FBF-6261560FD856}"/>
                </a:ext>
              </a:extLst>
            </p:cNvPr>
            <p:cNvSpPr txBox="1"/>
            <p:nvPr/>
          </p:nvSpPr>
          <p:spPr>
            <a:xfrm>
              <a:off x="4175474" y="1718552"/>
              <a:ext cx="1333221" cy="153888"/>
            </a:xfrm>
            <a:prstGeom prst="rect">
              <a:avLst/>
            </a:prstGeom>
            <a:noFill/>
            <a:ln>
              <a:noFill/>
            </a:ln>
          </p:spPr>
          <p:txBody>
            <a:bodyPr wrap="square" lIns="0" tIns="0" rIns="0" bIns="0" rtlCol="0">
              <a:spAutoFit/>
            </a:bodyPr>
            <a:lstStyle/>
            <a:p>
              <a:r>
                <a:rPr lang="en-US" sz="1000" b="1" dirty="0">
                  <a:solidFill>
                    <a:schemeClr val="accent1"/>
                  </a:solidFill>
                  <a:latin typeface="Lato" panose="020F0502020204030203" pitchFamily="34" charset="0"/>
                  <a:cs typeface="Poppins SemiBold" panose="02000000000000000000" pitchFamily="2" charset="0"/>
                </a:rPr>
                <a:t>Cleaning Data</a:t>
              </a:r>
            </a:p>
          </p:txBody>
        </p:sp>
      </p:grpSp>
      <p:grpSp>
        <p:nvGrpSpPr>
          <p:cNvPr id="24" name="Group 23">
            <a:extLst>
              <a:ext uri="{FF2B5EF4-FFF2-40B4-BE49-F238E27FC236}">
                <a16:creationId xmlns:a16="http://schemas.microsoft.com/office/drawing/2014/main" id="{9FB32E4F-D801-4F4D-A153-B1B405583F5D}"/>
              </a:ext>
            </a:extLst>
          </p:cNvPr>
          <p:cNvGrpSpPr/>
          <p:nvPr/>
        </p:nvGrpSpPr>
        <p:grpSpPr>
          <a:xfrm>
            <a:off x="5973390" y="2832991"/>
            <a:ext cx="1873389" cy="1037602"/>
            <a:chOff x="6038432" y="1455396"/>
            <a:chExt cx="1873389" cy="1037602"/>
          </a:xfrm>
        </p:grpSpPr>
        <p:sp>
          <p:nvSpPr>
            <p:cNvPr id="25" name="TextBox 24">
              <a:extLst>
                <a:ext uri="{FF2B5EF4-FFF2-40B4-BE49-F238E27FC236}">
                  <a16:creationId xmlns:a16="http://schemas.microsoft.com/office/drawing/2014/main" id="{07237F3F-8E67-43D5-B366-2DE9F8EED4B6}"/>
                </a:ext>
              </a:extLst>
            </p:cNvPr>
            <p:cNvSpPr txBox="1"/>
            <p:nvPr/>
          </p:nvSpPr>
          <p:spPr>
            <a:xfrm>
              <a:off x="6038432" y="2029538"/>
              <a:ext cx="1873389" cy="463460"/>
            </a:xfrm>
            <a:prstGeom prst="rect">
              <a:avLst/>
            </a:prstGeom>
            <a:noFill/>
            <a:ln>
              <a:noFill/>
            </a:ln>
          </p:spPr>
          <p:txBody>
            <a:bodyPr wrap="square" lIns="0" tIns="0" rIns="0" bIns="0" rtlCol="0">
              <a:spAutoFit/>
            </a:bodyPr>
            <a:lstStyle/>
            <a:p>
              <a:pPr>
                <a:lnSpc>
                  <a:spcPct val="130000"/>
                </a:lnSpc>
                <a:spcAft>
                  <a:spcPts val="900"/>
                </a:spcAft>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We preformed both a volume to price analysis and mileage to price regression to analyze their effect on resale price</a:t>
              </a:r>
            </a:p>
          </p:txBody>
        </p:sp>
        <p:sp>
          <p:nvSpPr>
            <p:cNvPr id="26" name="TextBox 25">
              <a:extLst>
                <a:ext uri="{FF2B5EF4-FFF2-40B4-BE49-F238E27FC236}">
                  <a16:creationId xmlns:a16="http://schemas.microsoft.com/office/drawing/2014/main" id="{18DFD6D1-2C5B-4D93-AEA9-7E93EAC52D9D}"/>
                </a:ext>
              </a:extLst>
            </p:cNvPr>
            <p:cNvSpPr txBox="1"/>
            <p:nvPr/>
          </p:nvSpPr>
          <p:spPr>
            <a:xfrm>
              <a:off x="6038432" y="1455396"/>
              <a:ext cx="584688" cy="507831"/>
            </a:xfrm>
            <a:prstGeom prst="rect">
              <a:avLst/>
            </a:prstGeom>
            <a:noFill/>
            <a:ln>
              <a:noFill/>
            </a:ln>
          </p:spPr>
          <p:txBody>
            <a:bodyPr wrap="square" lIns="0" tIns="0" rIns="0" bIns="0" rtlCol="0">
              <a:spAutoFit/>
            </a:bodyPr>
            <a:lstStyle/>
            <a:p>
              <a:r>
                <a:rPr lang="en-US" sz="3200" b="1" dirty="0">
                  <a:solidFill>
                    <a:schemeClr val="accent2"/>
                  </a:solidFill>
                  <a:latin typeface="Lato" panose="020F0502020204030203" pitchFamily="34" charset="0"/>
                  <a:cs typeface="Poppins SemiBold" panose="02000000000000000000" pitchFamily="2" charset="0"/>
                </a:rPr>
                <a:t>03</a:t>
              </a:r>
            </a:p>
          </p:txBody>
        </p:sp>
        <p:sp>
          <p:nvSpPr>
            <p:cNvPr id="29" name="TextBox 28">
              <a:extLst>
                <a:ext uri="{FF2B5EF4-FFF2-40B4-BE49-F238E27FC236}">
                  <a16:creationId xmlns:a16="http://schemas.microsoft.com/office/drawing/2014/main" id="{199B86E5-C4DF-4565-B20B-FAC0B8334696}"/>
                </a:ext>
              </a:extLst>
            </p:cNvPr>
            <p:cNvSpPr txBox="1"/>
            <p:nvPr/>
          </p:nvSpPr>
          <p:spPr>
            <a:xfrm>
              <a:off x="6578600" y="1718552"/>
              <a:ext cx="1333221" cy="153888"/>
            </a:xfrm>
            <a:prstGeom prst="rect">
              <a:avLst/>
            </a:prstGeom>
            <a:noFill/>
            <a:ln>
              <a:noFill/>
            </a:ln>
          </p:spPr>
          <p:txBody>
            <a:bodyPr wrap="square" lIns="0" tIns="0" rIns="0" bIns="0" rtlCol="0">
              <a:spAutoFit/>
            </a:bodyPr>
            <a:lstStyle/>
            <a:p>
              <a:r>
                <a:rPr lang="en-US" sz="1000" b="1" dirty="0">
                  <a:solidFill>
                    <a:schemeClr val="accent1"/>
                  </a:solidFill>
                  <a:latin typeface="Lato" panose="020F0502020204030203" pitchFamily="34" charset="0"/>
                  <a:cs typeface="Poppins SemiBold" panose="02000000000000000000" pitchFamily="2" charset="0"/>
                </a:rPr>
                <a:t>Data Analysis</a:t>
              </a:r>
            </a:p>
          </p:txBody>
        </p:sp>
      </p:grpSp>
      <p:sp>
        <p:nvSpPr>
          <p:cNvPr id="8" name="Rectangle 7">
            <a:extLst>
              <a:ext uri="{FF2B5EF4-FFF2-40B4-BE49-F238E27FC236}">
                <a16:creationId xmlns:a16="http://schemas.microsoft.com/office/drawing/2014/main" id="{BD8D3150-127C-46FC-9866-9753915EE1F1}"/>
              </a:ext>
            </a:extLst>
          </p:cNvPr>
          <p:cNvSpPr/>
          <p:nvPr/>
        </p:nvSpPr>
        <p:spPr>
          <a:xfrm>
            <a:off x="424679" y="4606433"/>
            <a:ext cx="1824970" cy="463460"/>
          </a:xfrm>
          <a:prstGeom prst="rect">
            <a:avLst/>
          </a:prstGeom>
          <a:solidFill>
            <a:srgbClr val="F6F8FA"/>
          </a:solidFill>
          <a:ln>
            <a:solidFill>
              <a:srgbClr val="F6F8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A2A8A794-AC6B-461D-9A16-2236EED20A2C}"/>
              </a:ext>
            </a:extLst>
          </p:cNvPr>
          <p:cNvSpPr/>
          <p:nvPr/>
        </p:nvSpPr>
        <p:spPr>
          <a:xfrm>
            <a:off x="6894351" y="4567536"/>
            <a:ext cx="1824970" cy="463460"/>
          </a:xfrm>
          <a:prstGeom prst="rect">
            <a:avLst/>
          </a:prstGeom>
          <a:solidFill>
            <a:srgbClr val="F6F8FA"/>
          </a:solidFill>
          <a:ln>
            <a:solidFill>
              <a:srgbClr val="F6F8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2471763"/>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Placeholder 22"/>
          <p:cNvSpPr>
            <a:spLocks noGrp="1"/>
          </p:cNvSpPr>
          <p:nvPr>
            <p:ph type="body" sz="quarter" idx="10"/>
          </p:nvPr>
        </p:nvSpPr>
        <p:spPr/>
        <p:txBody>
          <a:bodyPr/>
          <a:lstStyle/>
          <a:p>
            <a:r>
              <a:rPr lang="en-US" dirty="0"/>
              <a:t>Supply </a:t>
            </a:r>
            <a:r>
              <a:rPr lang="en-US" dirty="0">
                <a:solidFill>
                  <a:schemeClr val="accent2"/>
                </a:solidFill>
              </a:rPr>
              <a:t>&amp; Demand</a:t>
            </a:r>
          </a:p>
        </p:txBody>
      </p:sp>
      <p:sp>
        <p:nvSpPr>
          <p:cNvPr id="24" name="Text Placeholder 23"/>
          <p:cNvSpPr>
            <a:spLocks noGrp="1"/>
          </p:cNvSpPr>
          <p:nvPr>
            <p:ph type="body" sz="quarter" idx="11"/>
          </p:nvPr>
        </p:nvSpPr>
        <p:spPr/>
        <p:txBody>
          <a:bodyPr/>
          <a:lstStyle/>
          <a:p>
            <a:r>
              <a:rPr lang="en-US" dirty="0"/>
              <a:t>The Fundamentals That Effect Price</a:t>
            </a:r>
          </a:p>
        </p:txBody>
      </p:sp>
      <p:grpSp>
        <p:nvGrpSpPr>
          <p:cNvPr id="3" name="Group 2"/>
          <p:cNvGrpSpPr/>
          <p:nvPr/>
        </p:nvGrpSpPr>
        <p:grpSpPr>
          <a:xfrm>
            <a:off x="3264589" y="4044446"/>
            <a:ext cx="247286" cy="241804"/>
            <a:chOff x="3264589" y="4044446"/>
            <a:chExt cx="247286" cy="241804"/>
          </a:xfrm>
        </p:grpSpPr>
        <p:sp>
          <p:nvSpPr>
            <p:cNvPr id="5" name="Oval 4"/>
            <p:cNvSpPr/>
            <p:nvPr/>
          </p:nvSpPr>
          <p:spPr>
            <a:xfrm>
              <a:off x="3264589" y="4184633"/>
              <a:ext cx="101617" cy="1016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6" name="Freeform 5"/>
            <p:cNvSpPr/>
            <p:nvPr/>
          </p:nvSpPr>
          <p:spPr>
            <a:xfrm>
              <a:off x="3334608" y="4044446"/>
              <a:ext cx="177267" cy="176556"/>
            </a:xfrm>
            <a:custGeom>
              <a:avLst/>
              <a:gdLst>
                <a:gd name="connsiteX0" fmla="*/ 456839 w 558474"/>
                <a:gd name="connsiteY0" fmla="*/ 0 h 556235"/>
                <a:gd name="connsiteX1" fmla="*/ 532161 w 558474"/>
                <a:gd name="connsiteY1" fmla="*/ 62146 h 556235"/>
                <a:gd name="connsiteX2" fmla="*/ 558474 w 558474"/>
                <a:gd name="connsiteY2" fmla="*/ 76428 h 556235"/>
                <a:gd name="connsiteX3" fmla="*/ 531014 w 558474"/>
                <a:gd name="connsiteY3" fmla="*/ 108942 h 556235"/>
                <a:gd name="connsiteX4" fmla="*/ 138845 w 558474"/>
                <a:gd name="connsiteY4" fmla="*/ 507892 h 556235"/>
                <a:gd name="connsiteX5" fmla="*/ 83371 w 558474"/>
                <a:gd name="connsiteY5" fmla="*/ 556235 h 556235"/>
                <a:gd name="connsiteX6" fmla="*/ 80617 w 558474"/>
                <a:gd name="connsiteY6" fmla="*/ 542596 h 556235"/>
                <a:gd name="connsiteX7" fmla="*/ 46312 w 558474"/>
                <a:gd name="connsiteY7" fmla="*/ 491715 h 556235"/>
                <a:gd name="connsiteX8" fmla="*/ 0 w 558474"/>
                <a:gd name="connsiteY8" fmla="*/ 460491 h 556235"/>
                <a:gd name="connsiteX9" fmla="*/ 52892 w 558474"/>
                <a:gd name="connsiteY9" fmla="*/ 414398 h 556235"/>
                <a:gd name="connsiteX10" fmla="*/ 436052 w 558474"/>
                <a:gd name="connsiteY10" fmla="*/ 24612 h 556235"/>
                <a:gd name="connsiteX11" fmla="*/ 456839 w 558474"/>
                <a:gd name="connsiteY11" fmla="*/ 0 h 556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8474" h="556235">
                  <a:moveTo>
                    <a:pt x="456839" y="0"/>
                  </a:moveTo>
                  <a:lnTo>
                    <a:pt x="532161" y="62146"/>
                  </a:lnTo>
                  <a:lnTo>
                    <a:pt x="558474" y="76428"/>
                  </a:lnTo>
                  <a:lnTo>
                    <a:pt x="531014" y="108942"/>
                  </a:lnTo>
                  <a:cubicBezTo>
                    <a:pt x="407062" y="248422"/>
                    <a:pt x="276158" y="381587"/>
                    <a:pt x="138845" y="507892"/>
                  </a:cubicBezTo>
                  <a:lnTo>
                    <a:pt x="83371" y="556235"/>
                  </a:lnTo>
                  <a:lnTo>
                    <a:pt x="80617" y="542596"/>
                  </a:lnTo>
                  <a:cubicBezTo>
                    <a:pt x="72517" y="523445"/>
                    <a:pt x="60796" y="506199"/>
                    <a:pt x="46312" y="491715"/>
                  </a:cubicBezTo>
                  <a:lnTo>
                    <a:pt x="0" y="460491"/>
                  </a:lnTo>
                  <a:lnTo>
                    <a:pt x="52892" y="414398"/>
                  </a:lnTo>
                  <a:cubicBezTo>
                    <a:pt x="187050" y="290994"/>
                    <a:pt x="314947" y="160889"/>
                    <a:pt x="436052" y="24612"/>
                  </a:cubicBezTo>
                  <a:lnTo>
                    <a:pt x="456839"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506"/>
            </a:p>
          </p:txBody>
        </p:sp>
      </p:grpSp>
      <p:sp>
        <p:nvSpPr>
          <p:cNvPr id="8" name="Freeform 7"/>
          <p:cNvSpPr/>
          <p:nvPr/>
        </p:nvSpPr>
        <p:spPr>
          <a:xfrm>
            <a:off x="3726530" y="2130265"/>
            <a:ext cx="204682" cy="561651"/>
          </a:xfrm>
          <a:custGeom>
            <a:avLst/>
            <a:gdLst>
              <a:gd name="connsiteX0" fmla="*/ 109492 w 644844"/>
              <a:gd name="connsiteY0" fmla="*/ 0 h 1769467"/>
              <a:gd name="connsiteX1" fmla="*/ 209474 w 644844"/>
              <a:gd name="connsiteY1" fmla="*/ 208423 h 1769467"/>
              <a:gd name="connsiteX2" fmla="*/ 620200 w 644844"/>
              <a:gd name="connsiteY2" fmla="*/ 1581427 h 1769467"/>
              <a:gd name="connsiteX3" fmla="*/ 644844 w 644844"/>
              <a:gd name="connsiteY3" fmla="*/ 1765235 h 1769467"/>
              <a:gd name="connsiteX4" fmla="*/ 602066 w 644844"/>
              <a:gd name="connsiteY4" fmla="*/ 1760922 h 1769467"/>
              <a:gd name="connsiteX5" fmla="*/ 517306 w 644844"/>
              <a:gd name="connsiteY5" fmla="*/ 1769467 h 1769467"/>
              <a:gd name="connsiteX6" fmla="*/ 494826 w 644844"/>
              <a:gd name="connsiteY6" fmla="*/ 1601801 h 1769467"/>
              <a:gd name="connsiteX7" fmla="*/ 93535 w 644844"/>
              <a:gd name="connsiteY7" fmla="*/ 260336 h 1769467"/>
              <a:gd name="connsiteX8" fmla="*/ 0 w 644844"/>
              <a:gd name="connsiteY8" fmla="*/ 65352 h 1769467"/>
              <a:gd name="connsiteX9" fmla="*/ 88514 w 644844"/>
              <a:gd name="connsiteY9" fmla="*/ 17308 h 1769467"/>
              <a:gd name="connsiteX10" fmla="*/ 109492 w 644844"/>
              <a:gd name="connsiteY10" fmla="*/ 0 h 1769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4844" h="1769467">
                <a:moveTo>
                  <a:pt x="109492" y="0"/>
                </a:moveTo>
                <a:lnTo>
                  <a:pt x="209474" y="208423"/>
                </a:lnTo>
                <a:cubicBezTo>
                  <a:pt x="402850" y="639636"/>
                  <a:pt x="542589" y="1100134"/>
                  <a:pt x="620200" y="1581427"/>
                </a:cubicBezTo>
                <a:lnTo>
                  <a:pt x="644844" y="1765235"/>
                </a:lnTo>
                <a:lnTo>
                  <a:pt x="602066" y="1760922"/>
                </a:lnTo>
                <a:lnTo>
                  <a:pt x="517306" y="1769467"/>
                </a:lnTo>
                <a:lnTo>
                  <a:pt x="494826" y="1601801"/>
                </a:lnTo>
                <a:cubicBezTo>
                  <a:pt x="418998" y="1131564"/>
                  <a:pt x="282470" y="681644"/>
                  <a:pt x="93535" y="260336"/>
                </a:cubicBezTo>
                <a:lnTo>
                  <a:pt x="0" y="65352"/>
                </a:lnTo>
                <a:lnTo>
                  <a:pt x="88514" y="17308"/>
                </a:lnTo>
                <a:lnTo>
                  <a:pt x="109492"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9" name="Freeform 8"/>
          <p:cNvSpPr/>
          <p:nvPr/>
        </p:nvSpPr>
        <p:spPr>
          <a:xfrm>
            <a:off x="3726530" y="3135604"/>
            <a:ext cx="204682" cy="561651"/>
          </a:xfrm>
          <a:custGeom>
            <a:avLst/>
            <a:gdLst>
              <a:gd name="connsiteX0" fmla="*/ 517306 w 644844"/>
              <a:gd name="connsiteY0" fmla="*/ 0 h 1769467"/>
              <a:gd name="connsiteX1" fmla="*/ 602066 w 644844"/>
              <a:gd name="connsiteY1" fmla="*/ 8545 h 1769467"/>
              <a:gd name="connsiteX2" fmla="*/ 644844 w 644844"/>
              <a:gd name="connsiteY2" fmla="*/ 4233 h 1769467"/>
              <a:gd name="connsiteX3" fmla="*/ 620200 w 644844"/>
              <a:gd name="connsiteY3" fmla="*/ 188040 h 1769467"/>
              <a:gd name="connsiteX4" fmla="*/ 209474 w 644844"/>
              <a:gd name="connsiteY4" fmla="*/ 1561044 h 1769467"/>
              <a:gd name="connsiteX5" fmla="*/ 109492 w 644844"/>
              <a:gd name="connsiteY5" fmla="*/ 1769467 h 1769467"/>
              <a:gd name="connsiteX6" fmla="*/ 88514 w 644844"/>
              <a:gd name="connsiteY6" fmla="*/ 1752159 h 1769467"/>
              <a:gd name="connsiteX7" fmla="*/ 0 w 644844"/>
              <a:gd name="connsiteY7" fmla="*/ 1704115 h 1769467"/>
              <a:gd name="connsiteX8" fmla="*/ 93535 w 644844"/>
              <a:gd name="connsiteY8" fmla="*/ 1509131 h 1769467"/>
              <a:gd name="connsiteX9" fmla="*/ 494826 w 644844"/>
              <a:gd name="connsiteY9" fmla="*/ 167666 h 1769467"/>
              <a:gd name="connsiteX10" fmla="*/ 517306 w 644844"/>
              <a:gd name="connsiteY10" fmla="*/ 0 h 1769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4844" h="1769467">
                <a:moveTo>
                  <a:pt x="517306" y="0"/>
                </a:moveTo>
                <a:lnTo>
                  <a:pt x="602066" y="8545"/>
                </a:lnTo>
                <a:lnTo>
                  <a:pt x="644844" y="4233"/>
                </a:lnTo>
                <a:lnTo>
                  <a:pt x="620200" y="188040"/>
                </a:lnTo>
                <a:cubicBezTo>
                  <a:pt x="542589" y="669334"/>
                  <a:pt x="402850" y="1129832"/>
                  <a:pt x="209474" y="1561044"/>
                </a:cubicBezTo>
                <a:lnTo>
                  <a:pt x="109492" y="1769467"/>
                </a:lnTo>
                <a:lnTo>
                  <a:pt x="88514" y="1752159"/>
                </a:lnTo>
                <a:lnTo>
                  <a:pt x="0" y="1704115"/>
                </a:lnTo>
                <a:lnTo>
                  <a:pt x="93535" y="1509131"/>
                </a:lnTo>
                <a:cubicBezTo>
                  <a:pt x="282470" y="1087824"/>
                  <a:pt x="418998" y="637904"/>
                  <a:pt x="494826" y="167666"/>
                </a:cubicBezTo>
                <a:lnTo>
                  <a:pt x="517306"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grpSp>
        <p:nvGrpSpPr>
          <p:cNvPr id="2" name="Group 1"/>
          <p:cNvGrpSpPr/>
          <p:nvPr/>
        </p:nvGrpSpPr>
        <p:grpSpPr>
          <a:xfrm>
            <a:off x="3263245" y="1540934"/>
            <a:ext cx="248630" cy="242140"/>
            <a:chOff x="3263245" y="1540934"/>
            <a:chExt cx="248630" cy="242140"/>
          </a:xfrm>
        </p:grpSpPr>
        <p:sp>
          <p:nvSpPr>
            <p:cNvPr id="4" name="Freeform 3"/>
            <p:cNvSpPr/>
            <p:nvPr/>
          </p:nvSpPr>
          <p:spPr>
            <a:xfrm>
              <a:off x="3334608" y="1606517"/>
              <a:ext cx="177267" cy="176557"/>
            </a:xfrm>
            <a:custGeom>
              <a:avLst/>
              <a:gdLst>
                <a:gd name="connsiteX0" fmla="*/ 83371 w 558474"/>
                <a:gd name="connsiteY0" fmla="*/ 0 h 556236"/>
                <a:gd name="connsiteX1" fmla="*/ 138845 w 558474"/>
                <a:gd name="connsiteY1" fmla="*/ 48343 h 556236"/>
                <a:gd name="connsiteX2" fmla="*/ 531014 w 558474"/>
                <a:gd name="connsiteY2" fmla="*/ 447293 h 556236"/>
                <a:gd name="connsiteX3" fmla="*/ 558474 w 558474"/>
                <a:gd name="connsiteY3" fmla="*/ 479807 h 556236"/>
                <a:gd name="connsiteX4" fmla="*/ 532161 w 558474"/>
                <a:gd name="connsiteY4" fmla="*/ 494089 h 556236"/>
                <a:gd name="connsiteX5" fmla="*/ 456839 w 558474"/>
                <a:gd name="connsiteY5" fmla="*/ 556236 h 556236"/>
                <a:gd name="connsiteX6" fmla="*/ 436052 w 558474"/>
                <a:gd name="connsiteY6" fmla="*/ 531623 h 556236"/>
                <a:gd name="connsiteX7" fmla="*/ 52892 w 558474"/>
                <a:gd name="connsiteY7" fmla="*/ 141837 h 556236"/>
                <a:gd name="connsiteX8" fmla="*/ 0 w 558474"/>
                <a:gd name="connsiteY8" fmla="*/ 95745 h 556236"/>
                <a:gd name="connsiteX9" fmla="*/ 46312 w 558474"/>
                <a:gd name="connsiteY9" fmla="*/ 64521 h 556236"/>
                <a:gd name="connsiteX10" fmla="*/ 80617 w 558474"/>
                <a:gd name="connsiteY10" fmla="*/ 13640 h 556236"/>
                <a:gd name="connsiteX11" fmla="*/ 83371 w 558474"/>
                <a:gd name="connsiteY11" fmla="*/ 0 h 556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8474" h="556236">
                  <a:moveTo>
                    <a:pt x="83371" y="0"/>
                  </a:moveTo>
                  <a:lnTo>
                    <a:pt x="138845" y="48343"/>
                  </a:lnTo>
                  <a:cubicBezTo>
                    <a:pt x="276158" y="174649"/>
                    <a:pt x="407062" y="307813"/>
                    <a:pt x="531014" y="447293"/>
                  </a:cubicBezTo>
                  <a:lnTo>
                    <a:pt x="558474" y="479807"/>
                  </a:lnTo>
                  <a:lnTo>
                    <a:pt x="532161" y="494089"/>
                  </a:lnTo>
                  <a:lnTo>
                    <a:pt x="456839" y="556236"/>
                  </a:lnTo>
                  <a:lnTo>
                    <a:pt x="436052" y="531623"/>
                  </a:lnTo>
                  <a:cubicBezTo>
                    <a:pt x="314947" y="395347"/>
                    <a:pt x="187050" y="265241"/>
                    <a:pt x="52892" y="141837"/>
                  </a:cubicBezTo>
                  <a:lnTo>
                    <a:pt x="0" y="95745"/>
                  </a:lnTo>
                  <a:lnTo>
                    <a:pt x="46312" y="64521"/>
                  </a:lnTo>
                  <a:cubicBezTo>
                    <a:pt x="60796" y="50037"/>
                    <a:pt x="72517" y="32791"/>
                    <a:pt x="80617" y="13640"/>
                  </a:cubicBezTo>
                  <a:lnTo>
                    <a:pt x="83371"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506"/>
            </a:p>
          </p:txBody>
        </p:sp>
        <p:sp>
          <p:nvSpPr>
            <p:cNvPr id="10" name="Oval 9"/>
            <p:cNvSpPr/>
            <p:nvPr/>
          </p:nvSpPr>
          <p:spPr>
            <a:xfrm>
              <a:off x="3263245" y="1540934"/>
              <a:ext cx="101617" cy="1016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grpSp>
      <p:sp>
        <p:nvSpPr>
          <p:cNvPr id="13" name="Oval 12"/>
          <p:cNvSpPr/>
          <p:nvPr/>
        </p:nvSpPr>
        <p:spPr>
          <a:xfrm>
            <a:off x="3397955" y="3646848"/>
            <a:ext cx="462238" cy="4622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11" name="Oval 10"/>
          <p:cNvSpPr/>
          <p:nvPr/>
        </p:nvSpPr>
        <p:spPr>
          <a:xfrm>
            <a:off x="3397955" y="1718435"/>
            <a:ext cx="462238" cy="4622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12" name="Oval 11"/>
          <p:cNvSpPr/>
          <p:nvPr/>
        </p:nvSpPr>
        <p:spPr>
          <a:xfrm>
            <a:off x="3686514" y="2684740"/>
            <a:ext cx="462238" cy="4622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grpSp>
        <p:nvGrpSpPr>
          <p:cNvPr id="30" name="Group 29"/>
          <p:cNvGrpSpPr/>
          <p:nvPr/>
        </p:nvGrpSpPr>
        <p:grpSpPr>
          <a:xfrm>
            <a:off x="4360333" y="1687858"/>
            <a:ext cx="3526367" cy="505244"/>
            <a:chOff x="4360333" y="1642551"/>
            <a:chExt cx="4177243" cy="505244"/>
          </a:xfrm>
        </p:grpSpPr>
        <p:sp>
          <p:nvSpPr>
            <p:cNvPr id="28" name="TextBox 27"/>
            <p:cNvSpPr txBox="1"/>
            <p:nvPr/>
          </p:nvSpPr>
          <p:spPr>
            <a:xfrm>
              <a:off x="4360333" y="1845853"/>
              <a:ext cx="4177243" cy="301942"/>
            </a:xfrm>
            <a:prstGeom prst="rect">
              <a:avLst/>
            </a:prstGeom>
            <a:noFill/>
          </p:spPr>
          <p:txBody>
            <a:bodyPr wrap="square" lIns="0" tIns="0" rIns="0" bIns="0" rtlCol="0">
              <a:spAutoFit/>
            </a:bodyPr>
            <a:lstStyle/>
            <a:p>
              <a:pPr>
                <a:lnSpc>
                  <a:spcPct val="130000"/>
                </a:lnSpc>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The claim that all else equal, when price goes up the quantity demanded will decrease.</a:t>
              </a:r>
            </a:p>
          </p:txBody>
        </p:sp>
        <p:sp>
          <p:nvSpPr>
            <p:cNvPr id="29" name="Title 2"/>
            <p:cNvSpPr txBox="1">
              <a:spLocks/>
            </p:cNvSpPr>
            <p:nvPr/>
          </p:nvSpPr>
          <p:spPr>
            <a:xfrm>
              <a:off x="4360333" y="1642551"/>
              <a:ext cx="4177243" cy="153888"/>
            </a:xfrm>
            <a:prstGeom prst="rect">
              <a:avLst/>
            </a:prstGeom>
          </p:spPr>
          <p:txBody>
            <a:bodyPr wrap="square" lIns="0" tIns="0" rIns="0" bIns="0">
              <a:spAutoFit/>
            </a:bodyPr>
            <a:lstStyle>
              <a:lvl1pPr algn="ctr" defTabSz="1828800" rtl="0" eaLnBrk="1" latinLnBrk="0" hangingPunct="1">
                <a:lnSpc>
                  <a:spcPct val="100000"/>
                </a:lnSpc>
                <a:spcBef>
                  <a:spcPct val="0"/>
                </a:spcBef>
                <a:buNone/>
                <a:defRPr sz="6000" b="1" kern="1200" cap="none" spc="-10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pPr algn="l"/>
              <a:r>
                <a:rPr lang="en-US" sz="1000" cap="all" spc="20" dirty="0">
                  <a:solidFill>
                    <a:schemeClr val="accent1"/>
                  </a:solidFill>
                  <a:latin typeface="Lato" panose="020F0502020204030203" pitchFamily="34" charset="0"/>
                </a:rPr>
                <a:t>Law of demand</a:t>
              </a:r>
            </a:p>
          </p:txBody>
        </p:sp>
      </p:grpSp>
      <p:grpSp>
        <p:nvGrpSpPr>
          <p:cNvPr id="34" name="Group 33"/>
          <p:cNvGrpSpPr/>
          <p:nvPr/>
        </p:nvGrpSpPr>
        <p:grpSpPr>
          <a:xfrm>
            <a:off x="4538133" y="2652065"/>
            <a:ext cx="3348567" cy="506718"/>
            <a:chOff x="4360333" y="1642551"/>
            <a:chExt cx="4177243" cy="506718"/>
          </a:xfrm>
        </p:grpSpPr>
        <p:sp>
          <p:nvSpPr>
            <p:cNvPr id="35" name="TextBox 34"/>
            <p:cNvSpPr txBox="1"/>
            <p:nvPr/>
          </p:nvSpPr>
          <p:spPr>
            <a:xfrm>
              <a:off x="4360333" y="1845853"/>
              <a:ext cx="4177243" cy="303416"/>
            </a:xfrm>
            <a:prstGeom prst="rect">
              <a:avLst/>
            </a:prstGeom>
            <a:noFill/>
          </p:spPr>
          <p:txBody>
            <a:bodyPr wrap="square" lIns="0" tIns="0" rIns="0" bIns="0" rtlCol="0">
              <a:spAutoFit/>
            </a:bodyPr>
            <a:lstStyle/>
            <a:p>
              <a:pPr>
                <a:lnSpc>
                  <a:spcPct val="130000"/>
                </a:lnSpc>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When the supply is decreased the price of the good will increase. Those with a higher consumer surplus will be willing to purchase the good.</a:t>
              </a:r>
            </a:p>
          </p:txBody>
        </p:sp>
        <p:sp>
          <p:nvSpPr>
            <p:cNvPr id="36" name="Title 2"/>
            <p:cNvSpPr txBox="1">
              <a:spLocks/>
            </p:cNvSpPr>
            <p:nvPr/>
          </p:nvSpPr>
          <p:spPr>
            <a:xfrm>
              <a:off x="4360333" y="1642551"/>
              <a:ext cx="4177243" cy="153888"/>
            </a:xfrm>
            <a:prstGeom prst="rect">
              <a:avLst/>
            </a:prstGeom>
          </p:spPr>
          <p:txBody>
            <a:bodyPr wrap="square" lIns="0" tIns="0" rIns="0" bIns="0">
              <a:spAutoFit/>
            </a:bodyPr>
            <a:lstStyle>
              <a:lvl1pPr algn="ctr" defTabSz="1828800" rtl="0" eaLnBrk="1" latinLnBrk="0" hangingPunct="1">
                <a:lnSpc>
                  <a:spcPct val="100000"/>
                </a:lnSpc>
                <a:spcBef>
                  <a:spcPct val="0"/>
                </a:spcBef>
                <a:buNone/>
                <a:defRPr sz="6000" b="1" kern="1200" cap="none" spc="-10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pPr algn="l"/>
              <a:r>
                <a:rPr lang="en-US" sz="1000" cap="all" spc="20" dirty="0">
                  <a:solidFill>
                    <a:schemeClr val="accent1"/>
                  </a:solidFill>
                  <a:latin typeface="Lato" panose="020F0502020204030203" pitchFamily="34" charset="0"/>
                </a:rPr>
                <a:t>Decreased supply</a:t>
              </a:r>
            </a:p>
          </p:txBody>
        </p:sp>
      </p:grpSp>
      <p:grpSp>
        <p:nvGrpSpPr>
          <p:cNvPr id="37" name="Group 36"/>
          <p:cNvGrpSpPr/>
          <p:nvPr/>
        </p:nvGrpSpPr>
        <p:grpSpPr>
          <a:xfrm>
            <a:off x="4360333" y="3616271"/>
            <a:ext cx="3616755" cy="346675"/>
            <a:chOff x="4360333" y="1642551"/>
            <a:chExt cx="4284314" cy="346675"/>
          </a:xfrm>
        </p:grpSpPr>
        <p:sp>
          <p:nvSpPr>
            <p:cNvPr id="38" name="TextBox 37"/>
            <p:cNvSpPr txBox="1"/>
            <p:nvPr/>
          </p:nvSpPr>
          <p:spPr>
            <a:xfrm>
              <a:off x="4360333" y="1845853"/>
              <a:ext cx="4284314" cy="143373"/>
            </a:xfrm>
            <a:prstGeom prst="rect">
              <a:avLst/>
            </a:prstGeom>
            <a:noFill/>
          </p:spPr>
          <p:txBody>
            <a:bodyPr wrap="square" lIns="0" tIns="0" rIns="0" bIns="0" rtlCol="0">
              <a:spAutoFit/>
            </a:bodyPr>
            <a:lstStyle/>
            <a:p>
              <a:pPr>
                <a:lnSpc>
                  <a:spcPct val="130000"/>
                </a:lnSpc>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The point were the supply line meets the demand line. Represented as point Q.</a:t>
              </a:r>
            </a:p>
          </p:txBody>
        </p:sp>
        <p:sp>
          <p:nvSpPr>
            <p:cNvPr id="39" name="Title 2"/>
            <p:cNvSpPr txBox="1">
              <a:spLocks/>
            </p:cNvSpPr>
            <p:nvPr/>
          </p:nvSpPr>
          <p:spPr>
            <a:xfrm>
              <a:off x="4360333" y="1642551"/>
              <a:ext cx="4177243" cy="153888"/>
            </a:xfrm>
            <a:prstGeom prst="rect">
              <a:avLst/>
            </a:prstGeom>
          </p:spPr>
          <p:txBody>
            <a:bodyPr wrap="square" lIns="0" tIns="0" rIns="0" bIns="0">
              <a:spAutoFit/>
            </a:bodyPr>
            <a:lstStyle>
              <a:lvl1pPr algn="ctr" defTabSz="1828800" rtl="0" eaLnBrk="1" latinLnBrk="0" hangingPunct="1">
                <a:lnSpc>
                  <a:spcPct val="100000"/>
                </a:lnSpc>
                <a:spcBef>
                  <a:spcPct val="0"/>
                </a:spcBef>
                <a:buNone/>
                <a:defRPr sz="6000" b="1" kern="1200" cap="none" spc="-10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pPr algn="l"/>
              <a:r>
                <a:rPr lang="en-US" sz="1000" cap="all" spc="20" dirty="0">
                  <a:solidFill>
                    <a:schemeClr val="accent1"/>
                  </a:solidFill>
                  <a:latin typeface="Lato" panose="020F0502020204030203" pitchFamily="34" charset="0"/>
                </a:rPr>
                <a:t>Equilibrium point</a:t>
              </a:r>
            </a:p>
          </p:txBody>
        </p:sp>
      </p:grpSp>
      <p:graphicFrame>
        <p:nvGraphicFramePr>
          <p:cNvPr id="40" name="Picture Placeholder 39">
            <a:extLst>
              <a:ext uri="{FF2B5EF4-FFF2-40B4-BE49-F238E27FC236}">
                <a16:creationId xmlns:a16="http://schemas.microsoft.com/office/drawing/2014/main" id="{E4EA74C9-8132-4358-B2F0-AE3B6383CAA7}"/>
              </a:ext>
            </a:extLst>
          </p:cNvPr>
          <p:cNvGraphicFramePr>
            <a:graphicFrameLocks noGrp="1"/>
          </p:cNvGraphicFramePr>
          <p:nvPr>
            <p:ph type="pic" sz="quarter" idx="12"/>
            <p:extLst>
              <p:ext uri="{D42A27DB-BD31-4B8C-83A1-F6EECF244321}">
                <p14:modId xmlns:p14="http://schemas.microsoft.com/office/powerpoint/2010/main" val="325400596"/>
              </p:ext>
            </p:extLst>
          </p:nvPr>
        </p:nvGraphicFramePr>
        <p:xfrm>
          <a:off x="230278" y="1543200"/>
          <a:ext cx="3152775"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41" name="Title 2">
            <a:extLst>
              <a:ext uri="{FF2B5EF4-FFF2-40B4-BE49-F238E27FC236}">
                <a16:creationId xmlns:a16="http://schemas.microsoft.com/office/drawing/2014/main" id="{3898E647-1B5E-4DF9-AC48-FD4FB007C9E9}"/>
              </a:ext>
            </a:extLst>
          </p:cNvPr>
          <p:cNvSpPr txBox="1">
            <a:spLocks/>
          </p:cNvSpPr>
          <p:nvPr/>
        </p:nvSpPr>
        <p:spPr>
          <a:xfrm rot="19103007">
            <a:off x="1901146" y="1872609"/>
            <a:ext cx="1111853" cy="153888"/>
          </a:xfrm>
          <a:prstGeom prst="rect">
            <a:avLst/>
          </a:prstGeom>
        </p:spPr>
        <p:txBody>
          <a:bodyPr wrap="square" lIns="0" tIns="0" rIns="0" bIns="0">
            <a:spAutoFit/>
          </a:bodyPr>
          <a:lstStyle>
            <a:lvl1pPr algn="ctr" defTabSz="1828800" rtl="0" eaLnBrk="1" latinLnBrk="0" hangingPunct="1">
              <a:lnSpc>
                <a:spcPct val="100000"/>
              </a:lnSpc>
              <a:spcBef>
                <a:spcPct val="0"/>
              </a:spcBef>
              <a:buNone/>
              <a:defRPr sz="6000" b="1" kern="1200" cap="none" spc="-10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pPr algn="l"/>
            <a:r>
              <a:rPr lang="en-US" sz="1000" cap="all" spc="20" dirty="0">
                <a:solidFill>
                  <a:srgbClr val="82B941"/>
                </a:solidFill>
                <a:latin typeface="Lato" panose="020F0502020204030203" pitchFamily="34" charset="0"/>
              </a:rPr>
              <a:t>supply</a:t>
            </a:r>
          </a:p>
        </p:txBody>
      </p:sp>
      <p:sp>
        <p:nvSpPr>
          <p:cNvPr id="42" name="Rectangle 41">
            <a:extLst>
              <a:ext uri="{FF2B5EF4-FFF2-40B4-BE49-F238E27FC236}">
                <a16:creationId xmlns:a16="http://schemas.microsoft.com/office/drawing/2014/main" id="{17408368-54F7-4EC9-9D2B-1FFCE3021BE1}"/>
              </a:ext>
            </a:extLst>
          </p:cNvPr>
          <p:cNvSpPr/>
          <p:nvPr/>
        </p:nvSpPr>
        <p:spPr>
          <a:xfrm>
            <a:off x="424679" y="4606433"/>
            <a:ext cx="1824970" cy="463460"/>
          </a:xfrm>
          <a:prstGeom prst="rect">
            <a:avLst/>
          </a:prstGeom>
          <a:solidFill>
            <a:srgbClr val="F6F8FA"/>
          </a:solidFill>
          <a:ln>
            <a:solidFill>
              <a:srgbClr val="F6F8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D86F626B-ECC1-4940-A368-8F49DE1CE5B3}"/>
              </a:ext>
            </a:extLst>
          </p:cNvPr>
          <p:cNvSpPr/>
          <p:nvPr/>
        </p:nvSpPr>
        <p:spPr>
          <a:xfrm>
            <a:off x="6894351" y="4567536"/>
            <a:ext cx="1824970" cy="463460"/>
          </a:xfrm>
          <a:prstGeom prst="rect">
            <a:avLst/>
          </a:prstGeom>
          <a:solidFill>
            <a:srgbClr val="F6F8FA"/>
          </a:solidFill>
          <a:ln>
            <a:solidFill>
              <a:srgbClr val="F6F8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itle 2">
            <a:extLst>
              <a:ext uri="{FF2B5EF4-FFF2-40B4-BE49-F238E27FC236}">
                <a16:creationId xmlns:a16="http://schemas.microsoft.com/office/drawing/2014/main" id="{02324735-0774-46A1-88E8-BA51235B4CA3}"/>
              </a:ext>
            </a:extLst>
          </p:cNvPr>
          <p:cNvSpPr txBox="1">
            <a:spLocks/>
          </p:cNvSpPr>
          <p:nvPr/>
        </p:nvSpPr>
        <p:spPr>
          <a:xfrm rot="2501169">
            <a:off x="2163761" y="3942292"/>
            <a:ext cx="1111853" cy="153888"/>
          </a:xfrm>
          <a:prstGeom prst="rect">
            <a:avLst/>
          </a:prstGeom>
        </p:spPr>
        <p:txBody>
          <a:bodyPr wrap="square" lIns="0" tIns="0" rIns="0" bIns="0">
            <a:spAutoFit/>
          </a:bodyPr>
          <a:lstStyle>
            <a:lvl1pPr algn="ctr" defTabSz="1828800" rtl="0" eaLnBrk="1" latinLnBrk="0" hangingPunct="1">
              <a:lnSpc>
                <a:spcPct val="100000"/>
              </a:lnSpc>
              <a:spcBef>
                <a:spcPct val="0"/>
              </a:spcBef>
              <a:buNone/>
              <a:defRPr sz="6000" b="1" kern="1200" cap="none" spc="-10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pPr algn="l"/>
            <a:r>
              <a:rPr lang="en-US" sz="1000" cap="all" spc="20" dirty="0">
                <a:solidFill>
                  <a:srgbClr val="4B5050"/>
                </a:solidFill>
                <a:latin typeface="Lato" panose="020F0502020204030203" pitchFamily="34" charset="0"/>
              </a:rPr>
              <a:t>demand</a:t>
            </a:r>
          </a:p>
        </p:txBody>
      </p:sp>
      <p:sp>
        <p:nvSpPr>
          <p:cNvPr id="45" name="Title 2">
            <a:extLst>
              <a:ext uri="{FF2B5EF4-FFF2-40B4-BE49-F238E27FC236}">
                <a16:creationId xmlns:a16="http://schemas.microsoft.com/office/drawing/2014/main" id="{D32706B3-6847-4D9E-BCD9-7FA855D11659}"/>
              </a:ext>
            </a:extLst>
          </p:cNvPr>
          <p:cNvSpPr txBox="1">
            <a:spLocks/>
          </p:cNvSpPr>
          <p:nvPr/>
        </p:nvSpPr>
        <p:spPr>
          <a:xfrm>
            <a:off x="689943" y="2962586"/>
            <a:ext cx="547928" cy="153888"/>
          </a:xfrm>
          <a:prstGeom prst="rect">
            <a:avLst/>
          </a:prstGeom>
        </p:spPr>
        <p:txBody>
          <a:bodyPr wrap="square" lIns="0" tIns="0" rIns="0" bIns="0">
            <a:spAutoFit/>
          </a:bodyPr>
          <a:lstStyle>
            <a:lvl1pPr algn="ctr" defTabSz="1828800" rtl="0" eaLnBrk="1" latinLnBrk="0" hangingPunct="1">
              <a:lnSpc>
                <a:spcPct val="100000"/>
              </a:lnSpc>
              <a:spcBef>
                <a:spcPct val="0"/>
              </a:spcBef>
              <a:buNone/>
              <a:defRPr sz="6000" b="1" kern="1200" cap="none" spc="-10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pPr algn="r"/>
            <a:r>
              <a:rPr lang="en-US" sz="1000" cap="all" spc="20" dirty="0">
                <a:solidFill>
                  <a:srgbClr val="4B5050"/>
                </a:solidFill>
                <a:latin typeface="Lato" panose="020F0502020204030203" pitchFamily="34" charset="0"/>
              </a:rPr>
              <a:t>q</a:t>
            </a:r>
          </a:p>
        </p:txBody>
      </p:sp>
      <p:sp>
        <p:nvSpPr>
          <p:cNvPr id="46" name="Freeform 204">
            <a:extLst>
              <a:ext uri="{FF2B5EF4-FFF2-40B4-BE49-F238E27FC236}">
                <a16:creationId xmlns:a16="http://schemas.microsoft.com/office/drawing/2014/main" id="{9ED173B7-B279-4F42-8727-156C77D5E3E6}"/>
              </a:ext>
            </a:extLst>
          </p:cNvPr>
          <p:cNvSpPr>
            <a:spLocks/>
          </p:cNvSpPr>
          <p:nvPr/>
        </p:nvSpPr>
        <p:spPr bwMode="auto">
          <a:xfrm>
            <a:off x="3488838" y="1799756"/>
            <a:ext cx="260693" cy="263106"/>
          </a:xfrm>
          <a:custGeom>
            <a:avLst/>
            <a:gdLst>
              <a:gd name="T0" fmla="*/ 160 w 163"/>
              <a:gd name="T1" fmla="*/ 150 h 164"/>
              <a:gd name="T2" fmla="*/ 141 w 163"/>
              <a:gd name="T3" fmla="*/ 164 h 164"/>
              <a:gd name="T4" fmla="*/ 98 w 163"/>
              <a:gd name="T5" fmla="*/ 126 h 164"/>
              <a:gd name="T6" fmla="*/ 99 w 163"/>
              <a:gd name="T7" fmla="*/ 108 h 164"/>
              <a:gd name="T8" fmla="*/ 63 w 163"/>
              <a:gd name="T9" fmla="*/ 96 h 164"/>
              <a:gd name="T10" fmla="*/ 56 w 163"/>
              <a:gd name="T11" fmla="*/ 96 h 164"/>
              <a:gd name="T12" fmla="*/ 59 w 163"/>
              <a:gd name="T13" fmla="*/ 98 h 164"/>
              <a:gd name="T14" fmla="*/ 61 w 163"/>
              <a:gd name="T15" fmla="*/ 101 h 164"/>
              <a:gd name="T16" fmla="*/ 62 w 163"/>
              <a:gd name="T17" fmla="*/ 103 h 164"/>
              <a:gd name="T18" fmla="*/ 59 w 163"/>
              <a:gd name="T19" fmla="*/ 112 h 164"/>
              <a:gd name="T20" fmla="*/ 56 w 163"/>
              <a:gd name="T21" fmla="*/ 115 h 164"/>
              <a:gd name="T22" fmla="*/ 52 w 163"/>
              <a:gd name="T23" fmla="*/ 118 h 164"/>
              <a:gd name="T24" fmla="*/ 47 w 163"/>
              <a:gd name="T25" fmla="*/ 120 h 164"/>
              <a:gd name="T26" fmla="*/ 2 w 163"/>
              <a:gd name="T27" fmla="*/ 78 h 164"/>
              <a:gd name="T28" fmla="*/ 0 w 163"/>
              <a:gd name="T29" fmla="*/ 69 h 164"/>
              <a:gd name="T30" fmla="*/ 2 w 163"/>
              <a:gd name="T31" fmla="*/ 65 h 164"/>
              <a:gd name="T32" fmla="*/ 6 w 163"/>
              <a:gd name="T33" fmla="*/ 62 h 164"/>
              <a:gd name="T34" fmla="*/ 14 w 163"/>
              <a:gd name="T35" fmla="*/ 57 h 164"/>
              <a:gd name="T36" fmla="*/ 17 w 163"/>
              <a:gd name="T37" fmla="*/ 58 h 164"/>
              <a:gd name="T38" fmla="*/ 20 w 163"/>
              <a:gd name="T39" fmla="*/ 60 h 164"/>
              <a:gd name="T40" fmla="*/ 22 w 163"/>
              <a:gd name="T41" fmla="*/ 62 h 164"/>
              <a:gd name="T42" fmla="*/ 22 w 163"/>
              <a:gd name="T43" fmla="*/ 60 h 164"/>
              <a:gd name="T44" fmla="*/ 56 w 163"/>
              <a:gd name="T45" fmla="*/ 24 h 164"/>
              <a:gd name="T46" fmla="*/ 63 w 163"/>
              <a:gd name="T47" fmla="*/ 24 h 164"/>
              <a:gd name="T48" fmla="*/ 60 w 163"/>
              <a:gd name="T49" fmla="*/ 21 h 164"/>
              <a:gd name="T50" fmla="*/ 58 w 163"/>
              <a:gd name="T51" fmla="*/ 19 h 164"/>
              <a:gd name="T52" fmla="*/ 57 w 163"/>
              <a:gd name="T53" fmla="*/ 16 h 164"/>
              <a:gd name="T54" fmla="*/ 60 w 163"/>
              <a:gd name="T55" fmla="*/ 8 h 164"/>
              <a:gd name="T56" fmla="*/ 63 w 163"/>
              <a:gd name="T57" fmla="*/ 4 h 164"/>
              <a:gd name="T58" fmla="*/ 67 w 163"/>
              <a:gd name="T59" fmla="*/ 1 h 164"/>
              <a:gd name="T60" fmla="*/ 72 w 163"/>
              <a:gd name="T61" fmla="*/ 0 h 164"/>
              <a:gd name="T62" fmla="*/ 117 w 163"/>
              <a:gd name="T63" fmla="*/ 41 h 164"/>
              <a:gd name="T64" fmla="*/ 119 w 163"/>
              <a:gd name="T65" fmla="*/ 50 h 164"/>
              <a:gd name="T66" fmla="*/ 116 w 163"/>
              <a:gd name="T67" fmla="*/ 54 h 164"/>
              <a:gd name="T68" fmla="*/ 113 w 163"/>
              <a:gd name="T69" fmla="*/ 58 h 164"/>
              <a:gd name="T70" fmla="*/ 105 w 163"/>
              <a:gd name="T71" fmla="*/ 62 h 164"/>
              <a:gd name="T72" fmla="*/ 102 w 163"/>
              <a:gd name="T73" fmla="*/ 61 h 164"/>
              <a:gd name="T74" fmla="*/ 99 w 163"/>
              <a:gd name="T75" fmla="*/ 60 h 164"/>
              <a:gd name="T76" fmla="*/ 97 w 163"/>
              <a:gd name="T77" fmla="*/ 58 h 164"/>
              <a:gd name="T78" fmla="*/ 97 w 163"/>
              <a:gd name="T79" fmla="*/ 60 h 164"/>
              <a:gd name="T80" fmla="*/ 84 w 163"/>
              <a:gd name="T81" fmla="*/ 75 h 164"/>
              <a:gd name="T82" fmla="*/ 117 w 163"/>
              <a:gd name="T83" fmla="*/ 95 h 164"/>
              <a:gd name="T84" fmla="*/ 160 w 163"/>
              <a:gd name="T85" fmla="*/ 133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3" h="164">
                <a:moveTo>
                  <a:pt x="163" y="141"/>
                </a:moveTo>
                <a:cubicBezTo>
                  <a:pt x="163" y="145"/>
                  <a:pt x="162" y="148"/>
                  <a:pt x="160" y="150"/>
                </a:cubicBezTo>
                <a:cubicBezTo>
                  <a:pt x="150" y="160"/>
                  <a:pt x="150" y="160"/>
                  <a:pt x="150" y="160"/>
                </a:cubicBezTo>
                <a:cubicBezTo>
                  <a:pt x="147" y="162"/>
                  <a:pt x="144" y="164"/>
                  <a:pt x="141" y="164"/>
                </a:cubicBezTo>
                <a:cubicBezTo>
                  <a:pt x="138" y="164"/>
                  <a:pt x="135" y="162"/>
                  <a:pt x="133" y="160"/>
                </a:cubicBezTo>
                <a:cubicBezTo>
                  <a:pt x="98" y="126"/>
                  <a:pt x="98" y="126"/>
                  <a:pt x="98" y="126"/>
                </a:cubicBezTo>
                <a:cubicBezTo>
                  <a:pt x="96" y="123"/>
                  <a:pt x="95" y="121"/>
                  <a:pt x="95" y="117"/>
                </a:cubicBezTo>
                <a:cubicBezTo>
                  <a:pt x="95" y="114"/>
                  <a:pt x="96" y="111"/>
                  <a:pt x="99" y="108"/>
                </a:cubicBezTo>
                <a:cubicBezTo>
                  <a:pt x="75" y="84"/>
                  <a:pt x="75" y="84"/>
                  <a:pt x="75" y="84"/>
                </a:cubicBezTo>
                <a:cubicBezTo>
                  <a:pt x="63" y="96"/>
                  <a:pt x="63" y="96"/>
                  <a:pt x="63" y="96"/>
                </a:cubicBezTo>
                <a:cubicBezTo>
                  <a:pt x="62" y="97"/>
                  <a:pt x="61" y="97"/>
                  <a:pt x="59" y="97"/>
                </a:cubicBezTo>
                <a:cubicBezTo>
                  <a:pt x="58" y="97"/>
                  <a:pt x="57" y="97"/>
                  <a:pt x="56" y="96"/>
                </a:cubicBezTo>
                <a:cubicBezTo>
                  <a:pt x="56" y="96"/>
                  <a:pt x="57" y="96"/>
                  <a:pt x="57" y="97"/>
                </a:cubicBezTo>
                <a:cubicBezTo>
                  <a:pt x="58" y="98"/>
                  <a:pt x="58" y="98"/>
                  <a:pt x="59" y="98"/>
                </a:cubicBezTo>
                <a:cubicBezTo>
                  <a:pt x="59" y="98"/>
                  <a:pt x="59" y="99"/>
                  <a:pt x="60" y="99"/>
                </a:cubicBezTo>
                <a:cubicBezTo>
                  <a:pt x="60" y="100"/>
                  <a:pt x="60" y="100"/>
                  <a:pt x="61" y="101"/>
                </a:cubicBezTo>
                <a:cubicBezTo>
                  <a:pt x="61" y="101"/>
                  <a:pt x="61" y="101"/>
                  <a:pt x="61" y="102"/>
                </a:cubicBezTo>
                <a:cubicBezTo>
                  <a:pt x="61" y="102"/>
                  <a:pt x="62" y="103"/>
                  <a:pt x="62" y="103"/>
                </a:cubicBezTo>
                <a:cubicBezTo>
                  <a:pt x="62" y="104"/>
                  <a:pt x="62" y="105"/>
                  <a:pt x="62" y="105"/>
                </a:cubicBezTo>
                <a:cubicBezTo>
                  <a:pt x="62" y="108"/>
                  <a:pt x="61" y="110"/>
                  <a:pt x="59" y="112"/>
                </a:cubicBezTo>
                <a:cubicBezTo>
                  <a:pt x="59" y="112"/>
                  <a:pt x="58" y="112"/>
                  <a:pt x="58" y="113"/>
                </a:cubicBezTo>
                <a:cubicBezTo>
                  <a:pt x="57" y="114"/>
                  <a:pt x="56" y="115"/>
                  <a:pt x="56" y="115"/>
                </a:cubicBezTo>
                <a:cubicBezTo>
                  <a:pt x="55" y="116"/>
                  <a:pt x="55" y="116"/>
                  <a:pt x="54" y="117"/>
                </a:cubicBezTo>
                <a:cubicBezTo>
                  <a:pt x="53" y="117"/>
                  <a:pt x="52" y="118"/>
                  <a:pt x="52" y="118"/>
                </a:cubicBezTo>
                <a:cubicBezTo>
                  <a:pt x="51" y="119"/>
                  <a:pt x="51" y="119"/>
                  <a:pt x="50" y="119"/>
                </a:cubicBezTo>
                <a:cubicBezTo>
                  <a:pt x="49" y="119"/>
                  <a:pt x="48" y="120"/>
                  <a:pt x="47" y="120"/>
                </a:cubicBezTo>
                <a:cubicBezTo>
                  <a:pt x="45" y="120"/>
                  <a:pt x="43" y="119"/>
                  <a:pt x="41" y="117"/>
                </a:cubicBezTo>
                <a:cubicBezTo>
                  <a:pt x="2" y="78"/>
                  <a:pt x="2" y="78"/>
                  <a:pt x="2" y="78"/>
                </a:cubicBezTo>
                <a:cubicBezTo>
                  <a:pt x="1" y="77"/>
                  <a:pt x="0" y="74"/>
                  <a:pt x="0" y="72"/>
                </a:cubicBezTo>
                <a:cubicBezTo>
                  <a:pt x="0" y="71"/>
                  <a:pt x="0" y="70"/>
                  <a:pt x="0" y="69"/>
                </a:cubicBezTo>
                <a:cubicBezTo>
                  <a:pt x="0" y="69"/>
                  <a:pt x="1" y="68"/>
                  <a:pt x="1" y="67"/>
                </a:cubicBezTo>
                <a:cubicBezTo>
                  <a:pt x="1" y="67"/>
                  <a:pt x="2" y="66"/>
                  <a:pt x="2" y="65"/>
                </a:cubicBezTo>
                <a:cubicBezTo>
                  <a:pt x="3" y="64"/>
                  <a:pt x="4" y="64"/>
                  <a:pt x="4" y="63"/>
                </a:cubicBezTo>
                <a:cubicBezTo>
                  <a:pt x="4" y="63"/>
                  <a:pt x="5" y="63"/>
                  <a:pt x="6" y="62"/>
                </a:cubicBezTo>
                <a:cubicBezTo>
                  <a:pt x="7" y="61"/>
                  <a:pt x="7" y="60"/>
                  <a:pt x="8" y="60"/>
                </a:cubicBezTo>
                <a:cubicBezTo>
                  <a:pt x="10" y="58"/>
                  <a:pt x="12" y="57"/>
                  <a:pt x="14" y="57"/>
                </a:cubicBezTo>
                <a:cubicBezTo>
                  <a:pt x="15" y="57"/>
                  <a:pt x="15" y="58"/>
                  <a:pt x="16" y="58"/>
                </a:cubicBezTo>
                <a:cubicBezTo>
                  <a:pt x="16" y="58"/>
                  <a:pt x="17" y="58"/>
                  <a:pt x="17" y="58"/>
                </a:cubicBezTo>
                <a:cubicBezTo>
                  <a:pt x="18" y="58"/>
                  <a:pt x="18" y="59"/>
                  <a:pt x="19" y="59"/>
                </a:cubicBezTo>
                <a:cubicBezTo>
                  <a:pt x="19" y="59"/>
                  <a:pt x="19" y="59"/>
                  <a:pt x="20" y="60"/>
                </a:cubicBezTo>
                <a:cubicBezTo>
                  <a:pt x="20" y="60"/>
                  <a:pt x="21" y="60"/>
                  <a:pt x="21" y="61"/>
                </a:cubicBezTo>
                <a:cubicBezTo>
                  <a:pt x="21" y="61"/>
                  <a:pt x="22" y="61"/>
                  <a:pt x="22" y="62"/>
                </a:cubicBezTo>
                <a:cubicBezTo>
                  <a:pt x="23" y="62"/>
                  <a:pt x="23" y="63"/>
                  <a:pt x="23" y="63"/>
                </a:cubicBezTo>
                <a:cubicBezTo>
                  <a:pt x="22" y="62"/>
                  <a:pt x="22" y="61"/>
                  <a:pt x="22" y="60"/>
                </a:cubicBezTo>
                <a:cubicBezTo>
                  <a:pt x="22" y="58"/>
                  <a:pt x="22" y="57"/>
                  <a:pt x="23" y="57"/>
                </a:cubicBezTo>
                <a:cubicBezTo>
                  <a:pt x="56" y="24"/>
                  <a:pt x="56" y="24"/>
                  <a:pt x="56" y="24"/>
                </a:cubicBezTo>
                <a:cubicBezTo>
                  <a:pt x="57" y="23"/>
                  <a:pt x="58" y="22"/>
                  <a:pt x="59" y="22"/>
                </a:cubicBezTo>
                <a:cubicBezTo>
                  <a:pt x="61" y="22"/>
                  <a:pt x="62" y="23"/>
                  <a:pt x="63" y="24"/>
                </a:cubicBezTo>
                <a:cubicBezTo>
                  <a:pt x="63" y="24"/>
                  <a:pt x="62" y="23"/>
                  <a:pt x="62" y="23"/>
                </a:cubicBezTo>
                <a:cubicBezTo>
                  <a:pt x="61" y="22"/>
                  <a:pt x="60" y="21"/>
                  <a:pt x="60" y="21"/>
                </a:cubicBezTo>
                <a:cubicBezTo>
                  <a:pt x="60" y="21"/>
                  <a:pt x="60" y="21"/>
                  <a:pt x="59" y="20"/>
                </a:cubicBezTo>
                <a:cubicBezTo>
                  <a:pt x="59" y="20"/>
                  <a:pt x="59" y="19"/>
                  <a:pt x="58" y="19"/>
                </a:cubicBezTo>
                <a:cubicBezTo>
                  <a:pt x="58" y="19"/>
                  <a:pt x="58" y="18"/>
                  <a:pt x="58" y="18"/>
                </a:cubicBezTo>
                <a:cubicBezTo>
                  <a:pt x="58" y="17"/>
                  <a:pt x="57" y="17"/>
                  <a:pt x="57" y="16"/>
                </a:cubicBezTo>
                <a:cubicBezTo>
                  <a:pt x="57" y="16"/>
                  <a:pt x="57" y="15"/>
                  <a:pt x="57" y="14"/>
                </a:cubicBezTo>
                <a:cubicBezTo>
                  <a:pt x="57" y="12"/>
                  <a:pt x="58" y="10"/>
                  <a:pt x="60" y="8"/>
                </a:cubicBezTo>
                <a:cubicBezTo>
                  <a:pt x="60" y="8"/>
                  <a:pt x="61" y="7"/>
                  <a:pt x="61" y="6"/>
                </a:cubicBezTo>
                <a:cubicBezTo>
                  <a:pt x="62" y="5"/>
                  <a:pt x="63" y="5"/>
                  <a:pt x="63" y="4"/>
                </a:cubicBezTo>
                <a:cubicBezTo>
                  <a:pt x="64" y="4"/>
                  <a:pt x="64" y="3"/>
                  <a:pt x="65" y="3"/>
                </a:cubicBezTo>
                <a:cubicBezTo>
                  <a:pt x="66" y="2"/>
                  <a:pt x="66" y="2"/>
                  <a:pt x="67" y="1"/>
                </a:cubicBezTo>
                <a:cubicBezTo>
                  <a:pt x="68" y="1"/>
                  <a:pt x="68" y="1"/>
                  <a:pt x="69" y="0"/>
                </a:cubicBezTo>
                <a:cubicBezTo>
                  <a:pt x="70" y="0"/>
                  <a:pt x="71" y="0"/>
                  <a:pt x="72" y="0"/>
                </a:cubicBezTo>
                <a:cubicBezTo>
                  <a:pt x="74" y="0"/>
                  <a:pt x="76" y="1"/>
                  <a:pt x="78" y="3"/>
                </a:cubicBezTo>
                <a:cubicBezTo>
                  <a:pt x="117" y="41"/>
                  <a:pt x="117" y="41"/>
                  <a:pt x="117" y="41"/>
                </a:cubicBezTo>
                <a:cubicBezTo>
                  <a:pt x="118" y="43"/>
                  <a:pt x="119" y="45"/>
                  <a:pt x="119" y="48"/>
                </a:cubicBezTo>
                <a:cubicBezTo>
                  <a:pt x="119" y="48"/>
                  <a:pt x="119" y="49"/>
                  <a:pt x="119" y="50"/>
                </a:cubicBezTo>
                <a:cubicBezTo>
                  <a:pt x="119" y="51"/>
                  <a:pt x="118" y="52"/>
                  <a:pt x="118" y="52"/>
                </a:cubicBezTo>
                <a:cubicBezTo>
                  <a:pt x="118" y="53"/>
                  <a:pt x="117" y="53"/>
                  <a:pt x="116" y="54"/>
                </a:cubicBezTo>
                <a:cubicBezTo>
                  <a:pt x="116" y="55"/>
                  <a:pt x="115" y="56"/>
                  <a:pt x="115" y="56"/>
                </a:cubicBezTo>
                <a:cubicBezTo>
                  <a:pt x="115" y="56"/>
                  <a:pt x="114" y="57"/>
                  <a:pt x="113" y="58"/>
                </a:cubicBezTo>
                <a:cubicBezTo>
                  <a:pt x="112" y="59"/>
                  <a:pt x="111" y="59"/>
                  <a:pt x="111" y="59"/>
                </a:cubicBezTo>
                <a:cubicBezTo>
                  <a:pt x="109" y="61"/>
                  <a:pt x="107" y="62"/>
                  <a:pt x="105" y="62"/>
                </a:cubicBezTo>
                <a:cubicBezTo>
                  <a:pt x="104" y="62"/>
                  <a:pt x="104" y="62"/>
                  <a:pt x="103" y="62"/>
                </a:cubicBezTo>
                <a:cubicBezTo>
                  <a:pt x="103" y="62"/>
                  <a:pt x="102" y="62"/>
                  <a:pt x="102" y="61"/>
                </a:cubicBezTo>
                <a:cubicBezTo>
                  <a:pt x="101" y="61"/>
                  <a:pt x="101" y="61"/>
                  <a:pt x="100" y="61"/>
                </a:cubicBezTo>
                <a:cubicBezTo>
                  <a:pt x="100" y="61"/>
                  <a:pt x="100" y="60"/>
                  <a:pt x="99" y="60"/>
                </a:cubicBezTo>
                <a:cubicBezTo>
                  <a:pt x="99" y="59"/>
                  <a:pt x="98" y="59"/>
                  <a:pt x="98" y="59"/>
                </a:cubicBezTo>
                <a:cubicBezTo>
                  <a:pt x="98" y="59"/>
                  <a:pt x="97" y="58"/>
                  <a:pt x="97" y="58"/>
                </a:cubicBezTo>
                <a:cubicBezTo>
                  <a:pt x="96" y="57"/>
                  <a:pt x="96" y="57"/>
                  <a:pt x="96" y="57"/>
                </a:cubicBezTo>
                <a:cubicBezTo>
                  <a:pt x="96" y="57"/>
                  <a:pt x="97" y="58"/>
                  <a:pt x="97" y="60"/>
                </a:cubicBezTo>
                <a:cubicBezTo>
                  <a:pt x="97" y="61"/>
                  <a:pt x="96" y="62"/>
                  <a:pt x="96" y="63"/>
                </a:cubicBezTo>
                <a:cubicBezTo>
                  <a:pt x="84" y="75"/>
                  <a:pt x="84" y="75"/>
                  <a:pt x="84" y="75"/>
                </a:cubicBezTo>
                <a:cubicBezTo>
                  <a:pt x="108" y="99"/>
                  <a:pt x="108" y="99"/>
                  <a:pt x="108" y="99"/>
                </a:cubicBezTo>
                <a:cubicBezTo>
                  <a:pt x="111" y="96"/>
                  <a:pt x="114" y="95"/>
                  <a:pt x="117" y="95"/>
                </a:cubicBezTo>
                <a:cubicBezTo>
                  <a:pt x="120" y="95"/>
                  <a:pt x="123" y="96"/>
                  <a:pt x="126" y="99"/>
                </a:cubicBezTo>
                <a:cubicBezTo>
                  <a:pt x="160" y="133"/>
                  <a:pt x="160" y="133"/>
                  <a:pt x="160" y="133"/>
                </a:cubicBezTo>
                <a:cubicBezTo>
                  <a:pt x="162" y="135"/>
                  <a:pt x="163" y="138"/>
                  <a:pt x="163" y="141"/>
                </a:cubicBezTo>
                <a:close/>
              </a:path>
            </a:pathLst>
          </a:custGeom>
          <a:solidFill>
            <a:schemeClr val="bg1"/>
          </a:solidFill>
          <a:ln>
            <a:noFill/>
          </a:ln>
        </p:spPr>
        <p:txBody>
          <a:bodyPr vert="horz" wrap="square" lIns="99060" tIns="49530" rIns="99060" bIns="49530" numCol="1" anchor="t" anchorCtr="0" compatLnSpc="1">
            <a:prstTxWarp prst="textNoShape">
              <a:avLst/>
            </a:prstTxWarp>
          </a:bodyPr>
          <a:lstStyle/>
          <a:p>
            <a:endParaRPr lang="en-US" sz="1716"/>
          </a:p>
        </p:txBody>
      </p:sp>
      <p:sp>
        <p:nvSpPr>
          <p:cNvPr id="47" name="Freeform 322">
            <a:extLst>
              <a:ext uri="{FF2B5EF4-FFF2-40B4-BE49-F238E27FC236}">
                <a16:creationId xmlns:a16="http://schemas.microsoft.com/office/drawing/2014/main" id="{EAA43D35-DD81-4798-8987-8D0CB0F3BAD6}"/>
              </a:ext>
            </a:extLst>
          </p:cNvPr>
          <p:cNvSpPr>
            <a:spLocks noEditPoints="1"/>
          </p:cNvSpPr>
          <p:nvPr/>
        </p:nvSpPr>
        <p:spPr bwMode="auto">
          <a:xfrm>
            <a:off x="3790701" y="2784440"/>
            <a:ext cx="253318" cy="257881"/>
          </a:xfrm>
          <a:custGeom>
            <a:avLst/>
            <a:gdLst>
              <a:gd name="T0" fmla="*/ 66 w 167"/>
              <a:gd name="T1" fmla="*/ 139 h 170"/>
              <a:gd name="T2" fmla="*/ 34 w 167"/>
              <a:gd name="T3" fmla="*/ 170 h 170"/>
              <a:gd name="T4" fmla="*/ 2 w 167"/>
              <a:gd name="T5" fmla="*/ 139 h 170"/>
              <a:gd name="T6" fmla="*/ 4 w 167"/>
              <a:gd name="T7" fmla="*/ 133 h 170"/>
              <a:gd name="T8" fmla="*/ 22 w 167"/>
              <a:gd name="T9" fmla="*/ 3 h 170"/>
              <a:gd name="T10" fmla="*/ 25 w 167"/>
              <a:gd name="T11" fmla="*/ 0 h 170"/>
              <a:gd name="T12" fmla="*/ 45 w 167"/>
              <a:gd name="T13" fmla="*/ 1 h 170"/>
              <a:gd name="T14" fmla="*/ 46 w 167"/>
              <a:gd name="T15" fmla="*/ 133 h 170"/>
              <a:gd name="T16" fmla="*/ 66 w 167"/>
              <a:gd name="T17" fmla="*/ 134 h 170"/>
              <a:gd name="T18" fmla="*/ 167 w 167"/>
              <a:gd name="T19" fmla="*/ 3 h 170"/>
              <a:gd name="T20" fmla="*/ 166 w 167"/>
              <a:gd name="T21" fmla="*/ 24 h 170"/>
              <a:gd name="T22" fmla="*/ 85 w 167"/>
              <a:gd name="T23" fmla="*/ 24 h 170"/>
              <a:gd name="T24" fmla="*/ 82 w 167"/>
              <a:gd name="T25" fmla="*/ 21 h 170"/>
              <a:gd name="T26" fmla="*/ 83 w 167"/>
              <a:gd name="T27" fmla="*/ 1 h 170"/>
              <a:gd name="T28" fmla="*/ 164 w 167"/>
              <a:gd name="T29" fmla="*/ 0 h 170"/>
              <a:gd name="T30" fmla="*/ 167 w 167"/>
              <a:gd name="T31" fmla="*/ 3 h 170"/>
              <a:gd name="T32" fmla="*/ 149 w 167"/>
              <a:gd name="T33" fmla="*/ 70 h 170"/>
              <a:gd name="T34" fmla="*/ 146 w 167"/>
              <a:gd name="T35" fmla="*/ 73 h 170"/>
              <a:gd name="T36" fmla="*/ 83 w 167"/>
              <a:gd name="T37" fmla="*/ 72 h 170"/>
              <a:gd name="T38" fmla="*/ 82 w 167"/>
              <a:gd name="T39" fmla="*/ 52 h 170"/>
              <a:gd name="T40" fmla="*/ 85 w 167"/>
              <a:gd name="T41" fmla="*/ 49 h 170"/>
              <a:gd name="T42" fmla="*/ 148 w 167"/>
              <a:gd name="T43" fmla="*/ 49 h 170"/>
              <a:gd name="T44" fmla="*/ 131 w 167"/>
              <a:gd name="T45" fmla="*/ 100 h 170"/>
              <a:gd name="T46" fmla="*/ 130 w 167"/>
              <a:gd name="T47" fmla="*/ 120 h 170"/>
              <a:gd name="T48" fmla="*/ 85 w 167"/>
              <a:gd name="T49" fmla="*/ 121 h 170"/>
              <a:gd name="T50" fmla="*/ 82 w 167"/>
              <a:gd name="T51" fmla="*/ 118 h 170"/>
              <a:gd name="T52" fmla="*/ 83 w 167"/>
              <a:gd name="T53" fmla="*/ 98 h 170"/>
              <a:gd name="T54" fmla="*/ 128 w 167"/>
              <a:gd name="T55" fmla="*/ 97 h 170"/>
              <a:gd name="T56" fmla="*/ 131 w 167"/>
              <a:gd name="T57" fmla="*/ 100 h 170"/>
              <a:gd name="T58" fmla="*/ 113 w 167"/>
              <a:gd name="T59" fmla="*/ 167 h 170"/>
              <a:gd name="T60" fmla="*/ 110 w 167"/>
              <a:gd name="T61" fmla="*/ 170 h 170"/>
              <a:gd name="T62" fmla="*/ 83 w 167"/>
              <a:gd name="T63" fmla="*/ 169 h 170"/>
              <a:gd name="T64" fmla="*/ 82 w 167"/>
              <a:gd name="T65" fmla="*/ 148 h 170"/>
              <a:gd name="T66" fmla="*/ 85 w 167"/>
              <a:gd name="T67" fmla="*/ 145 h 170"/>
              <a:gd name="T68" fmla="*/ 112 w 167"/>
              <a:gd name="T69" fmla="*/ 146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7" h="170">
                <a:moveTo>
                  <a:pt x="67" y="136"/>
                </a:moveTo>
                <a:cubicBezTo>
                  <a:pt x="67" y="137"/>
                  <a:pt x="67" y="138"/>
                  <a:pt x="66" y="139"/>
                </a:cubicBezTo>
                <a:cubicBezTo>
                  <a:pt x="36" y="169"/>
                  <a:pt x="36" y="169"/>
                  <a:pt x="36" y="169"/>
                </a:cubicBezTo>
                <a:cubicBezTo>
                  <a:pt x="36" y="169"/>
                  <a:pt x="35" y="170"/>
                  <a:pt x="34" y="170"/>
                </a:cubicBezTo>
                <a:cubicBezTo>
                  <a:pt x="33" y="170"/>
                  <a:pt x="33" y="169"/>
                  <a:pt x="32" y="169"/>
                </a:cubicBezTo>
                <a:cubicBezTo>
                  <a:pt x="2" y="139"/>
                  <a:pt x="2" y="139"/>
                  <a:pt x="2" y="139"/>
                </a:cubicBezTo>
                <a:cubicBezTo>
                  <a:pt x="1" y="138"/>
                  <a:pt x="0" y="136"/>
                  <a:pt x="1" y="135"/>
                </a:cubicBezTo>
                <a:cubicBezTo>
                  <a:pt x="1" y="134"/>
                  <a:pt x="2" y="133"/>
                  <a:pt x="4" y="133"/>
                </a:cubicBezTo>
                <a:cubicBezTo>
                  <a:pt x="22" y="133"/>
                  <a:pt x="22" y="133"/>
                  <a:pt x="22" y="133"/>
                </a:cubicBezTo>
                <a:cubicBezTo>
                  <a:pt x="22" y="3"/>
                  <a:pt x="22" y="3"/>
                  <a:pt x="22" y="3"/>
                </a:cubicBezTo>
                <a:cubicBezTo>
                  <a:pt x="22" y="2"/>
                  <a:pt x="22" y="2"/>
                  <a:pt x="23" y="1"/>
                </a:cubicBezTo>
                <a:cubicBezTo>
                  <a:pt x="23" y="0"/>
                  <a:pt x="24" y="0"/>
                  <a:pt x="25" y="0"/>
                </a:cubicBezTo>
                <a:cubicBezTo>
                  <a:pt x="43" y="0"/>
                  <a:pt x="43" y="0"/>
                  <a:pt x="43" y="0"/>
                </a:cubicBezTo>
                <a:cubicBezTo>
                  <a:pt x="44" y="0"/>
                  <a:pt x="45" y="0"/>
                  <a:pt x="45" y="1"/>
                </a:cubicBezTo>
                <a:cubicBezTo>
                  <a:pt x="46" y="2"/>
                  <a:pt x="46" y="2"/>
                  <a:pt x="46" y="3"/>
                </a:cubicBezTo>
                <a:cubicBezTo>
                  <a:pt x="46" y="133"/>
                  <a:pt x="46" y="133"/>
                  <a:pt x="46" y="133"/>
                </a:cubicBezTo>
                <a:cubicBezTo>
                  <a:pt x="64" y="133"/>
                  <a:pt x="64" y="133"/>
                  <a:pt x="64" y="133"/>
                </a:cubicBezTo>
                <a:cubicBezTo>
                  <a:pt x="65" y="133"/>
                  <a:pt x="66" y="134"/>
                  <a:pt x="66" y="134"/>
                </a:cubicBezTo>
                <a:cubicBezTo>
                  <a:pt x="67" y="135"/>
                  <a:pt x="67" y="135"/>
                  <a:pt x="67" y="136"/>
                </a:cubicBezTo>
                <a:close/>
                <a:moveTo>
                  <a:pt x="167" y="3"/>
                </a:moveTo>
                <a:cubicBezTo>
                  <a:pt x="167" y="21"/>
                  <a:pt x="167" y="21"/>
                  <a:pt x="167" y="21"/>
                </a:cubicBezTo>
                <a:cubicBezTo>
                  <a:pt x="167" y="22"/>
                  <a:pt x="167" y="23"/>
                  <a:pt x="166" y="24"/>
                </a:cubicBezTo>
                <a:cubicBezTo>
                  <a:pt x="166" y="24"/>
                  <a:pt x="165" y="24"/>
                  <a:pt x="164" y="24"/>
                </a:cubicBezTo>
                <a:cubicBezTo>
                  <a:pt x="85" y="24"/>
                  <a:pt x="85" y="24"/>
                  <a:pt x="85" y="24"/>
                </a:cubicBezTo>
                <a:cubicBezTo>
                  <a:pt x="85" y="24"/>
                  <a:pt x="84" y="24"/>
                  <a:pt x="83" y="24"/>
                </a:cubicBezTo>
                <a:cubicBezTo>
                  <a:pt x="83" y="23"/>
                  <a:pt x="82" y="22"/>
                  <a:pt x="82" y="21"/>
                </a:cubicBezTo>
                <a:cubicBezTo>
                  <a:pt x="82" y="3"/>
                  <a:pt x="82" y="3"/>
                  <a:pt x="82" y="3"/>
                </a:cubicBezTo>
                <a:cubicBezTo>
                  <a:pt x="82" y="2"/>
                  <a:pt x="83" y="2"/>
                  <a:pt x="83" y="1"/>
                </a:cubicBezTo>
                <a:cubicBezTo>
                  <a:pt x="84" y="0"/>
                  <a:pt x="85" y="0"/>
                  <a:pt x="85" y="0"/>
                </a:cubicBezTo>
                <a:cubicBezTo>
                  <a:pt x="164" y="0"/>
                  <a:pt x="164" y="0"/>
                  <a:pt x="164" y="0"/>
                </a:cubicBezTo>
                <a:cubicBezTo>
                  <a:pt x="165" y="0"/>
                  <a:pt x="166" y="0"/>
                  <a:pt x="166" y="1"/>
                </a:cubicBezTo>
                <a:cubicBezTo>
                  <a:pt x="167" y="2"/>
                  <a:pt x="167" y="2"/>
                  <a:pt x="167" y="3"/>
                </a:cubicBezTo>
                <a:close/>
                <a:moveTo>
                  <a:pt x="149" y="52"/>
                </a:moveTo>
                <a:cubicBezTo>
                  <a:pt x="149" y="70"/>
                  <a:pt x="149" y="70"/>
                  <a:pt x="149" y="70"/>
                </a:cubicBezTo>
                <a:cubicBezTo>
                  <a:pt x="149" y="71"/>
                  <a:pt x="149" y="71"/>
                  <a:pt x="148" y="72"/>
                </a:cubicBezTo>
                <a:cubicBezTo>
                  <a:pt x="148" y="73"/>
                  <a:pt x="147" y="73"/>
                  <a:pt x="146" y="73"/>
                </a:cubicBezTo>
                <a:cubicBezTo>
                  <a:pt x="85" y="73"/>
                  <a:pt x="85" y="73"/>
                  <a:pt x="85" y="73"/>
                </a:cubicBezTo>
                <a:cubicBezTo>
                  <a:pt x="85" y="73"/>
                  <a:pt x="84" y="73"/>
                  <a:pt x="83" y="72"/>
                </a:cubicBezTo>
                <a:cubicBezTo>
                  <a:pt x="83" y="71"/>
                  <a:pt x="82" y="71"/>
                  <a:pt x="82" y="70"/>
                </a:cubicBezTo>
                <a:cubicBezTo>
                  <a:pt x="82" y="52"/>
                  <a:pt x="82" y="52"/>
                  <a:pt x="82" y="52"/>
                </a:cubicBezTo>
                <a:cubicBezTo>
                  <a:pt x="82" y="51"/>
                  <a:pt x="83" y="50"/>
                  <a:pt x="83" y="49"/>
                </a:cubicBezTo>
                <a:cubicBezTo>
                  <a:pt x="84" y="49"/>
                  <a:pt x="85" y="49"/>
                  <a:pt x="85" y="49"/>
                </a:cubicBezTo>
                <a:cubicBezTo>
                  <a:pt x="146" y="49"/>
                  <a:pt x="146" y="49"/>
                  <a:pt x="146" y="49"/>
                </a:cubicBezTo>
                <a:cubicBezTo>
                  <a:pt x="147" y="49"/>
                  <a:pt x="148" y="49"/>
                  <a:pt x="148" y="49"/>
                </a:cubicBezTo>
                <a:cubicBezTo>
                  <a:pt x="149" y="50"/>
                  <a:pt x="149" y="51"/>
                  <a:pt x="149" y="52"/>
                </a:cubicBezTo>
                <a:close/>
                <a:moveTo>
                  <a:pt x="131" y="100"/>
                </a:moveTo>
                <a:cubicBezTo>
                  <a:pt x="131" y="118"/>
                  <a:pt x="131" y="118"/>
                  <a:pt x="131" y="118"/>
                </a:cubicBezTo>
                <a:cubicBezTo>
                  <a:pt x="131" y="119"/>
                  <a:pt x="131" y="120"/>
                  <a:pt x="130" y="120"/>
                </a:cubicBezTo>
                <a:cubicBezTo>
                  <a:pt x="129" y="121"/>
                  <a:pt x="129" y="121"/>
                  <a:pt x="128" y="121"/>
                </a:cubicBezTo>
                <a:cubicBezTo>
                  <a:pt x="85" y="121"/>
                  <a:pt x="85" y="121"/>
                  <a:pt x="85" y="121"/>
                </a:cubicBezTo>
                <a:cubicBezTo>
                  <a:pt x="85" y="121"/>
                  <a:pt x="84" y="121"/>
                  <a:pt x="83" y="120"/>
                </a:cubicBezTo>
                <a:cubicBezTo>
                  <a:pt x="83" y="120"/>
                  <a:pt x="82" y="119"/>
                  <a:pt x="82" y="118"/>
                </a:cubicBezTo>
                <a:cubicBezTo>
                  <a:pt x="82" y="100"/>
                  <a:pt x="82" y="100"/>
                  <a:pt x="82" y="100"/>
                </a:cubicBezTo>
                <a:cubicBezTo>
                  <a:pt x="82" y="99"/>
                  <a:pt x="83" y="98"/>
                  <a:pt x="83" y="98"/>
                </a:cubicBezTo>
                <a:cubicBezTo>
                  <a:pt x="84" y="97"/>
                  <a:pt x="85" y="97"/>
                  <a:pt x="85" y="97"/>
                </a:cubicBezTo>
                <a:cubicBezTo>
                  <a:pt x="128" y="97"/>
                  <a:pt x="128" y="97"/>
                  <a:pt x="128" y="97"/>
                </a:cubicBezTo>
                <a:cubicBezTo>
                  <a:pt x="129" y="97"/>
                  <a:pt x="129" y="97"/>
                  <a:pt x="130" y="98"/>
                </a:cubicBezTo>
                <a:cubicBezTo>
                  <a:pt x="131" y="98"/>
                  <a:pt x="131" y="99"/>
                  <a:pt x="131" y="100"/>
                </a:cubicBezTo>
                <a:close/>
                <a:moveTo>
                  <a:pt x="113" y="148"/>
                </a:moveTo>
                <a:cubicBezTo>
                  <a:pt x="113" y="167"/>
                  <a:pt x="113" y="167"/>
                  <a:pt x="113" y="167"/>
                </a:cubicBezTo>
                <a:cubicBezTo>
                  <a:pt x="113" y="167"/>
                  <a:pt x="112" y="168"/>
                  <a:pt x="112" y="169"/>
                </a:cubicBezTo>
                <a:cubicBezTo>
                  <a:pt x="111" y="169"/>
                  <a:pt x="111" y="170"/>
                  <a:pt x="110" y="170"/>
                </a:cubicBezTo>
                <a:cubicBezTo>
                  <a:pt x="85" y="170"/>
                  <a:pt x="85" y="170"/>
                  <a:pt x="85" y="170"/>
                </a:cubicBezTo>
                <a:cubicBezTo>
                  <a:pt x="85" y="170"/>
                  <a:pt x="84" y="169"/>
                  <a:pt x="83" y="169"/>
                </a:cubicBezTo>
                <a:cubicBezTo>
                  <a:pt x="83" y="168"/>
                  <a:pt x="82" y="167"/>
                  <a:pt x="82" y="167"/>
                </a:cubicBezTo>
                <a:cubicBezTo>
                  <a:pt x="82" y="148"/>
                  <a:pt x="82" y="148"/>
                  <a:pt x="82" y="148"/>
                </a:cubicBezTo>
                <a:cubicBezTo>
                  <a:pt x="82" y="148"/>
                  <a:pt x="83" y="147"/>
                  <a:pt x="83" y="146"/>
                </a:cubicBezTo>
                <a:cubicBezTo>
                  <a:pt x="84" y="146"/>
                  <a:pt x="85" y="145"/>
                  <a:pt x="85" y="145"/>
                </a:cubicBezTo>
                <a:cubicBezTo>
                  <a:pt x="110" y="145"/>
                  <a:pt x="110" y="145"/>
                  <a:pt x="110" y="145"/>
                </a:cubicBezTo>
                <a:cubicBezTo>
                  <a:pt x="111" y="145"/>
                  <a:pt x="111" y="146"/>
                  <a:pt x="112" y="146"/>
                </a:cubicBezTo>
                <a:cubicBezTo>
                  <a:pt x="112" y="147"/>
                  <a:pt x="113" y="148"/>
                  <a:pt x="113" y="148"/>
                </a:cubicBezTo>
                <a:close/>
              </a:path>
            </a:pathLst>
          </a:custGeom>
          <a:solidFill>
            <a:schemeClr val="bg1"/>
          </a:solidFill>
          <a:ln>
            <a:noFill/>
          </a:ln>
        </p:spPr>
        <p:txBody>
          <a:bodyPr vert="horz" wrap="square" lIns="99060" tIns="49530" rIns="99060" bIns="49530" numCol="1" anchor="t" anchorCtr="0" compatLnSpc="1">
            <a:prstTxWarp prst="textNoShape">
              <a:avLst/>
            </a:prstTxWarp>
          </a:bodyPr>
          <a:lstStyle/>
          <a:p>
            <a:endParaRPr lang="en-US" sz="1716"/>
          </a:p>
        </p:txBody>
      </p:sp>
      <p:sp>
        <p:nvSpPr>
          <p:cNvPr id="48" name="Freeform 62">
            <a:extLst>
              <a:ext uri="{FF2B5EF4-FFF2-40B4-BE49-F238E27FC236}">
                <a16:creationId xmlns:a16="http://schemas.microsoft.com/office/drawing/2014/main" id="{A8C711A5-3346-4895-BB0B-0C951338976D}"/>
              </a:ext>
            </a:extLst>
          </p:cNvPr>
          <p:cNvSpPr>
            <a:spLocks/>
          </p:cNvSpPr>
          <p:nvPr/>
        </p:nvSpPr>
        <p:spPr bwMode="auto">
          <a:xfrm>
            <a:off x="3532952" y="3776981"/>
            <a:ext cx="200342" cy="201970"/>
          </a:xfrm>
          <a:custGeom>
            <a:avLst/>
            <a:gdLst>
              <a:gd name="T0" fmla="*/ 0 w 123"/>
              <a:gd name="T1" fmla="*/ 103 h 124"/>
              <a:gd name="T2" fmla="*/ 41 w 123"/>
              <a:gd name="T3" fmla="*/ 61 h 124"/>
              <a:gd name="T4" fmla="*/ 0 w 123"/>
              <a:gd name="T5" fmla="*/ 20 h 124"/>
              <a:gd name="T6" fmla="*/ 20 w 123"/>
              <a:gd name="T7" fmla="*/ 0 h 124"/>
              <a:gd name="T8" fmla="*/ 61 w 123"/>
              <a:gd name="T9" fmla="*/ 41 h 124"/>
              <a:gd name="T10" fmla="*/ 103 w 123"/>
              <a:gd name="T11" fmla="*/ 0 h 124"/>
              <a:gd name="T12" fmla="*/ 123 w 123"/>
              <a:gd name="T13" fmla="*/ 20 h 124"/>
              <a:gd name="T14" fmla="*/ 82 w 123"/>
              <a:gd name="T15" fmla="*/ 61 h 124"/>
              <a:gd name="T16" fmla="*/ 123 w 123"/>
              <a:gd name="T17" fmla="*/ 103 h 124"/>
              <a:gd name="T18" fmla="*/ 103 w 123"/>
              <a:gd name="T19" fmla="*/ 124 h 124"/>
              <a:gd name="T20" fmla="*/ 61 w 123"/>
              <a:gd name="T21" fmla="*/ 83 h 124"/>
              <a:gd name="T22" fmla="*/ 20 w 123"/>
              <a:gd name="T23" fmla="*/ 124 h 124"/>
              <a:gd name="T24" fmla="*/ 0 w 123"/>
              <a:gd name="T25" fmla="*/ 103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24">
                <a:moveTo>
                  <a:pt x="0" y="103"/>
                </a:moveTo>
                <a:lnTo>
                  <a:pt x="41" y="61"/>
                </a:lnTo>
                <a:lnTo>
                  <a:pt x="0" y="20"/>
                </a:lnTo>
                <a:lnTo>
                  <a:pt x="20" y="0"/>
                </a:lnTo>
                <a:lnTo>
                  <a:pt x="61" y="41"/>
                </a:lnTo>
                <a:lnTo>
                  <a:pt x="103" y="0"/>
                </a:lnTo>
                <a:lnTo>
                  <a:pt x="123" y="20"/>
                </a:lnTo>
                <a:lnTo>
                  <a:pt x="82" y="61"/>
                </a:lnTo>
                <a:lnTo>
                  <a:pt x="123" y="103"/>
                </a:lnTo>
                <a:lnTo>
                  <a:pt x="103" y="124"/>
                </a:lnTo>
                <a:lnTo>
                  <a:pt x="61" y="83"/>
                </a:lnTo>
                <a:lnTo>
                  <a:pt x="20" y="124"/>
                </a:lnTo>
                <a:lnTo>
                  <a:pt x="0" y="103"/>
                </a:lnTo>
                <a:close/>
              </a:path>
            </a:pathLst>
          </a:custGeom>
          <a:solidFill>
            <a:schemeClr val="bg1"/>
          </a:solidFill>
          <a:ln>
            <a:noFill/>
          </a:ln>
        </p:spPr>
        <p:txBody>
          <a:bodyPr vert="horz" wrap="square" lIns="99060" tIns="49530" rIns="99060" bIns="49530" numCol="1" anchor="t" anchorCtr="0" compatLnSpc="1">
            <a:prstTxWarp prst="textNoShape">
              <a:avLst/>
            </a:prstTxWarp>
          </a:bodyPr>
          <a:lstStyle/>
          <a:p>
            <a:endParaRPr lang="en-US" sz="1716"/>
          </a:p>
        </p:txBody>
      </p:sp>
    </p:spTree>
    <p:extLst>
      <p:ext uri="{BB962C8B-B14F-4D97-AF65-F5344CB8AC3E}">
        <p14:creationId xmlns:p14="http://schemas.microsoft.com/office/powerpoint/2010/main" val="849686901"/>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Brand</a:t>
            </a:r>
            <a:r>
              <a:rPr lang="en-US" dirty="0">
                <a:solidFill>
                  <a:schemeClr val="accent2"/>
                </a:solidFill>
              </a:rPr>
              <a:t> popularity</a:t>
            </a:r>
          </a:p>
        </p:txBody>
      </p:sp>
      <p:sp>
        <p:nvSpPr>
          <p:cNvPr id="3" name="Text Placeholder 2"/>
          <p:cNvSpPr>
            <a:spLocks noGrp="1"/>
          </p:cNvSpPr>
          <p:nvPr>
            <p:ph type="body" sz="quarter" idx="11"/>
          </p:nvPr>
        </p:nvSpPr>
        <p:spPr/>
        <p:txBody>
          <a:bodyPr/>
          <a:lstStyle/>
          <a:p>
            <a:r>
              <a:rPr lang="en-US" dirty="0"/>
              <a:t>Volume Analysis by Used Car Sales</a:t>
            </a:r>
          </a:p>
        </p:txBody>
      </p:sp>
      <p:sp>
        <p:nvSpPr>
          <p:cNvPr id="5" name="Freeform 4"/>
          <p:cNvSpPr>
            <a:spLocks noEditPoints="1"/>
          </p:cNvSpPr>
          <p:nvPr/>
        </p:nvSpPr>
        <p:spPr bwMode="auto">
          <a:xfrm>
            <a:off x="593725" y="1543050"/>
            <a:ext cx="254199" cy="254199"/>
          </a:xfrm>
          <a:custGeom>
            <a:avLst/>
            <a:gdLst>
              <a:gd name="T0" fmla="*/ 176 w 353"/>
              <a:gd name="T1" fmla="*/ 221 h 353"/>
              <a:gd name="T2" fmla="*/ 102 w 353"/>
              <a:gd name="T3" fmla="*/ 147 h 353"/>
              <a:gd name="T4" fmla="*/ 96 w 353"/>
              <a:gd name="T5" fmla="*/ 145 h 353"/>
              <a:gd name="T6" fmla="*/ 88 w 353"/>
              <a:gd name="T7" fmla="*/ 153 h 353"/>
              <a:gd name="T8" fmla="*/ 90 w 353"/>
              <a:gd name="T9" fmla="*/ 158 h 353"/>
              <a:gd name="T10" fmla="*/ 170 w 353"/>
              <a:gd name="T11" fmla="*/ 239 h 353"/>
              <a:gd name="T12" fmla="*/ 176 w 353"/>
              <a:gd name="T13" fmla="*/ 241 h 353"/>
              <a:gd name="T14" fmla="*/ 182 w 353"/>
              <a:gd name="T15" fmla="*/ 238 h 353"/>
              <a:gd name="T16" fmla="*/ 182 w 353"/>
              <a:gd name="T17" fmla="*/ 238 h 353"/>
              <a:gd name="T18" fmla="*/ 316 w 353"/>
              <a:gd name="T19" fmla="*/ 98 h 353"/>
              <a:gd name="T20" fmla="*/ 316 w 353"/>
              <a:gd name="T21" fmla="*/ 98 h 353"/>
              <a:gd name="T22" fmla="*/ 328 w 353"/>
              <a:gd name="T23" fmla="*/ 86 h 353"/>
              <a:gd name="T24" fmla="*/ 327 w 353"/>
              <a:gd name="T25" fmla="*/ 86 h 353"/>
              <a:gd name="T26" fmla="*/ 351 w 353"/>
              <a:gd name="T27" fmla="*/ 62 h 353"/>
              <a:gd name="T28" fmla="*/ 351 w 353"/>
              <a:gd name="T29" fmla="*/ 62 h 353"/>
              <a:gd name="T30" fmla="*/ 353 w 353"/>
              <a:gd name="T31" fmla="*/ 56 h 353"/>
              <a:gd name="T32" fmla="*/ 345 w 353"/>
              <a:gd name="T33" fmla="*/ 48 h 353"/>
              <a:gd name="T34" fmla="*/ 339 w 353"/>
              <a:gd name="T35" fmla="*/ 51 h 353"/>
              <a:gd name="T36" fmla="*/ 339 w 353"/>
              <a:gd name="T37" fmla="*/ 51 h 353"/>
              <a:gd name="T38" fmla="*/ 318 w 353"/>
              <a:gd name="T39" fmla="*/ 72 h 353"/>
              <a:gd name="T40" fmla="*/ 318 w 353"/>
              <a:gd name="T41" fmla="*/ 72 h 353"/>
              <a:gd name="T42" fmla="*/ 307 w 353"/>
              <a:gd name="T43" fmla="*/ 84 h 353"/>
              <a:gd name="T44" fmla="*/ 307 w 353"/>
              <a:gd name="T45" fmla="*/ 84 h 353"/>
              <a:gd name="T46" fmla="*/ 176 w 353"/>
              <a:gd name="T47" fmla="*/ 221 h 353"/>
              <a:gd name="T48" fmla="*/ 339 w 353"/>
              <a:gd name="T49" fmla="*/ 109 h 353"/>
              <a:gd name="T50" fmla="*/ 327 w 353"/>
              <a:gd name="T51" fmla="*/ 109 h 353"/>
              <a:gd name="T52" fmla="*/ 325 w 353"/>
              <a:gd name="T53" fmla="*/ 117 h 353"/>
              <a:gd name="T54" fmla="*/ 325 w 353"/>
              <a:gd name="T55" fmla="*/ 117 h 353"/>
              <a:gd name="T56" fmla="*/ 337 w 353"/>
              <a:gd name="T57" fmla="*/ 177 h 353"/>
              <a:gd name="T58" fmla="*/ 176 w 353"/>
              <a:gd name="T59" fmla="*/ 337 h 353"/>
              <a:gd name="T60" fmla="*/ 16 w 353"/>
              <a:gd name="T61" fmla="*/ 177 h 353"/>
              <a:gd name="T62" fmla="*/ 176 w 353"/>
              <a:gd name="T63" fmla="*/ 16 h 353"/>
              <a:gd name="T64" fmla="*/ 292 w 353"/>
              <a:gd name="T65" fmla="*/ 65 h 353"/>
              <a:gd name="T66" fmla="*/ 292 w 353"/>
              <a:gd name="T67" fmla="*/ 65 h 353"/>
              <a:gd name="T68" fmla="*/ 303 w 353"/>
              <a:gd name="T69" fmla="*/ 65 h 353"/>
              <a:gd name="T70" fmla="*/ 303 w 353"/>
              <a:gd name="T71" fmla="*/ 54 h 353"/>
              <a:gd name="T72" fmla="*/ 302 w 353"/>
              <a:gd name="T73" fmla="*/ 53 h 353"/>
              <a:gd name="T74" fmla="*/ 176 w 353"/>
              <a:gd name="T75" fmla="*/ 0 h 353"/>
              <a:gd name="T76" fmla="*/ 0 w 353"/>
              <a:gd name="T77" fmla="*/ 177 h 353"/>
              <a:gd name="T78" fmla="*/ 176 w 353"/>
              <a:gd name="T79" fmla="*/ 353 h 353"/>
              <a:gd name="T80" fmla="*/ 353 w 353"/>
              <a:gd name="T81" fmla="*/ 177 h 353"/>
              <a:gd name="T82" fmla="*/ 341 w 353"/>
              <a:gd name="T83" fmla="*/ 112 h 353"/>
              <a:gd name="T84" fmla="*/ 339 w 353"/>
              <a:gd name="T85" fmla="*/ 109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3" h="353">
                <a:moveTo>
                  <a:pt x="176" y="221"/>
                </a:moveTo>
                <a:cubicBezTo>
                  <a:pt x="102" y="147"/>
                  <a:pt x="102" y="147"/>
                  <a:pt x="102" y="147"/>
                </a:cubicBezTo>
                <a:cubicBezTo>
                  <a:pt x="100" y="146"/>
                  <a:pt x="98" y="145"/>
                  <a:pt x="96" y="145"/>
                </a:cubicBezTo>
                <a:cubicBezTo>
                  <a:pt x="91" y="145"/>
                  <a:pt x="88" y="148"/>
                  <a:pt x="88" y="153"/>
                </a:cubicBezTo>
                <a:cubicBezTo>
                  <a:pt x="88" y="155"/>
                  <a:pt x="89" y="157"/>
                  <a:pt x="90" y="158"/>
                </a:cubicBezTo>
                <a:cubicBezTo>
                  <a:pt x="170" y="239"/>
                  <a:pt x="170" y="239"/>
                  <a:pt x="170" y="239"/>
                </a:cubicBezTo>
                <a:cubicBezTo>
                  <a:pt x="172" y="240"/>
                  <a:pt x="174" y="241"/>
                  <a:pt x="176" y="241"/>
                </a:cubicBezTo>
                <a:cubicBezTo>
                  <a:pt x="178" y="241"/>
                  <a:pt x="180" y="240"/>
                  <a:pt x="182" y="238"/>
                </a:cubicBezTo>
                <a:cubicBezTo>
                  <a:pt x="182" y="238"/>
                  <a:pt x="182" y="238"/>
                  <a:pt x="182" y="238"/>
                </a:cubicBezTo>
                <a:cubicBezTo>
                  <a:pt x="316" y="98"/>
                  <a:pt x="316" y="98"/>
                  <a:pt x="316" y="98"/>
                </a:cubicBezTo>
                <a:cubicBezTo>
                  <a:pt x="316" y="98"/>
                  <a:pt x="316" y="98"/>
                  <a:pt x="316" y="98"/>
                </a:cubicBezTo>
                <a:cubicBezTo>
                  <a:pt x="328" y="86"/>
                  <a:pt x="328" y="86"/>
                  <a:pt x="328" y="86"/>
                </a:cubicBezTo>
                <a:cubicBezTo>
                  <a:pt x="328" y="86"/>
                  <a:pt x="328" y="86"/>
                  <a:pt x="327" y="86"/>
                </a:cubicBezTo>
                <a:cubicBezTo>
                  <a:pt x="351" y="62"/>
                  <a:pt x="351" y="62"/>
                  <a:pt x="351" y="62"/>
                </a:cubicBezTo>
                <a:cubicBezTo>
                  <a:pt x="351" y="62"/>
                  <a:pt x="351" y="62"/>
                  <a:pt x="351" y="62"/>
                </a:cubicBezTo>
                <a:cubicBezTo>
                  <a:pt x="352" y="60"/>
                  <a:pt x="353" y="58"/>
                  <a:pt x="353" y="56"/>
                </a:cubicBezTo>
                <a:cubicBezTo>
                  <a:pt x="353" y="52"/>
                  <a:pt x="349" y="48"/>
                  <a:pt x="345" y="48"/>
                </a:cubicBezTo>
                <a:cubicBezTo>
                  <a:pt x="342" y="48"/>
                  <a:pt x="340" y="49"/>
                  <a:pt x="339" y="51"/>
                </a:cubicBezTo>
                <a:cubicBezTo>
                  <a:pt x="339" y="51"/>
                  <a:pt x="339" y="51"/>
                  <a:pt x="339" y="51"/>
                </a:cubicBezTo>
                <a:cubicBezTo>
                  <a:pt x="318" y="72"/>
                  <a:pt x="318" y="72"/>
                  <a:pt x="318" y="72"/>
                </a:cubicBezTo>
                <a:cubicBezTo>
                  <a:pt x="318" y="72"/>
                  <a:pt x="318" y="72"/>
                  <a:pt x="318" y="72"/>
                </a:cubicBezTo>
                <a:cubicBezTo>
                  <a:pt x="307" y="84"/>
                  <a:pt x="307" y="84"/>
                  <a:pt x="307" y="84"/>
                </a:cubicBezTo>
                <a:cubicBezTo>
                  <a:pt x="307" y="84"/>
                  <a:pt x="307" y="84"/>
                  <a:pt x="307" y="84"/>
                </a:cubicBezTo>
                <a:lnTo>
                  <a:pt x="176" y="221"/>
                </a:lnTo>
                <a:close/>
                <a:moveTo>
                  <a:pt x="339" y="109"/>
                </a:moveTo>
                <a:cubicBezTo>
                  <a:pt x="335" y="106"/>
                  <a:pt x="330" y="106"/>
                  <a:pt x="327" y="109"/>
                </a:cubicBezTo>
                <a:cubicBezTo>
                  <a:pt x="325" y="111"/>
                  <a:pt x="324" y="115"/>
                  <a:pt x="325" y="117"/>
                </a:cubicBezTo>
                <a:cubicBezTo>
                  <a:pt x="325" y="117"/>
                  <a:pt x="325" y="117"/>
                  <a:pt x="325" y="117"/>
                </a:cubicBezTo>
                <a:cubicBezTo>
                  <a:pt x="333" y="136"/>
                  <a:pt x="337" y="156"/>
                  <a:pt x="337" y="177"/>
                </a:cubicBezTo>
                <a:cubicBezTo>
                  <a:pt x="337" y="265"/>
                  <a:pt x="265" y="337"/>
                  <a:pt x="176" y="337"/>
                </a:cubicBezTo>
                <a:cubicBezTo>
                  <a:pt x="88" y="337"/>
                  <a:pt x="16" y="265"/>
                  <a:pt x="16" y="177"/>
                </a:cubicBezTo>
                <a:cubicBezTo>
                  <a:pt x="16" y="88"/>
                  <a:pt x="88" y="16"/>
                  <a:pt x="176" y="16"/>
                </a:cubicBezTo>
                <a:cubicBezTo>
                  <a:pt x="222" y="16"/>
                  <a:pt x="262" y="35"/>
                  <a:pt x="292" y="65"/>
                </a:cubicBezTo>
                <a:cubicBezTo>
                  <a:pt x="292" y="65"/>
                  <a:pt x="292" y="65"/>
                  <a:pt x="292" y="65"/>
                </a:cubicBezTo>
                <a:cubicBezTo>
                  <a:pt x="295" y="68"/>
                  <a:pt x="300" y="68"/>
                  <a:pt x="303" y="65"/>
                </a:cubicBezTo>
                <a:cubicBezTo>
                  <a:pt x="306" y="62"/>
                  <a:pt x="306" y="57"/>
                  <a:pt x="303" y="54"/>
                </a:cubicBezTo>
                <a:cubicBezTo>
                  <a:pt x="302" y="53"/>
                  <a:pt x="302" y="53"/>
                  <a:pt x="302" y="53"/>
                </a:cubicBezTo>
                <a:cubicBezTo>
                  <a:pt x="270" y="20"/>
                  <a:pt x="225" y="0"/>
                  <a:pt x="176" y="0"/>
                </a:cubicBezTo>
                <a:cubicBezTo>
                  <a:pt x="79" y="0"/>
                  <a:pt x="0" y="79"/>
                  <a:pt x="0" y="177"/>
                </a:cubicBezTo>
                <a:cubicBezTo>
                  <a:pt x="0" y="274"/>
                  <a:pt x="79" y="353"/>
                  <a:pt x="176" y="353"/>
                </a:cubicBezTo>
                <a:cubicBezTo>
                  <a:pt x="274" y="353"/>
                  <a:pt x="353" y="274"/>
                  <a:pt x="353" y="177"/>
                </a:cubicBezTo>
                <a:cubicBezTo>
                  <a:pt x="353" y="154"/>
                  <a:pt x="348" y="132"/>
                  <a:pt x="341" y="112"/>
                </a:cubicBezTo>
                <a:cubicBezTo>
                  <a:pt x="340" y="111"/>
                  <a:pt x="340" y="110"/>
                  <a:pt x="339" y="109"/>
                </a:cubicBezTo>
              </a:path>
            </a:pathLst>
          </a:custGeom>
          <a:solidFill>
            <a:schemeClr val="accent2"/>
          </a:solidFill>
          <a:ln>
            <a:noFill/>
          </a:ln>
        </p:spPr>
        <p:txBody>
          <a:bodyPr vert="horz" wrap="square" lIns="34290" tIns="17145" rIns="34290" bIns="17145" numCol="1" anchor="t" anchorCtr="0" compatLnSpc="1">
            <a:prstTxWarp prst="textNoShape">
              <a:avLst/>
            </a:prstTxWarp>
          </a:bodyPr>
          <a:lstStyle/>
          <a:p>
            <a:endParaRPr lang="en-US" sz="506"/>
          </a:p>
        </p:txBody>
      </p:sp>
      <p:grpSp>
        <p:nvGrpSpPr>
          <p:cNvPr id="4" name="Group 3"/>
          <p:cNvGrpSpPr/>
          <p:nvPr/>
        </p:nvGrpSpPr>
        <p:grpSpPr>
          <a:xfrm>
            <a:off x="990600" y="1517444"/>
            <a:ext cx="1760538" cy="496264"/>
            <a:chOff x="990600" y="1517444"/>
            <a:chExt cx="1760538" cy="496264"/>
          </a:xfrm>
        </p:grpSpPr>
        <p:sp>
          <p:nvSpPr>
            <p:cNvPr id="51" name="TextBox 50"/>
            <p:cNvSpPr txBox="1"/>
            <p:nvPr/>
          </p:nvSpPr>
          <p:spPr>
            <a:xfrm>
              <a:off x="990617" y="1517444"/>
              <a:ext cx="1760466" cy="153888"/>
            </a:xfrm>
            <a:prstGeom prst="rect">
              <a:avLst/>
            </a:prstGeom>
            <a:noFill/>
          </p:spPr>
          <p:txBody>
            <a:bodyPr wrap="square" lIns="0" tIns="0" rIns="0" bIns="0" rtlCol="0">
              <a:spAutoFit/>
            </a:bodyPr>
            <a:lstStyle/>
            <a:p>
              <a:r>
                <a:rPr lang="en-US" sz="1000" b="1" cap="all" spc="20" dirty="0">
                  <a:solidFill>
                    <a:schemeClr val="accent1"/>
                  </a:solidFill>
                  <a:latin typeface="Lato" panose="020F0502020204030203" pitchFamily="34" charset="0"/>
                </a:rPr>
                <a:t>X-Axis</a:t>
              </a:r>
              <a:endParaRPr lang="en-US" sz="1000" b="1" cap="all" spc="20" dirty="0">
                <a:solidFill>
                  <a:schemeClr val="accent2"/>
                </a:solidFill>
                <a:latin typeface="Lato" panose="020F0502020204030203" pitchFamily="34" charset="0"/>
              </a:endParaRPr>
            </a:p>
          </p:txBody>
        </p:sp>
        <p:sp>
          <p:nvSpPr>
            <p:cNvPr id="52" name="TextBox 51"/>
            <p:cNvSpPr txBox="1"/>
            <p:nvPr/>
          </p:nvSpPr>
          <p:spPr>
            <a:xfrm>
              <a:off x="990600" y="1710292"/>
              <a:ext cx="1760538" cy="303416"/>
            </a:xfrm>
            <a:prstGeom prst="rect">
              <a:avLst/>
            </a:prstGeom>
            <a:noFill/>
          </p:spPr>
          <p:txBody>
            <a:bodyPr wrap="square" lIns="0" tIns="0" rIns="0" bIns="0" rtlCol="0">
              <a:spAutoFit/>
            </a:bodyPr>
            <a:lstStyle/>
            <a:p>
              <a:pPr>
                <a:lnSpc>
                  <a:spcPct val="130000"/>
                </a:lnSpc>
              </a:pPr>
              <a:r>
                <a:rPr lang="en-US" sz="800" dirty="0">
                  <a:solidFill>
                    <a:schemeClr val="accent4"/>
                  </a:solidFill>
                  <a:latin typeface="Lato" panose="020F0502020204030203" pitchFamily="34" charset="0"/>
                </a:rPr>
                <a:t>Represents both the car volume sold and average price.</a:t>
              </a:r>
            </a:p>
          </p:txBody>
        </p:sp>
      </p:grpSp>
      <p:sp>
        <p:nvSpPr>
          <p:cNvPr id="92" name="Freeform 91"/>
          <p:cNvSpPr>
            <a:spLocks noEditPoints="1"/>
          </p:cNvSpPr>
          <p:nvPr/>
        </p:nvSpPr>
        <p:spPr bwMode="auto">
          <a:xfrm>
            <a:off x="593725" y="2558555"/>
            <a:ext cx="254199" cy="254199"/>
          </a:xfrm>
          <a:custGeom>
            <a:avLst/>
            <a:gdLst>
              <a:gd name="T0" fmla="*/ 176 w 353"/>
              <a:gd name="T1" fmla="*/ 221 h 353"/>
              <a:gd name="T2" fmla="*/ 102 w 353"/>
              <a:gd name="T3" fmla="*/ 147 h 353"/>
              <a:gd name="T4" fmla="*/ 96 w 353"/>
              <a:gd name="T5" fmla="*/ 145 h 353"/>
              <a:gd name="T6" fmla="*/ 88 w 353"/>
              <a:gd name="T7" fmla="*/ 153 h 353"/>
              <a:gd name="T8" fmla="*/ 90 w 353"/>
              <a:gd name="T9" fmla="*/ 158 h 353"/>
              <a:gd name="T10" fmla="*/ 170 w 353"/>
              <a:gd name="T11" fmla="*/ 239 h 353"/>
              <a:gd name="T12" fmla="*/ 176 w 353"/>
              <a:gd name="T13" fmla="*/ 241 h 353"/>
              <a:gd name="T14" fmla="*/ 182 w 353"/>
              <a:gd name="T15" fmla="*/ 238 h 353"/>
              <a:gd name="T16" fmla="*/ 182 w 353"/>
              <a:gd name="T17" fmla="*/ 238 h 353"/>
              <a:gd name="T18" fmla="*/ 316 w 353"/>
              <a:gd name="T19" fmla="*/ 98 h 353"/>
              <a:gd name="T20" fmla="*/ 316 w 353"/>
              <a:gd name="T21" fmla="*/ 98 h 353"/>
              <a:gd name="T22" fmla="*/ 328 w 353"/>
              <a:gd name="T23" fmla="*/ 86 h 353"/>
              <a:gd name="T24" fmla="*/ 327 w 353"/>
              <a:gd name="T25" fmla="*/ 86 h 353"/>
              <a:gd name="T26" fmla="*/ 351 w 353"/>
              <a:gd name="T27" fmla="*/ 62 h 353"/>
              <a:gd name="T28" fmla="*/ 351 w 353"/>
              <a:gd name="T29" fmla="*/ 62 h 353"/>
              <a:gd name="T30" fmla="*/ 353 w 353"/>
              <a:gd name="T31" fmla="*/ 56 h 353"/>
              <a:gd name="T32" fmla="*/ 345 w 353"/>
              <a:gd name="T33" fmla="*/ 48 h 353"/>
              <a:gd name="T34" fmla="*/ 339 w 353"/>
              <a:gd name="T35" fmla="*/ 51 h 353"/>
              <a:gd name="T36" fmla="*/ 339 w 353"/>
              <a:gd name="T37" fmla="*/ 51 h 353"/>
              <a:gd name="T38" fmla="*/ 318 w 353"/>
              <a:gd name="T39" fmla="*/ 72 h 353"/>
              <a:gd name="T40" fmla="*/ 318 w 353"/>
              <a:gd name="T41" fmla="*/ 72 h 353"/>
              <a:gd name="T42" fmla="*/ 307 w 353"/>
              <a:gd name="T43" fmla="*/ 84 h 353"/>
              <a:gd name="T44" fmla="*/ 307 w 353"/>
              <a:gd name="T45" fmla="*/ 84 h 353"/>
              <a:gd name="T46" fmla="*/ 176 w 353"/>
              <a:gd name="T47" fmla="*/ 221 h 353"/>
              <a:gd name="T48" fmla="*/ 339 w 353"/>
              <a:gd name="T49" fmla="*/ 109 h 353"/>
              <a:gd name="T50" fmla="*/ 327 w 353"/>
              <a:gd name="T51" fmla="*/ 109 h 353"/>
              <a:gd name="T52" fmla="*/ 325 w 353"/>
              <a:gd name="T53" fmla="*/ 117 h 353"/>
              <a:gd name="T54" fmla="*/ 325 w 353"/>
              <a:gd name="T55" fmla="*/ 117 h 353"/>
              <a:gd name="T56" fmla="*/ 337 w 353"/>
              <a:gd name="T57" fmla="*/ 177 h 353"/>
              <a:gd name="T58" fmla="*/ 176 w 353"/>
              <a:gd name="T59" fmla="*/ 337 h 353"/>
              <a:gd name="T60" fmla="*/ 16 w 353"/>
              <a:gd name="T61" fmla="*/ 177 h 353"/>
              <a:gd name="T62" fmla="*/ 176 w 353"/>
              <a:gd name="T63" fmla="*/ 16 h 353"/>
              <a:gd name="T64" fmla="*/ 292 w 353"/>
              <a:gd name="T65" fmla="*/ 65 h 353"/>
              <a:gd name="T66" fmla="*/ 292 w 353"/>
              <a:gd name="T67" fmla="*/ 65 h 353"/>
              <a:gd name="T68" fmla="*/ 303 w 353"/>
              <a:gd name="T69" fmla="*/ 65 h 353"/>
              <a:gd name="T70" fmla="*/ 303 w 353"/>
              <a:gd name="T71" fmla="*/ 54 h 353"/>
              <a:gd name="T72" fmla="*/ 302 w 353"/>
              <a:gd name="T73" fmla="*/ 53 h 353"/>
              <a:gd name="T74" fmla="*/ 176 w 353"/>
              <a:gd name="T75" fmla="*/ 0 h 353"/>
              <a:gd name="T76" fmla="*/ 0 w 353"/>
              <a:gd name="T77" fmla="*/ 177 h 353"/>
              <a:gd name="T78" fmla="*/ 176 w 353"/>
              <a:gd name="T79" fmla="*/ 353 h 353"/>
              <a:gd name="T80" fmla="*/ 353 w 353"/>
              <a:gd name="T81" fmla="*/ 177 h 353"/>
              <a:gd name="T82" fmla="*/ 341 w 353"/>
              <a:gd name="T83" fmla="*/ 112 h 353"/>
              <a:gd name="T84" fmla="*/ 339 w 353"/>
              <a:gd name="T85" fmla="*/ 109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3" h="353">
                <a:moveTo>
                  <a:pt x="176" y="221"/>
                </a:moveTo>
                <a:cubicBezTo>
                  <a:pt x="102" y="147"/>
                  <a:pt x="102" y="147"/>
                  <a:pt x="102" y="147"/>
                </a:cubicBezTo>
                <a:cubicBezTo>
                  <a:pt x="100" y="146"/>
                  <a:pt x="98" y="145"/>
                  <a:pt x="96" y="145"/>
                </a:cubicBezTo>
                <a:cubicBezTo>
                  <a:pt x="91" y="145"/>
                  <a:pt x="88" y="148"/>
                  <a:pt x="88" y="153"/>
                </a:cubicBezTo>
                <a:cubicBezTo>
                  <a:pt x="88" y="155"/>
                  <a:pt x="89" y="157"/>
                  <a:pt x="90" y="158"/>
                </a:cubicBezTo>
                <a:cubicBezTo>
                  <a:pt x="170" y="239"/>
                  <a:pt x="170" y="239"/>
                  <a:pt x="170" y="239"/>
                </a:cubicBezTo>
                <a:cubicBezTo>
                  <a:pt x="172" y="240"/>
                  <a:pt x="174" y="241"/>
                  <a:pt x="176" y="241"/>
                </a:cubicBezTo>
                <a:cubicBezTo>
                  <a:pt x="178" y="241"/>
                  <a:pt x="180" y="240"/>
                  <a:pt x="182" y="238"/>
                </a:cubicBezTo>
                <a:cubicBezTo>
                  <a:pt x="182" y="238"/>
                  <a:pt x="182" y="238"/>
                  <a:pt x="182" y="238"/>
                </a:cubicBezTo>
                <a:cubicBezTo>
                  <a:pt x="316" y="98"/>
                  <a:pt x="316" y="98"/>
                  <a:pt x="316" y="98"/>
                </a:cubicBezTo>
                <a:cubicBezTo>
                  <a:pt x="316" y="98"/>
                  <a:pt x="316" y="98"/>
                  <a:pt x="316" y="98"/>
                </a:cubicBezTo>
                <a:cubicBezTo>
                  <a:pt x="328" y="86"/>
                  <a:pt x="328" y="86"/>
                  <a:pt x="328" y="86"/>
                </a:cubicBezTo>
                <a:cubicBezTo>
                  <a:pt x="328" y="86"/>
                  <a:pt x="328" y="86"/>
                  <a:pt x="327" y="86"/>
                </a:cubicBezTo>
                <a:cubicBezTo>
                  <a:pt x="351" y="62"/>
                  <a:pt x="351" y="62"/>
                  <a:pt x="351" y="62"/>
                </a:cubicBezTo>
                <a:cubicBezTo>
                  <a:pt x="351" y="62"/>
                  <a:pt x="351" y="62"/>
                  <a:pt x="351" y="62"/>
                </a:cubicBezTo>
                <a:cubicBezTo>
                  <a:pt x="352" y="60"/>
                  <a:pt x="353" y="58"/>
                  <a:pt x="353" y="56"/>
                </a:cubicBezTo>
                <a:cubicBezTo>
                  <a:pt x="353" y="52"/>
                  <a:pt x="349" y="48"/>
                  <a:pt x="345" y="48"/>
                </a:cubicBezTo>
                <a:cubicBezTo>
                  <a:pt x="342" y="48"/>
                  <a:pt x="340" y="49"/>
                  <a:pt x="339" y="51"/>
                </a:cubicBezTo>
                <a:cubicBezTo>
                  <a:pt x="339" y="51"/>
                  <a:pt x="339" y="51"/>
                  <a:pt x="339" y="51"/>
                </a:cubicBezTo>
                <a:cubicBezTo>
                  <a:pt x="318" y="72"/>
                  <a:pt x="318" y="72"/>
                  <a:pt x="318" y="72"/>
                </a:cubicBezTo>
                <a:cubicBezTo>
                  <a:pt x="318" y="72"/>
                  <a:pt x="318" y="72"/>
                  <a:pt x="318" y="72"/>
                </a:cubicBezTo>
                <a:cubicBezTo>
                  <a:pt x="307" y="84"/>
                  <a:pt x="307" y="84"/>
                  <a:pt x="307" y="84"/>
                </a:cubicBezTo>
                <a:cubicBezTo>
                  <a:pt x="307" y="84"/>
                  <a:pt x="307" y="84"/>
                  <a:pt x="307" y="84"/>
                </a:cubicBezTo>
                <a:lnTo>
                  <a:pt x="176" y="221"/>
                </a:lnTo>
                <a:close/>
                <a:moveTo>
                  <a:pt x="339" y="109"/>
                </a:moveTo>
                <a:cubicBezTo>
                  <a:pt x="335" y="106"/>
                  <a:pt x="330" y="106"/>
                  <a:pt x="327" y="109"/>
                </a:cubicBezTo>
                <a:cubicBezTo>
                  <a:pt x="325" y="111"/>
                  <a:pt x="324" y="115"/>
                  <a:pt x="325" y="117"/>
                </a:cubicBezTo>
                <a:cubicBezTo>
                  <a:pt x="325" y="117"/>
                  <a:pt x="325" y="117"/>
                  <a:pt x="325" y="117"/>
                </a:cubicBezTo>
                <a:cubicBezTo>
                  <a:pt x="333" y="136"/>
                  <a:pt x="337" y="156"/>
                  <a:pt x="337" y="177"/>
                </a:cubicBezTo>
                <a:cubicBezTo>
                  <a:pt x="337" y="265"/>
                  <a:pt x="265" y="337"/>
                  <a:pt x="176" y="337"/>
                </a:cubicBezTo>
                <a:cubicBezTo>
                  <a:pt x="88" y="337"/>
                  <a:pt x="16" y="265"/>
                  <a:pt x="16" y="177"/>
                </a:cubicBezTo>
                <a:cubicBezTo>
                  <a:pt x="16" y="88"/>
                  <a:pt x="88" y="16"/>
                  <a:pt x="176" y="16"/>
                </a:cubicBezTo>
                <a:cubicBezTo>
                  <a:pt x="222" y="16"/>
                  <a:pt x="262" y="35"/>
                  <a:pt x="292" y="65"/>
                </a:cubicBezTo>
                <a:cubicBezTo>
                  <a:pt x="292" y="65"/>
                  <a:pt x="292" y="65"/>
                  <a:pt x="292" y="65"/>
                </a:cubicBezTo>
                <a:cubicBezTo>
                  <a:pt x="295" y="68"/>
                  <a:pt x="300" y="68"/>
                  <a:pt x="303" y="65"/>
                </a:cubicBezTo>
                <a:cubicBezTo>
                  <a:pt x="306" y="62"/>
                  <a:pt x="306" y="57"/>
                  <a:pt x="303" y="54"/>
                </a:cubicBezTo>
                <a:cubicBezTo>
                  <a:pt x="302" y="53"/>
                  <a:pt x="302" y="53"/>
                  <a:pt x="302" y="53"/>
                </a:cubicBezTo>
                <a:cubicBezTo>
                  <a:pt x="270" y="20"/>
                  <a:pt x="225" y="0"/>
                  <a:pt x="176" y="0"/>
                </a:cubicBezTo>
                <a:cubicBezTo>
                  <a:pt x="79" y="0"/>
                  <a:pt x="0" y="79"/>
                  <a:pt x="0" y="177"/>
                </a:cubicBezTo>
                <a:cubicBezTo>
                  <a:pt x="0" y="274"/>
                  <a:pt x="79" y="353"/>
                  <a:pt x="176" y="353"/>
                </a:cubicBezTo>
                <a:cubicBezTo>
                  <a:pt x="274" y="353"/>
                  <a:pt x="353" y="274"/>
                  <a:pt x="353" y="177"/>
                </a:cubicBezTo>
                <a:cubicBezTo>
                  <a:pt x="353" y="154"/>
                  <a:pt x="348" y="132"/>
                  <a:pt x="341" y="112"/>
                </a:cubicBezTo>
                <a:cubicBezTo>
                  <a:pt x="340" y="111"/>
                  <a:pt x="340" y="110"/>
                  <a:pt x="339" y="109"/>
                </a:cubicBezTo>
              </a:path>
            </a:pathLst>
          </a:custGeom>
          <a:solidFill>
            <a:schemeClr val="accent2"/>
          </a:solidFill>
          <a:ln>
            <a:noFill/>
          </a:ln>
        </p:spPr>
        <p:txBody>
          <a:bodyPr vert="horz" wrap="square" lIns="34290" tIns="17145" rIns="34290" bIns="17145" numCol="1" anchor="t" anchorCtr="0" compatLnSpc="1">
            <a:prstTxWarp prst="textNoShape">
              <a:avLst/>
            </a:prstTxWarp>
          </a:bodyPr>
          <a:lstStyle/>
          <a:p>
            <a:endParaRPr lang="en-US" sz="506"/>
          </a:p>
        </p:txBody>
      </p:sp>
      <p:grpSp>
        <p:nvGrpSpPr>
          <p:cNvPr id="6" name="Group 5"/>
          <p:cNvGrpSpPr/>
          <p:nvPr/>
        </p:nvGrpSpPr>
        <p:grpSpPr>
          <a:xfrm>
            <a:off x="990600" y="2532949"/>
            <a:ext cx="1760538" cy="336221"/>
            <a:chOff x="990600" y="2532949"/>
            <a:chExt cx="1760538" cy="336221"/>
          </a:xfrm>
        </p:grpSpPr>
        <p:sp>
          <p:nvSpPr>
            <p:cNvPr id="93" name="TextBox 92"/>
            <p:cNvSpPr txBox="1"/>
            <p:nvPr/>
          </p:nvSpPr>
          <p:spPr>
            <a:xfrm>
              <a:off x="990617" y="2532949"/>
              <a:ext cx="1760466" cy="153888"/>
            </a:xfrm>
            <a:prstGeom prst="rect">
              <a:avLst/>
            </a:prstGeom>
            <a:noFill/>
          </p:spPr>
          <p:txBody>
            <a:bodyPr wrap="square" lIns="0" tIns="0" rIns="0" bIns="0" rtlCol="0">
              <a:spAutoFit/>
            </a:bodyPr>
            <a:lstStyle/>
            <a:p>
              <a:r>
                <a:rPr lang="en-US" sz="1000" b="1" cap="all" spc="20" dirty="0">
                  <a:solidFill>
                    <a:schemeClr val="accent1"/>
                  </a:solidFill>
                  <a:latin typeface="Lato" panose="020F0502020204030203" pitchFamily="34" charset="0"/>
                </a:rPr>
                <a:t>Y-Axis</a:t>
              </a:r>
              <a:endParaRPr lang="en-US" sz="1000" b="1" cap="all" spc="20" dirty="0">
                <a:solidFill>
                  <a:schemeClr val="accent2"/>
                </a:solidFill>
                <a:latin typeface="Lato" panose="020F0502020204030203" pitchFamily="34" charset="0"/>
              </a:endParaRPr>
            </a:p>
          </p:txBody>
        </p:sp>
        <p:sp>
          <p:nvSpPr>
            <p:cNvPr id="94" name="TextBox 93"/>
            <p:cNvSpPr txBox="1"/>
            <p:nvPr/>
          </p:nvSpPr>
          <p:spPr>
            <a:xfrm>
              <a:off x="990600" y="2725797"/>
              <a:ext cx="1760538" cy="143373"/>
            </a:xfrm>
            <a:prstGeom prst="rect">
              <a:avLst/>
            </a:prstGeom>
            <a:noFill/>
          </p:spPr>
          <p:txBody>
            <a:bodyPr wrap="square" lIns="0" tIns="0" rIns="0" bIns="0" rtlCol="0">
              <a:spAutoFit/>
            </a:bodyPr>
            <a:lstStyle/>
            <a:p>
              <a:pPr>
                <a:lnSpc>
                  <a:spcPct val="130000"/>
                </a:lnSpc>
              </a:pPr>
              <a:r>
                <a:rPr lang="en-US" sz="800" dirty="0">
                  <a:solidFill>
                    <a:schemeClr val="accent4"/>
                  </a:solidFill>
                  <a:latin typeface="Lato" panose="020F0502020204030203" pitchFamily="34" charset="0"/>
                </a:rPr>
                <a:t>Categorical listing of different brands</a:t>
              </a:r>
            </a:p>
          </p:txBody>
        </p:sp>
      </p:grpSp>
      <p:sp>
        <p:nvSpPr>
          <p:cNvPr id="96" name="Freeform 95"/>
          <p:cNvSpPr>
            <a:spLocks noEditPoints="1"/>
          </p:cNvSpPr>
          <p:nvPr/>
        </p:nvSpPr>
        <p:spPr bwMode="auto">
          <a:xfrm>
            <a:off x="593725" y="3574060"/>
            <a:ext cx="254199" cy="254199"/>
          </a:xfrm>
          <a:custGeom>
            <a:avLst/>
            <a:gdLst>
              <a:gd name="T0" fmla="*/ 176 w 353"/>
              <a:gd name="T1" fmla="*/ 221 h 353"/>
              <a:gd name="T2" fmla="*/ 102 w 353"/>
              <a:gd name="T3" fmla="*/ 147 h 353"/>
              <a:gd name="T4" fmla="*/ 96 w 353"/>
              <a:gd name="T5" fmla="*/ 145 h 353"/>
              <a:gd name="T6" fmla="*/ 88 w 353"/>
              <a:gd name="T7" fmla="*/ 153 h 353"/>
              <a:gd name="T8" fmla="*/ 90 w 353"/>
              <a:gd name="T9" fmla="*/ 158 h 353"/>
              <a:gd name="T10" fmla="*/ 170 w 353"/>
              <a:gd name="T11" fmla="*/ 239 h 353"/>
              <a:gd name="T12" fmla="*/ 176 w 353"/>
              <a:gd name="T13" fmla="*/ 241 h 353"/>
              <a:gd name="T14" fmla="*/ 182 w 353"/>
              <a:gd name="T15" fmla="*/ 238 h 353"/>
              <a:gd name="T16" fmla="*/ 182 w 353"/>
              <a:gd name="T17" fmla="*/ 238 h 353"/>
              <a:gd name="T18" fmla="*/ 316 w 353"/>
              <a:gd name="T19" fmla="*/ 98 h 353"/>
              <a:gd name="T20" fmla="*/ 316 w 353"/>
              <a:gd name="T21" fmla="*/ 98 h 353"/>
              <a:gd name="T22" fmla="*/ 328 w 353"/>
              <a:gd name="T23" fmla="*/ 86 h 353"/>
              <a:gd name="T24" fmla="*/ 327 w 353"/>
              <a:gd name="T25" fmla="*/ 86 h 353"/>
              <a:gd name="T26" fmla="*/ 351 w 353"/>
              <a:gd name="T27" fmla="*/ 62 h 353"/>
              <a:gd name="T28" fmla="*/ 351 w 353"/>
              <a:gd name="T29" fmla="*/ 62 h 353"/>
              <a:gd name="T30" fmla="*/ 353 w 353"/>
              <a:gd name="T31" fmla="*/ 56 h 353"/>
              <a:gd name="T32" fmla="*/ 345 w 353"/>
              <a:gd name="T33" fmla="*/ 48 h 353"/>
              <a:gd name="T34" fmla="*/ 339 w 353"/>
              <a:gd name="T35" fmla="*/ 51 h 353"/>
              <a:gd name="T36" fmla="*/ 339 w 353"/>
              <a:gd name="T37" fmla="*/ 51 h 353"/>
              <a:gd name="T38" fmla="*/ 318 w 353"/>
              <a:gd name="T39" fmla="*/ 72 h 353"/>
              <a:gd name="T40" fmla="*/ 318 w 353"/>
              <a:gd name="T41" fmla="*/ 72 h 353"/>
              <a:gd name="T42" fmla="*/ 307 w 353"/>
              <a:gd name="T43" fmla="*/ 84 h 353"/>
              <a:gd name="T44" fmla="*/ 307 w 353"/>
              <a:gd name="T45" fmla="*/ 84 h 353"/>
              <a:gd name="T46" fmla="*/ 176 w 353"/>
              <a:gd name="T47" fmla="*/ 221 h 353"/>
              <a:gd name="T48" fmla="*/ 339 w 353"/>
              <a:gd name="T49" fmla="*/ 109 h 353"/>
              <a:gd name="T50" fmla="*/ 327 w 353"/>
              <a:gd name="T51" fmla="*/ 109 h 353"/>
              <a:gd name="T52" fmla="*/ 325 w 353"/>
              <a:gd name="T53" fmla="*/ 117 h 353"/>
              <a:gd name="T54" fmla="*/ 325 w 353"/>
              <a:gd name="T55" fmla="*/ 117 h 353"/>
              <a:gd name="T56" fmla="*/ 337 w 353"/>
              <a:gd name="T57" fmla="*/ 177 h 353"/>
              <a:gd name="T58" fmla="*/ 176 w 353"/>
              <a:gd name="T59" fmla="*/ 337 h 353"/>
              <a:gd name="T60" fmla="*/ 16 w 353"/>
              <a:gd name="T61" fmla="*/ 177 h 353"/>
              <a:gd name="T62" fmla="*/ 176 w 353"/>
              <a:gd name="T63" fmla="*/ 16 h 353"/>
              <a:gd name="T64" fmla="*/ 292 w 353"/>
              <a:gd name="T65" fmla="*/ 65 h 353"/>
              <a:gd name="T66" fmla="*/ 292 w 353"/>
              <a:gd name="T67" fmla="*/ 65 h 353"/>
              <a:gd name="T68" fmla="*/ 303 w 353"/>
              <a:gd name="T69" fmla="*/ 65 h 353"/>
              <a:gd name="T70" fmla="*/ 303 w 353"/>
              <a:gd name="T71" fmla="*/ 54 h 353"/>
              <a:gd name="T72" fmla="*/ 302 w 353"/>
              <a:gd name="T73" fmla="*/ 53 h 353"/>
              <a:gd name="T74" fmla="*/ 176 w 353"/>
              <a:gd name="T75" fmla="*/ 0 h 353"/>
              <a:gd name="T76" fmla="*/ 0 w 353"/>
              <a:gd name="T77" fmla="*/ 177 h 353"/>
              <a:gd name="T78" fmla="*/ 176 w 353"/>
              <a:gd name="T79" fmla="*/ 353 h 353"/>
              <a:gd name="T80" fmla="*/ 353 w 353"/>
              <a:gd name="T81" fmla="*/ 177 h 353"/>
              <a:gd name="T82" fmla="*/ 341 w 353"/>
              <a:gd name="T83" fmla="*/ 112 h 353"/>
              <a:gd name="T84" fmla="*/ 339 w 353"/>
              <a:gd name="T85" fmla="*/ 109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3" h="353">
                <a:moveTo>
                  <a:pt x="176" y="221"/>
                </a:moveTo>
                <a:cubicBezTo>
                  <a:pt x="102" y="147"/>
                  <a:pt x="102" y="147"/>
                  <a:pt x="102" y="147"/>
                </a:cubicBezTo>
                <a:cubicBezTo>
                  <a:pt x="100" y="146"/>
                  <a:pt x="98" y="145"/>
                  <a:pt x="96" y="145"/>
                </a:cubicBezTo>
                <a:cubicBezTo>
                  <a:pt x="91" y="145"/>
                  <a:pt x="88" y="148"/>
                  <a:pt x="88" y="153"/>
                </a:cubicBezTo>
                <a:cubicBezTo>
                  <a:pt x="88" y="155"/>
                  <a:pt x="89" y="157"/>
                  <a:pt x="90" y="158"/>
                </a:cubicBezTo>
                <a:cubicBezTo>
                  <a:pt x="170" y="239"/>
                  <a:pt x="170" y="239"/>
                  <a:pt x="170" y="239"/>
                </a:cubicBezTo>
                <a:cubicBezTo>
                  <a:pt x="172" y="240"/>
                  <a:pt x="174" y="241"/>
                  <a:pt x="176" y="241"/>
                </a:cubicBezTo>
                <a:cubicBezTo>
                  <a:pt x="178" y="241"/>
                  <a:pt x="180" y="240"/>
                  <a:pt x="182" y="238"/>
                </a:cubicBezTo>
                <a:cubicBezTo>
                  <a:pt x="182" y="238"/>
                  <a:pt x="182" y="238"/>
                  <a:pt x="182" y="238"/>
                </a:cubicBezTo>
                <a:cubicBezTo>
                  <a:pt x="316" y="98"/>
                  <a:pt x="316" y="98"/>
                  <a:pt x="316" y="98"/>
                </a:cubicBezTo>
                <a:cubicBezTo>
                  <a:pt x="316" y="98"/>
                  <a:pt x="316" y="98"/>
                  <a:pt x="316" y="98"/>
                </a:cubicBezTo>
                <a:cubicBezTo>
                  <a:pt x="328" y="86"/>
                  <a:pt x="328" y="86"/>
                  <a:pt x="328" y="86"/>
                </a:cubicBezTo>
                <a:cubicBezTo>
                  <a:pt x="328" y="86"/>
                  <a:pt x="328" y="86"/>
                  <a:pt x="327" y="86"/>
                </a:cubicBezTo>
                <a:cubicBezTo>
                  <a:pt x="351" y="62"/>
                  <a:pt x="351" y="62"/>
                  <a:pt x="351" y="62"/>
                </a:cubicBezTo>
                <a:cubicBezTo>
                  <a:pt x="351" y="62"/>
                  <a:pt x="351" y="62"/>
                  <a:pt x="351" y="62"/>
                </a:cubicBezTo>
                <a:cubicBezTo>
                  <a:pt x="352" y="60"/>
                  <a:pt x="353" y="58"/>
                  <a:pt x="353" y="56"/>
                </a:cubicBezTo>
                <a:cubicBezTo>
                  <a:pt x="353" y="52"/>
                  <a:pt x="349" y="48"/>
                  <a:pt x="345" y="48"/>
                </a:cubicBezTo>
                <a:cubicBezTo>
                  <a:pt x="342" y="48"/>
                  <a:pt x="340" y="49"/>
                  <a:pt x="339" y="51"/>
                </a:cubicBezTo>
                <a:cubicBezTo>
                  <a:pt x="339" y="51"/>
                  <a:pt x="339" y="51"/>
                  <a:pt x="339" y="51"/>
                </a:cubicBezTo>
                <a:cubicBezTo>
                  <a:pt x="318" y="72"/>
                  <a:pt x="318" y="72"/>
                  <a:pt x="318" y="72"/>
                </a:cubicBezTo>
                <a:cubicBezTo>
                  <a:pt x="318" y="72"/>
                  <a:pt x="318" y="72"/>
                  <a:pt x="318" y="72"/>
                </a:cubicBezTo>
                <a:cubicBezTo>
                  <a:pt x="307" y="84"/>
                  <a:pt x="307" y="84"/>
                  <a:pt x="307" y="84"/>
                </a:cubicBezTo>
                <a:cubicBezTo>
                  <a:pt x="307" y="84"/>
                  <a:pt x="307" y="84"/>
                  <a:pt x="307" y="84"/>
                </a:cubicBezTo>
                <a:lnTo>
                  <a:pt x="176" y="221"/>
                </a:lnTo>
                <a:close/>
                <a:moveTo>
                  <a:pt x="339" y="109"/>
                </a:moveTo>
                <a:cubicBezTo>
                  <a:pt x="335" y="106"/>
                  <a:pt x="330" y="106"/>
                  <a:pt x="327" y="109"/>
                </a:cubicBezTo>
                <a:cubicBezTo>
                  <a:pt x="325" y="111"/>
                  <a:pt x="324" y="115"/>
                  <a:pt x="325" y="117"/>
                </a:cubicBezTo>
                <a:cubicBezTo>
                  <a:pt x="325" y="117"/>
                  <a:pt x="325" y="117"/>
                  <a:pt x="325" y="117"/>
                </a:cubicBezTo>
                <a:cubicBezTo>
                  <a:pt x="333" y="136"/>
                  <a:pt x="337" y="156"/>
                  <a:pt x="337" y="177"/>
                </a:cubicBezTo>
                <a:cubicBezTo>
                  <a:pt x="337" y="265"/>
                  <a:pt x="265" y="337"/>
                  <a:pt x="176" y="337"/>
                </a:cubicBezTo>
                <a:cubicBezTo>
                  <a:pt x="88" y="337"/>
                  <a:pt x="16" y="265"/>
                  <a:pt x="16" y="177"/>
                </a:cubicBezTo>
                <a:cubicBezTo>
                  <a:pt x="16" y="88"/>
                  <a:pt x="88" y="16"/>
                  <a:pt x="176" y="16"/>
                </a:cubicBezTo>
                <a:cubicBezTo>
                  <a:pt x="222" y="16"/>
                  <a:pt x="262" y="35"/>
                  <a:pt x="292" y="65"/>
                </a:cubicBezTo>
                <a:cubicBezTo>
                  <a:pt x="292" y="65"/>
                  <a:pt x="292" y="65"/>
                  <a:pt x="292" y="65"/>
                </a:cubicBezTo>
                <a:cubicBezTo>
                  <a:pt x="295" y="68"/>
                  <a:pt x="300" y="68"/>
                  <a:pt x="303" y="65"/>
                </a:cubicBezTo>
                <a:cubicBezTo>
                  <a:pt x="306" y="62"/>
                  <a:pt x="306" y="57"/>
                  <a:pt x="303" y="54"/>
                </a:cubicBezTo>
                <a:cubicBezTo>
                  <a:pt x="302" y="53"/>
                  <a:pt x="302" y="53"/>
                  <a:pt x="302" y="53"/>
                </a:cubicBezTo>
                <a:cubicBezTo>
                  <a:pt x="270" y="20"/>
                  <a:pt x="225" y="0"/>
                  <a:pt x="176" y="0"/>
                </a:cubicBezTo>
                <a:cubicBezTo>
                  <a:pt x="79" y="0"/>
                  <a:pt x="0" y="79"/>
                  <a:pt x="0" y="177"/>
                </a:cubicBezTo>
                <a:cubicBezTo>
                  <a:pt x="0" y="274"/>
                  <a:pt x="79" y="353"/>
                  <a:pt x="176" y="353"/>
                </a:cubicBezTo>
                <a:cubicBezTo>
                  <a:pt x="274" y="353"/>
                  <a:pt x="353" y="274"/>
                  <a:pt x="353" y="177"/>
                </a:cubicBezTo>
                <a:cubicBezTo>
                  <a:pt x="353" y="154"/>
                  <a:pt x="348" y="132"/>
                  <a:pt x="341" y="112"/>
                </a:cubicBezTo>
                <a:cubicBezTo>
                  <a:pt x="340" y="111"/>
                  <a:pt x="340" y="110"/>
                  <a:pt x="339" y="109"/>
                </a:cubicBezTo>
              </a:path>
            </a:pathLst>
          </a:custGeom>
          <a:solidFill>
            <a:schemeClr val="accent2"/>
          </a:solidFill>
          <a:ln>
            <a:noFill/>
          </a:ln>
        </p:spPr>
        <p:txBody>
          <a:bodyPr vert="horz" wrap="square" lIns="34290" tIns="17145" rIns="34290" bIns="17145" numCol="1" anchor="t" anchorCtr="0" compatLnSpc="1">
            <a:prstTxWarp prst="textNoShape">
              <a:avLst/>
            </a:prstTxWarp>
          </a:bodyPr>
          <a:lstStyle/>
          <a:p>
            <a:endParaRPr lang="en-US" sz="506"/>
          </a:p>
        </p:txBody>
      </p:sp>
      <p:grpSp>
        <p:nvGrpSpPr>
          <p:cNvPr id="7" name="Group 6"/>
          <p:cNvGrpSpPr/>
          <p:nvPr/>
        </p:nvGrpSpPr>
        <p:grpSpPr>
          <a:xfrm>
            <a:off x="990600" y="3548454"/>
            <a:ext cx="1760538" cy="496264"/>
            <a:chOff x="990600" y="3548454"/>
            <a:chExt cx="1760538" cy="496264"/>
          </a:xfrm>
        </p:grpSpPr>
        <p:sp>
          <p:nvSpPr>
            <p:cNvPr id="97" name="TextBox 96"/>
            <p:cNvSpPr txBox="1"/>
            <p:nvPr/>
          </p:nvSpPr>
          <p:spPr>
            <a:xfrm>
              <a:off x="990617" y="3548454"/>
              <a:ext cx="1760466" cy="153888"/>
            </a:xfrm>
            <a:prstGeom prst="rect">
              <a:avLst/>
            </a:prstGeom>
            <a:noFill/>
          </p:spPr>
          <p:txBody>
            <a:bodyPr wrap="square" lIns="0" tIns="0" rIns="0" bIns="0" rtlCol="0">
              <a:spAutoFit/>
            </a:bodyPr>
            <a:lstStyle/>
            <a:p>
              <a:r>
                <a:rPr lang="en-US" sz="1000" b="1" cap="all" spc="20" dirty="0">
                  <a:solidFill>
                    <a:schemeClr val="accent1"/>
                  </a:solidFill>
                  <a:latin typeface="Lato" panose="020F0502020204030203" pitchFamily="34" charset="0"/>
                </a:rPr>
                <a:t>Key take-away</a:t>
              </a:r>
              <a:endParaRPr lang="en-US" sz="1000" b="1" cap="all" spc="20" dirty="0">
                <a:solidFill>
                  <a:schemeClr val="accent2"/>
                </a:solidFill>
                <a:latin typeface="Lato" panose="020F0502020204030203" pitchFamily="34" charset="0"/>
              </a:endParaRPr>
            </a:p>
          </p:txBody>
        </p:sp>
        <p:sp>
          <p:nvSpPr>
            <p:cNvPr id="98" name="TextBox 97"/>
            <p:cNvSpPr txBox="1"/>
            <p:nvPr/>
          </p:nvSpPr>
          <p:spPr>
            <a:xfrm>
              <a:off x="990600" y="3741302"/>
              <a:ext cx="1760538" cy="303416"/>
            </a:xfrm>
            <a:prstGeom prst="rect">
              <a:avLst/>
            </a:prstGeom>
            <a:noFill/>
          </p:spPr>
          <p:txBody>
            <a:bodyPr wrap="square" lIns="0" tIns="0" rIns="0" bIns="0" rtlCol="0">
              <a:spAutoFit/>
            </a:bodyPr>
            <a:lstStyle/>
            <a:p>
              <a:pPr>
                <a:lnSpc>
                  <a:spcPct val="130000"/>
                </a:lnSpc>
              </a:pPr>
              <a:r>
                <a:rPr lang="en-US" sz="800" dirty="0">
                  <a:solidFill>
                    <a:schemeClr val="accent4"/>
                  </a:solidFill>
                  <a:latin typeface="Lato" panose="020F0502020204030203" pitchFamily="34" charset="0"/>
                </a:rPr>
                <a:t>The higher the supply the lower the price demanded for the car.</a:t>
              </a:r>
            </a:p>
          </p:txBody>
        </p:sp>
      </p:grpSp>
      <p:pic>
        <p:nvPicPr>
          <p:cNvPr id="40" name="Content Placeholder 10" descr="Chart, bar chart, histogram&#10;&#10;Description automatically generated">
            <a:extLst>
              <a:ext uri="{FF2B5EF4-FFF2-40B4-BE49-F238E27FC236}">
                <a16:creationId xmlns:a16="http://schemas.microsoft.com/office/drawing/2014/main" id="{75667B39-77AB-4AF8-8102-B4E76E7F8942}"/>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2083259" y="510990"/>
            <a:ext cx="7631195" cy="4290477"/>
          </a:xfrm>
          <a:prstGeom prst="rect">
            <a:avLst/>
          </a:prstGeom>
        </p:spPr>
      </p:pic>
      <p:sp>
        <p:nvSpPr>
          <p:cNvPr id="41" name="Rectangle 40">
            <a:extLst>
              <a:ext uri="{FF2B5EF4-FFF2-40B4-BE49-F238E27FC236}">
                <a16:creationId xmlns:a16="http://schemas.microsoft.com/office/drawing/2014/main" id="{587C5D63-C2DF-4191-808C-EED359EBFACA}"/>
              </a:ext>
            </a:extLst>
          </p:cNvPr>
          <p:cNvSpPr/>
          <p:nvPr/>
        </p:nvSpPr>
        <p:spPr>
          <a:xfrm>
            <a:off x="424679" y="4606433"/>
            <a:ext cx="1824970" cy="463460"/>
          </a:xfrm>
          <a:prstGeom prst="rect">
            <a:avLst/>
          </a:prstGeom>
          <a:solidFill>
            <a:srgbClr val="F6F8FA"/>
          </a:solidFill>
          <a:ln>
            <a:solidFill>
              <a:srgbClr val="F6F8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2DC93B1-5DD7-456A-A10E-C69E29B84FF7}"/>
              </a:ext>
            </a:extLst>
          </p:cNvPr>
          <p:cNvSpPr/>
          <p:nvPr/>
        </p:nvSpPr>
        <p:spPr>
          <a:xfrm>
            <a:off x="6894351" y="4567536"/>
            <a:ext cx="1824970" cy="463460"/>
          </a:xfrm>
          <a:prstGeom prst="rect">
            <a:avLst/>
          </a:prstGeom>
          <a:solidFill>
            <a:srgbClr val="F6F8FA"/>
          </a:solidFill>
          <a:ln>
            <a:solidFill>
              <a:srgbClr val="F6F8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576988"/>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Brand</a:t>
            </a:r>
            <a:r>
              <a:rPr lang="en-US" dirty="0">
                <a:solidFill>
                  <a:schemeClr val="accent2"/>
                </a:solidFill>
              </a:rPr>
              <a:t> popularity</a:t>
            </a:r>
          </a:p>
        </p:txBody>
      </p:sp>
      <p:sp>
        <p:nvSpPr>
          <p:cNvPr id="3" name="Text Placeholder 2"/>
          <p:cNvSpPr>
            <a:spLocks noGrp="1"/>
          </p:cNvSpPr>
          <p:nvPr>
            <p:ph type="body" sz="quarter" idx="11"/>
          </p:nvPr>
        </p:nvSpPr>
        <p:spPr/>
        <p:txBody>
          <a:bodyPr/>
          <a:lstStyle/>
          <a:p>
            <a:r>
              <a:rPr lang="en-US" dirty="0"/>
              <a:t>Continued </a:t>
            </a:r>
          </a:p>
        </p:txBody>
      </p:sp>
      <p:sp>
        <p:nvSpPr>
          <p:cNvPr id="5" name="Freeform 4"/>
          <p:cNvSpPr>
            <a:spLocks noEditPoints="1"/>
          </p:cNvSpPr>
          <p:nvPr/>
        </p:nvSpPr>
        <p:spPr bwMode="auto">
          <a:xfrm>
            <a:off x="593725" y="1543050"/>
            <a:ext cx="254199" cy="254199"/>
          </a:xfrm>
          <a:custGeom>
            <a:avLst/>
            <a:gdLst>
              <a:gd name="T0" fmla="*/ 176 w 353"/>
              <a:gd name="T1" fmla="*/ 221 h 353"/>
              <a:gd name="T2" fmla="*/ 102 w 353"/>
              <a:gd name="T3" fmla="*/ 147 h 353"/>
              <a:gd name="T4" fmla="*/ 96 w 353"/>
              <a:gd name="T5" fmla="*/ 145 h 353"/>
              <a:gd name="T6" fmla="*/ 88 w 353"/>
              <a:gd name="T7" fmla="*/ 153 h 353"/>
              <a:gd name="T8" fmla="*/ 90 w 353"/>
              <a:gd name="T9" fmla="*/ 158 h 353"/>
              <a:gd name="T10" fmla="*/ 170 w 353"/>
              <a:gd name="T11" fmla="*/ 239 h 353"/>
              <a:gd name="T12" fmla="*/ 176 w 353"/>
              <a:gd name="T13" fmla="*/ 241 h 353"/>
              <a:gd name="T14" fmla="*/ 182 w 353"/>
              <a:gd name="T15" fmla="*/ 238 h 353"/>
              <a:gd name="T16" fmla="*/ 182 w 353"/>
              <a:gd name="T17" fmla="*/ 238 h 353"/>
              <a:gd name="T18" fmla="*/ 316 w 353"/>
              <a:gd name="T19" fmla="*/ 98 h 353"/>
              <a:gd name="T20" fmla="*/ 316 w 353"/>
              <a:gd name="T21" fmla="*/ 98 h 353"/>
              <a:gd name="T22" fmla="*/ 328 w 353"/>
              <a:gd name="T23" fmla="*/ 86 h 353"/>
              <a:gd name="T24" fmla="*/ 327 w 353"/>
              <a:gd name="T25" fmla="*/ 86 h 353"/>
              <a:gd name="T26" fmla="*/ 351 w 353"/>
              <a:gd name="T27" fmla="*/ 62 h 353"/>
              <a:gd name="T28" fmla="*/ 351 w 353"/>
              <a:gd name="T29" fmla="*/ 62 h 353"/>
              <a:gd name="T30" fmla="*/ 353 w 353"/>
              <a:gd name="T31" fmla="*/ 56 h 353"/>
              <a:gd name="T32" fmla="*/ 345 w 353"/>
              <a:gd name="T33" fmla="*/ 48 h 353"/>
              <a:gd name="T34" fmla="*/ 339 w 353"/>
              <a:gd name="T35" fmla="*/ 51 h 353"/>
              <a:gd name="T36" fmla="*/ 339 w 353"/>
              <a:gd name="T37" fmla="*/ 51 h 353"/>
              <a:gd name="T38" fmla="*/ 318 w 353"/>
              <a:gd name="T39" fmla="*/ 72 h 353"/>
              <a:gd name="T40" fmla="*/ 318 w 353"/>
              <a:gd name="T41" fmla="*/ 72 h 353"/>
              <a:gd name="T42" fmla="*/ 307 w 353"/>
              <a:gd name="T43" fmla="*/ 84 h 353"/>
              <a:gd name="T44" fmla="*/ 307 w 353"/>
              <a:gd name="T45" fmla="*/ 84 h 353"/>
              <a:gd name="T46" fmla="*/ 176 w 353"/>
              <a:gd name="T47" fmla="*/ 221 h 353"/>
              <a:gd name="T48" fmla="*/ 339 w 353"/>
              <a:gd name="T49" fmla="*/ 109 h 353"/>
              <a:gd name="T50" fmla="*/ 327 w 353"/>
              <a:gd name="T51" fmla="*/ 109 h 353"/>
              <a:gd name="T52" fmla="*/ 325 w 353"/>
              <a:gd name="T53" fmla="*/ 117 h 353"/>
              <a:gd name="T54" fmla="*/ 325 w 353"/>
              <a:gd name="T55" fmla="*/ 117 h 353"/>
              <a:gd name="T56" fmla="*/ 337 w 353"/>
              <a:gd name="T57" fmla="*/ 177 h 353"/>
              <a:gd name="T58" fmla="*/ 176 w 353"/>
              <a:gd name="T59" fmla="*/ 337 h 353"/>
              <a:gd name="T60" fmla="*/ 16 w 353"/>
              <a:gd name="T61" fmla="*/ 177 h 353"/>
              <a:gd name="T62" fmla="*/ 176 w 353"/>
              <a:gd name="T63" fmla="*/ 16 h 353"/>
              <a:gd name="T64" fmla="*/ 292 w 353"/>
              <a:gd name="T65" fmla="*/ 65 h 353"/>
              <a:gd name="T66" fmla="*/ 292 w 353"/>
              <a:gd name="T67" fmla="*/ 65 h 353"/>
              <a:gd name="T68" fmla="*/ 303 w 353"/>
              <a:gd name="T69" fmla="*/ 65 h 353"/>
              <a:gd name="T70" fmla="*/ 303 w 353"/>
              <a:gd name="T71" fmla="*/ 54 h 353"/>
              <a:gd name="T72" fmla="*/ 302 w 353"/>
              <a:gd name="T73" fmla="*/ 53 h 353"/>
              <a:gd name="T74" fmla="*/ 176 w 353"/>
              <a:gd name="T75" fmla="*/ 0 h 353"/>
              <a:gd name="T76" fmla="*/ 0 w 353"/>
              <a:gd name="T77" fmla="*/ 177 h 353"/>
              <a:gd name="T78" fmla="*/ 176 w 353"/>
              <a:gd name="T79" fmla="*/ 353 h 353"/>
              <a:gd name="T80" fmla="*/ 353 w 353"/>
              <a:gd name="T81" fmla="*/ 177 h 353"/>
              <a:gd name="T82" fmla="*/ 341 w 353"/>
              <a:gd name="T83" fmla="*/ 112 h 353"/>
              <a:gd name="T84" fmla="*/ 339 w 353"/>
              <a:gd name="T85" fmla="*/ 109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3" h="353">
                <a:moveTo>
                  <a:pt x="176" y="221"/>
                </a:moveTo>
                <a:cubicBezTo>
                  <a:pt x="102" y="147"/>
                  <a:pt x="102" y="147"/>
                  <a:pt x="102" y="147"/>
                </a:cubicBezTo>
                <a:cubicBezTo>
                  <a:pt x="100" y="146"/>
                  <a:pt x="98" y="145"/>
                  <a:pt x="96" y="145"/>
                </a:cubicBezTo>
                <a:cubicBezTo>
                  <a:pt x="91" y="145"/>
                  <a:pt x="88" y="148"/>
                  <a:pt x="88" y="153"/>
                </a:cubicBezTo>
                <a:cubicBezTo>
                  <a:pt x="88" y="155"/>
                  <a:pt x="89" y="157"/>
                  <a:pt x="90" y="158"/>
                </a:cubicBezTo>
                <a:cubicBezTo>
                  <a:pt x="170" y="239"/>
                  <a:pt x="170" y="239"/>
                  <a:pt x="170" y="239"/>
                </a:cubicBezTo>
                <a:cubicBezTo>
                  <a:pt x="172" y="240"/>
                  <a:pt x="174" y="241"/>
                  <a:pt x="176" y="241"/>
                </a:cubicBezTo>
                <a:cubicBezTo>
                  <a:pt x="178" y="241"/>
                  <a:pt x="180" y="240"/>
                  <a:pt x="182" y="238"/>
                </a:cubicBezTo>
                <a:cubicBezTo>
                  <a:pt x="182" y="238"/>
                  <a:pt x="182" y="238"/>
                  <a:pt x="182" y="238"/>
                </a:cubicBezTo>
                <a:cubicBezTo>
                  <a:pt x="316" y="98"/>
                  <a:pt x="316" y="98"/>
                  <a:pt x="316" y="98"/>
                </a:cubicBezTo>
                <a:cubicBezTo>
                  <a:pt x="316" y="98"/>
                  <a:pt x="316" y="98"/>
                  <a:pt x="316" y="98"/>
                </a:cubicBezTo>
                <a:cubicBezTo>
                  <a:pt x="328" y="86"/>
                  <a:pt x="328" y="86"/>
                  <a:pt x="328" y="86"/>
                </a:cubicBezTo>
                <a:cubicBezTo>
                  <a:pt x="328" y="86"/>
                  <a:pt x="328" y="86"/>
                  <a:pt x="327" y="86"/>
                </a:cubicBezTo>
                <a:cubicBezTo>
                  <a:pt x="351" y="62"/>
                  <a:pt x="351" y="62"/>
                  <a:pt x="351" y="62"/>
                </a:cubicBezTo>
                <a:cubicBezTo>
                  <a:pt x="351" y="62"/>
                  <a:pt x="351" y="62"/>
                  <a:pt x="351" y="62"/>
                </a:cubicBezTo>
                <a:cubicBezTo>
                  <a:pt x="352" y="60"/>
                  <a:pt x="353" y="58"/>
                  <a:pt x="353" y="56"/>
                </a:cubicBezTo>
                <a:cubicBezTo>
                  <a:pt x="353" y="52"/>
                  <a:pt x="349" y="48"/>
                  <a:pt x="345" y="48"/>
                </a:cubicBezTo>
                <a:cubicBezTo>
                  <a:pt x="342" y="48"/>
                  <a:pt x="340" y="49"/>
                  <a:pt x="339" y="51"/>
                </a:cubicBezTo>
                <a:cubicBezTo>
                  <a:pt x="339" y="51"/>
                  <a:pt x="339" y="51"/>
                  <a:pt x="339" y="51"/>
                </a:cubicBezTo>
                <a:cubicBezTo>
                  <a:pt x="318" y="72"/>
                  <a:pt x="318" y="72"/>
                  <a:pt x="318" y="72"/>
                </a:cubicBezTo>
                <a:cubicBezTo>
                  <a:pt x="318" y="72"/>
                  <a:pt x="318" y="72"/>
                  <a:pt x="318" y="72"/>
                </a:cubicBezTo>
                <a:cubicBezTo>
                  <a:pt x="307" y="84"/>
                  <a:pt x="307" y="84"/>
                  <a:pt x="307" y="84"/>
                </a:cubicBezTo>
                <a:cubicBezTo>
                  <a:pt x="307" y="84"/>
                  <a:pt x="307" y="84"/>
                  <a:pt x="307" y="84"/>
                </a:cubicBezTo>
                <a:lnTo>
                  <a:pt x="176" y="221"/>
                </a:lnTo>
                <a:close/>
                <a:moveTo>
                  <a:pt x="339" y="109"/>
                </a:moveTo>
                <a:cubicBezTo>
                  <a:pt x="335" y="106"/>
                  <a:pt x="330" y="106"/>
                  <a:pt x="327" y="109"/>
                </a:cubicBezTo>
                <a:cubicBezTo>
                  <a:pt x="325" y="111"/>
                  <a:pt x="324" y="115"/>
                  <a:pt x="325" y="117"/>
                </a:cubicBezTo>
                <a:cubicBezTo>
                  <a:pt x="325" y="117"/>
                  <a:pt x="325" y="117"/>
                  <a:pt x="325" y="117"/>
                </a:cubicBezTo>
                <a:cubicBezTo>
                  <a:pt x="333" y="136"/>
                  <a:pt x="337" y="156"/>
                  <a:pt x="337" y="177"/>
                </a:cubicBezTo>
                <a:cubicBezTo>
                  <a:pt x="337" y="265"/>
                  <a:pt x="265" y="337"/>
                  <a:pt x="176" y="337"/>
                </a:cubicBezTo>
                <a:cubicBezTo>
                  <a:pt x="88" y="337"/>
                  <a:pt x="16" y="265"/>
                  <a:pt x="16" y="177"/>
                </a:cubicBezTo>
                <a:cubicBezTo>
                  <a:pt x="16" y="88"/>
                  <a:pt x="88" y="16"/>
                  <a:pt x="176" y="16"/>
                </a:cubicBezTo>
                <a:cubicBezTo>
                  <a:pt x="222" y="16"/>
                  <a:pt x="262" y="35"/>
                  <a:pt x="292" y="65"/>
                </a:cubicBezTo>
                <a:cubicBezTo>
                  <a:pt x="292" y="65"/>
                  <a:pt x="292" y="65"/>
                  <a:pt x="292" y="65"/>
                </a:cubicBezTo>
                <a:cubicBezTo>
                  <a:pt x="295" y="68"/>
                  <a:pt x="300" y="68"/>
                  <a:pt x="303" y="65"/>
                </a:cubicBezTo>
                <a:cubicBezTo>
                  <a:pt x="306" y="62"/>
                  <a:pt x="306" y="57"/>
                  <a:pt x="303" y="54"/>
                </a:cubicBezTo>
                <a:cubicBezTo>
                  <a:pt x="302" y="53"/>
                  <a:pt x="302" y="53"/>
                  <a:pt x="302" y="53"/>
                </a:cubicBezTo>
                <a:cubicBezTo>
                  <a:pt x="270" y="20"/>
                  <a:pt x="225" y="0"/>
                  <a:pt x="176" y="0"/>
                </a:cubicBezTo>
                <a:cubicBezTo>
                  <a:pt x="79" y="0"/>
                  <a:pt x="0" y="79"/>
                  <a:pt x="0" y="177"/>
                </a:cubicBezTo>
                <a:cubicBezTo>
                  <a:pt x="0" y="274"/>
                  <a:pt x="79" y="353"/>
                  <a:pt x="176" y="353"/>
                </a:cubicBezTo>
                <a:cubicBezTo>
                  <a:pt x="274" y="353"/>
                  <a:pt x="353" y="274"/>
                  <a:pt x="353" y="177"/>
                </a:cubicBezTo>
                <a:cubicBezTo>
                  <a:pt x="353" y="154"/>
                  <a:pt x="348" y="132"/>
                  <a:pt x="341" y="112"/>
                </a:cubicBezTo>
                <a:cubicBezTo>
                  <a:pt x="340" y="111"/>
                  <a:pt x="340" y="110"/>
                  <a:pt x="339" y="109"/>
                </a:cubicBezTo>
              </a:path>
            </a:pathLst>
          </a:custGeom>
          <a:solidFill>
            <a:schemeClr val="accent2"/>
          </a:solidFill>
          <a:ln>
            <a:noFill/>
          </a:ln>
        </p:spPr>
        <p:txBody>
          <a:bodyPr vert="horz" wrap="square" lIns="34290" tIns="17145" rIns="34290" bIns="17145" numCol="1" anchor="t" anchorCtr="0" compatLnSpc="1">
            <a:prstTxWarp prst="textNoShape">
              <a:avLst/>
            </a:prstTxWarp>
          </a:bodyPr>
          <a:lstStyle/>
          <a:p>
            <a:endParaRPr lang="en-US" sz="506"/>
          </a:p>
        </p:txBody>
      </p:sp>
      <p:grpSp>
        <p:nvGrpSpPr>
          <p:cNvPr id="4" name="Group 3"/>
          <p:cNvGrpSpPr/>
          <p:nvPr/>
        </p:nvGrpSpPr>
        <p:grpSpPr>
          <a:xfrm>
            <a:off x="990600" y="1517444"/>
            <a:ext cx="1760538" cy="336221"/>
            <a:chOff x="990600" y="1517444"/>
            <a:chExt cx="1760538" cy="336221"/>
          </a:xfrm>
        </p:grpSpPr>
        <p:sp>
          <p:nvSpPr>
            <p:cNvPr id="51" name="TextBox 50"/>
            <p:cNvSpPr txBox="1"/>
            <p:nvPr/>
          </p:nvSpPr>
          <p:spPr>
            <a:xfrm>
              <a:off x="990617" y="1517444"/>
              <a:ext cx="1760466" cy="153888"/>
            </a:xfrm>
            <a:prstGeom prst="rect">
              <a:avLst/>
            </a:prstGeom>
            <a:noFill/>
          </p:spPr>
          <p:txBody>
            <a:bodyPr wrap="square" lIns="0" tIns="0" rIns="0" bIns="0" rtlCol="0">
              <a:spAutoFit/>
            </a:bodyPr>
            <a:lstStyle/>
            <a:p>
              <a:r>
                <a:rPr lang="en-US" sz="1000" b="1" cap="all" spc="20" dirty="0">
                  <a:solidFill>
                    <a:schemeClr val="accent1"/>
                  </a:solidFill>
                  <a:latin typeface="Lato" panose="020F0502020204030203" pitchFamily="34" charset="0"/>
                </a:rPr>
                <a:t>?</a:t>
              </a:r>
              <a:endParaRPr lang="en-US" sz="1000" b="1" cap="all" spc="20" dirty="0">
                <a:solidFill>
                  <a:schemeClr val="accent2"/>
                </a:solidFill>
                <a:latin typeface="Lato" panose="020F0502020204030203" pitchFamily="34" charset="0"/>
              </a:endParaRPr>
            </a:p>
          </p:txBody>
        </p:sp>
        <p:sp>
          <p:nvSpPr>
            <p:cNvPr id="52" name="TextBox 51"/>
            <p:cNvSpPr txBox="1"/>
            <p:nvPr/>
          </p:nvSpPr>
          <p:spPr>
            <a:xfrm>
              <a:off x="990600" y="1710292"/>
              <a:ext cx="1760538" cy="143373"/>
            </a:xfrm>
            <a:prstGeom prst="rect">
              <a:avLst/>
            </a:prstGeom>
            <a:noFill/>
          </p:spPr>
          <p:txBody>
            <a:bodyPr wrap="square" lIns="0" tIns="0" rIns="0" bIns="0" rtlCol="0">
              <a:spAutoFit/>
            </a:bodyPr>
            <a:lstStyle/>
            <a:p>
              <a:pPr>
                <a:lnSpc>
                  <a:spcPct val="130000"/>
                </a:lnSpc>
              </a:pPr>
              <a:r>
                <a:rPr lang="en-US" sz="800" dirty="0">
                  <a:solidFill>
                    <a:schemeClr val="accent4"/>
                  </a:solidFill>
                  <a:latin typeface="Lato" panose="020F0502020204030203" pitchFamily="34" charset="0"/>
                </a:rPr>
                <a:t>?</a:t>
              </a:r>
            </a:p>
          </p:txBody>
        </p:sp>
      </p:grpSp>
      <p:sp>
        <p:nvSpPr>
          <p:cNvPr id="92" name="Freeform 91"/>
          <p:cNvSpPr>
            <a:spLocks noEditPoints="1"/>
          </p:cNvSpPr>
          <p:nvPr/>
        </p:nvSpPr>
        <p:spPr bwMode="auto">
          <a:xfrm>
            <a:off x="593725" y="2558555"/>
            <a:ext cx="254199" cy="254199"/>
          </a:xfrm>
          <a:custGeom>
            <a:avLst/>
            <a:gdLst>
              <a:gd name="T0" fmla="*/ 176 w 353"/>
              <a:gd name="T1" fmla="*/ 221 h 353"/>
              <a:gd name="T2" fmla="*/ 102 w 353"/>
              <a:gd name="T3" fmla="*/ 147 h 353"/>
              <a:gd name="T4" fmla="*/ 96 w 353"/>
              <a:gd name="T5" fmla="*/ 145 h 353"/>
              <a:gd name="T6" fmla="*/ 88 w 353"/>
              <a:gd name="T7" fmla="*/ 153 h 353"/>
              <a:gd name="T8" fmla="*/ 90 w 353"/>
              <a:gd name="T9" fmla="*/ 158 h 353"/>
              <a:gd name="T10" fmla="*/ 170 w 353"/>
              <a:gd name="T11" fmla="*/ 239 h 353"/>
              <a:gd name="T12" fmla="*/ 176 w 353"/>
              <a:gd name="T13" fmla="*/ 241 h 353"/>
              <a:gd name="T14" fmla="*/ 182 w 353"/>
              <a:gd name="T15" fmla="*/ 238 h 353"/>
              <a:gd name="T16" fmla="*/ 182 w 353"/>
              <a:gd name="T17" fmla="*/ 238 h 353"/>
              <a:gd name="T18" fmla="*/ 316 w 353"/>
              <a:gd name="T19" fmla="*/ 98 h 353"/>
              <a:gd name="T20" fmla="*/ 316 w 353"/>
              <a:gd name="T21" fmla="*/ 98 h 353"/>
              <a:gd name="T22" fmla="*/ 328 w 353"/>
              <a:gd name="T23" fmla="*/ 86 h 353"/>
              <a:gd name="T24" fmla="*/ 327 w 353"/>
              <a:gd name="T25" fmla="*/ 86 h 353"/>
              <a:gd name="T26" fmla="*/ 351 w 353"/>
              <a:gd name="T27" fmla="*/ 62 h 353"/>
              <a:gd name="T28" fmla="*/ 351 w 353"/>
              <a:gd name="T29" fmla="*/ 62 h 353"/>
              <a:gd name="T30" fmla="*/ 353 w 353"/>
              <a:gd name="T31" fmla="*/ 56 h 353"/>
              <a:gd name="T32" fmla="*/ 345 w 353"/>
              <a:gd name="T33" fmla="*/ 48 h 353"/>
              <a:gd name="T34" fmla="*/ 339 w 353"/>
              <a:gd name="T35" fmla="*/ 51 h 353"/>
              <a:gd name="T36" fmla="*/ 339 w 353"/>
              <a:gd name="T37" fmla="*/ 51 h 353"/>
              <a:gd name="T38" fmla="*/ 318 w 353"/>
              <a:gd name="T39" fmla="*/ 72 h 353"/>
              <a:gd name="T40" fmla="*/ 318 w 353"/>
              <a:gd name="T41" fmla="*/ 72 h 353"/>
              <a:gd name="T42" fmla="*/ 307 w 353"/>
              <a:gd name="T43" fmla="*/ 84 h 353"/>
              <a:gd name="T44" fmla="*/ 307 w 353"/>
              <a:gd name="T45" fmla="*/ 84 h 353"/>
              <a:gd name="T46" fmla="*/ 176 w 353"/>
              <a:gd name="T47" fmla="*/ 221 h 353"/>
              <a:gd name="T48" fmla="*/ 339 w 353"/>
              <a:gd name="T49" fmla="*/ 109 h 353"/>
              <a:gd name="T50" fmla="*/ 327 w 353"/>
              <a:gd name="T51" fmla="*/ 109 h 353"/>
              <a:gd name="T52" fmla="*/ 325 w 353"/>
              <a:gd name="T53" fmla="*/ 117 h 353"/>
              <a:gd name="T54" fmla="*/ 325 w 353"/>
              <a:gd name="T55" fmla="*/ 117 h 353"/>
              <a:gd name="T56" fmla="*/ 337 w 353"/>
              <a:gd name="T57" fmla="*/ 177 h 353"/>
              <a:gd name="T58" fmla="*/ 176 w 353"/>
              <a:gd name="T59" fmla="*/ 337 h 353"/>
              <a:gd name="T60" fmla="*/ 16 w 353"/>
              <a:gd name="T61" fmla="*/ 177 h 353"/>
              <a:gd name="T62" fmla="*/ 176 w 353"/>
              <a:gd name="T63" fmla="*/ 16 h 353"/>
              <a:gd name="T64" fmla="*/ 292 w 353"/>
              <a:gd name="T65" fmla="*/ 65 h 353"/>
              <a:gd name="T66" fmla="*/ 292 w 353"/>
              <a:gd name="T67" fmla="*/ 65 h 353"/>
              <a:gd name="T68" fmla="*/ 303 w 353"/>
              <a:gd name="T69" fmla="*/ 65 h 353"/>
              <a:gd name="T70" fmla="*/ 303 w 353"/>
              <a:gd name="T71" fmla="*/ 54 h 353"/>
              <a:gd name="T72" fmla="*/ 302 w 353"/>
              <a:gd name="T73" fmla="*/ 53 h 353"/>
              <a:gd name="T74" fmla="*/ 176 w 353"/>
              <a:gd name="T75" fmla="*/ 0 h 353"/>
              <a:gd name="T76" fmla="*/ 0 w 353"/>
              <a:gd name="T77" fmla="*/ 177 h 353"/>
              <a:gd name="T78" fmla="*/ 176 w 353"/>
              <a:gd name="T79" fmla="*/ 353 h 353"/>
              <a:gd name="T80" fmla="*/ 353 w 353"/>
              <a:gd name="T81" fmla="*/ 177 h 353"/>
              <a:gd name="T82" fmla="*/ 341 w 353"/>
              <a:gd name="T83" fmla="*/ 112 h 353"/>
              <a:gd name="T84" fmla="*/ 339 w 353"/>
              <a:gd name="T85" fmla="*/ 109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3" h="353">
                <a:moveTo>
                  <a:pt x="176" y="221"/>
                </a:moveTo>
                <a:cubicBezTo>
                  <a:pt x="102" y="147"/>
                  <a:pt x="102" y="147"/>
                  <a:pt x="102" y="147"/>
                </a:cubicBezTo>
                <a:cubicBezTo>
                  <a:pt x="100" y="146"/>
                  <a:pt x="98" y="145"/>
                  <a:pt x="96" y="145"/>
                </a:cubicBezTo>
                <a:cubicBezTo>
                  <a:pt x="91" y="145"/>
                  <a:pt x="88" y="148"/>
                  <a:pt x="88" y="153"/>
                </a:cubicBezTo>
                <a:cubicBezTo>
                  <a:pt x="88" y="155"/>
                  <a:pt x="89" y="157"/>
                  <a:pt x="90" y="158"/>
                </a:cubicBezTo>
                <a:cubicBezTo>
                  <a:pt x="170" y="239"/>
                  <a:pt x="170" y="239"/>
                  <a:pt x="170" y="239"/>
                </a:cubicBezTo>
                <a:cubicBezTo>
                  <a:pt x="172" y="240"/>
                  <a:pt x="174" y="241"/>
                  <a:pt x="176" y="241"/>
                </a:cubicBezTo>
                <a:cubicBezTo>
                  <a:pt x="178" y="241"/>
                  <a:pt x="180" y="240"/>
                  <a:pt x="182" y="238"/>
                </a:cubicBezTo>
                <a:cubicBezTo>
                  <a:pt x="182" y="238"/>
                  <a:pt x="182" y="238"/>
                  <a:pt x="182" y="238"/>
                </a:cubicBezTo>
                <a:cubicBezTo>
                  <a:pt x="316" y="98"/>
                  <a:pt x="316" y="98"/>
                  <a:pt x="316" y="98"/>
                </a:cubicBezTo>
                <a:cubicBezTo>
                  <a:pt x="316" y="98"/>
                  <a:pt x="316" y="98"/>
                  <a:pt x="316" y="98"/>
                </a:cubicBezTo>
                <a:cubicBezTo>
                  <a:pt x="328" y="86"/>
                  <a:pt x="328" y="86"/>
                  <a:pt x="328" y="86"/>
                </a:cubicBezTo>
                <a:cubicBezTo>
                  <a:pt x="328" y="86"/>
                  <a:pt x="328" y="86"/>
                  <a:pt x="327" y="86"/>
                </a:cubicBezTo>
                <a:cubicBezTo>
                  <a:pt x="351" y="62"/>
                  <a:pt x="351" y="62"/>
                  <a:pt x="351" y="62"/>
                </a:cubicBezTo>
                <a:cubicBezTo>
                  <a:pt x="351" y="62"/>
                  <a:pt x="351" y="62"/>
                  <a:pt x="351" y="62"/>
                </a:cubicBezTo>
                <a:cubicBezTo>
                  <a:pt x="352" y="60"/>
                  <a:pt x="353" y="58"/>
                  <a:pt x="353" y="56"/>
                </a:cubicBezTo>
                <a:cubicBezTo>
                  <a:pt x="353" y="52"/>
                  <a:pt x="349" y="48"/>
                  <a:pt x="345" y="48"/>
                </a:cubicBezTo>
                <a:cubicBezTo>
                  <a:pt x="342" y="48"/>
                  <a:pt x="340" y="49"/>
                  <a:pt x="339" y="51"/>
                </a:cubicBezTo>
                <a:cubicBezTo>
                  <a:pt x="339" y="51"/>
                  <a:pt x="339" y="51"/>
                  <a:pt x="339" y="51"/>
                </a:cubicBezTo>
                <a:cubicBezTo>
                  <a:pt x="318" y="72"/>
                  <a:pt x="318" y="72"/>
                  <a:pt x="318" y="72"/>
                </a:cubicBezTo>
                <a:cubicBezTo>
                  <a:pt x="318" y="72"/>
                  <a:pt x="318" y="72"/>
                  <a:pt x="318" y="72"/>
                </a:cubicBezTo>
                <a:cubicBezTo>
                  <a:pt x="307" y="84"/>
                  <a:pt x="307" y="84"/>
                  <a:pt x="307" y="84"/>
                </a:cubicBezTo>
                <a:cubicBezTo>
                  <a:pt x="307" y="84"/>
                  <a:pt x="307" y="84"/>
                  <a:pt x="307" y="84"/>
                </a:cubicBezTo>
                <a:lnTo>
                  <a:pt x="176" y="221"/>
                </a:lnTo>
                <a:close/>
                <a:moveTo>
                  <a:pt x="339" y="109"/>
                </a:moveTo>
                <a:cubicBezTo>
                  <a:pt x="335" y="106"/>
                  <a:pt x="330" y="106"/>
                  <a:pt x="327" y="109"/>
                </a:cubicBezTo>
                <a:cubicBezTo>
                  <a:pt x="325" y="111"/>
                  <a:pt x="324" y="115"/>
                  <a:pt x="325" y="117"/>
                </a:cubicBezTo>
                <a:cubicBezTo>
                  <a:pt x="325" y="117"/>
                  <a:pt x="325" y="117"/>
                  <a:pt x="325" y="117"/>
                </a:cubicBezTo>
                <a:cubicBezTo>
                  <a:pt x="333" y="136"/>
                  <a:pt x="337" y="156"/>
                  <a:pt x="337" y="177"/>
                </a:cubicBezTo>
                <a:cubicBezTo>
                  <a:pt x="337" y="265"/>
                  <a:pt x="265" y="337"/>
                  <a:pt x="176" y="337"/>
                </a:cubicBezTo>
                <a:cubicBezTo>
                  <a:pt x="88" y="337"/>
                  <a:pt x="16" y="265"/>
                  <a:pt x="16" y="177"/>
                </a:cubicBezTo>
                <a:cubicBezTo>
                  <a:pt x="16" y="88"/>
                  <a:pt x="88" y="16"/>
                  <a:pt x="176" y="16"/>
                </a:cubicBezTo>
                <a:cubicBezTo>
                  <a:pt x="222" y="16"/>
                  <a:pt x="262" y="35"/>
                  <a:pt x="292" y="65"/>
                </a:cubicBezTo>
                <a:cubicBezTo>
                  <a:pt x="292" y="65"/>
                  <a:pt x="292" y="65"/>
                  <a:pt x="292" y="65"/>
                </a:cubicBezTo>
                <a:cubicBezTo>
                  <a:pt x="295" y="68"/>
                  <a:pt x="300" y="68"/>
                  <a:pt x="303" y="65"/>
                </a:cubicBezTo>
                <a:cubicBezTo>
                  <a:pt x="306" y="62"/>
                  <a:pt x="306" y="57"/>
                  <a:pt x="303" y="54"/>
                </a:cubicBezTo>
                <a:cubicBezTo>
                  <a:pt x="302" y="53"/>
                  <a:pt x="302" y="53"/>
                  <a:pt x="302" y="53"/>
                </a:cubicBezTo>
                <a:cubicBezTo>
                  <a:pt x="270" y="20"/>
                  <a:pt x="225" y="0"/>
                  <a:pt x="176" y="0"/>
                </a:cubicBezTo>
                <a:cubicBezTo>
                  <a:pt x="79" y="0"/>
                  <a:pt x="0" y="79"/>
                  <a:pt x="0" y="177"/>
                </a:cubicBezTo>
                <a:cubicBezTo>
                  <a:pt x="0" y="274"/>
                  <a:pt x="79" y="353"/>
                  <a:pt x="176" y="353"/>
                </a:cubicBezTo>
                <a:cubicBezTo>
                  <a:pt x="274" y="353"/>
                  <a:pt x="353" y="274"/>
                  <a:pt x="353" y="177"/>
                </a:cubicBezTo>
                <a:cubicBezTo>
                  <a:pt x="353" y="154"/>
                  <a:pt x="348" y="132"/>
                  <a:pt x="341" y="112"/>
                </a:cubicBezTo>
                <a:cubicBezTo>
                  <a:pt x="340" y="111"/>
                  <a:pt x="340" y="110"/>
                  <a:pt x="339" y="109"/>
                </a:cubicBezTo>
              </a:path>
            </a:pathLst>
          </a:custGeom>
          <a:solidFill>
            <a:schemeClr val="accent2"/>
          </a:solidFill>
          <a:ln>
            <a:noFill/>
          </a:ln>
        </p:spPr>
        <p:txBody>
          <a:bodyPr vert="horz" wrap="square" lIns="34290" tIns="17145" rIns="34290" bIns="17145" numCol="1" anchor="t" anchorCtr="0" compatLnSpc="1">
            <a:prstTxWarp prst="textNoShape">
              <a:avLst/>
            </a:prstTxWarp>
          </a:bodyPr>
          <a:lstStyle/>
          <a:p>
            <a:endParaRPr lang="en-US" sz="506"/>
          </a:p>
        </p:txBody>
      </p:sp>
      <p:grpSp>
        <p:nvGrpSpPr>
          <p:cNvPr id="6" name="Group 5"/>
          <p:cNvGrpSpPr/>
          <p:nvPr/>
        </p:nvGrpSpPr>
        <p:grpSpPr>
          <a:xfrm>
            <a:off x="990600" y="2532949"/>
            <a:ext cx="1760538" cy="336221"/>
            <a:chOff x="990600" y="2532949"/>
            <a:chExt cx="1760538" cy="336221"/>
          </a:xfrm>
        </p:grpSpPr>
        <p:sp>
          <p:nvSpPr>
            <p:cNvPr id="93" name="TextBox 92"/>
            <p:cNvSpPr txBox="1"/>
            <p:nvPr/>
          </p:nvSpPr>
          <p:spPr>
            <a:xfrm>
              <a:off x="990617" y="2532949"/>
              <a:ext cx="1760466" cy="153888"/>
            </a:xfrm>
            <a:prstGeom prst="rect">
              <a:avLst/>
            </a:prstGeom>
            <a:noFill/>
          </p:spPr>
          <p:txBody>
            <a:bodyPr wrap="square" lIns="0" tIns="0" rIns="0" bIns="0" rtlCol="0">
              <a:spAutoFit/>
            </a:bodyPr>
            <a:lstStyle/>
            <a:p>
              <a:r>
                <a:rPr lang="en-US" sz="1000" b="1" cap="all" spc="20" dirty="0">
                  <a:solidFill>
                    <a:schemeClr val="accent1"/>
                  </a:solidFill>
                  <a:latin typeface="Lato" panose="020F0502020204030203" pitchFamily="34" charset="0"/>
                </a:rPr>
                <a:t>?</a:t>
              </a:r>
              <a:endParaRPr lang="en-US" sz="1000" b="1" cap="all" spc="20" dirty="0">
                <a:solidFill>
                  <a:schemeClr val="accent2"/>
                </a:solidFill>
                <a:latin typeface="Lato" panose="020F0502020204030203" pitchFamily="34" charset="0"/>
              </a:endParaRPr>
            </a:p>
          </p:txBody>
        </p:sp>
        <p:sp>
          <p:nvSpPr>
            <p:cNvPr id="94" name="TextBox 93"/>
            <p:cNvSpPr txBox="1"/>
            <p:nvPr/>
          </p:nvSpPr>
          <p:spPr>
            <a:xfrm>
              <a:off x="990600" y="2725797"/>
              <a:ext cx="1760538" cy="143373"/>
            </a:xfrm>
            <a:prstGeom prst="rect">
              <a:avLst/>
            </a:prstGeom>
            <a:noFill/>
          </p:spPr>
          <p:txBody>
            <a:bodyPr wrap="square" lIns="0" tIns="0" rIns="0" bIns="0" rtlCol="0">
              <a:spAutoFit/>
            </a:bodyPr>
            <a:lstStyle/>
            <a:p>
              <a:pPr>
                <a:lnSpc>
                  <a:spcPct val="130000"/>
                </a:lnSpc>
              </a:pPr>
              <a:r>
                <a:rPr lang="en-US" sz="800" dirty="0">
                  <a:solidFill>
                    <a:schemeClr val="accent4"/>
                  </a:solidFill>
                  <a:latin typeface="Lato" panose="020F0502020204030203" pitchFamily="34" charset="0"/>
                </a:rPr>
                <a:t>?</a:t>
              </a:r>
            </a:p>
          </p:txBody>
        </p:sp>
      </p:grpSp>
      <p:sp>
        <p:nvSpPr>
          <p:cNvPr id="96" name="Freeform 95"/>
          <p:cNvSpPr>
            <a:spLocks noEditPoints="1"/>
          </p:cNvSpPr>
          <p:nvPr/>
        </p:nvSpPr>
        <p:spPr bwMode="auto">
          <a:xfrm>
            <a:off x="593725" y="3574060"/>
            <a:ext cx="254199" cy="254199"/>
          </a:xfrm>
          <a:custGeom>
            <a:avLst/>
            <a:gdLst>
              <a:gd name="T0" fmla="*/ 176 w 353"/>
              <a:gd name="T1" fmla="*/ 221 h 353"/>
              <a:gd name="T2" fmla="*/ 102 w 353"/>
              <a:gd name="T3" fmla="*/ 147 h 353"/>
              <a:gd name="T4" fmla="*/ 96 w 353"/>
              <a:gd name="T5" fmla="*/ 145 h 353"/>
              <a:gd name="T6" fmla="*/ 88 w 353"/>
              <a:gd name="T7" fmla="*/ 153 h 353"/>
              <a:gd name="T8" fmla="*/ 90 w 353"/>
              <a:gd name="T9" fmla="*/ 158 h 353"/>
              <a:gd name="T10" fmla="*/ 170 w 353"/>
              <a:gd name="T11" fmla="*/ 239 h 353"/>
              <a:gd name="T12" fmla="*/ 176 w 353"/>
              <a:gd name="T13" fmla="*/ 241 h 353"/>
              <a:gd name="T14" fmla="*/ 182 w 353"/>
              <a:gd name="T15" fmla="*/ 238 h 353"/>
              <a:gd name="T16" fmla="*/ 182 w 353"/>
              <a:gd name="T17" fmla="*/ 238 h 353"/>
              <a:gd name="T18" fmla="*/ 316 w 353"/>
              <a:gd name="T19" fmla="*/ 98 h 353"/>
              <a:gd name="T20" fmla="*/ 316 w 353"/>
              <a:gd name="T21" fmla="*/ 98 h 353"/>
              <a:gd name="T22" fmla="*/ 328 w 353"/>
              <a:gd name="T23" fmla="*/ 86 h 353"/>
              <a:gd name="T24" fmla="*/ 327 w 353"/>
              <a:gd name="T25" fmla="*/ 86 h 353"/>
              <a:gd name="T26" fmla="*/ 351 w 353"/>
              <a:gd name="T27" fmla="*/ 62 h 353"/>
              <a:gd name="T28" fmla="*/ 351 w 353"/>
              <a:gd name="T29" fmla="*/ 62 h 353"/>
              <a:gd name="T30" fmla="*/ 353 w 353"/>
              <a:gd name="T31" fmla="*/ 56 h 353"/>
              <a:gd name="T32" fmla="*/ 345 w 353"/>
              <a:gd name="T33" fmla="*/ 48 h 353"/>
              <a:gd name="T34" fmla="*/ 339 w 353"/>
              <a:gd name="T35" fmla="*/ 51 h 353"/>
              <a:gd name="T36" fmla="*/ 339 w 353"/>
              <a:gd name="T37" fmla="*/ 51 h 353"/>
              <a:gd name="T38" fmla="*/ 318 w 353"/>
              <a:gd name="T39" fmla="*/ 72 h 353"/>
              <a:gd name="T40" fmla="*/ 318 w 353"/>
              <a:gd name="T41" fmla="*/ 72 h 353"/>
              <a:gd name="T42" fmla="*/ 307 w 353"/>
              <a:gd name="T43" fmla="*/ 84 h 353"/>
              <a:gd name="T44" fmla="*/ 307 w 353"/>
              <a:gd name="T45" fmla="*/ 84 h 353"/>
              <a:gd name="T46" fmla="*/ 176 w 353"/>
              <a:gd name="T47" fmla="*/ 221 h 353"/>
              <a:gd name="T48" fmla="*/ 339 w 353"/>
              <a:gd name="T49" fmla="*/ 109 h 353"/>
              <a:gd name="T50" fmla="*/ 327 w 353"/>
              <a:gd name="T51" fmla="*/ 109 h 353"/>
              <a:gd name="T52" fmla="*/ 325 w 353"/>
              <a:gd name="T53" fmla="*/ 117 h 353"/>
              <a:gd name="T54" fmla="*/ 325 w 353"/>
              <a:gd name="T55" fmla="*/ 117 h 353"/>
              <a:gd name="T56" fmla="*/ 337 w 353"/>
              <a:gd name="T57" fmla="*/ 177 h 353"/>
              <a:gd name="T58" fmla="*/ 176 w 353"/>
              <a:gd name="T59" fmla="*/ 337 h 353"/>
              <a:gd name="T60" fmla="*/ 16 w 353"/>
              <a:gd name="T61" fmla="*/ 177 h 353"/>
              <a:gd name="T62" fmla="*/ 176 w 353"/>
              <a:gd name="T63" fmla="*/ 16 h 353"/>
              <a:gd name="T64" fmla="*/ 292 w 353"/>
              <a:gd name="T65" fmla="*/ 65 h 353"/>
              <a:gd name="T66" fmla="*/ 292 w 353"/>
              <a:gd name="T67" fmla="*/ 65 h 353"/>
              <a:gd name="T68" fmla="*/ 303 w 353"/>
              <a:gd name="T69" fmla="*/ 65 h 353"/>
              <a:gd name="T70" fmla="*/ 303 w 353"/>
              <a:gd name="T71" fmla="*/ 54 h 353"/>
              <a:gd name="T72" fmla="*/ 302 w 353"/>
              <a:gd name="T73" fmla="*/ 53 h 353"/>
              <a:gd name="T74" fmla="*/ 176 w 353"/>
              <a:gd name="T75" fmla="*/ 0 h 353"/>
              <a:gd name="T76" fmla="*/ 0 w 353"/>
              <a:gd name="T77" fmla="*/ 177 h 353"/>
              <a:gd name="T78" fmla="*/ 176 w 353"/>
              <a:gd name="T79" fmla="*/ 353 h 353"/>
              <a:gd name="T80" fmla="*/ 353 w 353"/>
              <a:gd name="T81" fmla="*/ 177 h 353"/>
              <a:gd name="T82" fmla="*/ 341 w 353"/>
              <a:gd name="T83" fmla="*/ 112 h 353"/>
              <a:gd name="T84" fmla="*/ 339 w 353"/>
              <a:gd name="T85" fmla="*/ 109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3" h="353">
                <a:moveTo>
                  <a:pt x="176" y="221"/>
                </a:moveTo>
                <a:cubicBezTo>
                  <a:pt x="102" y="147"/>
                  <a:pt x="102" y="147"/>
                  <a:pt x="102" y="147"/>
                </a:cubicBezTo>
                <a:cubicBezTo>
                  <a:pt x="100" y="146"/>
                  <a:pt x="98" y="145"/>
                  <a:pt x="96" y="145"/>
                </a:cubicBezTo>
                <a:cubicBezTo>
                  <a:pt x="91" y="145"/>
                  <a:pt x="88" y="148"/>
                  <a:pt x="88" y="153"/>
                </a:cubicBezTo>
                <a:cubicBezTo>
                  <a:pt x="88" y="155"/>
                  <a:pt x="89" y="157"/>
                  <a:pt x="90" y="158"/>
                </a:cubicBezTo>
                <a:cubicBezTo>
                  <a:pt x="170" y="239"/>
                  <a:pt x="170" y="239"/>
                  <a:pt x="170" y="239"/>
                </a:cubicBezTo>
                <a:cubicBezTo>
                  <a:pt x="172" y="240"/>
                  <a:pt x="174" y="241"/>
                  <a:pt x="176" y="241"/>
                </a:cubicBezTo>
                <a:cubicBezTo>
                  <a:pt x="178" y="241"/>
                  <a:pt x="180" y="240"/>
                  <a:pt x="182" y="238"/>
                </a:cubicBezTo>
                <a:cubicBezTo>
                  <a:pt x="182" y="238"/>
                  <a:pt x="182" y="238"/>
                  <a:pt x="182" y="238"/>
                </a:cubicBezTo>
                <a:cubicBezTo>
                  <a:pt x="316" y="98"/>
                  <a:pt x="316" y="98"/>
                  <a:pt x="316" y="98"/>
                </a:cubicBezTo>
                <a:cubicBezTo>
                  <a:pt x="316" y="98"/>
                  <a:pt x="316" y="98"/>
                  <a:pt x="316" y="98"/>
                </a:cubicBezTo>
                <a:cubicBezTo>
                  <a:pt x="328" y="86"/>
                  <a:pt x="328" y="86"/>
                  <a:pt x="328" y="86"/>
                </a:cubicBezTo>
                <a:cubicBezTo>
                  <a:pt x="328" y="86"/>
                  <a:pt x="328" y="86"/>
                  <a:pt x="327" y="86"/>
                </a:cubicBezTo>
                <a:cubicBezTo>
                  <a:pt x="351" y="62"/>
                  <a:pt x="351" y="62"/>
                  <a:pt x="351" y="62"/>
                </a:cubicBezTo>
                <a:cubicBezTo>
                  <a:pt x="351" y="62"/>
                  <a:pt x="351" y="62"/>
                  <a:pt x="351" y="62"/>
                </a:cubicBezTo>
                <a:cubicBezTo>
                  <a:pt x="352" y="60"/>
                  <a:pt x="353" y="58"/>
                  <a:pt x="353" y="56"/>
                </a:cubicBezTo>
                <a:cubicBezTo>
                  <a:pt x="353" y="52"/>
                  <a:pt x="349" y="48"/>
                  <a:pt x="345" y="48"/>
                </a:cubicBezTo>
                <a:cubicBezTo>
                  <a:pt x="342" y="48"/>
                  <a:pt x="340" y="49"/>
                  <a:pt x="339" y="51"/>
                </a:cubicBezTo>
                <a:cubicBezTo>
                  <a:pt x="339" y="51"/>
                  <a:pt x="339" y="51"/>
                  <a:pt x="339" y="51"/>
                </a:cubicBezTo>
                <a:cubicBezTo>
                  <a:pt x="318" y="72"/>
                  <a:pt x="318" y="72"/>
                  <a:pt x="318" y="72"/>
                </a:cubicBezTo>
                <a:cubicBezTo>
                  <a:pt x="318" y="72"/>
                  <a:pt x="318" y="72"/>
                  <a:pt x="318" y="72"/>
                </a:cubicBezTo>
                <a:cubicBezTo>
                  <a:pt x="307" y="84"/>
                  <a:pt x="307" y="84"/>
                  <a:pt x="307" y="84"/>
                </a:cubicBezTo>
                <a:cubicBezTo>
                  <a:pt x="307" y="84"/>
                  <a:pt x="307" y="84"/>
                  <a:pt x="307" y="84"/>
                </a:cubicBezTo>
                <a:lnTo>
                  <a:pt x="176" y="221"/>
                </a:lnTo>
                <a:close/>
                <a:moveTo>
                  <a:pt x="339" y="109"/>
                </a:moveTo>
                <a:cubicBezTo>
                  <a:pt x="335" y="106"/>
                  <a:pt x="330" y="106"/>
                  <a:pt x="327" y="109"/>
                </a:cubicBezTo>
                <a:cubicBezTo>
                  <a:pt x="325" y="111"/>
                  <a:pt x="324" y="115"/>
                  <a:pt x="325" y="117"/>
                </a:cubicBezTo>
                <a:cubicBezTo>
                  <a:pt x="325" y="117"/>
                  <a:pt x="325" y="117"/>
                  <a:pt x="325" y="117"/>
                </a:cubicBezTo>
                <a:cubicBezTo>
                  <a:pt x="333" y="136"/>
                  <a:pt x="337" y="156"/>
                  <a:pt x="337" y="177"/>
                </a:cubicBezTo>
                <a:cubicBezTo>
                  <a:pt x="337" y="265"/>
                  <a:pt x="265" y="337"/>
                  <a:pt x="176" y="337"/>
                </a:cubicBezTo>
                <a:cubicBezTo>
                  <a:pt x="88" y="337"/>
                  <a:pt x="16" y="265"/>
                  <a:pt x="16" y="177"/>
                </a:cubicBezTo>
                <a:cubicBezTo>
                  <a:pt x="16" y="88"/>
                  <a:pt x="88" y="16"/>
                  <a:pt x="176" y="16"/>
                </a:cubicBezTo>
                <a:cubicBezTo>
                  <a:pt x="222" y="16"/>
                  <a:pt x="262" y="35"/>
                  <a:pt x="292" y="65"/>
                </a:cubicBezTo>
                <a:cubicBezTo>
                  <a:pt x="292" y="65"/>
                  <a:pt x="292" y="65"/>
                  <a:pt x="292" y="65"/>
                </a:cubicBezTo>
                <a:cubicBezTo>
                  <a:pt x="295" y="68"/>
                  <a:pt x="300" y="68"/>
                  <a:pt x="303" y="65"/>
                </a:cubicBezTo>
                <a:cubicBezTo>
                  <a:pt x="306" y="62"/>
                  <a:pt x="306" y="57"/>
                  <a:pt x="303" y="54"/>
                </a:cubicBezTo>
                <a:cubicBezTo>
                  <a:pt x="302" y="53"/>
                  <a:pt x="302" y="53"/>
                  <a:pt x="302" y="53"/>
                </a:cubicBezTo>
                <a:cubicBezTo>
                  <a:pt x="270" y="20"/>
                  <a:pt x="225" y="0"/>
                  <a:pt x="176" y="0"/>
                </a:cubicBezTo>
                <a:cubicBezTo>
                  <a:pt x="79" y="0"/>
                  <a:pt x="0" y="79"/>
                  <a:pt x="0" y="177"/>
                </a:cubicBezTo>
                <a:cubicBezTo>
                  <a:pt x="0" y="274"/>
                  <a:pt x="79" y="353"/>
                  <a:pt x="176" y="353"/>
                </a:cubicBezTo>
                <a:cubicBezTo>
                  <a:pt x="274" y="353"/>
                  <a:pt x="353" y="274"/>
                  <a:pt x="353" y="177"/>
                </a:cubicBezTo>
                <a:cubicBezTo>
                  <a:pt x="353" y="154"/>
                  <a:pt x="348" y="132"/>
                  <a:pt x="341" y="112"/>
                </a:cubicBezTo>
                <a:cubicBezTo>
                  <a:pt x="340" y="111"/>
                  <a:pt x="340" y="110"/>
                  <a:pt x="339" y="109"/>
                </a:cubicBezTo>
              </a:path>
            </a:pathLst>
          </a:custGeom>
          <a:solidFill>
            <a:schemeClr val="accent2"/>
          </a:solidFill>
          <a:ln>
            <a:noFill/>
          </a:ln>
        </p:spPr>
        <p:txBody>
          <a:bodyPr vert="horz" wrap="square" lIns="34290" tIns="17145" rIns="34290" bIns="17145" numCol="1" anchor="t" anchorCtr="0" compatLnSpc="1">
            <a:prstTxWarp prst="textNoShape">
              <a:avLst/>
            </a:prstTxWarp>
          </a:bodyPr>
          <a:lstStyle/>
          <a:p>
            <a:endParaRPr lang="en-US" sz="506"/>
          </a:p>
        </p:txBody>
      </p:sp>
      <p:grpSp>
        <p:nvGrpSpPr>
          <p:cNvPr id="7" name="Group 6"/>
          <p:cNvGrpSpPr/>
          <p:nvPr/>
        </p:nvGrpSpPr>
        <p:grpSpPr>
          <a:xfrm>
            <a:off x="990600" y="3548454"/>
            <a:ext cx="1760538" cy="336221"/>
            <a:chOff x="990600" y="3548454"/>
            <a:chExt cx="1760538" cy="336221"/>
          </a:xfrm>
        </p:grpSpPr>
        <p:sp>
          <p:nvSpPr>
            <p:cNvPr id="97" name="TextBox 96"/>
            <p:cNvSpPr txBox="1"/>
            <p:nvPr/>
          </p:nvSpPr>
          <p:spPr>
            <a:xfrm>
              <a:off x="990617" y="3548454"/>
              <a:ext cx="1760466" cy="153888"/>
            </a:xfrm>
            <a:prstGeom prst="rect">
              <a:avLst/>
            </a:prstGeom>
            <a:noFill/>
          </p:spPr>
          <p:txBody>
            <a:bodyPr wrap="square" lIns="0" tIns="0" rIns="0" bIns="0" rtlCol="0">
              <a:spAutoFit/>
            </a:bodyPr>
            <a:lstStyle/>
            <a:p>
              <a:r>
                <a:rPr lang="en-US" sz="1000" b="1" cap="all" spc="20" dirty="0">
                  <a:solidFill>
                    <a:schemeClr val="accent1"/>
                  </a:solidFill>
                  <a:latin typeface="Lato" panose="020F0502020204030203" pitchFamily="34" charset="0"/>
                </a:rPr>
                <a:t>?</a:t>
              </a:r>
              <a:endParaRPr lang="en-US" sz="1000" b="1" cap="all" spc="20" dirty="0">
                <a:solidFill>
                  <a:schemeClr val="accent2"/>
                </a:solidFill>
                <a:latin typeface="Lato" panose="020F0502020204030203" pitchFamily="34" charset="0"/>
              </a:endParaRPr>
            </a:p>
          </p:txBody>
        </p:sp>
        <p:sp>
          <p:nvSpPr>
            <p:cNvPr id="98" name="TextBox 97"/>
            <p:cNvSpPr txBox="1"/>
            <p:nvPr/>
          </p:nvSpPr>
          <p:spPr>
            <a:xfrm>
              <a:off x="990600" y="3741302"/>
              <a:ext cx="1760538" cy="143373"/>
            </a:xfrm>
            <a:prstGeom prst="rect">
              <a:avLst/>
            </a:prstGeom>
            <a:noFill/>
          </p:spPr>
          <p:txBody>
            <a:bodyPr wrap="square" lIns="0" tIns="0" rIns="0" bIns="0" rtlCol="0">
              <a:spAutoFit/>
            </a:bodyPr>
            <a:lstStyle/>
            <a:p>
              <a:pPr>
                <a:lnSpc>
                  <a:spcPct val="130000"/>
                </a:lnSpc>
              </a:pPr>
              <a:r>
                <a:rPr lang="en-US" sz="800" dirty="0">
                  <a:solidFill>
                    <a:schemeClr val="accent4"/>
                  </a:solidFill>
                  <a:latin typeface="Lato" panose="020F0502020204030203" pitchFamily="34" charset="0"/>
                </a:rPr>
                <a:t>?</a:t>
              </a:r>
            </a:p>
          </p:txBody>
        </p:sp>
      </p:grpSp>
      <p:sp>
        <p:nvSpPr>
          <p:cNvPr id="41" name="Rectangle 40">
            <a:extLst>
              <a:ext uri="{FF2B5EF4-FFF2-40B4-BE49-F238E27FC236}">
                <a16:creationId xmlns:a16="http://schemas.microsoft.com/office/drawing/2014/main" id="{587C5D63-C2DF-4191-808C-EED359EBFACA}"/>
              </a:ext>
            </a:extLst>
          </p:cNvPr>
          <p:cNvSpPr/>
          <p:nvPr/>
        </p:nvSpPr>
        <p:spPr>
          <a:xfrm>
            <a:off x="424679" y="4606433"/>
            <a:ext cx="1824970" cy="463460"/>
          </a:xfrm>
          <a:prstGeom prst="rect">
            <a:avLst/>
          </a:prstGeom>
          <a:solidFill>
            <a:srgbClr val="F6F8FA"/>
          </a:solidFill>
          <a:ln>
            <a:solidFill>
              <a:srgbClr val="F6F8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2DC93B1-5DD7-456A-A10E-C69E29B84FF7}"/>
              </a:ext>
            </a:extLst>
          </p:cNvPr>
          <p:cNvSpPr/>
          <p:nvPr/>
        </p:nvSpPr>
        <p:spPr>
          <a:xfrm>
            <a:off x="6894351" y="4567536"/>
            <a:ext cx="1824970" cy="463460"/>
          </a:xfrm>
          <a:prstGeom prst="rect">
            <a:avLst/>
          </a:prstGeom>
          <a:solidFill>
            <a:srgbClr val="F6F8FA"/>
          </a:solidFill>
          <a:ln>
            <a:solidFill>
              <a:srgbClr val="F6F8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Content Placeholder 29" descr="Chart, bar chart&#10;&#10;Description automatically generated">
            <a:extLst>
              <a:ext uri="{FF2B5EF4-FFF2-40B4-BE49-F238E27FC236}">
                <a16:creationId xmlns:a16="http://schemas.microsoft.com/office/drawing/2014/main" id="{9F59F3B5-3B1B-48E2-BF14-C32857BF633B}"/>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2249649" y="498608"/>
            <a:ext cx="7510411" cy="4222569"/>
          </a:xfrm>
          <a:prstGeom prst="rect">
            <a:avLst/>
          </a:prstGeom>
        </p:spPr>
      </p:pic>
    </p:spTree>
    <p:extLst>
      <p:ext uri="{BB962C8B-B14F-4D97-AF65-F5344CB8AC3E}">
        <p14:creationId xmlns:p14="http://schemas.microsoft.com/office/powerpoint/2010/main" val="3958417061"/>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mileage</a:t>
            </a:r>
            <a:r>
              <a:rPr lang="en-US" dirty="0">
                <a:solidFill>
                  <a:schemeClr val="accent2"/>
                </a:solidFill>
              </a:rPr>
              <a:t> on Sedans</a:t>
            </a:r>
          </a:p>
        </p:txBody>
      </p:sp>
      <p:sp>
        <p:nvSpPr>
          <p:cNvPr id="3" name="Text Placeholder 2"/>
          <p:cNvSpPr>
            <a:spLocks noGrp="1"/>
          </p:cNvSpPr>
          <p:nvPr>
            <p:ph type="body" sz="quarter" idx="11"/>
          </p:nvPr>
        </p:nvSpPr>
        <p:spPr/>
        <p:txBody>
          <a:bodyPr/>
          <a:lstStyle/>
          <a:p>
            <a:r>
              <a:rPr lang="en-US" dirty="0"/>
              <a:t>Scatter Plot Analysis on Mileage on Sedans and Corresponding Price</a:t>
            </a:r>
          </a:p>
        </p:txBody>
      </p:sp>
      <p:sp>
        <p:nvSpPr>
          <p:cNvPr id="41" name="Rectangle 40">
            <a:extLst>
              <a:ext uri="{FF2B5EF4-FFF2-40B4-BE49-F238E27FC236}">
                <a16:creationId xmlns:a16="http://schemas.microsoft.com/office/drawing/2014/main" id="{587C5D63-C2DF-4191-808C-EED359EBFACA}"/>
              </a:ext>
            </a:extLst>
          </p:cNvPr>
          <p:cNvSpPr/>
          <p:nvPr/>
        </p:nvSpPr>
        <p:spPr>
          <a:xfrm>
            <a:off x="424679" y="4606433"/>
            <a:ext cx="1824970" cy="463460"/>
          </a:xfrm>
          <a:prstGeom prst="rect">
            <a:avLst/>
          </a:prstGeom>
          <a:solidFill>
            <a:srgbClr val="F6F8FA"/>
          </a:solidFill>
          <a:ln>
            <a:solidFill>
              <a:srgbClr val="F6F8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2DC93B1-5DD7-456A-A10E-C69E29B84FF7}"/>
              </a:ext>
            </a:extLst>
          </p:cNvPr>
          <p:cNvSpPr/>
          <p:nvPr/>
        </p:nvSpPr>
        <p:spPr>
          <a:xfrm>
            <a:off x="6894351" y="4567536"/>
            <a:ext cx="1824970" cy="463460"/>
          </a:xfrm>
          <a:prstGeom prst="rect">
            <a:avLst/>
          </a:prstGeom>
          <a:solidFill>
            <a:srgbClr val="F6F8FA"/>
          </a:solidFill>
          <a:ln>
            <a:solidFill>
              <a:srgbClr val="F6F8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6CF120D3-0BB7-4BD1-BDA8-673164373047}"/>
              </a:ext>
            </a:extLst>
          </p:cNvPr>
          <p:cNvGrpSpPr/>
          <p:nvPr/>
        </p:nvGrpSpPr>
        <p:grpSpPr>
          <a:xfrm>
            <a:off x="6792472" y="1422740"/>
            <a:ext cx="1850277" cy="1411250"/>
            <a:chOff x="6696823" y="1125952"/>
            <a:chExt cx="1850277" cy="1411250"/>
          </a:xfrm>
        </p:grpSpPr>
        <p:sp>
          <p:nvSpPr>
            <p:cNvPr id="21" name="TextBox 20">
              <a:extLst>
                <a:ext uri="{FF2B5EF4-FFF2-40B4-BE49-F238E27FC236}">
                  <a16:creationId xmlns:a16="http://schemas.microsoft.com/office/drawing/2014/main" id="{BAA4E11A-F838-4D89-8567-8FC7F3652A52}"/>
                </a:ext>
              </a:extLst>
            </p:cNvPr>
            <p:cNvSpPr txBox="1"/>
            <p:nvPr/>
          </p:nvSpPr>
          <p:spPr>
            <a:xfrm>
              <a:off x="6696823" y="1433567"/>
              <a:ext cx="1850277" cy="1103635"/>
            </a:xfrm>
            <a:prstGeom prst="rect">
              <a:avLst/>
            </a:prstGeom>
            <a:noFill/>
          </p:spPr>
          <p:txBody>
            <a:bodyPr wrap="square" lIns="0" tIns="0" rIns="0" bIns="0" rtlCol="0">
              <a:spAutoFit/>
            </a:bodyPr>
            <a:lstStyle/>
            <a:p>
              <a:pPr>
                <a:lnSpc>
                  <a:spcPct val="130000"/>
                </a:lnSpc>
                <a:spcAft>
                  <a:spcPts val="900"/>
                </a:spcAft>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By generating a complete scatter plot of all Sedans, we find that mileage negatively correlates with price. Considering the variability of sedans and features, we have further broken down pickup trucks into segments to perform regression analyses. </a:t>
              </a:r>
            </a:p>
          </p:txBody>
        </p:sp>
        <p:sp>
          <p:nvSpPr>
            <p:cNvPr id="22" name="Title 2">
              <a:extLst>
                <a:ext uri="{FF2B5EF4-FFF2-40B4-BE49-F238E27FC236}">
                  <a16:creationId xmlns:a16="http://schemas.microsoft.com/office/drawing/2014/main" id="{3CB6E4FA-25C8-4907-88E2-738F561B9A90}"/>
                </a:ext>
              </a:extLst>
            </p:cNvPr>
            <p:cNvSpPr txBox="1">
              <a:spLocks/>
            </p:cNvSpPr>
            <p:nvPr/>
          </p:nvSpPr>
          <p:spPr>
            <a:xfrm>
              <a:off x="6696823" y="1125952"/>
              <a:ext cx="1850277" cy="184666"/>
            </a:xfrm>
            <a:prstGeom prst="rect">
              <a:avLst/>
            </a:prstGeom>
          </p:spPr>
          <p:txBody>
            <a:bodyPr wrap="square" lIns="0" tIns="0" rIns="0" bIns="0">
              <a:spAutoFit/>
            </a:bodyPr>
            <a:lstStyle>
              <a:lvl1pPr algn="ctr" defTabSz="1828800" rtl="0" eaLnBrk="1" latinLnBrk="0" hangingPunct="1">
                <a:lnSpc>
                  <a:spcPct val="100000"/>
                </a:lnSpc>
                <a:spcBef>
                  <a:spcPct val="0"/>
                </a:spcBef>
                <a:buNone/>
                <a:defRPr sz="6000" b="1" kern="1200" cap="none" spc="-10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pPr algn="l"/>
              <a:r>
                <a:rPr lang="en-US" sz="1200" cap="all" spc="20" dirty="0">
                  <a:solidFill>
                    <a:schemeClr val="accent2"/>
                  </a:solidFill>
                  <a:latin typeface="Lato" panose="020F0502020204030203" pitchFamily="34" charset="0"/>
                </a:rPr>
                <a:t>Findings</a:t>
              </a:r>
            </a:p>
          </p:txBody>
        </p:sp>
      </p:grpSp>
      <p:pic>
        <p:nvPicPr>
          <p:cNvPr id="23" name="Content Placeholder 14" descr="Chart, histogram&#10;&#10;Description automatically generated">
            <a:extLst>
              <a:ext uri="{FF2B5EF4-FFF2-40B4-BE49-F238E27FC236}">
                <a16:creationId xmlns:a16="http://schemas.microsoft.com/office/drawing/2014/main" id="{E674AA35-C187-44BB-9D21-58DE94B1A7FC}"/>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42085" y="948341"/>
            <a:ext cx="7072941" cy="4027794"/>
          </a:xfrm>
          <a:prstGeom prst="rect">
            <a:avLst/>
          </a:prstGeom>
        </p:spPr>
      </p:pic>
    </p:spTree>
    <p:extLst>
      <p:ext uri="{BB962C8B-B14F-4D97-AF65-F5344CB8AC3E}">
        <p14:creationId xmlns:p14="http://schemas.microsoft.com/office/powerpoint/2010/main" val="1886666983"/>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Ford </a:t>
            </a:r>
            <a:r>
              <a:rPr lang="en-US" dirty="0">
                <a:solidFill>
                  <a:schemeClr val="accent2"/>
                </a:solidFill>
              </a:rPr>
              <a:t>regressions </a:t>
            </a:r>
          </a:p>
        </p:txBody>
      </p:sp>
      <p:cxnSp>
        <p:nvCxnSpPr>
          <p:cNvPr id="5" name="Straight Connector 4"/>
          <p:cNvCxnSpPr>
            <a:cxnSpLocks/>
          </p:cNvCxnSpPr>
          <p:nvPr/>
        </p:nvCxnSpPr>
        <p:spPr>
          <a:xfrm>
            <a:off x="3080118" y="1247257"/>
            <a:ext cx="0" cy="3359176"/>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A6E0A18E-ACD7-4299-8CBB-A0E8DF056DF3}"/>
              </a:ext>
            </a:extLst>
          </p:cNvPr>
          <p:cNvSpPr/>
          <p:nvPr/>
        </p:nvSpPr>
        <p:spPr>
          <a:xfrm>
            <a:off x="424679" y="4606433"/>
            <a:ext cx="1824970" cy="463460"/>
          </a:xfrm>
          <a:prstGeom prst="rect">
            <a:avLst/>
          </a:prstGeom>
          <a:solidFill>
            <a:srgbClr val="F6F8FA"/>
          </a:solidFill>
          <a:ln>
            <a:solidFill>
              <a:srgbClr val="F6F8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2F19DF3-9144-434D-ADFE-C17FDB87499D}"/>
              </a:ext>
            </a:extLst>
          </p:cNvPr>
          <p:cNvSpPr/>
          <p:nvPr/>
        </p:nvSpPr>
        <p:spPr>
          <a:xfrm>
            <a:off x="6894351" y="4567536"/>
            <a:ext cx="1824970" cy="463460"/>
          </a:xfrm>
          <a:prstGeom prst="rect">
            <a:avLst/>
          </a:prstGeom>
          <a:solidFill>
            <a:srgbClr val="F6F8FA"/>
          </a:solidFill>
          <a:ln>
            <a:solidFill>
              <a:srgbClr val="F6F8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84F7F7D4-CE0F-4D23-B5B2-3D348D59AD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679" y="1290460"/>
            <a:ext cx="2792205" cy="1930928"/>
          </a:xfrm>
          <a:prstGeom prst="rect">
            <a:avLst/>
          </a:prstGeom>
        </p:spPr>
      </p:pic>
      <p:pic>
        <p:nvPicPr>
          <p:cNvPr id="31" name="Picture 30">
            <a:extLst>
              <a:ext uri="{FF2B5EF4-FFF2-40B4-BE49-F238E27FC236}">
                <a16:creationId xmlns:a16="http://schemas.microsoft.com/office/drawing/2014/main" id="{6F282052-C335-4F03-A0D2-5203A223F2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0352" y="1290461"/>
            <a:ext cx="2792204" cy="1930927"/>
          </a:xfrm>
          <a:prstGeom prst="rect">
            <a:avLst/>
          </a:prstGeom>
        </p:spPr>
      </p:pic>
      <p:pic>
        <p:nvPicPr>
          <p:cNvPr id="33" name="Picture 32">
            <a:extLst>
              <a:ext uri="{FF2B5EF4-FFF2-40B4-BE49-F238E27FC236}">
                <a16:creationId xmlns:a16="http://schemas.microsoft.com/office/drawing/2014/main" id="{4BB9D87F-17E1-4389-AF52-C7157D174B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43024" y="1290461"/>
            <a:ext cx="2792203" cy="1930927"/>
          </a:xfrm>
          <a:prstGeom prst="rect">
            <a:avLst/>
          </a:prstGeom>
        </p:spPr>
      </p:pic>
      <p:sp>
        <p:nvSpPr>
          <p:cNvPr id="40" name="TextBox 39">
            <a:extLst>
              <a:ext uri="{FF2B5EF4-FFF2-40B4-BE49-F238E27FC236}">
                <a16:creationId xmlns:a16="http://schemas.microsoft.com/office/drawing/2014/main" id="{189255B3-C6F5-4D00-92AC-8F8F378CB72D}"/>
              </a:ext>
            </a:extLst>
          </p:cNvPr>
          <p:cNvSpPr txBox="1"/>
          <p:nvPr/>
        </p:nvSpPr>
        <p:spPr>
          <a:xfrm>
            <a:off x="974069" y="3299280"/>
            <a:ext cx="1683314" cy="1538883"/>
          </a:xfrm>
          <a:prstGeom prst="rect">
            <a:avLst/>
          </a:prstGeom>
          <a:noFill/>
        </p:spPr>
        <p:txBody>
          <a:bodyPr wrap="square" lIns="0" tIns="0" rIns="0" bIns="0" rtlCol="0">
            <a:spAutoFit/>
          </a:bodyPr>
          <a:lstStyle/>
          <a:p>
            <a:r>
              <a:rPr lang="en-US" sz="1000" b="1" dirty="0">
                <a:solidFill>
                  <a:schemeClr val="accent1"/>
                </a:solidFill>
                <a:latin typeface="Lato" panose="020F0502020204030203" pitchFamily="34" charset="0"/>
                <a:ea typeface="Open Sans" panose="020B0606030504020204" pitchFamily="34" charset="0"/>
                <a:cs typeface="Open Sans" panose="020B0606030504020204" pitchFamily="34" charset="0"/>
              </a:rPr>
              <a:t>Model: </a:t>
            </a:r>
            <a:r>
              <a:rPr lang="en-US" sz="1000" dirty="0">
                <a:solidFill>
                  <a:schemeClr val="accent1"/>
                </a:solidFill>
                <a:latin typeface="Lato" panose="020F0502020204030203" pitchFamily="34" charset="0"/>
                <a:ea typeface="Open Sans" panose="020B0606030504020204" pitchFamily="34" charset="0"/>
                <a:cs typeface="Open Sans" panose="020B0606030504020204" pitchFamily="34" charset="0"/>
              </a:rPr>
              <a:t>Ford F-150</a:t>
            </a:r>
          </a:p>
          <a:p>
            <a:r>
              <a:rPr lang="en-US" sz="1000" b="1" dirty="0">
                <a:solidFill>
                  <a:schemeClr val="accent1"/>
                </a:solidFill>
                <a:latin typeface="Lato" panose="020F0502020204030203" pitchFamily="34" charset="0"/>
                <a:ea typeface="Open Sans" panose="020B0606030504020204" pitchFamily="34" charset="0"/>
                <a:cs typeface="Open Sans" panose="020B0606030504020204" pitchFamily="34" charset="0"/>
              </a:rPr>
              <a:t>Fuel: </a:t>
            </a:r>
            <a:r>
              <a:rPr lang="en-US" sz="1000" dirty="0">
                <a:solidFill>
                  <a:schemeClr val="accent1"/>
                </a:solidFill>
                <a:latin typeface="Lato" panose="020F0502020204030203" pitchFamily="34" charset="0"/>
                <a:ea typeface="Open Sans" panose="020B0606030504020204" pitchFamily="34" charset="0"/>
                <a:cs typeface="Open Sans" panose="020B0606030504020204" pitchFamily="34" charset="0"/>
              </a:rPr>
              <a:t>Gasoline</a:t>
            </a:r>
          </a:p>
          <a:p>
            <a:r>
              <a:rPr lang="en-US" sz="1000" b="1" dirty="0">
                <a:solidFill>
                  <a:schemeClr val="accent1"/>
                </a:solidFill>
                <a:latin typeface="Lato" panose="020F0502020204030203" pitchFamily="34" charset="0"/>
                <a:ea typeface="Open Sans" panose="020B0606030504020204" pitchFamily="34" charset="0"/>
                <a:cs typeface="Open Sans" panose="020B0606030504020204" pitchFamily="34" charset="0"/>
              </a:rPr>
              <a:t>Records: </a:t>
            </a:r>
            <a:r>
              <a:rPr lang="en-US" sz="1000" dirty="0">
                <a:solidFill>
                  <a:schemeClr val="accent1"/>
                </a:solidFill>
                <a:latin typeface="Lato" panose="020F0502020204030203" pitchFamily="34" charset="0"/>
                <a:ea typeface="Open Sans" panose="020B0606030504020204" pitchFamily="34" charset="0"/>
                <a:cs typeface="Open Sans" panose="020B0606030504020204" pitchFamily="34" charset="0"/>
              </a:rPr>
              <a:t>9197</a:t>
            </a:r>
          </a:p>
          <a:p>
            <a:endParaRPr lang="en-US" sz="1000" b="1" dirty="0">
              <a:solidFill>
                <a:schemeClr val="accent1"/>
              </a:solidFill>
              <a:latin typeface="Lato" panose="020F0502020204030203" pitchFamily="34" charset="0"/>
              <a:ea typeface="Open Sans" panose="020B0606030504020204" pitchFamily="34" charset="0"/>
              <a:cs typeface="Open Sans" panose="020B0606030504020204" pitchFamily="34" charset="0"/>
            </a:endParaRPr>
          </a:p>
          <a:p>
            <a:r>
              <a:rPr lang="en-US" sz="1000" b="1" dirty="0">
                <a:solidFill>
                  <a:schemeClr val="accent1"/>
                </a:solidFill>
                <a:latin typeface="Lato" panose="020F0502020204030203" pitchFamily="34" charset="0"/>
                <a:ea typeface="Open Sans" panose="020B0606030504020204" pitchFamily="34" charset="0"/>
                <a:cs typeface="Open Sans" panose="020B0606030504020204" pitchFamily="34" charset="0"/>
              </a:rPr>
              <a:t>R^2: </a:t>
            </a:r>
            <a:r>
              <a:rPr lang="en-US" sz="1000" dirty="0">
                <a:solidFill>
                  <a:schemeClr val="accent1"/>
                </a:solidFill>
                <a:latin typeface="Lato" panose="020F0502020204030203" pitchFamily="34" charset="0"/>
                <a:ea typeface="Open Sans" panose="020B0606030504020204" pitchFamily="34" charset="0"/>
                <a:cs typeface="Open Sans" panose="020B0606030504020204" pitchFamily="34" charset="0"/>
              </a:rPr>
              <a:t>0.155889</a:t>
            </a:r>
          </a:p>
          <a:p>
            <a:r>
              <a:rPr lang="en-US" sz="1000" b="1" dirty="0">
                <a:solidFill>
                  <a:schemeClr val="accent1"/>
                </a:solidFill>
                <a:latin typeface="Lato" panose="020F0502020204030203" pitchFamily="34" charset="0"/>
                <a:ea typeface="Open Sans" panose="020B0606030504020204" pitchFamily="34" charset="0"/>
                <a:cs typeface="Open Sans" panose="020B0606030504020204" pitchFamily="34" charset="0"/>
              </a:rPr>
              <a:t>Y= </a:t>
            </a:r>
            <a:r>
              <a:rPr lang="en-US" sz="1000" dirty="0">
                <a:solidFill>
                  <a:schemeClr val="accent1"/>
                </a:solidFill>
                <a:latin typeface="Lato" panose="020F0502020204030203" pitchFamily="34" charset="0"/>
                <a:ea typeface="Open Sans" panose="020B0606030504020204" pitchFamily="34" charset="0"/>
                <a:cs typeface="Open Sans" panose="020B0606030504020204" pitchFamily="34" charset="0"/>
              </a:rPr>
              <a:t>-0.12X + 36,267.72 </a:t>
            </a:r>
          </a:p>
          <a:p>
            <a:endParaRPr lang="en-US" sz="1000" dirty="0">
              <a:solidFill>
                <a:schemeClr val="accent1"/>
              </a:solidFill>
              <a:latin typeface="Lato" panose="020F0502020204030203" pitchFamily="34" charset="0"/>
              <a:ea typeface="Open Sans" panose="020B0606030504020204" pitchFamily="34" charset="0"/>
              <a:cs typeface="Open Sans" panose="020B0606030504020204" pitchFamily="34" charset="0"/>
            </a:endParaRPr>
          </a:p>
          <a:p>
            <a:r>
              <a:rPr lang="en-US" sz="1000" dirty="0">
                <a:solidFill>
                  <a:schemeClr val="accent1"/>
                </a:solidFill>
                <a:latin typeface="Lato" panose="020F0502020204030203" pitchFamily="34" charset="0"/>
                <a:ea typeface="Open Sans" panose="020B0606030504020204" pitchFamily="34" charset="0"/>
                <a:cs typeface="Open Sans" panose="020B0606030504020204" pitchFamily="34" charset="0"/>
              </a:rPr>
              <a:t>$0.12 Drop for Every Mile</a:t>
            </a:r>
          </a:p>
          <a:p>
            <a:endParaRPr lang="en-US" sz="1000" b="1" dirty="0">
              <a:solidFill>
                <a:schemeClr val="accent1"/>
              </a:solidFill>
              <a:latin typeface="Lato" panose="020F0502020204030203" pitchFamily="34" charset="0"/>
              <a:ea typeface="Open Sans" panose="020B0606030504020204" pitchFamily="34" charset="0"/>
              <a:cs typeface="Open Sans" panose="020B0606030504020204" pitchFamily="34" charset="0"/>
            </a:endParaRPr>
          </a:p>
          <a:p>
            <a:endParaRPr lang="en-US" sz="1000" b="1" dirty="0">
              <a:solidFill>
                <a:schemeClr val="accent1"/>
              </a:solidFill>
              <a:latin typeface="Lato" panose="020F0502020204030203" pitchFamily="34" charset="0"/>
              <a:ea typeface="Open Sans" panose="020B0606030504020204" pitchFamily="34" charset="0"/>
              <a:cs typeface="Open Sans" panose="020B0606030504020204" pitchFamily="34" charset="0"/>
            </a:endParaRPr>
          </a:p>
        </p:txBody>
      </p:sp>
      <p:cxnSp>
        <p:nvCxnSpPr>
          <p:cNvPr id="45" name="Straight Connector 44">
            <a:extLst>
              <a:ext uri="{FF2B5EF4-FFF2-40B4-BE49-F238E27FC236}">
                <a16:creationId xmlns:a16="http://schemas.microsoft.com/office/drawing/2014/main" id="{729BA648-BF6A-45D4-B0D3-5BD67EB7AAC5}"/>
              </a:ext>
            </a:extLst>
          </p:cNvPr>
          <p:cNvCxnSpPr>
            <a:cxnSpLocks/>
          </p:cNvCxnSpPr>
          <p:nvPr/>
        </p:nvCxnSpPr>
        <p:spPr>
          <a:xfrm>
            <a:off x="6086671" y="1247257"/>
            <a:ext cx="0" cy="3359176"/>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6C73E685-2DB3-49C0-A061-1D30F3075E30}"/>
              </a:ext>
            </a:extLst>
          </p:cNvPr>
          <p:cNvSpPr txBox="1"/>
          <p:nvPr/>
        </p:nvSpPr>
        <p:spPr>
          <a:xfrm>
            <a:off x="3934210" y="3299279"/>
            <a:ext cx="1683314" cy="1538883"/>
          </a:xfrm>
          <a:prstGeom prst="rect">
            <a:avLst/>
          </a:prstGeom>
          <a:noFill/>
        </p:spPr>
        <p:txBody>
          <a:bodyPr wrap="square" lIns="0" tIns="0" rIns="0" bIns="0" rtlCol="0">
            <a:spAutoFit/>
          </a:bodyPr>
          <a:lstStyle/>
          <a:p>
            <a:r>
              <a:rPr lang="en-US" sz="1000" b="1" dirty="0">
                <a:solidFill>
                  <a:schemeClr val="accent1"/>
                </a:solidFill>
                <a:latin typeface="Lato" panose="020F0502020204030203" pitchFamily="34" charset="0"/>
                <a:ea typeface="Open Sans" panose="020B0606030504020204" pitchFamily="34" charset="0"/>
                <a:cs typeface="Open Sans" panose="020B0606030504020204" pitchFamily="34" charset="0"/>
              </a:rPr>
              <a:t>Model: </a:t>
            </a:r>
            <a:r>
              <a:rPr lang="en-US" sz="1000" dirty="0">
                <a:solidFill>
                  <a:schemeClr val="accent1"/>
                </a:solidFill>
                <a:latin typeface="Lato" panose="020F0502020204030203" pitchFamily="34" charset="0"/>
                <a:ea typeface="Open Sans" panose="020B0606030504020204" pitchFamily="34" charset="0"/>
                <a:cs typeface="Open Sans" panose="020B0606030504020204" pitchFamily="34" charset="0"/>
              </a:rPr>
              <a:t>Ford F-250</a:t>
            </a:r>
          </a:p>
          <a:p>
            <a:r>
              <a:rPr lang="en-US" sz="1000" b="1" dirty="0">
                <a:solidFill>
                  <a:schemeClr val="accent1"/>
                </a:solidFill>
                <a:latin typeface="Lato" panose="020F0502020204030203" pitchFamily="34" charset="0"/>
                <a:ea typeface="Open Sans" panose="020B0606030504020204" pitchFamily="34" charset="0"/>
                <a:cs typeface="Open Sans" panose="020B0606030504020204" pitchFamily="34" charset="0"/>
              </a:rPr>
              <a:t>Fuel: </a:t>
            </a:r>
            <a:r>
              <a:rPr lang="en-US" sz="1000" dirty="0">
                <a:solidFill>
                  <a:schemeClr val="accent1"/>
                </a:solidFill>
                <a:latin typeface="Lato" panose="020F0502020204030203" pitchFamily="34" charset="0"/>
                <a:ea typeface="Open Sans" panose="020B0606030504020204" pitchFamily="34" charset="0"/>
                <a:cs typeface="Open Sans" panose="020B0606030504020204" pitchFamily="34" charset="0"/>
              </a:rPr>
              <a:t>Diesel</a:t>
            </a:r>
          </a:p>
          <a:p>
            <a:r>
              <a:rPr lang="en-US" sz="1000" b="1" dirty="0">
                <a:solidFill>
                  <a:schemeClr val="accent1"/>
                </a:solidFill>
                <a:latin typeface="Lato" panose="020F0502020204030203" pitchFamily="34" charset="0"/>
                <a:ea typeface="Open Sans" panose="020B0606030504020204" pitchFamily="34" charset="0"/>
                <a:cs typeface="Open Sans" panose="020B0606030504020204" pitchFamily="34" charset="0"/>
              </a:rPr>
              <a:t>Records: </a:t>
            </a:r>
            <a:r>
              <a:rPr lang="en-US" sz="1000" dirty="0">
                <a:solidFill>
                  <a:schemeClr val="accent1"/>
                </a:solidFill>
                <a:latin typeface="Lato" panose="020F0502020204030203" pitchFamily="34" charset="0"/>
                <a:ea typeface="Open Sans" panose="020B0606030504020204" pitchFamily="34" charset="0"/>
                <a:cs typeface="Open Sans" panose="020B0606030504020204" pitchFamily="34" charset="0"/>
              </a:rPr>
              <a:t>699</a:t>
            </a:r>
          </a:p>
          <a:p>
            <a:endParaRPr lang="en-US" sz="1000" b="1" dirty="0">
              <a:solidFill>
                <a:schemeClr val="accent1"/>
              </a:solidFill>
              <a:latin typeface="Lato" panose="020F0502020204030203" pitchFamily="34" charset="0"/>
              <a:ea typeface="Open Sans" panose="020B0606030504020204" pitchFamily="34" charset="0"/>
              <a:cs typeface="Open Sans" panose="020B0606030504020204" pitchFamily="34" charset="0"/>
            </a:endParaRPr>
          </a:p>
          <a:p>
            <a:r>
              <a:rPr lang="en-US" sz="1000" b="1" dirty="0">
                <a:solidFill>
                  <a:schemeClr val="accent1"/>
                </a:solidFill>
                <a:latin typeface="Lato" panose="020F0502020204030203" pitchFamily="34" charset="0"/>
                <a:ea typeface="Open Sans" panose="020B0606030504020204" pitchFamily="34" charset="0"/>
                <a:cs typeface="Open Sans" panose="020B0606030504020204" pitchFamily="34" charset="0"/>
              </a:rPr>
              <a:t>R^2: </a:t>
            </a:r>
            <a:r>
              <a:rPr lang="en-US" sz="1000" dirty="0">
                <a:solidFill>
                  <a:schemeClr val="accent1"/>
                </a:solidFill>
                <a:latin typeface="Lato" panose="020F0502020204030203" pitchFamily="34" charset="0"/>
                <a:ea typeface="Open Sans" panose="020B0606030504020204" pitchFamily="34" charset="0"/>
                <a:cs typeface="Open Sans" panose="020B0606030504020204" pitchFamily="34" charset="0"/>
              </a:rPr>
              <a:t>0.230075</a:t>
            </a:r>
          </a:p>
          <a:p>
            <a:r>
              <a:rPr lang="en-US" sz="1000" b="1" dirty="0">
                <a:solidFill>
                  <a:schemeClr val="accent1"/>
                </a:solidFill>
                <a:latin typeface="Lato" panose="020F0502020204030203" pitchFamily="34" charset="0"/>
                <a:ea typeface="Open Sans" panose="020B0606030504020204" pitchFamily="34" charset="0"/>
                <a:cs typeface="Open Sans" panose="020B0606030504020204" pitchFamily="34" charset="0"/>
              </a:rPr>
              <a:t>Y= </a:t>
            </a:r>
            <a:r>
              <a:rPr lang="en-US" sz="1000" dirty="0">
                <a:solidFill>
                  <a:schemeClr val="accent1"/>
                </a:solidFill>
                <a:latin typeface="Lato" panose="020F0502020204030203" pitchFamily="34" charset="0"/>
                <a:ea typeface="Open Sans" panose="020B0606030504020204" pitchFamily="34" charset="0"/>
                <a:cs typeface="Open Sans" panose="020B0606030504020204" pitchFamily="34" charset="0"/>
              </a:rPr>
              <a:t>-0.09X + 48,097.43 </a:t>
            </a:r>
          </a:p>
          <a:p>
            <a:endParaRPr lang="en-US" sz="1000" dirty="0">
              <a:solidFill>
                <a:schemeClr val="accent1"/>
              </a:solidFill>
              <a:latin typeface="Lato" panose="020F0502020204030203" pitchFamily="34" charset="0"/>
              <a:ea typeface="Open Sans" panose="020B0606030504020204" pitchFamily="34" charset="0"/>
              <a:cs typeface="Open Sans" panose="020B0606030504020204" pitchFamily="34" charset="0"/>
            </a:endParaRPr>
          </a:p>
          <a:p>
            <a:r>
              <a:rPr lang="en-US" sz="1000" dirty="0">
                <a:solidFill>
                  <a:schemeClr val="accent1"/>
                </a:solidFill>
                <a:latin typeface="Lato" panose="020F0502020204030203" pitchFamily="34" charset="0"/>
                <a:ea typeface="Open Sans" panose="020B0606030504020204" pitchFamily="34" charset="0"/>
                <a:cs typeface="Open Sans" panose="020B0606030504020204" pitchFamily="34" charset="0"/>
              </a:rPr>
              <a:t>$0.09 Drop for Every Mile</a:t>
            </a:r>
          </a:p>
          <a:p>
            <a:endParaRPr lang="en-US" sz="1000" b="1" dirty="0">
              <a:solidFill>
                <a:schemeClr val="accent1"/>
              </a:solidFill>
              <a:latin typeface="Lato" panose="020F0502020204030203" pitchFamily="34" charset="0"/>
              <a:ea typeface="Open Sans" panose="020B0606030504020204" pitchFamily="34" charset="0"/>
              <a:cs typeface="Open Sans" panose="020B0606030504020204" pitchFamily="34" charset="0"/>
            </a:endParaRPr>
          </a:p>
          <a:p>
            <a:endParaRPr lang="en-US" sz="1000" b="1" dirty="0">
              <a:solidFill>
                <a:schemeClr val="accent1"/>
              </a:solidFill>
              <a:latin typeface="Lato" panose="020F0502020204030203" pitchFamily="34" charset="0"/>
              <a:ea typeface="Open Sans" panose="020B0606030504020204" pitchFamily="34" charset="0"/>
              <a:cs typeface="Open Sans" panose="020B0606030504020204" pitchFamily="34" charset="0"/>
            </a:endParaRPr>
          </a:p>
        </p:txBody>
      </p:sp>
      <p:sp>
        <p:nvSpPr>
          <p:cNvPr id="47" name="TextBox 46">
            <a:extLst>
              <a:ext uri="{FF2B5EF4-FFF2-40B4-BE49-F238E27FC236}">
                <a16:creationId xmlns:a16="http://schemas.microsoft.com/office/drawing/2014/main" id="{99664135-C41F-4866-8D57-539494C1818A}"/>
              </a:ext>
            </a:extLst>
          </p:cNvPr>
          <p:cNvSpPr txBox="1"/>
          <p:nvPr/>
        </p:nvSpPr>
        <p:spPr>
          <a:xfrm>
            <a:off x="7163805" y="3299278"/>
            <a:ext cx="1683314" cy="1538883"/>
          </a:xfrm>
          <a:prstGeom prst="rect">
            <a:avLst/>
          </a:prstGeom>
          <a:noFill/>
        </p:spPr>
        <p:txBody>
          <a:bodyPr wrap="square" lIns="0" tIns="0" rIns="0" bIns="0" rtlCol="0">
            <a:spAutoFit/>
          </a:bodyPr>
          <a:lstStyle/>
          <a:p>
            <a:r>
              <a:rPr lang="en-US" sz="1000" b="1" dirty="0">
                <a:solidFill>
                  <a:schemeClr val="accent1"/>
                </a:solidFill>
                <a:latin typeface="Lato" panose="020F0502020204030203" pitchFamily="34" charset="0"/>
                <a:ea typeface="Open Sans" panose="020B0606030504020204" pitchFamily="34" charset="0"/>
                <a:cs typeface="Open Sans" panose="020B0606030504020204" pitchFamily="34" charset="0"/>
              </a:rPr>
              <a:t>Model: </a:t>
            </a:r>
            <a:r>
              <a:rPr lang="en-US" sz="1000" dirty="0">
                <a:solidFill>
                  <a:schemeClr val="accent1"/>
                </a:solidFill>
                <a:latin typeface="Lato" panose="020F0502020204030203" pitchFamily="34" charset="0"/>
                <a:ea typeface="Open Sans" panose="020B0606030504020204" pitchFamily="34" charset="0"/>
                <a:cs typeface="Open Sans" panose="020B0606030504020204" pitchFamily="34" charset="0"/>
              </a:rPr>
              <a:t>Ford F-350</a:t>
            </a:r>
          </a:p>
          <a:p>
            <a:r>
              <a:rPr lang="en-US" sz="1000" b="1" dirty="0">
                <a:solidFill>
                  <a:schemeClr val="accent1"/>
                </a:solidFill>
                <a:latin typeface="Lato" panose="020F0502020204030203" pitchFamily="34" charset="0"/>
                <a:ea typeface="Open Sans" panose="020B0606030504020204" pitchFamily="34" charset="0"/>
                <a:cs typeface="Open Sans" panose="020B0606030504020204" pitchFamily="34" charset="0"/>
              </a:rPr>
              <a:t>Fuel: </a:t>
            </a:r>
            <a:r>
              <a:rPr lang="en-US" sz="1000" dirty="0">
                <a:solidFill>
                  <a:schemeClr val="accent1"/>
                </a:solidFill>
                <a:latin typeface="Lato" panose="020F0502020204030203" pitchFamily="34" charset="0"/>
                <a:ea typeface="Open Sans" panose="020B0606030504020204" pitchFamily="34" charset="0"/>
                <a:cs typeface="Open Sans" panose="020B0606030504020204" pitchFamily="34" charset="0"/>
              </a:rPr>
              <a:t>Diesel</a:t>
            </a:r>
          </a:p>
          <a:p>
            <a:r>
              <a:rPr lang="en-US" sz="1000" b="1" dirty="0">
                <a:solidFill>
                  <a:schemeClr val="accent1"/>
                </a:solidFill>
                <a:latin typeface="Lato" panose="020F0502020204030203" pitchFamily="34" charset="0"/>
                <a:ea typeface="Open Sans" panose="020B0606030504020204" pitchFamily="34" charset="0"/>
                <a:cs typeface="Open Sans" panose="020B0606030504020204" pitchFamily="34" charset="0"/>
              </a:rPr>
              <a:t>Records: </a:t>
            </a:r>
            <a:r>
              <a:rPr lang="en-US" sz="1000" dirty="0">
                <a:solidFill>
                  <a:schemeClr val="accent1"/>
                </a:solidFill>
                <a:latin typeface="Lato" panose="020F0502020204030203" pitchFamily="34" charset="0"/>
                <a:ea typeface="Open Sans" panose="020B0606030504020204" pitchFamily="34" charset="0"/>
                <a:cs typeface="Open Sans" panose="020B0606030504020204" pitchFamily="34" charset="0"/>
              </a:rPr>
              <a:t>9197</a:t>
            </a:r>
          </a:p>
          <a:p>
            <a:endParaRPr lang="en-US" sz="1000" b="1" dirty="0">
              <a:solidFill>
                <a:schemeClr val="accent1"/>
              </a:solidFill>
              <a:latin typeface="Lato" panose="020F0502020204030203" pitchFamily="34" charset="0"/>
              <a:ea typeface="Open Sans" panose="020B0606030504020204" pitchFamily="34" charset="0"/>
              <a:cs typeface="Open Sans" panose="020B0606030504020204" pitchFamily="34" charset="0"/>
            </a:endParaRPr>
          </a:p>
          <a:p>
            <a:r>
              <a:rPr lang="en-US" sz="1000" b="1" dirty="0">
                <a:solidFill>
                  <a:schemeClr val="accent1"/>
                </a:solidFill>
                <a:latin typeface="Lato" panose="020F0502020204030203" pitchFamily="34" charset="0"/>
                <a:ea typeface="Open Sans" panose="020B0606030504020204" pitchFamily="34" charset="0"/>
                <a:cs typeface="Open Sans" panose="020B0606030504020204" pitchFamily="34" charset="0"/>
              </a:rPr>
              <a:t>R^2: </a:t>
            </a:r>
            <a:r>
              <a:rPr lang="en-US" sz="1000" dirty="0">
                <a:solidFill>
                  <a:schemeClr val="accent1"/>
                </a:solidFill>
                <a:latin typeface="Lato" panose="020F0502020204030203" pitchFamily="34" charset="0"/>
                <a:ea typeface="Open Sans" panose="020B0606030504020204" pitchFamily="34" charset="0"/>
                <a:cs typeface="Open Sans" panose="020B0606030504020204" pitchFamily="34" charset="0"/>
              </a:rPr>
              <a:t>0.1507034</a:t>
            </a:r>
          </a:p>
          <a:p>
            <a:r>
              <a:rPr lang="en-US" sz="1000" b="1" dirty="0">
                <a:solidFill>
                  <a:schemeClr val="accent1"/>
                </a:solidFill>
                <a:latin typeface="Lato" panose="020F0502020204030203" pitchFamily="34" charset="0"/>
                <a:ea typeface="Open Sans" panose="020B0606030504020204" pitchFamily="34" charset="0"/>
                <a:cs typeface="Open Sans" panose="020B0606030504020204" pitchFamily="34" charset="0"/>
              </a:rPr>
              <a:t>Y= </a:t>
            </a:r>
            <a:r>
              <a:rPr lang="en-US" sz="1000" dirty="0">
                <a:solidFill>
                  <a:schemeClr val="accent1"/>
                </a:solidFill>
                <a:latin typeface="Lato" panose="020F0502020204030203" pitchFamily="34" charset="0"/>
                <a:ea typeface="Open Sans" panose="020B0606030504020204" pitchFamily="34" charset="0"/>
                <a:cs typeface="Open Sans" panose="020B0606030504020204" pitchFamily="34" charset="0"/>
              </a:rPr>
              <a:t>-0.10X + 48,289.00 </a:t>
            </a:r>
          </a:p>
          <a:p>
            <a:endParaRPr lang="en-US" sz="1000" dirty="0">
              <a:solidFill>
                <a:schemeClr val="accent1"/>
              </a:solidFill>
              <a:latin typeface="Lato" panose="020F0502020204030203" pitchFamily="34" charset="0"/>
              <a:ea typeface="Open Sans" panose="020B0606030504020204" pitchFamily="34" charset="0"/>
              <a:cs typeface="Open Sans" panose="020B0606030504020204" pitchFamily="34" charset="0"/>
            </a:endParaRPr>
          </a:p>
          <a:p>
            <a:r>
              <a:rPr lang="en-US" sz="1000" dirty="0">
                <a:solidFill>
                  <a:schemeClr val="accent1"/>
                </a:solidFill>
                <a:latin typeface="Lato" panose="020F0502020204030203" pitchFamily="34" charset="0"/>
                <a:ea typeface="Open Sans" panose="020B0606030504020204" pitchFamily="34" charset="0"/>
                <a:cs typeface="Open Sans" panose="020B0606030504020204" pitchFamily="34" charset="0"/>
              </a:rPr>
              <a:t>$0.10 Drop for Every Mile</a:t>
            </a:r>
          </a:p>
          <a:p>
            <a:endParaRPr lang="en-US" sz="1000" b="1" dirty="0">
              <a:solidFill>
                <a:schemeClr val="accent1"/>
              </a:solidFill>
              <a:latin typeface="Lato" panose="020F0502020204030203" pitchFamily="34" charset="0"/>
              <a:ea typeface="Open Sans" panose="020B0606030504020204" pitchFamily="34" charset="0"/>
              <a:cs typeface="Open Sans" panose="020B0606030504020204" pitchFamily="34" charset="0"/>
            </a:endParaRPr>
          </a:p>
          <a:p>
            <a:endParaRPr lang="en-US" sz="1000" b="1" dirty="0">
              <a:solidFill>
                <a:schemeClr val="accent1"/>
              </a:solidFill>
              <a:latin typeface="Lato" panose="020F0502020204030203"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597164428"/>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Toyota </a:t>
            </a:r>
            <a:r>
              <a:rPr lang="en-US" dirty="0">
                <a:solidFill>
                  <a:schemeClr val="accent2"/>
                </a:solidFill>
              </a:rPr>
              <a:t>regressions </a:t>
            </a:r>
          </a:p>
        </p:txBody>
      </p:sp>
      <p:cxnSp>
        <p:nvCxnSpPr>
          <p:cNvPr id="5" name="Straight Connector 4"/>
          <p:cNvCxnSpPr>
            <a:cxnSpLocks/>
          </p:cNvCxnSpPr>
          <p:nvPr/>
        </p:nvCxnSpPr>
        <p:spPr>
          <a:xfrm>
            <a:off x="3080118" y="1247257"/>
            <a:ext cx="0" cy="3359176"/>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A6E0A18E-ACD7-4299-8CBB-A0E8DF056DF3}"/>
              </a:ext>
            </a:extLst>
          </p:cNvPr>
          <p:cNvSpPr/>
          <p:nvPr/>
        </p:nvSpPr>
        <p:spPr>
          <a:xfrm>
            <a:off x="424679" y="4606433"/>
            <a:ext cx="1824970" cy="463460"/>
          </a:xfrm>
          <a:prstGeom prst="rect">
            <a:avLst/>
          </a:prstGeom>
          <a:solidFill>
            <a:srgbClr val="F6F8FA"/>
          </a:solidFill>
          <a:ln>
            <a:solidFill>
              <a:srgbClr val="F6F8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2F19DF3-9144-434D-ADFE-C17FDB87499D}"/>
              </a:ext>
            </a:extLst>
          </p:cNvPr>
          <p:cNvSpPr/>
          <p:nvPr/>
        </p:nvSpPr>
        <p:spPr>
          <a:xfrm>
            <a:off x="6894351" y="4567536"/>
            <a:ext cx="1824970" cy="463460"/>
          </a:xfrm>
          <a:prstGeom prst="rect">
            <a:avLst/>
          </a:prstGeom>
          <a:solidFill>
            <a:srgbClr val="F6F8FA"/>
          </a:solidFill>
          <a:ln>
            <a:solidFill>
              <a:srgbClr val="F6F8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189255B3-C6F5-4D00-92AC-8F8F378CB72D}"/>
              </a:ext>
            </a:extLst>
          </p:cNvPr>
          <p:cNvSpPr txBox="1"/>
          <p:nvPr/>
        </p:nvSpPr>
        <p:spPr>
          <a:xfrm>
            <a:off x="974069" y="3299280"/>
            <a:ext cx="1683314" cy="1538883"/>
          </a:xfrm>
          <a:prstGeom prst="rect">
            <a:avLst/>
          </a:prstGeom>
          <a:noFill/>
        </p:spPr>
        <p:txBody>
          <a:bodyPr wrap="square" lIns="0" tIns="0" rIns="0" bIns="0" rtlCol="0">
            <a:spAutoFit/>
          </a:bodyPr>
          <a:lstStyle/>
          <a:p>
            <a:r>
              <a:rPr lang="en-US" sz="1000" b="1" dirty="0">
                <a:solidFill>
                  <a:schemeClr val="accent1"/>
                </a:solidFill>
                <a:latin typeface="Lato" panose="020F0502020204030203" pitchFamily="34" charset="0"/>
                <a:ea typeface="Open Sans" panose="020B0606030504020204" pitchFamily="34" charset="0"/>
                <a:cs typeface="Open Sans" panose="020B0606030504020204" pitchFamily="34" charset="0"/>
              </a:rPr>
              <a:t>Model: </a:t>
            </a:r>
            <a:r>
              <a:rPr lang="en-US" sz="1000" dirty="0">
                <a:solidFill>
                  <a:schemeClr val="accent1"/>
                </a:solidFill>
                <a:latin typeface="Lato" panose="020F0502020204030203" pitchFamily="34" charset="0"/>
                <a:ea typeface="Open Sans" panose="020B0606030504020204" pitchFamily="34" charset="0"/>
                <a:cs typeface="Open Sans" panose="020B0606030504020204" pitchFamily="34" charset="0"/>
              </a:rPr>
              <a:t>Toyota Tundra</a:t>
            </a:r>
          </a:p>
          <a:p>
            <a:r>
              <a:rPr lang="en-US" sz="1000" b="1" dirty="0">
                <a:solidFill>
                  <a:schemeClr val="accent1"/>
                </a:solidFill>
                <a:latin typeface="Lato" panose="020F0502020204030203" pitchFamily="34" charset="0"/>
                <a:ea typeface="Open Sans" panose="020B0606030504020204" pitchFamily="34" charset="0"/>
                <a:cs typeface="Open Sans" panose="020B0606030504020204" pitchFamily="34" charset="0"/>
              </a:rPr>
              <a:t>Fuel: </a:t>
            </a:r>
            <a:r>
              <a:rPr lang="en-US" sz="1000" dirty="0">
                <a:solidFill>
                  <a:schemeClr val="accent1"/>
                </a:solidFill>
                <a:latin typeface="Lato" panose="020F0502020204030203" pitchFamily="34" charset="0"/>
                <a:ea typeface="Open Sans" panose="020B0606030504020204" pitchFamily="34" charset="0"/>
                <a:cs typeface="Open Sans" panose="020B0606030504020204" pitchFamily="34" charset="0"/>
              </a:rPr>
              <a:t>Gasoline</a:t>
            </a:r>
          </a:p>
          <a:p>
            <a:r>
              <a:rPr lang="en-US" sz="1000" b="1" dirty="0">
                <a:solidFill>
                  <a:schemeClr val="accent1"/>
                </a:solidFill>
                <a:latin typeface="Lato" panose="020F0502020204030203" pitchFamily="34" charset="0"/>
                <a:ea typeface="Open Sans" panose="020B0606030504020204" pitchFamily="34" charset="0"/>
                <a:cs typeface="Open Sans" panose="020B0606030504020204" pitchFamily="34" charset="0"/>
              </a:rPr>
              <a:t>Records: </a:t>
            </a:r>
            <a:r>
              <a:rPr lang="en-US" sz="1000" dirty="0">
                <a:solidFill>
                  <a:schemeClr val="accent1"/>
                </a:solidFill>
                <a:latin typeface="Lato" panose="020F0502020204030203" pitchFamily="34" charset="0"/>
                <a:ea typeface="Open Sans" panose="020B0606030504020204" pitchFamily="34" charset="0"/>
                <a:cs typeface="Open Sans" panose="020B0606030504020204" pitchFamily="34" charset="0"/>
              </a:rPr>
              <a:t>718</a:t>
            </a:r>
          </a:p>
          <a:p>
            <a:endParaRPr lang="en-US" sz="1000" b="1" dirty="0">
              <a:solidFill>
                <a:schemeClr val="accent1"/>
              </a:solidFill>
              <a:latin typeface="Lato" panose="020F0502020204030203" pitchFamily="34" charset="0"/>
              <a:ea typeface="Open Sans" panose="020B0606030504020204" pitchFamily="34" charset="0"/>
              <a:cs typeface="Open Sans" panose="020B0606030504020204" pitchFamily="34" charset="0"/>
            </a:endParaRPr>
          </a:p>
          <a:p>
            <a:r>
              <a:rPr lang="en-US" sz="1000" b="1" dirty="0">
                <a:solidFill>
                  <a:schemeClr val="accent1"/>
                </a:solidFill>
                <a:latin typeface="Lato" panose="020F0502020204030203" pitchFamily="34" charset="0"/>
                <a:ea typeface="Open Sans" panose="020B0606030504020204" pitchFamily="34" charset="0"/>
                <a:cs typeface="Open Sans" panose="020B0606030504020204" pitchFamily="34" charset="0"/>
              </a:rPr>
              <a:t>R^2: </a:t>
            </a:r>
            <a:r>
              <a:rPr lang="en-US" sz="1000" dirty="0">
                <a:solidFill>
                  <a:schemeClr val="accent1"/>
                </a:solidFill>
                <a:latin typeface="Lato" panose="020F0502020204030203" pitchFamily="34" charset="0"/>
                <a:ea typeface="Open Sans" panose="020B0606030504020204" pitchFamily="34" charset="0"/>
                <a:cs typeface="Open Sans" panose="020B0606030504020204" pitchFamily="34" charset="0"/>
              </a:rPr>
              <a:t>0.4426497</a:t>
            </a:r>
          </a:p>
          <a:p>
            <a:r>
              <a:rPr lang="en-US" sz="1000" b="1" dirty="0">
                <a:solidFill>
                  <a:schemeClr val="accent1"/>
                </a:solidFill>
                <a:latin typeface="Lato" panose="020F0502020204030203" pitchFamily="34" charset="0"/>
                <a:ea typeface="Open Sans" panose="020B0606030504020204" pitchFamily="34" charset="0"/>
                <a:cs typeface="Open Sans" panose="020B0606030504020204" pitchFamily="34" charset="0"/>
              </a:rPr>
              <a:t>Y= </a:t>
            </a:r>
            <a:r>
              <a:rPr lang="en-US" sz="1000" dirty="0">
                <a:solidFill>
                  <a:schemeClr val="accent1"/>
                </a:solidFill>
                <a:latin typeface="Lato" panose="020F0502020204030203" pitchFamily="34" charset="0"/>
                <a:ea typeface="Open Sans" panose="020B0606030504020204" pitchFamily="34" charset="0"/>
                <a:cs typeface="Open Sans" panose="020B0606030504020204" pitchFamily="34" charset="0"/>
              </a:rPr>
              <a:t>-0.13X + 39,270.17 </a:t>
            </a:r>
          </a:p>
          <a:p>
            <a:endParaRPr lang="en-US" sz="1000" dirty="0">
              <a:solidFill>
                <a:schemeClr val="accent1"/>
              </a:solidFill>
              <a:latin typeface="Lato" panose="020F0502020204030203" pitchFamily="34" charset="0"/>
              <a:ea typeface="Open Sans" panose="020B0606030504020204" pitchFamily="34" charset="0"/>
              <a:cs typeface="Open Sans" panose="020B0606030504020204" pitchFamily="34" charset="0"/>
            </a:endParaRPr>
          </a:p>
          <a:p>
            <a:r>
              <a:rPr lang="en-US" sz="1000" dirty="0">
                <a:solidFill>
                  <a:schemeClr val="accent1"/>
                </a:solidFill>
                <a:latin typeface="Lato" panose="020F0502020204030203" pitchFamily="34" charset="0"/>
                <a:ea typeface="Open Sans" panose="020B0606030504020204" pitchFamily="34" charset="0"/>
                <a:cs typeface="Open Sans" panose="020B0606030504020204" pitchFamily="34" charset="0"/>
              </a:rPr>
              <a:t>$0.13 Drop for Every Mile</a:t>
            </a:r>
          </a:p>
          <a:p>
            <a:endParaRPr lang="en-US" sz="1000" b="1" dirty="0">
              <a:solidFill>
                <a:schemeClr val="accent1"/>
              </a:solidFill>
              <a:latin typeface="Lato" panose="020F0502020204030203" pitchFamily="34" charset="0"/>
              <a:ea typeface="Open Sans" panose="020B0606030504020204" pitchFamily="34" charset="0"/>
              <a:cs typeface="Open Sans" panose="020B0606030504020204" pitchFamily="34" charset="0"/>
            </a:endParaRPr>
          </a:p>
          <a:p>
            <a:endParaRPr lang="en-US" sz="1000" b="1" dirty="0">
              <a:solidFill>
                <a:schemeClr val="accent1"/>
              </a:solidFill>
              <a:latin typeface="Lato" panose="020F0502020204030203" pitchFamily="34" charset="0"/>
              <a:ea typeface="Open Sans" panose="020B0606030504020204" pitchFamily="34" charset="0"/>
              <a:cs typeface="Open Sans" panose="020B0606030504020204" pitchFamily="34" charset="0"/>
            </a:endParaRPr>
          </a:p>
        </p:txBody>
      </p:sp>
      <p:cxnSp>
        <p:nvCxnSpPr>
          <p:cNvPr id="45" name="Straight Connector 44">
            <a:extLst>
              <a:ext uri="{FF2B5EF4-FFF2-40B4-BE49-F238E27FC236}">
                <a16:creationId xmlns:a16="http://schemas.microsoft.com/office/drawing/2014/main" id="{729BA648-BF6A-45D4-B0D3-5BD67EB7AAC5}"/>
              </a:ext>
            </a:extLst>
          </p:cNvPr>
          <p:cNvCxnSpPr>
            <a:cxnSpLocks/>
          </p:cNvCxnSpPr>
          <p:nvPr/>
        </p:nvCxnSpPr>
        <p:spPr>
          <a:xfrm>
            <a:off x="6086671" y="1247257"/>
            <a:ext cx="0" cy="3359176"/>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6C73E685-2DB3-49C0-A061-1D30F3075E30}"/>
              </a:ext>
            </a:extLst>
          </p:cNvPr>
          <p:cNvSpPr txBox="1"/>
          <p:nvPr/>
        </p:nvSpPr>
        <p:spPr>
          <a:xfrm>
            <a:off x="3934210" y="3299279"/>
            <a:ext cx="1683314" cy="1538883"/>
          </a:xfrm>
          <a:prstGeom prst="rect">
            <a:avLst/>
          </a:prstGeom>
          <a:noFill/>
        </p:spPr>
        <p:txBody>
          <a:bodyPr wrap="square" lIns="0" tIns="0" rIns="0" bIns="0" rtlCol="0">
            <a:spAutoFit/>
          </a:bodyPr>
          <a:lstStyle/>
          <a:p>
            <a:r>
              <a:rPr lang="en-US" sz="1000" b="1" dirty="0">
                <a:solidFill>
                  <a:schemeClr val="accent1"/>
                </a:solidFill>
                <a:latin typeface="Lato" panose="020F0502020204030203" pitchFamily="34" charset="0"/>
                <a:ea typeface="Open Sans" panose="020B0606030504020204" pitchFamily="34" charset="0"/>
                <a:cs typeface="Open Sans" panose="020B0606030504020204" pitchFamily="34" charset="0"/>
              </a:rPr>
              <a:t>Model: </a:t>
            </a:r>
            <a:r>
              <a:rPr lang="en-US" sz="1000" dirty="0">
                <a:solidFill>
                  <a:schemeClr val="accent1"/>
                </a:solidFill>
                <a:latin typeface="Lato" panose="020F0502020204030203" pitchFamily="34" charset="0"/>
                <a:ea typeface="Open Sans" panose="020B0606030504020204" pitchFamily="34" charset="0"/>
                <a:cs typeface="Open Sans" panose="020B0606030504020204" pitchFamily="34" charset="0"/>
              </a:rPr>
              <a:t>Ford F-250</a:t>
            </a:r>
          </a:p>
          <a:p>
            <a:r>
              <a:rPr lang="en-US" sz="1000" b="1" dirty="0">
                <a:solidFill>
                  <a:schemeClr val="accent1"/>
                </a:solidFill>
                <a:latin typeface="Lato" panose="020F0502020204030203" pitchFamily="34" charset="0"/>
                <a:ea typeface="Open Sans" panose="020B0606030504020204" pitchFamily="34" charset="0"/>
                <a:cs typeface="Open Sans" panose="020B0606030504020204" pitchFamily="34" charset="0"/>
              </a:rPr>
              <a:t>Fuel: </a:t>
            </a:r>
            <a:r>
              <a:rPr lang="en-US" sz="1000" dirty="0">
                <a:solidFill>
                  <a:schemeClr val="accent1"/>
                </a:solidFill>
                <a:latin typeface="Lato" panose="020F0502020204030203" pitchFamily="34" charset="0"/>
                <a:ea typeface="Open Sans" panose="020B0606030504020204" pitchFamily="34" charset="0"/>
                <a:cs typeface="Open Sans" panose="020B0606030504020204" pitchFamily="34" charset="0"/>
              </a:rPr>
              <a:t>Gasoline</a:t>
            </a:r>
          </a:p>
          <a:p>
            <a:r>
              <a:rPr lang="en-US" sz="1000" b="1" dirty="0">
                <a:solidFill>
                  <a:schemeClr val="accent1"/>
                </a:solidFill>
                <a:latin typeface="Lato" panose="020F0502020204030203" pitchFamily="34" charset="0"/>
                <a:ea typeface="Open Sans" panose="020B0606030504020204" pitchFamily="34" charset="0"/>
                <a:cs typeface="Open Sans" panose="020B0606030504020204" pitchFamily="34" charset="0"/>
              </a:rPr>
              <a:t>Records: </a:t>
            </a:r>
            <a:r>
              <a:rPr lang="en-US" sz="1000" dirty="0">
                <a:solidFill>
                  <a:schemeClr val="accent1"/>
                </a:solidFill>
                <a:latin typeface="Lato" panose="020F0502020204030203" pitchFamily="34" charset="0"/>
                <a:ea typeface="Open Sans" panose="020B0606030504020204" pitchFamily="34" charset="0"/>
                <a:cs typeface="Open Sans" panose="020B0606030504020204" pitchFamily="34" charset="0"/>
              </a:rPr>
              <a:t>1251</a:t>
            </a:r>
          </a:p>
          <a:p>
            <a:endParaRPr lang="en-US" sz="1000" b="1" dirty="0">
              <a:solidFill>
                <a:schemeClr val="accent1"/>
              </a:solidFill>
              <a:latin typeface="Lato" panose="020F0502020204030203" pitchFamily="34" charset="0"/>
              <a:ea typeface="Open Sans" panose="020B0606030504020204" pitchFamily="34" charset="0"/>
              <a:cs typeface="Open Sans" panose="020B0606030504020204" pitchFamily="34" charset="0"/>
            </a:endParaRPr>
          </a:p>
          <a:p>
            <a:r>
              <a:rPr lang="en-US" sz="1000" b="1" dirty="0">
                <a:solidFill>
                  <a:schemeClr val="accent1"/>
                </a:solidFill>
                <a:latin typeface="Lato" panose="020F0502020204030203" pitchFamily="34" charset="0"/>
                <a:ea typeface="Open Sans" panose="020B0606030504020204" pitchFamily="34" charset="0"/>
                <a:cs typeface="Open Sans" panose="020B0606030504020204" pitchFamily="34" charset="0"/>
              </a:rPr>
              <a:t>R^2: </a:t>
            </a:r>
            <a:r>
              <a:rPr lang="en-US" sz="1000" dirty="0">
                <a:solidFill>
                  <a:schemeClr val="accent1"/>
                </a:solidFill>
                <a:latin typeface="Lato" panose="020F0502020204030203" pitchFamily="34" charset="0"/>
                <a:ea typeface="Open Sans" panose="020B0606030504020204" pitchFamily="34" charset="0"/>
                <a:cs typeface="Open Sans" panose="020B0606030504020204" pitchFamily="34" charset="0"/>
              </a:rPr>
              <a:t>0.3457739</a:t>
            </a:r>
          </a:p>
          <a:p>
            <a:r>
              <a:rPr lang="en-US" sz="1000" b="1" dirty="0">
                <a:solidFill>
                  <a:schemeClr val="accent1"/>
                </a:solidFill>
                <a:latin typeface="Lato" panose="020F0502020204030203" pitchFamily="34" charset="0"/>
                <a:ea typeface="Open Sans" panose="020B0606030504020204" pitchFamily="34" charset="0"/>
                <a:cs typeface="Open Sans" panose="020B0606030504020204" pitchFamily="34" charset="0"/>
              </a:rPr>
              <a:t>Y= </a:t>
            </a:r>
            <a:r>
              <a:rPr lang="en-US" sz="1000" dirty="0">
                <a:solidFill>
                  <a:schemeClr val="accent1"/>
                </a:solidFill>
                <a:latin typeface="Lato" panose="020F0502020204030203" pitchFamily="34" charset="0"/>
                <a:ea typeface="Open Sans" panose="020B0606030504020204" pitchFamily="34" charset="0"/>
                <a:cs typeface="Open Sans" panose="020B0606030504020204" pitchFamily="34" charset="0"/>
              </a:rPr>
              <a:t>-0.13X + 33,203.86 </a:t>
            </a:r>
          </a:p>
          <a:p>
            <a:endParaRPr lang="en-US" sz="1000" dirty="0">
              <a:solidFill>
                <a:schemeClr val="accent1"/>
              </a:solidFill>
              <a:latin typeface="Lato" panose="020F0502020204030203" pitchFamily="34" charset="0"/>
              <a:ea typeface="Open Sans" panose="020B0606030504020204" pitchFamily="34" charset="0"/>
              <a:cs typeface="Open Sans" panose="020B0606030504020204" pitchFamily="34" charset="0"/>
            </a:endParaRPr>
          </a:p>
          <a:p>
            <a:r>
              <a:rPr lang="en-US" sz="1000" dirty="0">
                <a:solidFill>
                  <a:schemeClr val="accent1"/>
                </a:solidFill>
                <a:latin typeface="Lato" panose="020F0502020204030203" pitchFamily="34" charset="0"/>
                <a:ea typeface="Open Sans" panose="020B0606030504020204" pitchFamily="34" charset="0"/>
                <a:cs typeface="Open Sans" panose="020B0606030504020204" pitchFamily="34" charset="0"/>
              </a:rPr>
              <a:t>$0.13 Drop for Every Mile</a:t>
            </a:r>
          </a:p>
          <a:p>
            <a:endParaRPr lang="en-US" sz="1000" b="1" dirty="0">
              <a:solidFill>
                <a:schemeClr val="accent1"/>
              </a:solidFill>
              <a:latin typeface="Lato" panose="020F0502020204030203" pitchFamily="34" charset="0"/>
              <a:ea typeface="Open Sans" panose="020B0606030504020204" pitchFamily="34" charset="0"/>
              <a:cs typeface="Open Sans" panose="020B0606030504020204" pitchFamily="34" charset="0"/>
            </a:endParaRPr>
          </a:p>
          <a:p>
            <a:endParaRPr lang="en-US" sz="1000" b="1" dirty="0">
              <a:solidFill>
                <a:schemeClr val="accent1"/>
              </a:solidFill>
              <a:latin typeface="Lato" panose="020F0502020204030203" pitchFamily="34" charset="0"/>
              <a:ea typeface="Open Sans" panose="020B0606030504020204" pitchFamily="34" charset="0"/>
              <a:cs typeface="Open Sans" panose="020B0606030504020204" pitchFamily="34" charset="0"/>
            </a:endParaRPr>
          </a:p>
        </p:txBody>
      </p:sp>
      <p:pic>
        <p:nvPicPr>
          <p:cNvPr id="4" name="Picture 3">
            <a:extLst>
              <a:ext uri="{FF2B5EF4-FFF2-40B4-BE49-F238E27FC236}">
                <a16:creationId xmlns:a16="http://schemas.microsoft.com/office/drawing/2014/main" id="{B12A1564-B8C5-49D1-A8C3-C173FB38AD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297" y="1274076"/>
            <a:ext cx="2839588" cy="1963695"/>
          </a:xfrm>
          <a:prstGeom prst="rect">
            <a:avLst/>
          </a:prstGeom>
        </p:spPr>
      </p:pic>
      <p:pic>
        <p:nvPicPr>
          <p:cNvPr id="7" name="Picture 6">
            <a:extLst>
              <a:ext uri="{FF2B5EF4-FFF2-40B4-BE49-F238E27FC236}">
                <a16:creationId xmlns:a16="http://schemas.microsoft.com/office/drawing/2014/main" id="{B3628C30-CF25-4137-8B22-3DB5BDD292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0118" y="1274075"/>
            <a:ext cx="2839588" cy="1963695"/>
          </a:xfrm>
          <a:prstGeom prst="rect">
            <a:avLst/>
          </a:prstGeom>
        </p:spPr>
      </p:pic>
    </p:spTree>
    <p:extLst>
      <p:ext uri="{BB962C8B-B14F-4D97-AF65-F5344CB8AC3E}">
        <p14:creationId xmlns:p14="http://schemas.microsoft.com/office/powerpoint/2010/main" val="2072885739"/>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theme/theme1.xml><?xml version="1.0" encoding="utf-8"?>
<a:theme xmlns:a="http://schemas.openxmlformats.org/drawingml/2006/main" name="Office Theme">
  <a:themeElements>
    <a:clrScheme name="02-Light Green">
      <a:dk1>
        <a:sysClr val="windowText" lastClr="000000"/>
      </a:dk1>
      <a:lt1>
        <a:sysClr val="window" lastClr="FFFFFF"/>
      </a:lt1>
      <a:dk2>
        <a:srgbClr val="000000"/>
      </a:dk2>
      <a:lt2>
        <a:srgbClr val="E7E6E6"/>
      </a:lt2>
      <a:accent1>
        <a:srgbClr val="4B5050"/>
      </a:accent1>
      <a:accent2>
        <a:srgbClr val="82B941"/>
      </a:accent2>
      <a:accent3>
        <a:srgbClr val="6E7378"/>
      </a:accent3>
      <a:accent4>
        <a:srgbClr val="91969B"/>
      </a:accent4>
      <a:accent5>
        <a:srgbClr val="AAAFB4"/>
      </a:accent5>
      <a:accent6>
        <a:srgbClr val="DCE1E6"/>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13187</TotalTime>
  <Words>1676</Words>
  <Application>Microsoft Office PowerPoint</Application>
  <PresentationFormat>On-screen Show (16:9)</PresentationFormat>
  <Paragraphs>225</Paragraphs>
  <Slides>14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Lato</vt:lpstr>
      <vt:lpstr>Lato Black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Jafar</dc:creator>
  <cp:lastModifiedBy>Andrew Paton</cp:lastModifiedBy>
  <cp:revision>2192</cp:revision>
  <dcterms:created xsi:type="dcterms:W3CDTF">2015-05-25T12:45:08Z</dcterms:created>
  <dcterms:modified xsi:type="dcterms:W3CDTF">2021-10-30T09:12:54Z</dcterms:modified>
</cp:coreProperties>
</file>