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583" r:id="rId2"/>
    <p:sldId id="613" r:id="rId3"/>
    <p:sldId id="584" r:id="rId4"/>
    <p:sldId id="604" r:id="rId5"/>
    <p:sldId id="612" r:id="rId6"/>
    <p:sldId id="586" r:id="rId7"/>
    <p:sldId id="491" r:id="rId8"/>
    <p:sldId id="607" r:id="rId9"/>
    <p:sldId id="608" r:id="rId10"/>
    <p:sldId id="609" r:id="rId11"/>
    <p:sldId id="488" r:id="rId12"/>
    <p:sldId id="599" r:id="rId1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B941"/>
    <a:srgbClr val="4B5050"/>
    <a:srgbClr val="F6F8FA"/>
    <a:srgbClr val="6A8C47"/>
    <a:srgbClr val="F7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5" autoAdjust="0"/>
    <p:restoredTop sz="91246" autoAdjust="0"/>
  </p:normalViewPr>
  <p:slideViewPr>
    <p:cSldViewPr snapToGrid="0" showGuides="1">
      <p:cViewPr varScale="1">
        <p:scale>
          <a:sx n="75" d="100"/>
          <a:sy n="75" d="100"/>
        </p:scale>
        <p:origin x="468" y="48"/>
      </p:cViewPr>
      <p:guideLst/>
    </p:cSldViewPr>
  </p:slideViewPr>
  <p:notesTextViewPr>
    <p:cViewPr>
      <p:scale>
        <a:sx n="1" d="1"/>
        <a:sy n="1" d="1"/>
      </p:scale>
      <p:origin x="0" y="0"/>
    </p:cViewPr>
  </p:notesTextViewPr>
  <p:sorterViewPr>
    <p:cViewPr>
      <p:scale>
        <a:sx n="100" d="100"/>
        <a:sy n="100" d="100"/>
      </p:scale>
      <p:origin x="0" y="-828"/>
    </p:cViewPr>
  </p:sorterViewPr>
  <p:notesViewPr>
    <p:cSldViewPr snapToGrid="0" showGuides="1">
      <p:cViewPr varScale="1">
        <p:scale>
          <a:sx n="81" d="100"/>
          <a:sy n="81" d="100"/>
        </p:scale>
        <p:origin x="195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F01BD6-766B-4D19-B75E-7E6A037A6BFB}" type="datetimeFigureOut">
              <a:rPr lang="en-US" smtClean="0"/>
              <a:t>3/1/2022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1302AA-81B1-4225-BC36-6DD3E8E98722}" type="slidenum">
              <a:rPr lang="en-US" smtClean="0"/>
              <a:t>‹#›</a:t>
            </a:fld>
            <a:endParaRPr lang="en-US"/>
          </a:p>
        </p:txBody>
      </p:sp>
    </p:spTree>
    <p:extLst>
      <p:ext uri="{BB962C8B-B14F-4D97-AF65-F5344CB8AC3E}">
        <p14:creationId xmlns:p14="http://schemas.microsoft.com/office/powerpoint/2010/main" val="3888844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D3C34-4FAE-4634-9621-7C1A1531823B}" type="datetimeFigureOut">
              <a:rPr lang="en-US" smtClean="0"/>
              <a:t>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D1758-ED3D-4611-B861-63A1DF032208}" type="slidenum">
              <a:rPr lang="en-US" smtClean="0"/>
              <a:t>‹#›</a:t>
            </a:fld>
            <a:endParaRPr lang="en-US"/>
          </a:p>
        </p:txBody>
      </p:sp>
    </p:spTree>
    <p:extLst>
      <p:ext uri="{BB962C8B-B14F-4D97-AF65-F5344CB8AC3E}">
        <p14:creationId xmlns:p14="http://schemas.microsoft.com/office/powerpoint/2010/main" val="199045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i="1" u="sng" dirty="0">
                <a:solidFill>
                  <a:schemeClr val="tx2"/>
                </a:solidFill>
              </a:rPr>
              <a:t>Note: this Project has been Evaluated in 34 different brands Between Pickup, Sedans, </a:t>
            </a:r>
            <a:r>
              <a:rPr lang="en-US" sz="1600" b="1" i="1" u="sng" dirty="0" err="1">
                <a:solidFill>
                  <a:schemeClr val="tx2"/>
                </a:solidFill>
              </a:rPr>
              <a:t>Suv</a:t>
            </a:r>
            <a:r>
              <a:rPr lang="en-US" sz="1600" b="1" i="1" u="sng" dirty="0">
                <a:solidFill>
                  <a:schemeClr val="tx2"/>
                </a:solidFill>
              </a:rPr>
              <a:t>.</a:t>
            </a:r>
          </a:p>
        </p:txBody>
      </p:sp>
      <p:sp>
        <p:nvSpPr>
          <p:cNvPr id="4" name="Slide Number Placeholder 3"/>
          <p:cNvSpPr>
            <a:spLocks noGrp="1"/>
          </p:cNvSpPr>
          <p:nvPr>
            <p:ph type="sldNum" sz="quarter" idx="5"/>
          </p:nvPr>
        </p:nvSpPr>
        <p:spPr/>
        <p:txBody>
          <a:bodyPr/>
          <a:lstStyle/>
          <a:p>
            <a:fld id="{FA5D1758-ED3D-4611-B861-63A1DF032208}" type="slidenum">
              <a:rPr lang="en-US" smtClean="0"/>
              <a:t>1</a:t>
            </a:fld>
            <a:endParaRPr lang="en-US"/>
          </a:p>
        </p:txBody>
      </p:sp>
    </p:spTree>
    <p:extLst>
      <p:ext uri="{BB962C8B-B14F-4D97-AF65-F5344CB8AC3E}">
        <p14:creationId xmlns:p14="http://schemas.microsoft.com/office/powerpoint/2010/main" val="48041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Steps: Explanations</a:t>
            </a:r>
          </a:p>
        </p:txBody>
      </p:sp>
      <p:sp>
        <p:nvSpPr>
          <p:cNvPr id="4" name="Slide Number Placeholder 3"/>
          <p:cNvSpPr>
            <a:spLocks noGrp="1"/>
          </p:cNvSpPr>
          <p:nvPr>
            <p:ph type="sldNum" sz="quarter" idx="5"/>
          </p:nvPr>
        </p:nvSpPr>
        <p:spPr/>
        <p:txBody>
          <a:bodyPr/>
          <a:lstStyle/>
          <a:p>
            <a:fld id="{FA5D1758-ED3D-4611-B861-63A1DF032208}" type="slidenum">
              <a:rPr lang="en-US" smtClean="0"/>
              <a:t>3</a:t>
            </a:fld>
            <a:endParaRPr lang="en-US"/>
          </a:p>
        </p:txBody>
      </p:sp>
    </p:spTree>
    <p:extLst>
      <p:ext uri="{BB962C8B-B14F-4D97-AF65-F5344CB8AC3E}">
        <p14:creationId xmlns:p14="http://schemas.microsoft.com/office/powerpoint/2010/main" val="4233521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 License and Parameters.</a:t>
            </a:r>
          </a:p>
          <a:p>
            <a:endParaRPr lang="en-US" dirty="0"/>
          </a:p>
        </p:txBody>
      </p:sp>
      <p:sp>
        <p:nvSpPr>
          <p:cNvPr id="4" name="Slide Number Placeholder 3"/>
          <p:cNvSpPr>
            <a:spLocks noGrp="1"/>
          </p:cNvSpPr>
          <p:nvPr>
            <p:ph type="sldNum" sz="quarter" idx="5"/>
          </p:nvPr>
        </p:nvSpPr>
        <p:spPr/>
        <p:txBody>
          <a:bodyPr/>
          <a:lstStyle/>
          <a:p>
            <a:fld id="{FA5D1758-ED3D-4611-B861-63A1DF032208}" type="slidenum">
              <a:rPr lang="en-US" smtClean="0"/>
              <a:t>4</a:t>
            </a:fld>
            <a:endParaRPr lang="en-US"/>
          </a:p>
        </p:txBody>
      </p:sp>
    </p:spTree>
    <p:extLst>
      <p:ext uri="{BB962C8B-B14F-4D97-AF65-F5344CB8AC3E}">
        <p14:creationId xmlns:p14="http://schemas.microsoft.com/office/powerpoint/2010/main" val="60959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i="1" u="sng" dirty="0"/>
              <a:t>Note: Analysis has been made on Pickups, SUV, Sedans</a:t>
            </a:r>
          </a:p>
        </p:txBody>
      </p:sp>
      <p:sp>
        <p:nvSpPr>
          <p:cNvPr id="4" name="Slide Number Placeholder 3"/>
          <p:cNvSpPr>
            <a:spLocks noGrp="1"/>
          </p:cNvSpPr>
          <p:nvPr>
            <p:ph type="sldNum" sz="quarter" idx="5"/>
          </p:nvPr>
        </p:nvSpPr>
        <p:spPr/>
        <p:txBody>
          <a:bodyPr/>
          <a:lstStyle/>
          <a:p>
            <a:fld id="{FA5D1758-ED3D-4611-B861-63A1DF032208}" type="slidenum">
              <a:rPr lang="en-US" smtClean="0"/>
              <a:t>5</a:t>
            </a:fld>
            <a:endParaRPr lang="en-US"/>
          </a:p>
        </p:txBody>
      </p:sp>
    </p:spTree>
    <p:extLst>
      <p:ext uri="{BB962C8B-B14F-4D97-AF65-F5344CB8AC3E}">
        <p14:creationId xmlns:p14="http://schemas.microsoft.com/office/powerpoint/2010/main" val="2044784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Static Fonts: </a:t>
            </a:r>
          </a:p>
        </p:txBody>
      </p:sp>
      <p:sp>
        <p:nvSpPr>
          <p:cNvPr id="4" name="Slide Number Placeholder 3"/>
          <p:cNvSpPr>
            <a:spLocks noGrp="1"/>
          </p:cNvSpPr>
          <p:nvPr>
            <p:ph type="sldNum" sz="quarter" idx="5"/>
          </p:nvPr>
        </p:nvSpPr>
        <p:spPr/>
        <p:txBody>
          <a:bodyPr/>
          <a:lstStyle/>
          <a:p>
            <a:fld id="{FA5D1758-ED3D-4611-B861-63A1DF032208}" type="slidenum">
              <a:rPr lang="en-US" smtClean="0"/>
              <a:t>7</a:t>
            </a:fld>
            <a:endParaRPr lang="en-US"/>
          </a:p>
        </p:txBody>
      </p:sp>
    </p:spTree>
    <p:extLst>
      <p:ext uri="{BB962C8B-B14F-4D97-AF65-F5344CB8AC3E}">
        <p14:creationId xmlns:p14="http://schemas.microsoft.com/office/powerpoint/2010/main" val="992679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Visualization for all 3 Types</a:t>
            </a:r>
          </a:p>
        </p:txBody>
      </p:sp>
      <p:sp>
        <p:nvSpPr>
          <p:cNvPr id="4" name="Slide Number Placeholder 3"/>
          <p:cNvSpPr>
            <a:spLocks noGrp="1"/>
          </p:cNvSpPr>
          <p:nvPr>
            <p:ph type="sldNum" sz="quarter" idx="5"/>
          </p:nvPr>
        </p:nvSpPr>
        <p:spPr/>
        <p:txBody>
          <a:bodyPr/>
          <a:lstStyle/>
          <a:p>
            <a:fld id="{FA5D1758-ED3D-4611-B861-63A1DF032208}" type="slidenum">
              <a:rPr lang="en-US" smtClean="0"/>
              <a:t>9</a:t>
            </a:fld>
            <a:endParaRPr lang="en-US"/>
          </a:p>
        </p:txBody>
      </p:sp>
    </p:spTree>
    <p:extLst>
      <p:ext uri="{BB962C8B-B14F-4D97-AF65-F5344CB8AC3E}">
        <p14:creationId xmlns:p14="http://schemas.microsoft.com/office/powerpoint/2010/main" val="1322533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Git status!</a:t>
            </a:r>
          </a:p>
        </p:txBody>
      </p:sp>
      <p:sp>
        <p:nvSpPr>
          <p:cNvPr id="4" name="Slide Number Placeholder 3"/>
          <p:cNvSpPr>
            <a:spLocks noGrp="1"/>
          </p:cNvSpPr>
          <p:nvPr>
            <p:ph type="sldNum" sz="quarter" idx="5"/>
          </p:nvPr>
        </p:nvSpPr>
        <p:spPr/>
        <p:txBody>
          <a:bodyPr/>
          <a:lstStyle/>
          <a:p>
            <a:fld id="{FA5D1758-ED3D-4611-B861-63A1DF032208}" type="slidenum">
              <a:rPr lang="en-US" smtClean="0"/>
              <a:t>10</a:t>
            </a:fld>
            <a:endParaRPr lang="en-US"/>
          </a:p>
        </p:txBody>
      </p:sp>
    </p:spTree>
    <p:extLst>
      <p:ext uri="{BB962C8B-B14F-4D97-AF65-F5344CB8AC3E}">
        <p14:creationId xmlns:p14="http://schemas.microsoft.com/office/powerpoint/2010/main" val="4038260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 Project #4</a:t>
            </a:r>
          </a:p>
        </p:txBody>
      </p:sp>
      <p:sp>
        <p:nvSpPr>
          <p:cNvPr id="4" name="Slide Number Placeholder 3"/>
          <p:cNvSpPr>
            <a:spLocks noGrp="1"/>
          </p:cNvSpPr>
          <p:nvPr>
            <p:ph type="sldNum" sz="quarter" idx="5"/>
          </p:nvPr>
        </p:nvSpPr>
        <p:spPr/>
        <p:txBody>
          <a:bodyPr/>
          <a:lstStyle/>
          <a:p>
            <a:fld id="{FA5D1758-ED3D-4611-B861-63A1DF032208}" type="slidenum">
              <a:rPr lang="en-US" smtClean="0"/>
              <a:t>11</a:t>
            </a:fld>
            <a:endParaRPr lang="en-US"/>
          </a:p>
        </p:txBody>
      </p:sp>
    </p:spTree>
    <p:extLst>
      <p:ext uri="{BB962C8B-B14F-4D97-AF65-F5344CB8AC3E}">
        <p14:creationId xmlns:p14="http://schemas.microsoft.com/office/powerpoint/2010/main" val="33428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t>Thank you!!!!!!</a:t>
            </a:r>
          </a:p>
        </p:txBody>
      </p:sp>
      <p:sp>
        <p:nvSpPr>
          <p:cNvPr id="4" name="Slide Number Placeholder 3"/>
          <p:cNvSpPr>
            <a:spLocks noGrp="1"/>
          </p:cNvSpPr>
          <p:nvPr>
            <p:ph type="sldNum" sz="quarter" idx="5"/>
          </p:nvPr>
        </p:nvSpPr>
        <p:spPr/>
        <p:txBody>
          <a:bodyPr/>
          <a:lstStyle/>
          <a:p>
            <a:fld id="{FA5D1758-ED3D-4611-B861-63A1DF032208}" type="slidenum">
              <a:rPr lang="en-US" smtClean="0"/>
              <a:t>12</a:t>
            </a:fld>
            <a:endParaRPr lang="en-US"/>
          </a:p>
        </p:txBody>
      </p:sp>
    </p:spTree>
    <p:extLst>
      <p:ext uri="{BB962C8B-B14F-4D97-AF65-F5344CB8AC3E}">
        <p14:creationId xmlns:p14="http://schemas.microsoft.com/office/powerpoint/2010/main" val="519133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5293348"/>
      </p:ext>
    </p:extLst>
  </p:cSld>
  <p:clrMapOvr>
    <a:masterClrMapping/>
  </p:clrMapOvr>
  <p:transition spd="slow" advClick="0" advTm="3000">
    <p:fade/>
  </p:transition>
  <p:extLst>
    <p:ext uri="{DCECCB84-F9BA-43D5-87BE-67443E8EF086}">
      <p15:sldGuideLst xmlns:p15="http://schemas.microsoft.com/office/powerpoint/2012/main">
        <p15:guide id="1" orient="horz" pos="2700" userDrawn="1">
          <p15:clr>
            <a:srgbClr val="FBAE40"/>
          </p15:clr>
        </p15:guide>
        <p15:guide id="2" pos="5384" userDrawn="1">
          <p15:clr>
            <a:srgbClr val="FBAE40"/>
          </p15:clr>
        </p15:guide>
        <p15:guide id="3" pos="374" userDrawn="1">
          <p15:clr>
            <a:srgbClr val="FBAE40"/>
          </p15:clr>
        </p15:guide>
        <p15:guide id="4" orient="horz" pos="306" userDrawn="1">
          <p15:clr>
            <a:srgbClr val="FBAE40"/>
          </p15:clr>
        </p15:guide>
        <p15:guide id="5" orient="horz" pos="97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with Half Picture at Righ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572001" y="0"/>
            <a:ext cx="4572000" cy="51435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
        <p:nvSpPr>
          <p:cNvPr id="8" name="TextBox 7"/>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Tree>
    <p:extLst>
      <p:ext uri="{BB962C8B-B14F-4D97-AF65-F5344CB8AC3E}">
        <p14:creationId xmlns:p14="http://schemas.microsoft.com/office/powerpoint/2010/main" val="3713748865"/>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Portfolio 01">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2"/>
          </p:nvPr>
        </p:nvSpPr>
        <p:spPr>
          <a:xfrm>
            <a:off x="593724" y="1543050"/>
            <a:ext cx="3821113"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
        <p:nvSpPr>
          <p:cNvPr id="20" name="Picture Placeholder 2"/>
          <p:cNvSpPr>
            <a:spLocks noGrp="1"/>
          </p:cNvSpPr>
          <p:nvPr>
            <p:ph type="pic" sz="quarter" idx="13"/>
          </p:nvPr>
        </p:nvSpPr>
        <p:spPr>
          <a:xfrm>
            <a:off x="4725986" y="1543050"/>
            <a:ext cx="3821113"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3440558140"/>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Portfolio 02">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2"/>
          </p:nvPr>
        </p:nvSpPr>
        <p:spPr>
          <a:xfrm>
            <a:off x="593725" y="1543050"/>
            <a:ext cx="2513188"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
        <p:nvSpPr>
          <p:cNvPr id="14" name="Picture Placeholder 2"/>
          <p:cNvSpPr>
            <a:spLocks noGrp="1"/>
          </p:cNvSpPr>
          <p:nvPr>
            <p:ph type="pic" sz="quarter" idx="13"/>
          </p:nvPr>
        </p:nvSpPr>
        <p:spPr>
          <a:xfrm>
            <a:off x="6033912" y="1543050"/>
            <a:ext cx="2513188"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
        <p:nvSpPr>
          <p:cNvPr id="15" name="Picture Placeholder 2"/>
          <p:cNvSpPr>
            <a:spLocks noGrp="1"/>
          </p:cNvSpPr>
          <p:nvPr>
            <p:ph type="pic" sz="quarter" idx="14"/>
          </p:nvPr>
        </p:nvSpPr>
        <p:spPr>
          <a:xfrm>
            <a:off x="3315406" y="1543050"/>
            <a:ext cx="2513188"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2809182769"/>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ur Portfolio 03">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2"/>
          </p:nvPr>
        </p:nvSpPr>
        <p:spPr>
          <a:xfrm>
            <a:off x="593725" y="1543050"/>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5" name="Picture Placeholder 2"/>
          <p:cNvSpPr>
            <a:spLocks noGrp="1"/>
          </p:cNvSpPr>
          <p:nvPr>
            <p:ph type="pic" sz="quarter" idx="13"/>
          </p:nvPr>
        </p:nvSpPr>
        <p:spPr>
          <a:xfrm>
            <a:off x="5985433" y="1543050"/>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7" name="Picture Placeholder 2"/>
          <p:cNvSpPr>
            <a:spLocks noGrp="1"/>
          </p:cNvSpPr>
          <p:nvPr>
            <p:ph type="pic" sz="quarter" idx="15"/>
          </p:nvPr>
        </p:nvSpPr>
        <p:spPr>
          <a:xfrm>
            <a:off x="593725" y="2965967"/>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8" name="Picture Placeholder 2"/>
          <p:cNvSpPr>
            <a:spLocks noGrp="1"/>
          </p:cNvSpPr>
          <p:nvPr>
            <p:ph type="pic" sz="quarter" idx="16"/>
          </p:nvPr>
        </p:nvSpPr>
        <p:spPr>
          <a:xfrm>
            <a:off x="5985433" y="2965967"/>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9" name="Picture Placeholder 2"/>
          <p:cNvSpPr>
            <a:spLocks noGrp="1"/>
          </p:cNvSpPr>
          <p:nvPr>
            <p:ph type="pic" sz="quarter" idx="17"/>
          </p:nvPr>
        </p:nvSpPr>
        <p:spPr>
          <a:xfrm>
            <a:off x="3291946" y="2965967"/>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1215259037"/>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ur Portfolio 04">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2"/>
          </p:nvPr>
        </p:nvSpPr>
        <p:spPr>
          <a:xfrm>
            <a:off x="593725" y="1543050"/>
            <a:ext cx="2560108" cy="274320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5" name="Picture Placeholder 2"/>
          <p:cNvSpPr>
            <a:spLocks noGrp="1"/>
          </p:cNvSpPr>
          <p:nvPr>
            <p:ph type="pic" sz="quarter" idx="13"/>
          </p:nvPr>
        </p:nvSpPr>
        <p:spPr>
          <a:xfrm>
            <a:off x="5985433" y="1543050"/>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8" name="Picture Placeholder 2"/>
          <p:cNvSpPr>
            <a:spLocks noGrp="1"/>
          </p:cNvSpPr>
          <p:nvPr>
            <p:ph type="pic" sz="quarter" idx="16"/>
          </p:nvPr>
        </p:nvSpPr>
        <p:spPr>
          <a:xfrm>
            <a:off x="5985433" y="2965967"/>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9" name="Picture Placeholder 2"/>
          <p:cNvSpPr>
            <a:spLocks noGrp="1"/>
          </p:cNvSpPr>
          <p:nvPr>
            <p:ph type="pic" sz="quarter" idx="17"/>
          </p:nvPr>
        </p:nvSpPr>
        <p:spPr>
          <a:xfrm>
            <a:off x="3291946" y="2965967"/>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2429378869"/>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ur Portfolio 05">
    <p:spTree>
      <p:nvGrpSpPr>
        <p:cNvPr id="1" name=""/>
        <p:cNvGrpSpPr/>
        <p:nvPr/>
      </p:nvGrpSpPr>
      <p:grpSpPr>
        <a:xfrm>
          <a:off x="0" y="0"/>
          <a:ext cx="0" cy="0"/>
          <a:chOff x="0" y="0"/>
          <a:chExt cx="0" cy="0"/>
        </a:xfrm>
      </p:grpSpPr>
      <p:sp>
        <p:nvSpPr>
          <p:cNvPr id="29" name="Picture Placeholder 2"/>
          <p:cNvSpPr>
            <a:spLocks noGrp="1"/>
          </p:cNvSpPr>
          <p:nvPr>
            <p:ph type="pic" sz="quarter" idx="17"/>
          </p:nvPr>
        </p:nvSpPr>
        <p:spPr>
          <a:xfrm>
            <a:off x="1508125" y="1543049"/>
            <a:ext cx="2546117" cy="1408417"/>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18" name="Picture Placeholder 2"/>
          <p:cNvSpPr>
            <a:spLocks noGrp="1"/>
          </p:cNvSpPr>
          <p:nvPr>
            <p:ph type="pic" sz="quarter" idx="18"/>
          </p:nvPr>
        </p:nvSpPr>
        <p:spPr>
          <a:xfrm>
            <a:off x="5988464" y="1543049"/>
            <a:ext cx="2546117" cy="1408417"/>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1969895"/>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Phone Mockup 01">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535" y="1134684"/>
            <a:ext cx="2415741" cy="3528796"/>
          </a:xfrm>
          <a:prstGeom prst="rect">
            <a:avLst/>
          </a:prstGeom>
        </p:spPr>
      </p:pic>
      <p:sp>
        <p:nvSpPr>
          <p:cNvPr id="4" name="Picture Placeholder 25"/>
          <p:cNvSpPr>
            <a:spLocks noGrp="1"/>
          </p:cNvSpPr>
          <p:nvPr>
            <p:ph type="pic" sz="quarter" idx="14"/>
          </p:nvPr>
        </p:nvSpPr>
        <p:spPr>
          <a:xfrm>
            <a:off x="720840" y="1695550"/>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
        <p:nvSpPr>
          <p:cNvPr id="11"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12"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bg1"/>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13" name="Straight Connector 12"/>
          <p:cNvCxnSpPr/>
          <p:nvPr userDrawn="1"/>
        </p:nvCxnSpPr>
        <p:spPr>
          <a:xfrm>
            <a:off x="593725" y="492067"/>
            <a:ext cx="9144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37877" y="1134684"/>
            <a:ext cx="2415741" cy="3528796"/>
          </a:xfrm>
          <a:prstGeom prst="rect">
            <a:avLst/>
          </a:prstGeom>
        </p:spPr>
      </p:pic>
      <p:sp>
        <p:nvSpPr>
          <p:cNvPr id="15" name="Picture Placeholder 25"/>
          <p:cNvSpPr>
            <a:spLocks noGrp="1"/>
          </p:cNvSpPr>
          <p:nvPr>
            <p:ph type="pic" sz="quarter" idx="15"/>
          </p:nvPr>
        </p:nvSpPr>
        <p:spPr>
          <a:xfrm>
            <a:off x="5022182" y="1695550"/>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88548" y="1439120"/>
            <a:ext cx="2415741" cy="3528796"/>
          </a:xfrm>
          <a:prstGeom prst="rect">
            <a:avLst/>
          </a:prstGeom>
        </p:spPr>
      </p:pic>
      <p:sp>
        <p:nvSpPr>
          <p:cNvPr id="17" name="Picture Placeholder 25"/>
          <p:cNvSpPr>
            <a:spLocks noGrp="1"/>
          </p:cNvSpPr>
          <p:nvPr>
            <p:ph type="pic" sz="quarter" idx="16"/>
          </p:nvPr>
        </p:nvSpPr>
        <p:spPr>
          <a:xfrm>
            <a:off x="7172853" y="1999986"/>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7206" y="1439120"/>
            <a:ext cx="2415741" cy="3528796"/>
          </a:xfrm>
          <a:prstGeom prst="rect">
            <a:avLst/>
          </a:prstGeom>
        </p:spPr>
      </p:pic>
      <p:sp>
        <p:nvSpPr>
          <p:cNvPr id="19" name="Picture Placeholder 25"/>
          <p:cNvSpPr>
            <a:spLocks noGrp="1"/>
          </p:cNvSpPr>
          <p:nvPr>
            <p:ph type="pic" sz="quarter" idx="17"/>
          </p:nvPr>
        </p:nvSpPr>
        <p:spPr>
          <a:xfrm>
            <a:off x="2871511" y="1999986"/>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2250657437"/>
      </p:ext>
    </p:extLst>
  </p:cSld>
  <p:clrMapOvr>
    <a:masterClrMapping/>
  </p:clrMapOvr>
  <p:transition spd="slow" advClick="0" advTm="3000">
    <p:fade/>
  </p:transition>
  <p:extLst>
    <p:ext uri="{DCECCB84-F9BA-43D5-87BE-67443E8EF086}">
      <p15:sldGuideLst xmlns:p15="http://schemas.microsoft.com/office/powerpoint/2012/main">
        <p15:guide id="1" orient="horz" pos="2934" userDrawn="1">
          <p15:clr>
            <a:srgbClr val="FBAE40"/>
          </p15:clr>
        </p15:guide>
        <p15:guide id="2" pos="5384">
          <p15:clr>
            <a:srgbClr val="FBAE40"/>
          </p15:clr>
        </p15:guide>
        <p15:guide id="3" pos="374">
          <p15:clr>
            <a:srgbClr val="FBAE40"/>
          </p15:clr>
        </p15:guide>
        <p15:guide id="4" orient="horz" pos="306">
          <p15:clr>
            <a:srgbClr val="FBAE40"/>
          </p15:clr>
        </p15:guide>
        <p15:guide id="5" orient="horz" pos="97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Phone Mockup 02">
    <p:spTree>
      <p:nvGrpSpPr>
        <p:cNvPr id="1" name=""/>
        <p:cNvGrpSpPr/>
        <p:nvPr/>
      </p:nvGrpSpPr>
      <p:grpSpPr>
        <a:xfrm>
          <a:off x="0" y="0"/>
          <a:ext cx="0" cy="0"/>
          <a:chOff x="0" y="0"/>
          <a:chExt cx="0" cy="0"/>
        </a:xfrm>
      </p:grpSpPr>
      <p:sp>
        <p:nvSpPr>
          <p:cNvPr id="21" name="Rectangle 20"/>
          <p:cNvSpPr/>
          <p:nvPr userDrawn="1"/>
        </p:nvSpPr>
        <p:spPr>
          <a:xfrm>
            <a:off x="595314" y="1857487"/>
            <a:ext cx="7953374" cy="20268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4129" y="1194045"/>
            <a:ext cx="2415741" cy="3528796"/>
          </a:xfrm>
          <a:prstGeom prst="rect">
            <a:avLst/>
          </a:prstGeom>
        </p:spPr>
      </p:pic>
      <p:sp>
        <p:nvSpPr>
          <p:cNvPr id="18" name="Picture Placeholder 25"/>
          <p:cNvSpPr>
            <a:spLocks noGrp="1"/>
          </p:cNvSpPr>
          <p:nvPr>
            <p:ph type="pic" sz="quarter" idx="18"/>
          </p:nvPr>
        </p:nvSpPr>
        <p:spPr>
          <a:xfrm>
            <a:off x="3961343" y="1754911"/>
            <a:ext cx="1204382"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4163119622"/>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Phone Mockup 03">
    <p:spTree>
      <p:nvGrpSpPr>
        <p:cNvPr id="1" name=""/>
        <p:cNvGrpSpPr/>
        <p:nvPr/>
      </p:nvGrpSpPr>
      <p:grpSpPr>
        <a:xfrm>
          <a:off x="0" y="0"/>
          <a:ext cx="0" cy="0"/>
          <a:chOff x="0" y="0"/>
          <a:chExt cx="0" cy="0"/>
        </a:xfrm>
      </p:grpSpPr>
      <p:sp>
        <p:nvSpPr>
          <p:cNvPr id="21" name="Rectangle 20"/>
          <p:cNvSpPr/>
          <p:nvPr userDrawn="1"/>
        </p:nvSpPr>
        <p:spPr>
          <a:xfrm>
            <a:off x="595314" y="1543050"/>
            <a:ext cx="7953374" cy="9634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3706" y="1142482"/>
            <a:ext cx="2415741" cy="3528796"/>
          </a:xfrm>
          <a:prstGeom prst="rect">
            <a:avLst/>
          </a:prstGeom>
        </p:spPr>
      </p:pic>
      <p:sp>
        <p:nvSpPr>
          <p:cNvPr id="14" name="Picture Placeholder 25"/>
          <p:cNvSpPr>
            <a:spLocks noGrp="1"/>
          </p:cNvSpPr>
          <p:nvPr>
            <p:ph type="pic" sz="quarter" idx="17"/>
          </p:nvPr>
        </p:nvSpPr>
        <p:spPr>
          <a:xfrm>
            <a:off x="5118011" y="1703348"/>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6263" y="1142482"/>
            <a:ext cx="2415741" cy="3528796"/>
          </a:xfrm>
          <a:prstGeom prst="rect">
            <a:avLst/>
          </a:prstGeom>
        </p:spPr>
      </p:pic>
      <p:sp>
        <p:nvSpPr>
          <p:cNvPr id="18" name="Picture Placeholder 25"/>
          <p:cNvSpPr>
            <a:spLocks noGrp="1"/>
          </p:cNvSpPr>
          <p:nvPr>
            <p:ph type="pic" sz="quarter" idx="18"/>
          </p:nvPr>
        </p:nvSpPr>
        <p:spPr>
          <a:xfrm>
            <a:off x="6750568" y="1703348"/>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2609861662"/>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Phone Mockup 04">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1766" y="1194045"/>
            <a:ext cx="2415741" cy="3528796"/>
          </a:xfrm>
          <a:prstGeom prst="rect">
            <a:avLst/>
          </a:prstGeom>
        </p:spPr>
      </p:pic>
      <p:sp>
        <p:nvSpPr>
          <p:cNvPr id="14" name="Picture Placeholder 25"/>
          <p:cNvSpPr>
            <a:spLocks noGrp="1"/>
          </p:cNvSpPr>
          <p:nvPr>
            <p:ph type="pic" sz="quarter" idx="17"/>
          </p:nvPr>
        </p:nvSpPr>
        <p:spPr>
          <a:xfrm>
            <a:off x="2156071" y="1754911"/>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04323" y="1194045"/>
            <a:ext cx="2415741" cy="3528796"/>
          </a:xfrm>
          <a:prstGeom prst="rect">
            <a:avLst/>
          </a:prstGeom>
        </p:spPr>
      </p:pic>
      <p:sp>
        <p:nvSpPr>
          <p:cNvPr id="18" name="Picture Placeholder 25"/>
          <p:cNvSpPr>
            <a:spLocks noGrp="1"/>
          </p:cNvSpPr>
          <p:nvPr>
            <p:ph type="pic" sz="quarter" idx="18"/>
          </p:nvPr>
        </p:nvSpPr>
        <p:spPr>
          <a:xfrm>
            <a:off x="3788628" y="1754911"/>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53811" y="1194045"/>
            <a:ext cx="2415741" cy="3528796"/>
          </a:xfrm>
          <a:prstGeom prst="rect">
            <a:avLst/>
          </a:prstGeom>
        </p:spPr>
      </p:pic>
      <p:sp>
        <p:nvSpPr>
          <p:cNvPr id="20" name="Picture Placeholder 25"/>
          <p:cNvSpPr>
            <a:spLocks noGrp="1"/>
          </p:cNvSpPr>
          <p:nvPr>
            <p:ph type="pic" sz="quarter" idx="19"/>
          </p:nvPr>
        </p:nvSpPr>
        <p:spPr>
          <a:xfrm>
            <a:off x="5438116" y="1754911"/>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1123597967"/>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lide with Footers">
    <p:spTree>
      <p:nvGrpSpPr>
        <p:cNvPr id="1" name=""/>
        <p:cNvGrpSpPr/>
        <p:nvPr/>
      </p:nvGrpSpPr>
      <p:grpSpPr>
        <a:xfrm>
          <a:off x="0" y="0"/>
          <a:ext cx="0" cy="0"/>
          <a:chOff x="0" y="0"/>
          <a:chExt cx="0" cy="0"/>
        </a:xfrm>
      </p:grpSpPr>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20668023"/>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Phone Mockup 05">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90362" y="1100444"/>
            <a:ext cx="2918752" cy="4043055"/>
          </a:xfrm>
          <a:prstGeom prst="rect">
            <a:avLst/>
          </a:prstGeom>
        </p:spPr>
      </p:pic>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25" name="Picture Placeholder 25"/>
          <p:cNvSpPr>
            <a:spLocks noGrp="1"/>
          </p:cNvSpPr>
          <p:nvPr>
            <p:ph type="pic" sz="quarter" idx="17"/>
          </p:nvPr>
        </p:nvSpPr>
        <p:spPr>
          <a:xfrm>
            <a:off x="5278966" y="1689100"/>
            <a:ext cx="2209799" cy="3454399"/>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
        <p:nvSpPr>
          <p:cNvPr id="26" name="TextBox 25"/>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27"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7334994"/>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Phone Mockup 06">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88" y="185298"/>
            <a:ext cx="3129491" cy="4571407"/>
          </a:xfrm>
          <a:prstGeom prst="rect">
            <a:avLst/>
          </a:prstGeom>
        </p:spPr>
      </p:pic>
      <p:sp>
        <p:nvSpPr>
          <p:cNvPr id="10" name="Text Placeholder 9"/>
          <p:cNvSpPr>
            <a:spLocks noGrp="1"/>
          </p:cNvSpPr>
          <p:nvPr>
            <p:ph type="body" sz="quarter" idx="10"/>
          </p:nvPr>
        </p:nvSpPr>
        <p:spPr>
          <a:xfrm>
            <a:off x="3242733" y="575841"/>
            <a:ext cx="5294843"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3242416" y="959101"/>
            <a:ext cx="530468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3242416"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26" name="TextBox 25"/>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27"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Picture Placeholder 25"/>
          <p:cNvSpPr>
            <a:spLocks noGrp="1"/>
          </p:cNvSpPr>
          <p:nvPr>
            <p:ph type="pic" sz="quarter" idx="17"/>
          </p:nvPr>
        </p:nvSpPr>
        <p:spPr>
          <a:xfrm>
            <a:off x="800011" y="912452"/>
            <a:ext cx="1552896" cy="2917902"/>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
        <p:nvSpPr>
          <p:cNvPr id="11" name="TextBox 10"/>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Tree>
    <p:extLst>
      <p:ext uri="{BB962C8B-B14F-4D97-AF65-F5344CB8AC3E}">
        <p14:creationId xmlns:p14="http://schemas.microsoft.com/office/powerpoint/2010/main" val="1303776323"/>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eb Browser &amp; iPhone Mockup">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12"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bg1"/>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13" name="Straight Connector 12"/>
          <p:cNvCxnSpPr/>
          <p:nvPr userDrawn="1"/>
        </p:nvCxnSpPr>
        <p:spPr>
          <a:xfrm>
            <a:off x="593725" y="492067"/>
            <a:ext cx="9144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p:cNvSpPr>
            <a:spLocks noGrp="1"/>
          </p:cNvSpPr>
          <p:nvPr>
            <p:ph type="pic" sz="quarter" idx="12"/>
          </p:nvPr>
        </p:nvSpPr>
        <p:spPr>
          <a:xfrm>
            <a:off x="1614488" y="1471670"/>
            <a:ext cx="5915025" cy="3186055"/>
          </a:xfrm>
          <a:custGeom>
            <a:avLst/>
            <a:gdLst>
              <a:gd name="connsiteX0" fmla="*/ 0 w 5915025"/>
              <a:gd name="connsiteY0" fmla="*/ 0 h 3326159"/>
              <a:gd name="connsiteX1" fmla="*/ 5915025 w 5915025"/>
              <a:gd name="connsiteY1" fmla="*/ 0 h 3326159"/>
              <a:gd name="connsiteX2" fmla="*/ 5915025 w 5915025"/>
              <a:gd name="connsiteY2" fmla="*/ 3326159 h 3326159"/>
              <a:gd name="connsiteX3" fmla="*/ 0 w 5915025"/>
              <a:gd name="connsiteY3" fmla="*/ 3326159 h 3326159"/>
            </a:gdLst>
            <a:ahLst/>
            <a:cxnLst>
              <a:cxn ang="0">
                <a:pos x="connsiteX0" y="connsiteY0"/>
              </a:cxn>
              <a:cxn ang="0">
                <a:pos x="connsiteX1" y="connsiteY1"/>
              </a:cxn>
              <a:cxn ang="0">
                <a:pos x="connsiteX2" y="connsiteY2"/>
              </a:cxn>
              <a:cxn ang="0">
                <a:pos x="connsiteX3" y="connsiteY3"/>
              </a:cxn>
            </a:cxnLst>
            <a:rect l="l" t="t" r="r" b="b"/>
            <a:pathLst>
              <a:path w="5915025" h="3326159">
                <a:moveTo>
                  <a:pt x="0" y="0"/>
                </a:moveTo>
                <a:lnTo>
                  <a:pt x="5915025" y="0"/>
                </a:lnTo>
                <a:lnTo>
                  <a:pt x="5915025" y="3326159"/>
                </a:lnTo>
                <a:lnTo>
                  <a:pt x="0" y="3326159"/>
                </a:lnTo>
                <a:close/>
              </a:path>
            </a:pathLst>
          </a:custGeom>
        </p:spPr>
        <p:txBody>
          <a:bodyPr wrap="square" anchor="ctr" anchorCtr="0">
            <a:noAutofit/>
          </a:bodyPr>
          <a:lstStyle>
            <a:lvl1pPr marL="0" indent="0" algn="ctr">
              <a:buFontTx/>
              <a:buNone/>
              <a:defRPr sz="1000">
                <a:solidFill>
                  <a:schemeClr val="accent6"/>
                </a:solidFill>
                <a:latin typeface="Lato" panose="020F0502020204030203" pitchFamily="34" charset="0"/>
              </a:defRPr>
            </a:lvl1pPr>
          </a:lstStyle>
          <a:p>
            <a:endParaRPr lang="en-US"/>
          </a:p>
        </p:txBody>
      </p:sp>
      <p:sp>
        <p:nvSpPr>
          <p:cNvPr id="21" name="Freeform 20"/>
          <p:cNvSpPr/>
          <p:nvPr userDrawn="1"/>
        </p:nvSpPr>
        <p:spPr>
          <a:xfrm>
            <a:off x="1614488" y="1318534"/>
            <a:ext cx="5915025" cy="156764"/>
          </a:xfrm>
          <a:custGeom>
            <a:avLst/>
            <a:gdLst>
              <a:gd name="connsiteX0" fmla="*/ 116359 w 15763003"/>
              <a:gd name="connsiteY0" fmla="*/ 0 h 418038"/>
              <a:gd name="connsiteX1" fmla="*/ 15646645 w 15763003"/>
              <a:gd name="connsiteY1" fmla="*/ 0 h 418038"/>
              <a:gd name="connsiteX2" fmla="*/ 15763003 w 15763003"/>
              <a:gd name="connsiteY2" fmla="*/ 116359 h 418038"/>
              <a:gd name="connsiteX3" fmla="*/ 15763003 w 15763003"/>
              <a:gd name="connsiteY3" fmla="*/ 418038 h 418038"/>
              <a:gd name="connsiteX4" fmla="*/ 0 w 15763003"/>
              <a:gd name="connsiteY4" fmla="*/ 418038 h 418038"/>
              <a:gd name="connsiteX5" fmla="*/ 0 w 15763003"/>
              <a:gd name="connsiteY5" fmla="*/ 116359 h 418038"/>
              <a:gd name="connsiteX6" fmla="*/ 116359 w 15763003"/>
              <a:gd name="connsiteY6" fmla="*/ 0 h 418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63003" h="418038">
                <a:moveTo>
                  <a:pt x="116359" y="0"/>
                </a:moveTo>
                <a:lnTo>
                  <a:pt x="15646645" y="0"/>
                </a:lnTo>
                <a:cubicBezTo>
                  <a:pt x="15710907" y="0"/>
                  <a:pt x="15763003" y="52096"/>
                  <a:pt x="15763003" y="116359"/>
                </a:cubicBezTo>
                <a:lnTo>
                  <a:pt x="15763003" y="418038"/>
                </a:lnTo>
                <a:lnTo>
                  <a:pt x="0" y="418038"/>
                </a:lnTo>
                <a:lnTo>
                  <a:pt x="0" y="116359"/>
                </a:lnTo>
                <a:cubicBezTo>
                  <a:pt x="0" y="52096"/>
                  <a:pt x="52096" y="0"/>
                  <a:pt x="11635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22" name="Oval 21"/>
          <p:cNvSpPr/>
          <p:nvPr userDrawn="1"/>
        </p:nvSpPr>
        <p:spPr>
          <a:xfrm>
            <a:off x="1711524" y="1367661"/>
            <a:ext cx="54173" cy="541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23" name="Oval 22"/>
          <p:cNvSpPr/>
          <p:nvPr userDrawn="1"/>
        </p:nvSpPr>
        <p:spPr>
          <a:xfrm>
            <a:off x="1806610" y="1367661"/>
            <a:ext cx="54173" cy="54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24" name="Oval 23"/>
          <p:cNvSpPr/>
          <p:nvPr userDrawn="1"/>
        </p:nvSpPr>
        <p:spPr>
          <a:xfrm>
            <a:off x="1901697" y="1367661"/>
            <a:ext cx="54173" cy="541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grpSp>
        <p:nvGrpSpPr>
          <p:cNvPr id="25" name="Group 24"/>
          <p:cNvGrpSpPr/>
          <p:nvPr userDrawn="1"/>
        </p:nvGrpSpPr>
        <p:grpSpPr>
          <a:xfrm>
            <a:off x="7154465" y="1366181"/>
            <a:ext cx="298052" cy="55653"/>
            <a:chOff x="19078575" y="3106739"/>
            <a:chExt cx="794804" cy="148407"/>
          </a:xfrm>
        </p:grpSpPr>
        <p:grpSp>
          <p:nvGrpSpPr>
            <p:cNvPr id="26" name="Group 25"/>
            <p:cNvGrpSpPr/>
            <p:nvPr/>
          </p:nvGrpSpPr>
          <p:grpSpPr>
            <a:xfrm>
              <a:off x="19736219" y="3106739"/>
              <a:ext cx="137160" cy="137160"/>
              <a:chOff x="19740165" y="3110684"/>
              <a:chExt cx="138113" cy="138113"/>
            </a:xfrm>
          </p:grpSpPr>
          <p:cxnSp>
            <p:nvCxnSpPr>
              <p:cNvPr id="29" name="Straight Connector 28"/>
              <p:cNvCxnSpPr/>
              <p:nvPr/>
            </p:nvCxnSpPr>
            <p:spPr>
              <a:xfrm>
                <a:off x="19740165" y="3110684"/>
                <a:ext cx="138113" cy="138113"/>
              </a:xfrm>
              <a:prstGeom prst="line">
                <a:avLst/>
              </a:prstGeom>
              <a:ln w="127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9740165" y="3110684"/>
                <a:ext cx="138113" cy="138113"/>
              </a:xfrm>
              <a:prstGeom prst="line">
                <a:avLst/>
              </a:prstGeom>
              <a:ln w="1270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27" name="Rounded Rectangle 26"/>
            <p:cNvSpPr/>
            <p:nvPr/>
          </p:nvSpPr>
          <p:spPr>
            <a:xfrm>
              <a:off x="19415125" y="3110684"/>
              <a:ext cx="144462" cy="144462"/>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cxnSp>
          <p:nvCxnSpPr>
            <p:cNvPr id="28" name="Straight Connector 27"/>
            <p:cNvCxnSpPr/>
            <p:nvPr/>
          </p:nvCxnSpPr>
          <p:spPr>
            <a:xfrm flipH="1">
              <a:off x="19078575" y="3255146"/>
              <a:ext cx="161925" cy="0"/>
            </a:xfrm>
            <a:prstGeom prst="line">
              <a:avLst/>
            </a:prstGeom>
            <a:ln w="1270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36" name="Picture Placeholder 35"/>
          <p:cNvSpPr>
            <a:spLocks noGrp="1"/>
          </p:cNvSpPr>
          <p:nvPr>
            <p:ph type="pic" sz="quarter" idx="17"/>
          </p:nvPr>
        </p:nvSpPr>
        <p:spPr>
          <a:xfrm>
            <a:off x="5869461" y="2131214"/>
            <a:ext cx="1305324" cy="2409359"/>
          </a:xfrm>
          <a:custGeom>
            <a:avLst/>
            <a:gdLst>
              <a:gd name="connsiteX0" fmla="*/ 8541 w 1308021"/>
              <a:gd name="connsiteY0" fmla="*/ 0 h 2409359"/>
              <a:gd name="connsiteX1" fmla="*/ 1299480 w 1308021"/>
              <a:gd name="connsiteY1" fmla="*/ 0 h 2409359"/>
              <a:gd name="connsiteX2" fmla="*/ 1308021 w 1308021"/>
              <a:gd name="connsiteY2" fmla="*/ 8878 h 2409359"/>
              <a:gd name="connsiteX3" fmla="*/ 1308021 w 1308021"/>
              <a:gd name="connsiteY3" fmla="*/ 2400481 h 2409359"/>
              <a:gd name="connsiteX4" fmla="*/ 1299480 w 1308021"/>
              <a:gd name="connsiteY4" fmla="*/ 2409359 h 2409359"/>
              <a:gd name="connsiteX5" fmla="*/ 8541 w 1308021"/>
              <a:gd name="connsiteY5" fmla="*/ 2409359 h 2409359"/>
              <a:gd name="connsiteX6" fmla="*/ 0 w 1308021"/>
              <a:gd name="connsiteY6" fmla="*/ 2400481 h 2409359"/>
              <a:gd name="connsiteX7" fmla="*/ 0 w 1308021"/>
              <a:gd name="connsiteY7" fmla="*/ 8878 h 2409359"/>
              <a:gd name="connsiteX8" fmla="*/ 8541 w 1308021"/>
              <a:gd name="connsiteY8" fmla="*/ 0 h 2409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8021" h="2409359">
                <a:moveTo>
                  <a:pt x="8541" y="0"/>
                </a:moveTo>
                <a:lnTo>
                  <a:pt x="1299480" y="0"/>
                </a:lnTo>
                <a:cubicBezTo>
                  <a:pt x="1304198" y="0"/>
                  <a:pt x="1308021" y="3975"/>
                  <a:pt x="1308021" y="8878"/>
                </a:cubicBezTo>
                <a:lnTo>
                  <a:pt x="1308021" y="2400481"/>
                </a:lnTo>
                <a:cubicBezTo>
                  <a:pt x="1308021" y="2405384"/>
                  <a:pt x="1304198" y="2409359"/>
                  <a:pt x="1299480" y="2409359"/>
                </a:cubicBezTo>
                <a:lnTo>
                  <a:pt x="8541" y="2409359"/>
                </a:lnTo>
                <a:cubicBezTo>
                  <a:pt x="3824" y="2409359"/>
                  <a:pt x="0" y="2405384"/>
                  <a:pt x="0" y="2400481"/>
                </a:cubicBezTo>
                <a:lnTo>
                  <a:pt x="0" y="8878"/>
                </a:lnTo>
                <a:cubicBezTo>
                  <a:pt x="0" y="3975"/>
                  <a:pt x="3824" y="0"/>
                  <a:pt x="8541"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6"/>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2333609308"/>
      </p:ext>
    </p:extLst>
  </p:cSld>
  <p:clrMapOvr>
    <a:masterClrMapping/>
  </p:clrMapOvr>
  <p:transition spd="slow" advClick="0" advTm="3000">
    <p:fade/>
  </p:transition>
  <p:extLst>
    <p:ext uri="{DCECCB84-F9BA-43D5-87BE-67443E8EF086}">
      <p15:sldGuideLst xmlns:p15="http://schemas.microsoft.com/office/powerpoint/2012/main">
        <p15:guide id="1" orient="horz" pos="2934">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ptop Mockup">
    <p:spTree>
      <p:nvGrpSpPr>
        <p:cNvPr id="1" name=""/>
        <p:cNvGrpSpPr/>
        <p:nvPr/>
      </p:nvGrpSpPr>
      <p:grpSpPr>
        <a:xfrm>
          <a:off x="0" y="0"/>
          <a:ext cx="0" cy="0"/>
          <a:chOff x="0" y="0"/>
          <a:chExt cx="0" cy="0"/>
        </a:xfrm>
      </p:grpSpPr>
      <p:sp>
        <p:nvSpPr>
          <p:cNvPr id="19" name="Rectangle 18"/>
          <p:cNvSpPr/>
          <p:nvPr userDrawn="1"/>
        </p:nvSpPr>
        <p:spPr>
          <a:xfrm>
            <a:off x="595314" y="1934633"/>
            <a:ext cx="7953374" cy="18725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61535" y="1432135"/>
            <a:ext cx="5027326" cy="3049841"/>
          </a:xfrm>
          <a:prstGeom prst="rect">
            <a:avLst/>
          </a:prstGeom>
        </p:spPr>
      </p:pic>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Picture Placeholder 2"/>
          <p:cNvSpPr>
            <a:spLocks noGrp="1"/>
          </p:cNvSpPr>
          <p:nvPr>
            <p:ph type="pic" sz="quarter" idx="12"/>
          </p:nvPr>
        </p:nvSpPr>
        <p:spPr>
          <a:xfrm>
            <a:off x="1957511" y="1714500"/>
            <a:ext cx="3635375" cy="232410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2472337694"/>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2500374"/>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Blank Slide">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7741655"/>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with Mini Half Picture at Righ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3"/>
          </p:nvPr>
        </p:nvSpPr>
        <p:spPr>
          <a:xfrm>
            <a:off x="4725986" y="1543050"/>
            <a:ext cx="3821113"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3620002122"/>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with Mini Half Picture at Left">
    <p:spTree>
      <p:nvGrpSpPr>
        <p:cNvPr id="1" name=""/>
        <p:cNvGrpSpPr/>
        <p:nvPr/>
      </p:nvGrpSpPr>
      <p:grpSpPr>
        <a:xfrm>
          <a:off x="0" y="0"/>
          <a:ext cx="0" cy="0"/>
          <a:chOff x="0" y="0"/>
          <a:chExt cx="0" cy="0"/>
        </a:xfrm>
      </p:grpSpPr>
      <p:sp>
        <p:nvSpPr>
          <p:cNvPr id="13" name="Rectangle 12"/>
          <p:cNvSpPr/>
          <p:nvPr userDrawn="1"/>
        </p:nvSpPr>
        <p:spPr>
          <a:xfrm>
            <a:off x="593725" y="1543050"/>
            <a:ext cx="7953375" cy="274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3"/>
          </p:nvPr>
        </p:nvSpPr>
        <p:spPr>
          <a:xfrm>
            <a:off x="593725" y="1543050"/>
            <a:ext cx="3821113"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660871614"/>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ur Vision, Mission &amp; Values Slide">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Picture Placeholder 7"/>
          <p:cNvSpPr>
            <a:spLocks noGrp="1"/>
          </p:cNvSpPr>
          <p:nvPr>
            <p:ph type="pic" sz="quarter" idx="12"/>
          </p:nvPr>
        </p:nvSpPr>
        <p:spPr>
          <a:xfrm>
            <a:off x="0" y="1543050"/>
            <a:ext cx="3152716" cy="2743200"/>
          </a:xfrm>
          <a:custGeom>
            <a:avLst/>
            <a:gdLst>
              <a:gd name="connsiteX0" fmla="*/ 0 w 9516533"/>
              <a:gd name="connsiteY0" fmla="*/ 0 h 8280400"/>
              <a:gd name="connsiteX1" fmla="*/ 5376333 w 9516533"/>
              <a:gd name="connsiteY1" fmla="*/ 0 h 8280400"/>
              <a:gd name="connsiteX2" fmla="*/ 9516533 w 9516533"/>
              <a:gd name="connsiteY2" fmla="*/ 4140200 h 8280400"/>
              <a:gd name="connsiteX3" fmla="*/ 5376333 w 9516533"/>
              <a:gd name="connsiteY3" fmla="*/ 8280400 h 8280400"/>
              <a:gd name="connsiteX4" fmla="*/ 0 w 9516533"/>
              <a:gd name="connsiteY4" fmla="*/ 8280400 h 828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6533" h="8280400">
                <a:moveTo>
                  <a:pt x="0" y="0"/>
                </a:moveTo>
                <a:lnTo>
                  <a:pt x="5376333" y="0"/>
                </a:lnTo>
                <a:cubicBezTo>
                  <a:pt x="7662902" y="0"/>
                  <a:pt x="9516533" y="1853631"/>
                  <a:pt x="9516533" y="4140200"/>
                </a:cubicBezTo>
                <a:cubicBezTo>
                  <a:pt x="9516533" y="6426769"/>
                  <a:pt x="7662902" y="8280400"/>
                  <a:pt x="5376333" y="8280400"/>
                </a:cubicBezTo>
                <a:lnTo>
                  <a:pt x="0" y="8280400"/>
                </a:lnTo>
                <a:close/>
              </a:path>
            </a:pathLst>
          </a:custGeom>
        </p:spPr>
        <p:txBody>
          <a:bodyPr wrap="square" lIns="0" tIns="0" rIns="0" bIns="0" anchor="ctr" anchorCtr="0">
            <a:noAutofit/>
          </a:bodyPr>
          <a:lstStyle>
            <a:lvl1pPr marL="0" indent="0" algn="ctr">
              <a:buFontTx/>
              <a:buNone/>
              <a:defRPr sz="10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3719561152"/>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with Half Picture at Left 01">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3986213" cy="51435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1580016"/>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 Half Picture at Left 02">
    <p:spTree>
      <p:nvGrpSpPr>
        <p:cNvPr id="1" name=""/>
        <p:cNvGrpSpPr/>
        <p:nvPr/>
      </p:nvGrpSpPr>
      <p:grpSpPr>
        <a:xfrm>
          <a:off x="0" y="0"/>
          <a:ext cx="0" cy="0"/>
          <a:chOff x="0" y="0"/>
          <a:chExt cx="0" cy="0"/>
        </a:xfrm>
      </p:grpSpPr>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Picture Placeholder 2"/>
          <p:cNvSpPr>
            <a:spLocks noGrp="1"/>
          </p:cNvSpPr>
          <p:nvPr>
            <p:ph type="pic" sz="quarter" idx="10"/>
          </p:nvPr>
        </p:nvSpPr>
        <p:spPr>
          <a:xfrm>
            <a:off x="0" y="0"/>
            <a:ext cx="4572000" cy="51435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1510270787"/>
      </p:ext>
    </p:extLst>
  </p:cSld>
  <p:clrMapOvr>
    <a:masterClrMapping/>
  </p:clrMapOvr>
  <p:transition spd="slow" advClick="0" advTm="3000">
    <p:fade/>
  </p:transition>
  <p:extLst>
    <p:ext uri="{DCECCB84-F9BA-43D5-87BE-67443E8EF086}">
      <p15:sldGuideLst xmlns:p15="http://schemas.microsoft.com/office/powerpoint/2012/main">
        <p15:guide id="0" orient="horz" pos="972" userDrawn="1">
          <p15:clr>
            <a:srgbClr val="FBAE40"/>
          </p15:clr>
        </p15:guide>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835067"/>
      </p:ext>
    </p:extLst>
  </p:cSld>
  <p:clrMap bg1="lt1" tx1="dk1" bg2="lt2" tx2="dk2" accent1="accent1" accent2="accent2" accent3="accent3" accent4="accent4" accent5="accent5" accent6="accent6" hlink="hlink" folHlink="folHlink"/>
  <p:sldLayoutIdLst>
    <p:sldLayoutId id="2147483667" r:id="rId1"/>
    <p:sldLayoutId id="2147483674" r:id="rId2"/>
    <p:sldLayoutId id="2147483688" r:id="rId3"/>
    <p:sldLayoutId id="2147483675" r:id="rId4"/>
    <p:sldLayoutId id="2147483690" r:id="rId5"/>
    <p:sldLayoutId id="2147483691" r:id="rId6"/>
    <p:sldLayoutId id="2147483689" r:id="rId7"/>
    <p:sldLayoutId id="2147483676" r:id="rId8"/>
    <p:sldLayoutId id="2147483695" r:id="rId9"/>
    <p:sldLayoutId id="2147483677" r:id="rId10"/>
    <p:sldLayoutId id="2147483678" r:id="rId11"/>
    <p:sldLayoutId id="2147483679" r:id="rId12"/>
    <p:sldLayoutId id="2147483686" r:id="rId13"/>
    <p:sldLayoutId id="2147483687" r:id="rId14"/>
    <p:sldLayoutId id="2147483693" r:id="rId15"/>
    <p:sldLayoutId id="2147483680" r:id="rId16"/>
    <p:sldLayoutId id="2147483683" r:id="rId17"/>
    <p:sldLayoutId id="2147483682" r:id="rId18"/>
    <p:sldLayoutId id="2147483681" r:id="rId19"/>
    <p:sldLayoutId id="2147483692" r:id="rId20"/>
    <p:sldLayoutId id="2147483694" r:id="rId21"/>
    <p:sldLayoutId id="2147483684" r:id="rId22"/>
    <p:sldLayoutId id="2147483685" r:id="rId23"/>
  </p:sldLayoutIdLst>
  <p:transition spd="slow" advClick="0" advTm="3000">
    <p:fad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093757"/>
            <a:ext cx="9144000" cy="10497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a:cxnSpLocks/>
          </p:cNvCxnSpPr>
          <p:nvPr/>
        </p:nvCxnSpPr>
        <p:spPr>
          <a:xfrm>
            <a:off x="3231963" y="4668976"/>
            <a:ext cx="2611206" cy="0"/>
          </a:xfrm>
          <a:prstGeom prst="line">
            <a:avLst/>
          </a:prstGeom>
          <a:ln w="28575">
            <a:solidFill>
              <a:srgbClr val="6A8C47"/>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2401" y="4783128"/>
            <a:ext cx="8864600" cy="246221"/>
          </a:xfrm>
          <a:prstGeom prst="rect">
            <a:avLst/>
          </a:prstGeom>
          <a:noFill/>
        </p:spPr>
        <p:txBody>
          <a:bodyPr wrap="square" lIns="0" tIns="0" rIns="0" bIns="0" rtlCol="0">
            <a:spAutoFit/>
            <a:scene3d>
              <a:camera prst="orthographicFront"/>
              <a:lightRig rig="threePt" dir="t"/>
            </a:scene3d>
            <a:sp3d extrusionH="57150" contourW="12700" prstMaterial="dkEdge">
              <a:bevelT w="38100" h="38100" prst="angle"/>
              <a:bevelB w="50800" h="38100" prst="riblet"/>
              <a:extrusionClr>
                <a:srgbClr val="FF0000"/>
              </a:extrusionClr>
              <a:contourClr>
                <a:srgbClr val="00B050"/>
              </a:contourClr>
            </a:sp3d>
          </a:bodyPr>
          <a:lstStyle/>
          <a:p>
            <a:pPr algn="ctr"/>
            <a:r>
              <a:rPr lang="en-US" sz="1600" b="1" spc="70" dirty="0">
                <a:ln cmpd="sng">
                  <a:solidFill>
                    <a:srgbClr val="002060"/>
                  </a:solidFill>
                  <a:prstDash val="sysDot"/>
                </a:ln>
                <a:solidFill>
                  <a:schemeClr val="accent1"/>
                </a:solidFill>
                <a:latin typeface="Lato" panose="020F0502020204030203" pitchFamily="34" charset="0"/>
              </a:rPr>
              <a:t>Alec Henderson, Andrew Paton, Vilma Diaz, </a:t>
            </a:r>
            <a:r>
              <a:rPr lang="en-US" sz="1600" b="1" spc="70" dirty="0" err="1">
                <a:ln cmpd="sng">
                  <a:solidFill>
                    <a:srgbClr val="002060"/>
                  </a:solidFill>
                  <a:prstDash val="sysDot"/>
                </a:ln>
                <a:solidFill>
                  <a:schemeClr val="accent1"/>
                </a:solidFill>
                <a:latin typeface="Lato" panose="020F0502020204030203" pitchFamily="34" charset="0"/>
              </a:rPr>
              <a:t>Celena</a:t>
            </a:r>
            <a:r>
              <a:rPr lang="en-US" sz="1600" b="1" spc="70" dirty="0">
                <a:ln cmpd="sng">
                  <a:solidFill>
                    <a:srgbClr val="002060"/>
                  </a:solidFill>
                  <a:prstDash val="sysDot"/>
                </a:ln>
                <a:solidFill>
                  <a:schemeClr val="accent1"/>
                </a:solidFill>
                <a:latin typeface="Lato" panose="020F0502020204030203" pitchFamily="34" charset="0"/>
              </a:rPr>
              <a:t> Blackwood, Dan </a:t>
            </a:r>
            <a:r>
              <a:rPr lang="en-US" sz="1600" b="1" spc="70" dirty="0" err="1">
                <a:ln cmpd="sng">
                  <a:solidFill>
                    <a:srgbClr val="002060"/>
                  </a:solidFill>
                  <a:prstDash val="sysDot"/>
                </a:ln>
                <a:solidFill>
                  <a:schemeClr val="accent1"/>
                </a:solidFill>
                <a:latin typeface="Lato" panose="020F0502020204030203" pitchFamily="34" charset="0"/>
              </a:rPr>
              <a:t>Tinarwo</a:t>
            </a:r>
            <a:endParaRPr lang="en-US" sz="1600" b="1" spc="70" dirty="0">
              <a:ln cmpd="sng">
                <a:solidFill>
                  <a:srgbClr val="002060"/>
                </a:solidFill>
                <a:prstDash val="sysDot"/>
              </a:ln>
              <a:solidFill>
                <a:schemeClr val="accent2"/>
              </a:solidFill>
              <a:latin typeface="Lato" panose="020F0502020204030203" pitchFamily="34" charset="0"/>
            </a:endParaRPr>
          </a:p>
        </p:txBody>
      </p:sp>
      <p:pic>
        <p:nvPicPr>
          <p:cNvPr id="1032" name="Picture 8" descr="Collection of different cars. Isolated on white background.  car stock illustrations">
            <a:extLst>
              <a:ext uri="{FF2B5EF4-FFF2-40B4-BE49-F238E27FC236}">
                <a16:creationId xmlns:a16="http://schemas.microsoft.com/office/drawing/2014/main" id="{D96E63B6-AD5A-407B-9CFE-044D47B361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7467" y="-1"/>
            <a:ext cx="5706532" cy="40937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n Automotive Innovation Facility Automobile Design Engineer Working on 3D Holographic Model Projection of Electric Car. Futuristic Concept of Virtual and Augmented Realty Use.  car stock pictures, royalty-free photos &amp; images">
            <a:extLst>
              <a:ext uri="{FF2B5EF4-FFF2-40B4-BE49-F238E27FC236}">
                <a16:creationId xmlns:a16="http://schemas.microsoft.com/office/drawing/2014/main" id="{5E30928C-AE72-4BF0-88A2-838F32644A7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867" r="3968"/>
          <a:stretch/>
        </p:blipFill>
        <p:spPr bwMode="auto">
          <a:xfrm>
            <a:off x="0" y="0"/>
            <a:ext cx="3674533" cy="4150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7905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84202" y="50906"/>
            <a:ext cx="7953374" cy="383260"/>
          </a:xfrm>
          <a:gradFill flip="none" rotWithShape="1">
            <a:gsLst>
              <a:gs pos="0">
                <a:srgbClr val="FFFF00"/>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p:spPr>
        <p:txBody>
          <a:bodyPr/>
          <a:lstStyle/>
          <a:p>
            <a:pPr algn="l"/>
            <a:r>
              <a:rPr lang="en-US" b="1" i="0" dirty="0">
                <a:effectLst/>
                <a:latin typeface="-apple-system"/>
              </a:rPr>
              <a:t>k_means_perplexity_50_sample10k</a:t>
            </a:r>
            <a:endParaRPr lang="en-US" b="0" i="0" dirty="0">
              <a:effectLst/>
              <a:latin typeface="-apple-system"/>
            </a:endParaRPr>
          </a:p>
        </p:txBody>
      </p:sp>
      <p:sp>
        <p:nvSpPr>
          <p:cNvPr id="26" name="Rectangle 25">
            <a:extLst>
              <a:ext uri="{FF2B5EF4-FFF2-40B4-BE49-F238E27FC236}">
                <a16:creationId xmlns:a16="http://schemas.microsoft.com/office/drawing/2014/main" id="{A6E0A18E-ACD7-4299-8CBB-A0E8DF056DF3}"/>
              </a:ext>
            </a:extLst>
          </p:cNvPr>
          <p:cNvSpPr/>
          <p:nvPr/>
        </p:nvSpPr>
        <p:spPr>
          <a:xfrm>
            <a:off x="424679" y="4606433"/>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2F19DF3-9144-434D-ADFE-C17FDB87499D}"/>
              </a:ext>
            </a:extLst>
          </p:cNvPr>
          <p:cNvSpPr/>
          <p:nvPr/>
        </p:nvSpPr>
        <p:spPr>
          <a:xfrm>
            <a:off x="6764870" y="4567536"/>
            <a:ext cx="1954451"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2AB1A20F-0031-489C-A5B7-30C814773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2534"/>
            <a:ext cx="9144000" cy="419500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5BD65D5-C54E-4A33-BC5A-AE33407B0358}"/>
              </a:ext>
            </a:extLst>
          </p:cNvPr>
          <p:cNvSpPr/>
          <p:nvPr/>
        </p:nvSpPr>
        <p:spPr>
          <a:xfrm>
            <a:off x="6908809" y="4641947"/>
            <a:ext cx="2047588" cy="4634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Segoe Script" panose="030B0504020000000003" pitchFamily="66" charset="0"/>
              </a:rPr>
              <a:t>Signature: Eric Team # 4</a:t>
            </a:r>
          </a:p>
        </p:txBody>
      </p:sp>
    </p:spTree>
    <p:extLst>
      <p:ext uri="{BB962C8B-B14F-4D97-AF65-F5344CB8AC3E}">
        <p14:creationId xmlns:p14="http://schemas.microsoft.com/office/powerpoint/2010/main" val="20728857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84202" y="186380"/>
            <a:ext cx="7953374" cy="383260"/>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a:lstStyle/>
          <a:p>
            <a:r>
              <a:rPr lang="en-US" dirty="0">
                <a:solidFill>
                  <a:schemeClr val="tx1"/>
                </a:solidFill>
              </a:rPr>
              <a:t>                                          Challenges </a:t>
            </a:r>
          </a:p>
        </p:txBody>
      </p:sp>
      <p:sp>
        <p:nvSpPr>
          <p:cNvPr id="4" name="Freeform 3"/>
          <p:cNvSpPr>
            <a:spLocks noEditPoints="1"/>
          </p:cNvSpPr>
          <p:nvPr/>
        </p:nvSpPr>
        <p:spPr bwMode="auto">
          <a:xfrm>
            <a:off x="593725" y="1552279"/>
            <a:ext cx="402992" cy="400923"/>
          </a:xfrm>
          <a:custGeom>
            <a:avLst/>
            <a:gdLst>
              <a:gd name="T0" fmla="*/ 176 w 353"/>
              <a:gd name="T1" fmla="*/ 221 h 353"/>
              <a:gd name="T2" fmla="*/ 102 w 353"/>
              <a:gd name="T3" fmla="*/ 147 h 353"/>
              <a:gd name="T4" fmla="*/ 96 w 353"/>
              <a:gd name="T5" fmla="*/ 145 h 353"/>
              <a:gd name="T6" fmla="*/ 88 w 353"/>
              <a:gd name="T7" fmla="*/ 153 h 353"/>
              <a:gd name="T8" fmla="*/ 90 w 353"/>
              <a:gd name="T9" fmla="*/ 158 h 353"/>
              <a:gd name="T10" fmla="*/ 170 w 353"/>
              <a:gd name="T11" fmla="*/ 239 h 353"/>
              <a:gd name="T12" fmla="*/ 176 w 353"/>
              <a:gd name="T13" fmla="*/ 241 h 353"/>
              <a:gd name="T14" fmla="*/ 182 w 353"/>
              <a:gd name="T15" fmla="*/ 238 h 353"/>
              <a:gd name="T16" fmla="*/ 182 w 353"/>
              <a:gd name="T17" fmla="*/ 238 h 353"/>
              <a:gd name="T18" fmla="*/ 316 w 353"/>
              <a:gd name="T19" fmla="*/ 98 h 353"/>
              <a:gd name="T20" fmla="*/ 316 w 353"/>
              <a:gd name="T21" fmla="*/ 98 h 353"/>
              <a:gd name="T22" fmla="*/ 328 w 353"/>
              <a:gd name="T23" fmla="*/ 86 h 353"/>
              <a:gd name="T24" fmla="*/ 327 w 353"/>
              <a:gd name="T25" fmla="*/ 86 h 353"/>
              <a:gd name="T26" fmla="*/ 351 w 353"/>
              <a:gd name="T27" fmla="*/ 62 h 353"/>
              <a:gd name="T28" fmla="*/ 351 w 353"/>
              <a:gd name="T29" fmla="*/ 62 h 353"/>
              <a:gd name="T30" fmla="*/ 353 w 353"/>
              <a:gd name="T31" fmla="*/ 56 h 353"/>
              <a:gd name="T32" fmla="*/ 345 w 353"/>
              <a:gd name="T33" fmla="*/ 48 h 353"/>
              <a:gd name="T34" fmla="*/ 339 w 353"/>
              <a:gd name="T35" fmla="*/ 51 h 353"/>
              <a:gd name="T36" fmla="*/ 339 w 353"/>
              <a:gd name="T37" fmla="*/ 51 h 353"/>
              <a:gd name="T38" fmla="*/ 318 w 353"/>
              <a:gd name="T39" fmla="*/ 72 h 353"/>
              <a:gd name="T40" fmla="*/ 318 w 353"/>
              <a:gd name="T41" fmla="*/ 72 h 353"/>
              <a:gd name="T42" fmla="*/ 307 w 353"/>
              <a:gd name="T43" fmla="*/ 84 h 353"/>
              <a:gd name="T44" fmla="*/ 307 w 353"/>
              <a:gd name="T45" fmla="*/ 84 h 353"/>
              <a:gd name="T46" fmla="*/ 176 w 353"/>
              <a:gd name="T47" fmla="*/ 221 h 353"/>
              <a:gd name="T48" fmla="*/ 339 w 353"/>
              <a:gd name="T49" fmla="*/ 109 h 353"/>
              <a:gd name="T50" fmla="*/ 327 w 353"/>
              <a:gd name="T51" fmla="*/ 109 h 353"/>
              <a:gd name="T52" fmla="*/ 325 w 353"/>
              <a:gd name="T53" fmla="*/ 117 h 353"/>
              <a:gd name="T54" fmla="*/ 325 w 353"/>
              <a:gd name="T55" fmla="*/ 117 h 353"/>
              <a:gd name="T56" fmla="*/ 337 w 353"/>
              <a:gd name="T57" fmla="*/ 177 h 353"/>
              <a:gd name="T58" fmla="*/ 176 w 353"/>
              <a:gd name="T59" fmla="*/ 337 h 353"/>
              <a:gd name="T60" fmla="*/ 16 w 353"/>
              <a:gd name="T61" fmla="*/ 177 h 353"/>
              <a:gd name="T62" fmla="*/ 176 w 353"/>
              <a:gd name="T63" fmla="*/ 16 h 353"/>
              <a:gd name="T64" fmla="*/ 292 w 353"/>
              <a:gd name="T65" fmla="*/ 65 h 353"/>
              <a:gd name="T66" fmla="*/ 292 w 353"/>
              <a:gd name="T67" fmla="*/ 65 h 353"/>
              <a:gd name="T68" fmla="*/ 303 w 353"/>
              <a:gd name="T69" fmla="*/ 65 h 353"/>
              <a:gd name="T70" fmla="*/ 303 w 353"/>
              <a:gd name="T71" fmla="*/ 54 h 353"/>
              <a:gd name="T72" fmla="*/ 302 w 353"/>
              <a:gd name="T73" fmla="*/ 53 h 353"/>
              <a:gd name="T74" fmla="*/ 176 w 353"/>
              <a:gd name="T75" fmla="*/ 0 h 353"/>
              <a:gd name="T76" fmla="*/ 0 w 353"/>
              <a:gd name="T77" fmla="*/ 177 h 353"/>
              <a:gd name="T78" fmla="*/ 176 w 353"/>
              <a:gd name="T79" fmla="*/ 353 h 353"/>
              <a:gd name="T80" fmla="*/ 353 w 353"/>
              <a:gd name="T81" fmla="*/ 177 h 353"/>
              <a:gd name="T82" fmla="*/ 341 w 353"/>
              <a:gd name="T83" fmla="*/ 112 h 353"/>
              <a:gd name="T84" fmla="*/ 339 w 353"/>
              <a:gd name="T85" fmla="*/ 10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3" h="353">
                <a:moveTo>
                  <a:pt x="176" y="221"/>
                </a:moveTo>
                <a:cubicBezTo>
                  <a:pt x="102" y="147"/>
                  <a:pt x="102" y="147"/>
                  <a:pt x="102" y="147"/>
                </a:cubicBezTo>
                <a:cubicBezTo>
                  <a:pt x="100" y="146"/>
                  <a:pt x="98" y="145"/>
                  <a:pt x="96" y="145"/>
                </a:cubicBezTo>
                <a:cubicBezTo>
                  <a:pt x="91" y="145"/>
                  <a:pt x="88" y="148"/>
                  <a:pt x="88" y="153"/>
                </a:cubicBezTo>
                <a:cubicBezTo>
                  <a:pt x="88" y="155"/>
                  <a:pt x="89" y="157"/>
                  <a:pt x="90" y="158"/>
                </a:cubicBezTo>
                <a:cubicBezTo>
                  <a:pt x="170" y="239"/>
                  <a:pt x="170" y="239"/>
                  <a:pt x="170" y="239"/>
                </a:cubicBezTo>
                <a:cubicBezTo>
                  <a:pt x="172" y="240"/>
                  <a:pt x="174" y="241"/>
                  <a:pt x="176" y="241"/>
                </a:cubicBezTo>
                <a:cubicBezTo>
                  <a:pt x="178" y="241"/>
                  <a:pt x="180" y="240"/>
                  <a:pt x="182" y="238"/>
                </a:cubicBezTo>
                <a:cubicBezTo>
                  <a:pt x="182" y="238"/>
                  <a:pt x="182" y="238"/>
                  <a:pt x="182" y="238"/>
                </a:cubicBezTo>
                <a:cubicBezTo>
                  <a:pt x="316" y="98"/>
                  <a:pt x="316" y="98"/>
                  <a:pt x="316" y="98"/>
                </a:cubicBezTo>
                <a:cubicBezTo>
                  <a:pt x="316" y="98"/>
                  <a:pt x="316" y="98"/>
                  <a:pt x="316" y="98"/>
                </a:cubicBezTo>
                <a:cubicBezTo>
                  <a:pt x="328" y="86"/>
                  <a:pt x="328" y="86"/>
                  <a:pt x="328" y="86"/>
                </a:cubicBezTo>
                <a:cubicBezTo>
                  <a:pt x="328" y="86"/>
                  <a:pt x="328" y="86"/>
                  <a:pt x="327" y="86"/>
                </a:cubicBezTo>
                <a:cubicBezTo>
                  <a:pt x="351" y="62"/>
                  <a:pt x="351" y="62"/>
                  <a:pt x="351" y="62"/>
                </a:cubicBezTo>
                <a:cubicBezTo>
                  <a:pt x="351" y="62"/>
                  <a:pt x="351" y="62"/>
                  <a:pt x="351" y="62"/>
                </a:cubicBezTo>
                <a:cubicBezTo>
                  <a:pt x="352" y="60"/>
                  <a:pt x="353" y="58"/>
                  <a:pt x="353" y="56"/>
                </a:cubicBezTo>
                <a:cubicBezTo>
                  <a:pt x="353" y="52"/>
                  <a:pt x="349" y="48"/>
                  <a:pt x="345" y="48"/>
                </a:cubicBezTo>
                <a:cubicBezTo>
                  <a:pt x="342" y="48"/>
                  <a:pt x="340" y="49"/>
                  <a:pt x="339" y="51"/>
                </a:cubicBezTo>
                <a:cubicBezTo>
                  <a:pt x="339" y="51"/>
                  <a:pt x="339" y="51"/>
                  <a:pt x="339" y="51"/>
                </a:cubicBezTo>
                <a:cubicBezTo>
                  <a:pt x="318" y="72"/>
                  <a:pt x="318" y="72"/>
                  <a:pt x="318" y="72"/>
                </a:cubicBezTo>
                <a:cubicBezTo>
                  <a:pt x="318" y="72"/>
                  <a:pt x="318" y="72"/>
                  <a:pt x="318" y="72"/>
                </a:cubicBezTo>
                <a:cubicBezTo>
                  <a:pt x="307" y="84"/>
                  <a:pt x="307" y="84"/>
                  <a:pt x="307" y="84"/>
                </a:cubicBezTo>
                <a:cubicBezTo>
                  <a:pt x="307" y="84"/>
                  <a:pt x="307" y="84"/>
                  <a:pt x="307" y="84"/>
                </a:cubicBezTo>
                <a:lnTo>
                  <a:pt x="176" y="221"/>
                </a:lnTo>
                <a:close/>
                <a:moveTo>
                  <a:pt x="339" y="109"/>
                </a:moveTo>
                <a:cubicBezTo>
                  <a:pt x="335" y="106"/>
                  <a:pt x="330" y="106"/>
                  <a:pt x="327" y="109"/>
                </a:cubicBezTo>
                <a:cubicBezTo>
                  <a:pt x="325" y="111"/>
                  <a:pt x="324" y="115"/>
                  <a:pt x="325" y="117"/>
                </a:cubicBezTo>
                <a:cubicBezTo>
                  <a:pt x="325" y="117"/>
                  <a:pt x="325" y="117"/>
                  <a:pt x="325" y="117"/>
                </a:cubicBezTo>
                <a:cubicBezTo>
                  <a:pt x="333" y="136"/>
                  <a:pt x="337" y="156"/>
                  <a:pt x="337" y="177"/>
                </a:cubicBezTo>
                <a:cubicBezTo>
                  <a:pt x="337" y="265"/>
                  <a:pt x="265" y="337"/>
                  <a:pt x="176" y="337"/>
                </a:cubicBezTo>
                <a:cubicBezTo>
                  <a:pt x="88" y="337"/>
                  <a:pt x="16" y="265"/>
                  <a:pt x="16" y="177"/>
                </a:cubicBezTo>
                <a:cubicBezTo>
                  <a:pt x="16" y="88"/>
                  <a:pt x="88" y="16"/>
                  <a:pt x="176" y="16"/>
                </a:cubicBezTo>
                <a:cubicBezTo>
                  <a:pt x="222" y="16"/>
                  <a:pt x="262" y="35"/>
                  <a:pt x="292" y="65"/>
                </a:cubicBezTo>
                <a:cubicBezTo>
                  <a:pt x="292" y="65"/>
                  <a:pt x="292" y="65"/>
                  <a:pt x="292" y="65"/>
                </a:cubicBezTo>
                <a:cubicBezTo>
                  <a:pt x="295" y="68"/>
                  <a:pt x="300" y="68"/>
                  <a:pt x="303" y="65"/>
                </a:cubicBezTo>
                <a:cubicBezTo>
                  <a:pt x="306" y="62"/>
                  <a:pt x="306" y="57"/>
                  <a:pt x="303" y="54"/>
                </a:cubicBezTo>
                <a:cubicBezTo>
                  <a:pt x="302" y="53"/>
                  <a:pt x="302" y="53"/>
                  <a:pt x="302" y="53"/>
                </a:cubicBezTo>
                <a:cubicBezTo>
                  <a:pt x="270" y="20"/>
                  <a:pt x="225" y="0"/>
                  <a:pt x="176" y="0"/>
                </a:cubicBezTo>
                <a:cubicBezTo>
                  <a:pt x="79" y="0"/>
                  <a:pt x="0" y="79"/>
                  <a:pt x="0" y="177"/>
                </a:cubicBezTo>
                <a:cubicBezTo>
                  <a:pt x="0" y="274"/>
                  <a:pt x="79" y="353"/>
                  <a:pt x="176" y="353"/>
                </a:cubicBezTo>
                <a:cubicBezTo>
                  <a:pt x="274" y="353"/>
                  <a:pt x="353" y="274"/>
                  <a:pt x="353" y="177"/>
                </a:cubicBezTo>
                <a:cubicBezTo>
                  <a:pt x="353" y="154"/>
                  <a:pt x="348" y="132"/>
                  <a:pt x="341" y="112"/>
                </a:cubicBezTo>
                <a:cubicBezTo>
                  <a:pt x="340" y="111"/>
                  <a:pt x="340" y="110"/>
                  <a:pt x="339" y="109"/>
                </a:cubicBezTo>
              </a:path>
            </a:pathLst>
          </a:custGeom>
          <a:solidFill>
            <a:schemeClr val="accent2"/>
          </a:solidFill>
          <a:ln>
            <a:noFill/>
          </a:ln>
        </p:spPr>
        <p:txBody>
          <a:bodyPr vert="horz" wrap="square" lIns="34290" tIns="17145" rIns="34290" bIns="17145" numCol="1" anchor="t" anchorCtr="0" compatLnSpc="1">
            <a:prstTxWarp prst="textNoShape">
              <a:avLst/>
            </a:prstTxWarp>
          </a:bodyPr>
          <a:lstStyle/>
          <a:p>
            <a:endParaRPr lang="en-US" sz="900"/>
          </a:p>
        </p:txBody>
      </p:sp>
      <p:sp>
        <p:nvSpPr>
          <p:cNvPr id="18" name="Freeform 17"/>
          <p:cNvSpPr>
            <a:spLocks noEditPoints="1"/>
          </p:cNvSpPr>
          <p:nvPr/>
        </p:nvSpPr>
        <p:spPr bwMode="auto">
          <a:xfrm>
            <a:off x="593725" y="2579631"/>
            <a:ext cx="402992" cy="400923"/>
          </a:xfrm>
          <a:custGeom>
            <a:avLst/>
            <a:gdLst>
              <a:gd name="T0" fmla="*/ 176 w 353"/>
              <a:gd name="T1" fmla="*/ 221 h 353"/>
              <a:gd name="T2" fmla="*/ 102 w 353"/>
              <a:gd name="T3" fmla="*/ 147 h 353"/>
              <a:gd name="T4" fmla="*/ 96 w 353"/>
              <a:gd name="T5" fmla="*/ 145 h 353"/>
              <a:gd name="T6" fmla="*/ 88 w 353"/>
              <a:gd name="T7" fmla="*/ 153 h 353"/>
              <a:gd name="T8" fmla="*/ 90 w 353"/>
              <a:gd name="T9" fmla="*/ 158 h 353"/>
              <a:gd name="T10" fmla="*/ 170 w 353"/>
              <a:gd name="T11" fmla="*/ 239 h 353"/>
              <a:gd name="T12" fmla="*/ 176 w 353"/>
              <a:gd name="T13" fmla="*/ 241 h 353"/>
              <a:gd name="T14" fmla="*/ 182 w 353"/>
              <a:gd name="T15" fmla="*/ 238 h 353"/>
              <a:gd name="T16" fmla="*/ 182 w 353"/>
              <a:gd name="T17" fmla="*/ 238 h 353"/>
              <a:gd name="T18" fmla="*/ 316 w 353"/>
              <a:gd name="T19" fmla="*/ 98 h 353"/>
              <a:gd name="T20" fmla="*/ 316 w 353"/>
              <a:gd name="T21" fmla="*/ 98 h 353"/>
              <a:gd name="T22" fmla="*/ 328 w 353"/>
              <a:gd name="T23" fmla="*/ 86 h 353"/>
              <a:gd name="T24" fmla="*/ 327 w 353"/>
              <a:gd name="T25" fmla="*/ 86 h 353"/>
              <a:gd name="T26" fmla="*/ 351 w 353"/>
              <a:gd name="T27" fmla="*/ 62 h 353"/>
              <a:gd name="T28" fmla="*/ 351 w 353"/>
              <a:gd name="T29" fmla="*/ 62 h 353"/>
              <a:gd name="T30" fmla="*/ 353 w 353"/>
              <a:gd name="T31" fmla="*/ 56 h 353"/>
              <a:gd name="T32" fmla="*/ 345 w 353"/>
              <a:gd name="T33" fmla="*/ 48 h 353"/>
              <a:gd name="T34" fmla="*/ 339 w 353"/>
              <a:gd name="T35" fmla="*/ 51 h 353"/>
              <a:gd name="T36" fmla="*/ 339 w 353"/>
              <a:gd name="T37" fmla="*/ 51 h 353"/>
              <a:gd name="T38" fmla="*/ 318 w 353"/>
              <a:gd name="T39" fmla="*/ 72 h 353"/>
              <a:gd name="T40" fmla="*/ 318 w 353"/>
              <a:gd name="T41" fmla="*/ 72 h 353"/>
              <a:gd name="T42" fmla="*/ 307 w 353"/>
              <a:gd name="T43" fmla="*/ 84 h 353"/>
              <a:gd name="T44" fmla="*/ 307 w 353"/>
              <a:gd name="T45" fmla="*/ 84 h 353"/>
              <a:gd name="T46" fmla="*/ 176 w 353"/>
              <a:gd name="T47" fmla="*/ 221 h 353"/>
              <a:gd name="T48" fmla="*/ 339 w 353"/>
              <a:gd name="T49" fmla="*/ 109 h 353"/>
              <a:gd name="T50" fmla="*/ 327 w 353"/>
              <a:gd name="T51" fmla="*/ 109 h 353"/>
              <a:gd name="T52" fmla="*/ 325 w 353"/>
              <a:gd name="T53" fmla="*/ 117 h 353"/>
              <a:gd name="T54" fmla="*/ 325 w 353"/>
              <a:gd name="T55" fmla="*/ 117 h 353"/>
              <a:gd name="T56" fmla="*/ 337 w 353"/>
              <a:gd name="T57" fmla="*/ 177 h 353"/>
              <a:gd name="T58" fmla="*/ 176 w 353"/>
              <a:gd name="T59" fmla="*/ 337 h 353"/>
              <a:gd name="T60" fmla="*/ 16 w 353"/>
              <a:gd name="T61" fmla="*/ 177 h 353"/>
              <a:gd name="T62" fmla="*/ 176 w 353"/>
              <a:gd name="T63" fmla="*/ 16 h 353"/>
              <a:gd name="T64" fmla="*/ 292 w 353"/>
              <a:gd name="T65" fmla="*/ 65 h 353"/>
              <a:gd name="T66" fmla="*/ 292 w 353"/>
              <a:gd name="T67" fmla="*/ 65 h 353"/>
              <a:gd name="T68" fmla="*/ 303 w 353"/>
              <a:gd name="T69" fmla="*/ 65 h 353"/>
              <a:gd name="T70" fmla="*/ 303 w 353"/>
              <a:gd name="T71" fmla="*/ 54 h 353"/>
              <a:gd name="T72" fmla="*/ 302 w 353"/>
              <a:gd name="T73" fmla="*/ 53 h 353"/>
              <a:gd name="T74" fmla="*/ 176 w 353"/>
              <a:gd name="T75" fmla="*/ 0 h 353"/>
              <a:gd name="T76" fmla="*/ 0 w 353"/>
              <a:gd name="T77" fmla="*/ 177 h 353"/>
              <a:gd name="T78" fmla="*/ 176 w 353"/>
              <a:gd name="T79" fmla="*/ 353 h 353"/>
              <a:gd name="T80" fmla="*/ 353 w 353"/>
              <a:gd name="T81" fmla="*/ 177 h 353"/>
              <a:gd name="T82" fmla="*/ 341 w 353"/>
              <a:gd name="T83" fmla="*/ 112 h 353"/>
              <a:gd name="T84" fmla="*/ 339 w 353"/>
              <a:gd name="T85" fmla="*/ 10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3" h="353">
                <a:moveTo>
                  <a:pt x="176" y="221"/>
                </a:moveTo>
                <a:cubicBezTo>
                  <a:pt x="102" y="147"/>
                  <a:pt x="102" y="147"/>
                  <a:pt x="102" y="147"/>
                </a:cubicBezTo>
                <a:cubicBezTo>
                  <a:pt x="100" y="146"/>
                  <a:pt x="98" y="145"/>
                  <a:pt x="96" y="145"/>
                </a:cubicBezTo>
                <a:cubicBezTo>
                  <a:pt x="91" y="145"/>
                  <a:pt x="88" y="148"/>
                  <a:pt x="88" y="153"/>
                </a:cubicBezTo>
                <a:cubicBezTo>
                  <a:pt x="88" y="155"/>
                  <a:pt x="89" y="157"/>
                  <a:pt x="90" y="158"/>
                </a:cubicBezTo>
                <a:cubicBezTo>
                  <a:pt x="170" y="239"/>
                  <a:pt x="170" y="239"/>
                  <a:pt x="170" y="239"/>
                </a:cubicBezTo>
                <a:cubicBezTo>
                  <a:pt x="172" y="240"/>
                  <a:pt x="174" y="241"/>
                  <a:pt x="176" y="241"/>
                </a:cubicBezTo>
                <a:cubicBezTo>
                  <a:pt x="178" y="241"/>
                  <a:pt x="180" y="240"/>
                  <a:pt x="182" y="238"/>
                </a:cubicBezTo>
                <a:cubicBezTo>
                  <a:pt x="182" y="238"/>
                  <a:pt x="182" y="238"/>
                  <a:pt x="182" y="238"/>
                </a:cubicBezTo>
                <a:cubicBezTo>
                  <a:pt x="316" y="98"/>
                  <a:pt x="316" y="98"/>
                  <a:pt x="316" y="98"/>
                </a:cubicBezTo>
                <a:cubicBezTo>
                  <a:pt x="316" y="98"/>
                  <a:pt x="316" y="98"/>
                  <a:pt x="316" y="98"/>
                </a:cubicBezTo>
                <a:cubicBezTo>
                  <a:pt x="328" y="86"/>
                  <a:pt x="328" y="86"/>
                  <a:pt x="328" y="86"/>
                </a:cubicBezTo>
                <a:cubicBezTo>
                  <a:pt x="328" y="86"/>
                  <a:pt x="328" y="86"/>
                  <a:pt x="327" y="86"/>
                </a:cubicBezTo>
                <a:cubicBezTo>
                  <a:pt x="351" y="62"/>
                  <a:pt x="351" y="62"/>
                  <a:pt x="351" y="62"/>
                </a:cubicBezTo>
                <a:cubicBezTo>
                  <a:pt x="351" y="62"/>
                  <a:pt x="351" y="62"/>
                  <a:pt x="351" y="62"/>
                </a:cubicBezTo>
                <a:cubicBezTo>
                  <a:pt x="352" y="60"/>
                  <a:pt x="353" y="58"/>
                  <a:pt x="353" y="56"/>
                </a:cubicBezTo>
                <a:cubicBezTo>
                  <a:pt x="353" y="52"/>
                  <a:pt x="349" y="48"/>
                  <a:pt x="345" y="48"/>
                </a:cubicBezTo>
                <a:cubicBezTo>
                  <a:pt x="342" y="48"/>
                  <a:pt x="340" y="49"/>
                  <a:pt x="339" y="51"/>
                </a:cubicBezTo>
                <a:cubicBezTo>
                  <a:pt x="339" y="51"/>
                  <a:pt x="339" y="51"/>
                  <a:pt x="339" y="51"/>
                </a:cubicBezTo>
                <a:cubicBezTo>
                  <a:pt x="318" y="72"/>
                  <a:pt x="318" y="72"/>
                  <a:pt x="318" y="72"/>
                </a:cubicBezTo>
                <a:cubicBezTo>
                  <a:pt x="318" y="72"/>
                  <a:pt x="318" y="72"/>
                  <a:pt x="318" y="72"/>
                </a:cubicBezTo>
                <a:cubicBezTo>
                  <a:pt x="307" y="84"/>
                  <a:pt x="307" y="84"/>
                  <a:pt x="307" y="84"/>
                </a:cubicBezTo>
                <a:cubicBezTo>
                  <a:pt x="307" y="84"/>
                  <a:pt x="307" y="84"/>
                  <a:pt x="307" y="84"/>
                </a:cubicBezTo>
                <a:lnTo>
                  <a:pt x="176" y="221"/>
                </a:lnTo>
                <a:close/>
                <a:moveTo>
                  <a:pt x="339" y="109"/>
                </a:moveTo>
                <a:cubicBezTo>
                  <a:pt x="335" y="106"/>
                  <a:pt x="330" y="106"/>
                  <a:pt x="327" y="109"/>
                </a:cubicBezTo>
                <a:cubicBezTo>
                  <a:pt x="325" y="111"/>
                  <a:pt x="324" y="115"/>
                  <a:pt x="325" y="117"/>
                </a:cubicBezTo>
                <a:cubicBezTo>
                  <a:pt x="325" y="117"/>
                  <a:pt x="325" y="117"/>
                  <a:pt x="325" y="117"/>
                </a:cubicBezTo>
                <a:cubicBezTo>
                  <a:pt x="333" y="136"/>
                  <a:pt x="337" y="156"/>
                  <a:pt x="337" y="177"/>
                </a:cubicBezTo>
                <a:cubicBezTo>
                  <a:pt x="337" y="265"/>
                  <a:pt x="265" y="337"/>
                  <a:pt x="176" y="337"/>
                </a:cubicBezTo>
                <a:cubicBezTo>
                  <a:pt x="88" y="337"/>
                  <a:pt x="16" y="265"/>
                  <a:pt x="16" y="177"/>
                </a:cubicBezTo>
                <a:cubicBezTo>
                  <a:pt x="16" y="88"/>
                  <a:pt x="88" y="16"/>
                  <a:pt x="176" y="16"/>
                </a:cubicBezTo>
                <a:cubicBezTo>
                  <a:pt x="222" y="16"/>
                  <a:pt x="262" y="35"/>
                  <a:pt x="292" y="65"/>
                </a:cubicBezTo>
                <a:cubicBezTo>
                  <a:pt x="292" y="65"/>
                  <a:pt x="292" y="65"/>
                  <a:pt x="292" y="65"/>
                </a:cubicBezTo>
                <a:cubicBezTo>
                  <a:pt x="295" y="68"/>
                  <a:pt x="300" y="68"/>
                  <a:pt x="303" y="65"/>
                </a:cubicBezTo>
                <a:cubicBezTo>
                  <a:pt x="306" y="62"/>
                  <a:pt x="306" y="57"/>
                  <a:pt x="303" y="54"/>
                </a:cubicBezTo>
                <a:cubicBezTo>
                  <a:pt x="302" y="53"/>
                  <a:pt x="302" y="53"/>
                  <a:pt x="302" y="53"/>
                </a:cubicBezTo>
                <a:cubicBezTo>
                  <a:pt x="270" y="20"/>
                  <a:pt x="225" y="0"/>
                  <a:pt x="176" y="0"/>
                </a:cubicBezTo>
                <a:cubicBezTo>
                  <a:pt x="79" y="0"/>
                  <a:pt x="0" y="79"/>
                  <a:pt x="0" y="177"/>
                </a:cubicBezTo>
                <a:cubicBezTo>
                  <a:pt x="0" y="274"/>
                  <a:pt x="79" y="353"/>
                  <a:pt x="176" y="353"/>
                </a:cubicBezTo>
                <a:cubicBezTo>
                  <a:pt x="274" y="353"/>
                  <a:pt x="353" y="274"/>
                  <a:pt x="353" y="177"/>
                </a:cubicBezTo>
                <a:cubicBezTo>
                  <a:pt x="353" y="154"/>
                  <a:pt x="348" y="132"/>
                  <a:pt x="341" y="112"/>
                </a:cubicBezTo>
                <a:cubicBezTo>
                  <a:pt x="340" y="111"/>
                  <a:pt x="340" y="110"/>
                  <a:pt x="339" y="109"/>
                </a:cubicBezTo>
              </a:path>
            </a:pathLst>
          </a:custGeom>
          <a:solidFill>
            <a:schemeClr val="accent2"/>
          </a:solidFill>
          <a:ln>
            <a:noFill/>
          </a:ln>
        </p:spPr>
        <p:txBody>
          <a:bodyPr vert="horz" wrap="square" lIns="34290" tIns="17145" rIns="34290" bIns="17145" numCol="1" anchor="t" anchorCtr="0" compatLnSpc="1">
            <a:prstTxWarp prst="textNoShape">
              <a:avLst/>
            </a:prstTxWarp>
          </a:bodyPr>
          <a:lstStyle/>
          <a:p>
            <a:endParaRPr lang="en-US" sz="900"/>
          </a:p>
        </p:txBody>
      </p:sp>
      <p:sp>
        <p:nvSpPr>
          <p:cNvPr id="22" name="Freeform 21"/>
          <p:cNvSpPr>
            <a:spLocks noEditPoints="1"/>
          </p:cNvSpPr>
          <p:nvPr/>
        </p:nvSpPr>
        <p:spPr bwMode="auto">
          <a:xfrm>
            <a:off x="593725" y="3606983"/>
            <a:ext cx="402992" cy="400923"/>
          </a:xfrm>
          <a:custGeom>
            <a:avLst/>
            <a:gdLst>
              <a:gd name="T0" fmla="*/ 176 w 353"/>
              <a:gd name="T1" fmla="*/ 221 h 353"/>
              <a:gd name="T2" fmla="*/ 102 w 353"/>
              <a:gd name="T3" fmla="*/ 147 h 353"/>
              <a:gd name="T4" fmla="*/ 96 w 353"/>
              <a:gd name="T5" fmla="*/ 145 h 353"/>
              <a:gd name="T6" fmla="*/ 88 w 353"/>
              <a:gd name="T7" fmla="*/ 153 h 353"/>
              <a:gd name="T8" fmla="*/ 90 w 353"/>
              <a:gd name="T9" fmla="*/ 158 h 353"/>
              <a:gd name="T10" fmla="*/ 170 w 353"/>
              <a:gd name="T11" fmla="*/ 239 h 353"/>
              <a:gd name="T12" fmla="*/ 176 w 353"/>
              <a:gd name="T13" fmla="*/ 241 h 353"/>
              <a:gd name="T14" fmla="*/ 182 w 353"/>
              <a:gd name="T15" fmla="*/ 238 h 353"/>
              <a:gd name="T16" fmla="*/ 182 w 353"/>
              <a:gd name="T17" fmla="*/ 238 h 353"/>
              <a:gd name="T18" fmla="*/ 316 w 353"/>
              <a:gd name="T19" fmla="*/ 98 h 353"/>
              <a:gd name="T20" fmla="*/ 316 w 353"/>
              <a:gd name="T21" fmla="*/ 98 h 353"/>
              <a:gd name="T22" fmla="*/ 328 w 353"/>
              <a:gd name="T23" fmla="*/ 86 h 353"/>
              <a:gd name="T24" fmla="*/ 327 w 353"/>
              <a:gd name="T25" fmla="*/ 86 h 353"/>
              <a:gd name="T26" fmla="*/ 351 w 353"/>
              <a:gd name="T27" fmla="*/ 62 h 353"/>
              <a:gd name="T28" fmla="*/ 351 w 353"/>
              <a:gd name="T29" fmla="*/ 62 h 353"/>
              <a:gd name="T30" fmla="*/ 353 w 353"/>
              <a:gd name="T31" fmla="*/ 56 h 353"/>
              <a:gd name="T32" fmla="*/ 345 w 353"/>
              <a:gd name="T33" fmla="*/ 48 h 353"/>
              <a:gd name="T34" fmla="*/ 339 w 353"/>
              <a:gd name="T35" fmla="*/ 51 h 353"/>
              <a:gd name="T36" fmla="*/ 339 w 353"/>
              <a:gd name="T37" fmla="*/ 51 h 353"/>
              <a:gd name="T38" fmla="*/ 318 w 353"/>
              <a:gd name="T39" fmla="*/ 72 h 353"/>
              <a:gd name="T40" fmla="*/ 318 w 353"/>
              <a:gd name="T41" fmla="*/ 72 h 353"/>
              <a:gd name="T42" fmla="*/ 307 w 353"/>
              <a:gd name="T43" fmla="*/ 84 h 353"/>
              <a:gd name="T44" fmla="*/ 307 w 353"/>
              <a:gd name="T45" fmla="*/ 84 h 353"/>
              <a:gd name="T46" fmla="*/ 176 w 353"/>
              <a:gd name="T47" fmla="*/ 221 h 353"/>
              <a:gd name="T48" fmla="*/ 339 w 353"/>
              <a:gd name="T49" fmla="*/ 109 h 353"/>
              <a:gd name="T50" fmla="*/ 327 w 353"/>
              <a:gd name="T51" fmla="*/ 109 h 353"/>
              <a:gd name="T52" fmla="*/ 325 w 353"/>
              <a:gd name="T53" fmla="*/ 117 h 353"/>
              <a:gd name="T54" fmla="*/ 325 w 353"/>
              <a:gd name="T55" fmla="*/ 117 h 353"/>
              <a:gd name="T56" fmla="*/ 337 w 353"/>
              <a:gd name="T57" fmla="*/ 177 h 353"/>
              <a:gd name="T58" fmla="*/ 176 w 353"/>
              <a:gd name="T59" fmla="*/ 337 h 353"/>
              <a:gd name="T60" fmla="*/ 16 w 353"/>
              <a:gd name="T61" fmla="*/ 177 h 353"/>
              <a:gd name="T62" fmla="*/ 176 w 353"/>
              <a:gd name="T63" fmla="*/ 16 h 353"/>
              <a:gd name="T64" fmla="*/ 292 w 353"/>
              <a:gd name="T65" fmla="*/ 65 h 353"/>
              <a:gd name="T66" fmla="*/ 292 w 353"/>
              <a:gd name="T67" fmla="*/ 65 h 353"/>
              <a:gd name="T68" fmla="*/ 303 w 353"/>
              <a:gd name="T69" fmla="*/ 65 h 353"/>
              <a:gd name="T70" fmla="*/ 303 w 353"/>
              <a:gd name="T71" fmla="*/ 54 h 353"/>
              <a:gd name="T72" fmla="*/ 302 w 353"/>
              <a:gd name="T73" fmla="*/ 53 h 353"/>
              <a:gd name="T74" fmla="*/ 176 w 353"/>
              <a:gd name="T75" fmla="*/ 0 h 353"/>
              <a:gd name="T76" fmla="*/ 0 w 353"/>
              <a:gd name="T77" fmla="*/ 177 h 353"/>
              <a:gd name="T78" fmla="*/ 176 w 353"/>
              <a:gd name="T79" fmla="*/ 353 h 353"/>
              <a:gd name="T80" fmla="*/ 353 w 353"/>
              <a:gd name="T81" fmla="*/ 177 h 353"/>
              <a:gd name="T82" fmla="*/ 341 w 353"/>
              <a:gd name="T83" fmla="*/ 112 h 353"/>
              <a:gd name="T84" fmla="*/ 339 w 353"/>
              <a:gd name="T85" fmla="*/ 10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3" h="353">
                <a:moveTo>
                  <a:pt x="176" y="221"/>
                </a:moveTo>
                <a:cubicBezTo>
                  <a:pt x="102" y="147"/>
                  <a:pt x="102" y="147"/>
                  <a:pt x="102" y="147"/>
                </a:cubicBezTo>
                <a:cubicBezTo>
                  <a:pt x="100" y="146"/>
                  <a:pt x="98" y="145"/>
                  <a:pt x="96" y="145"/>
                </a:cubicBezTo>
                <a:cubicBezTo>
                  <a:pt x="91" y="145"/>
                  <a:pt x="88" y="148"/>
                  <a:pt x="88" y="153"/>
                </a:cubicBezTo>
                <a:cubicBezTo>
                  <a:pt x="88" y="155"/>
                  <a:pt x="89" y="157"/>
                  <a:pt x="90" y="158"/>
                </a:cubicBezTo>
                <a:cubicBezTo>
                  <a:pt x="170" y="239"/>
                  <a:pt x="170" y="239"/>
                  <a:pt x="170" y="239"/>
                </a:cubicBezTo>
                <a:cubicBezTo>
                  <a:pt x="172" y="240"/>
                  <a:pt x="174" y="241"/>
                  <a:pt x="176" y="241"/>
                </a:cubicBezTo>
                <a:cubicBezTo>
                  <a:pt x="178" y="241"/>
                  <a:pt x="180" y="240"/>
                  <a:pt x="182" y="238"/>
                </a:cubicBezTo>
                <a:cubicBezTo>
                  <a:pt x="182" y="238"/>
                  <a:pt x="182" y="238"/>
                  <a:pt x="182" y="238"/>
                </a:cubicBezTo>
                <a:cubicBezTo>
                  <a:pt x="316" y="98"/>
                  <a:pt x="316" y="98"/>
                  <a:pt x="316" y="98"/>
                </a:cubicBezTo>
                <a:cubicBezTo>
                  <a:pt x="316" y="98"/>
                  <a:pt x="316" y="98"/>
                  <a:pt x="316" y="98"/>
                </a:cubicBezTo>
                <a:cubicBezTo>
                  <a:pt x="328" y="86"/>
                  <a:pt x="328" y="86"/>
                  <a:pt x="328" y="86"/>
                </a:cubicBezTo>
                <a:cubicBezTo>
                  <a:pt x="328" y="86"/>
                  <a:pt x="328" y="86"/>
                  <a:pt x="327" y="86"/>
                </a:cubicBezTo>
                <a:cubicBezTo>
                  <a:pt x="351" y="62"/>
                  <a:pt x="351" y="62"/>
                  <a:pt x="351" y="62"/>
                </a:cubicBezTo>
                <a:cubicBezTo>
                  <a:pt x="351" y="62"/>
                  <a:pt x="351" y="62"/>
                  <a:pt x="351" y="62"/>
                </a:cubicBezTo>
                <a:cubicBezTo>
                  <a:pt x="352" y="60"/>
                  <a:pt x="353" y="58"/>
                  <a:pt x="353" y="56"/>
                </a:cubicBezTo>
                <a:cubicBezTo>
                  <a:pt x="353" y="52"/>
                  <a:pt x="349" y="48"/>
                  <a:pt x="345" y="48"/>
                </a:cubicBezTo>
                <a:cubicBezTo>
                  <a:pt x="342" y="48"/>
                  <a:pt x="340" y="49"/>
                  <a:pt x="339" y="51"/>
                </a:cubicBezTo>
                <a:cubicBezTo>
                  <a:pt x="339" y="51"/>
                  <a:pt x="339" y="51"/>
                  <a:pt x="339" y="51"/>
                </a:cubicBezTo>
                <a:cubicBezTo>
                  <a:pt x="318" y="72"/>
                  <a:pt x="318" y="72"/>
                  <a:pt x="318" y="72"/>
                </a:cubicBezTo>
                <a:cubicBezTo>
                  <a:pt x="318" y="72"/>
                  <a:pt x="318" y="72"/>
                  <a:pt x="318" y="72"/>
                </a:cubicBezTo>
                <a:cubicBezTo>
                  <a:pt x="307" y="84"/>
                  <a:pt x="307" y="84"/>
                  <a:pt x="307" y="84"/>
                </a:cubicBezTo>
                <a:cubicBezTo>
                  <a:pt x="307" y="84"/>
                  <a:pt x="307" y="84"/>
                  <a:pt x="307" y="84"/>
                </a:cubicBezTo>
                <a:lnTo>
                  <a:pt x="176" y="221"/>
                </a:lnTo>
                <a:close/>
                <a:moveTo>
                  <a:pt x="339" y="109"/>
                </a:moveTo>
                <a:cubicBezTo>
                  <a:pt x="335" y="106"/>
                  <a:pt x="330" y="106"/>
                  <a:pt x="327" y="109"/>
                </a:cubicBezTo>
                <a:cubicBezTo>
                  <a:pt x="325" y="111"/>
                  <a:pt x="324" y="115"/>
                  <a:pt x="325" y="117"/>
                </a:cubicBezTo>
                <a:cubicBezTo>
                  <a:pt x="325" y="117"/>
                  <a:pt x="325" y="117"/>
                  <a:pt x="325" y="117"/>
                </a:cubicBezTo>
                <a:cubicBezTo>
                  <a:pt x="333" y="136"/>
                  <a:pt x="337" y="156"/>
                  <a:pt x="337" y="177"/>
                </a:cubicBezTo>
                <a:cubicBezTo>
                  <a:pt x="337" y="265"/>
                  <a:pt x="265" y="337"/>
                  <a:pt x="176" y="337"/>
                </a:cubicBezTo>
                <a:cubicBezTo>
                  <a:pt x="88" y="337"/>
                  <a:pt x="16" y="265"/>
                  <a:pt x="16" y="177"/>
                </a:cubicBezTo>
                <a:cubicBezTo>
                  <a:pt x="16" y="88"/>
                  <a:pt x="88" y="16"/>
                  <a:pt x="176" y="16"/>
                </a:cubicBezTo>
                <a:cubicBezTo>
                  <a:pt x="222" y="16"/>
                  <a:pt x="262" y="35"/>
                  <a:pt x="292" y="65"/>
                </a:cubicBezTo>
                <a:cubicBezTo>
                  <a:pt x="292" y="65"/>
                  <a:pt x="292" y="65"/>
                  <a:pt x="292" y="65"/>
                </a:cubicBezTo>
                <a:cubicBezTo>
                  <a:pt x="295" y="68"/>
                  <a:pt x="300" y="68"/>
                  <a:pt x="303" y="65"/>
                </a:cubicBezTo>
                <a:cubicBezTo>
                  <a:pt x="306" y="62"/>
                  <a:pt x="306" y="57"/>
                  <a:pt x="303" y="54"/>
                </a:cubicBezTo>
                <a:cubicBezTo>
                  <a:pt x="302" y="53"/>
                  <a:pt x="302" y="53"/>
                  <a:pt x="302" y="53"/>
                </a:cubicBezTo>
                <a:cubicBezTo>
                  <a:pt x="270" y="20"/>
                  <a:pt x="225" y="0"/>
                  <a:pt x="176" y="0"/>
                </a:cubicBezTo>
                <a:cubicBezTo>
                  <a:pt x="79" y="0"/>
                  <a:pt x="0" y="79"/>
                  <a:pt x="0" y="177"/>
                </a:cubicBezTo>
                <a:cubicBezTo>
                  <a:pt x="0" y="274"/>
                  <a:pt x="79" y="353"/>
                  <a:pt x="176" y="353"/>
                </a:cubicBezTo>
                <a:cubicBezTo>
                  <a:pt x="274" y="353"/>
                  <a:pt x="353" y="274"/>
                  <a:pt x="353" y="177"/>
                </a:cubicBezTo>
                <a:cubicBezTo>
                  <a:pt x="353" y="154"/>
                  <a:pt x="348" y="132"/>
                  <a:pt x="341" y="112"/>
                </a:cubicBezTo>
                <a:cubicBezTo>
                  <a:pt x="340" y="111"/>
                  <a:pt x="340" y="110"/>
                  <a:pt x="339" y="109"/>
                </a:cubicBezTo>
              </a:path>
            </a:pathLst>
          </a:custGeom>
          <a:solidFill>
            <a:schemeClr val="accent2"/>
          </a:solidFill>
          <a:ln>
            <a:noFill/>
          </a:ln>
        </p:spPr>
        <p:txBody>
          <a:bodyPr vert="horz" wrap="square" lIns="34290" tIns="17145" rIns="34290" bIns="17145" numCol="1" anchor="t" anchorCtr="0" compatLnSpc="1">
            <a:prstTxWarp prst="textNoShape">
              <a:avLst/>
            </a:prstTxWarp>
          </a:bodyPr>
          <a:lstStyle/>
          <a:p>
            <a:endParaRPr lang="en-US" sz="900"/>
          </a:p>
        </p:txBody>
      </p:sp>
      <p:grpSp>
        <p:nvGrpSpPr>
          <p:cNvPr id="15" name="Group 14"/>
          <p:cNvGrpSpPr/>
          <p:nvPr/>
        </p:nvGrpSpPr>
        <p:grpSpPr>
          <a:xfrm>
            <a:off x="1196899" y="1514449"/>
            <a:ext cx="2865864" cy="2561422"/>
            <a:chOff x="1196899" y="1514449"/>
            <a:chExt cx="2865864" cy="2561422"/>
          </a:xfrm>
        </p:grpSpPr>
        <p:grpSp>
          <p:nvGrpSpPr>
            <p:cNvPr id="5" name="Group 4"/>
            <p:cNvGrpSpPr/>
            <p:nvPr/>
          </p:nvGrpSpPr>
          <p:grpSpPr>
            <a:xfrm>
              <a:off x="1196899" y="1514449"/>
              <a:ext cx="2865864" cy="826806"/>
              <a:chOff x="1196899" y="1514449"/>
              <a:chExt cx="2865864" cy="826806"/>
            </a:xfrm>
          </p:grpSpPr>
          <p:sp>
            <p:nvSpPr>
              <p:cNvPr id="12" name="TextBox 11"/>
              <p:cNvSpPr txBox="1"/>
              <p:nvPr/>
            </p:nvSpPr>
            <p:spPr>
              <a:xfrm>
                <a:off x="1196899" y="1717751"/>
                <a:ext cx="2865864" cy="623504"/>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We suggest that more categories be used in regression models to separate the highly expensive trim cars from the budget trim cars. Mixing these results gave us a high variability in starting price.</a:t>
                </a:r>
              </a:p>
            </p:txBody>
          </p:sp>
          <p:sp>
            <p:nvSpPr>
              <p:cNvPr id="13" name="Title 2"/>
              <p:cNvSpPr txBox="1">
                <a:spLocks/>
              </p:cNvSpPr>
              <p:nvPr/>
            </p:nvSpPr>
            <p:spPr>
              <a:xfrm>
                <a:off x="1196899" y="1514449"/>
                <a:ext cx="2865864"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2"/>
                    </a:solidFill>
                    <a:latin typeface="Lato" panose="020F0502020204030203" pitchFamily="34" charset="0"/>
                  </a:rPr>
                  <a:t>more Categories</a:t>
                </a:r>
              </a:p>
            </p:txBody>
          </p:sp>
        </p:grpSp>
        <p:grpSp>
          <p:nvGrpSpPr>
            <p:cNvPr id="6" name="Group 5"/>
            <p:cNvGrpSpPr/>
            <p:nvPr/>
          </p:nvGrpSpPr>
          <p:grpSpPr>
            <a:xfrm>
              <a:off x="1196899" y="2541801"/>
              <a:ext cx="2865864" cy="666762"/>
              <a:chOff x="1196899" y="2541801"/>
              <a:chExt cx="2865864" cy="666762"/>
            </a:xfrm>
          </p:grpSpPr>
          <p:sp>
            <p:nvSpPr>
              <p:cNvPr id="19" name="TextBox 18"/>
              <p:cNvSpPr txBox="1"/>
              <p:nvPr/>
            </p:nvSpPr>
            <p:spPr>
              <a:xfrm>
                <a:off x="1196899" y="2745103"/>
                <a:ext cx="2865864" cy="463460"/>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Use a web scraping program to pull current data from across the untied states. This will both lessen the regional impact as well as provide complete data.</a:t>
                </a:r>
              </a:p>
            </p:txBody>
          </p:sp>
          <p:sp>
            <p:nvSpPr>
              <p:cNvPr id="20" name="Title 2"/>
              <p:cNvSpPr txBox="1">
                <a:spLocks/>
              </p:cNvSpPr>
              <p:nvPr/>
            </p:nvSpPr>
            <p:spPr>
              <a:xfrm>
                <a:off x="1196899" y="2541801"/>
                <a:ext cx="2865864"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2"/>
                    </a:solidFill>
                    <a:latin typeface="Lato" panose="020F0502020204030203" pitchFamily="34" charset="0"/>
                  </a:rPr>
                  <a:t>Nationwide</a:t>
                </a:r>
              </a:p>
            </p:txBody>
          </p:sp>
        </p:grpSp>
        <p:grpSp>
          <p:nvGrpSpPr>
            <p:cNvPr id="7" name="Group 6"/>
            <p:cNvGrpSpPr/>
            <p:nvPr/>
          </p:nvGrpSpPr>
          <p:grpSpPr>
            <a:xfrm>
              <a:off x="1196899" y="3569153"/>
              <a:ext cx="2865864" cy="506718"/>
              <a:chOff x="1196899" y="3569153"/>
              <a:chExt cx="2865864" cy="506718"/>
            </a:xfrm>
          </p:grpSpPr>
          <p:sp>
            <p:nvSpPr>
              <p:cNvPr id="23" name="TextBox 22"/>
              <p:cNvSpPr txBox="1"/>
              <p:nvPr/>
            </p:nvSpPr>
            <p:spPr>
              <a:xfrm>
                <a:off x="1196899" y="3772455"/>
                <a:ext cx="2865864" cy="303416"/>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Only compare the same model and model year in the regression model to eliminate design updates.</a:t>
                </a:r>
              </a:p>
            </p:txBody>
          </p:sp>
          <p:sp>
            <p:nvSpPr>
              <p:cNvPr id="24" name="Title 2"/>
              <p:cNvSpPr txBox="1">
                <a:spLocks/>
              </p:cNvSpPr>
              <p:nvPr/>
            </p:nvSpPr>
            <p:spPr>
              <a:xfrm>
                <a:off x="1196899" y="3569153"/>
                <a:ext cx="2865864"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2"/>
                    </a:solidFill>
                    <a:latin typeface="Lato" panose="020F0502020204030203" pitchFamily="34" charset="0"/>
                  </a:rPr>
                  <a:t>Model year</a:t>
                </a:r>
              </a:p>
            </p:txBody>
          </p:sp>
        </p:grpSp>
      </p:grpSp>
      <p:grpSp>
        <p:nvGrpSpPr>
          <p:cNvPr id="14" name="Group 13"/>
          <p:cNvGrpSpPr/>
          <p:nvPr/>
        </p:nvGrpSpPr>
        <p:grpSpPr>
          <a:xfrm>
            <a:off x="5671712" y="1514449"/>
            <a:ext cx="2865864" cy="2881510"/>
            <a:chOff x="5671712" y="1514449"/>
            <a:chExt cx="2865864" cy="2881510"/>
          </a:xfrm>
        </p:grpSpPr>
        <p:grpSp>
          <p:nvGrpSpPr>
            <p:cNvPr id="8" name="Group 7"/>
            <p:cNvGrpSpPr/>
            <p:nvPr/>
          </p:nvGrpSpPr>
          <p:grpSpPr>
            <a:xfrm>
              <a:off x="5671712" y="1514449"/>
              <a:ext cx="2865864" cy="506718"/>
              <a:chOff x="5671712" y="1514449"/>
              <a:chExt cx="2865864" cy="506718"/>
            </a:xfrm>
          </p:grpSpPr>
          <p:sp>
            <p:nvSpPr>
              <p:cNvPr id="35" name="TextBox 34"/>
              <p:cNvSpPr txBox="1"/>
              <p:nvPr/>
            </p:nvSpPr>
            <p:spPr>
              <a:xfrm>
                <a:off x="5671712" y="1717751"/>
                <a:ext cx="2865864" cy="303416"/>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Of the 156 columns less than 1/8 had 95% complete data. This left us with a high amount of records with few identifiers.</a:t>
                </a:r>
              </a:p>
            </p:txBody>
          </p:sp>
          <p:sp>
            <p:nvSpPr>
              <p:cNvPr id="36" name="Title 2"/>
              <p:cNvSpPr txBox="1">
                <a:spLocks/>
              </p:cNvSpPr>
              <p:nvPr/>
            </p:nvSpPr>
            <p:spPr>
              <a:xfrm>
                <a:off x="5671712" y="1514449"/>
                <a:ext cx="2865864"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Missing data in records</a:t>
                </a:r>
              </a:p>
            </p:txBody>
          </p:sp>
        </p:grpSp>
        <p:grpSp>
          <p:nvGrpSpPr>
            <p:cNvPr id="9" name="Group 8"/>
            <p:cNvGrpSpPr/>
            <p:nvPr/>
          </p:nvGrpSpPr>
          <p:grpSpPr>
            <a:xfrm>
              <a:off x="5671712" y="2541801"/>
              <a:ext cx="2865864" cy="506718"/>
              <a:chOff x="5671712" y="2541801"/>
              <a:chExt cx="2865864" cy="506718"/>
            </a:xfrm>
          </p:grpSpPr>
          <p:sp>
            <p:nvSpPr>
              <p:cNvPr id="39" name="TextBox 38"/>
              <p:cNvSpPr txBox="1"/>
              <p:nvPr/>
            </p:nvSpPr>
            <p:spPr>
              <a:xfrm>
                <a:off x="5671712" y="2745103"/>
                <a:ext cx="2865864" cy="303416"/>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Within the identify columns, we had mislabeled or record entries that were of no use to the study.</a:t>
                </a:r>
              </a:p>
            </p:txBody>
          </p:sp>
          <p:sp>
            <p:nvSpPr>
              <p:cNvPr id="40" name="Title 2"/>
              <p:cNvSpPr txBox="1">
                <a:spLocks/>
              </p:cNvSpPr>
              <p:nvPr/>
            </p:nvSpPr>
            <p:spPr>
              <a:xfrm>
                <a:off x="5671712" y="2541801"/>
                <a:ext cx="2865864"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 incorrect records</a:t>
                </a:r>
              </a:p>
            </p:txBody>
          </p:sp>
        </p:grpSp>
        <p:grpSp>
          <p:nvGrpSpPr>
            <p:cNvPr id="10" name="Group 9"/>
            <p:cNvGrpSpPr/>
            <p:nvPr/>
          </p:nvGrpSpPr>
          <p:grpSpPr>
            <a:xfrm>
              <a:off x="5671712" y="3569153"/>
              <a:ext cx="2865864" cy="826806"/>
              <a:chOff x="5671712" y="3569153"/>
              <a:chExt cx="2865864" cy="826806"/>
            </a:xfrm>
          </p:grpSpPr>
          <p:sp>
            <p:nvSpPr>
              <p:cNvPr id="43" name="TextBox 42"/>
              <p:cNvSpPr txBox="1"/>
              <p:nvPr/>
            </p:nvSpPr>
            <p:spPr>
              <a:xfrm>
                <a:off x="5671712" y="3772455"/>
                <a:ext cx="2865864" cy="623504"/>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The data was originally stored in a 5.7GB .CSV file. This was too large to handle by laptop. Therefore we needed to chunk this into several smaller files. Should a web scrapping program be used or an API, it would be more manageable. </a:t>
                </a:r>
              </a:p>
            </p:txBody>
          </p:sp>
          <p:sp>
            <p:nvSpPr>
              <p:cNvPr id="44" name="Title 2"/>
              <p:cNvSpPr txBox="1">
                <a:spLocks/>
              </p:cNvSpPr>
              <p:nvPr/>
            </p:nvSpPr>
            <p:spPr>
              <a:xfrm>
                <a:off x="5671712" y="3569153"/>
                <a:ext cx="2865864"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Initial data size</a:t>
                </a:r>
              </a:p>
            </p:txBody>
          </p:sp>
        </p:grpSp>
      </p:grpSp>
      <p:sp>
        <p:nvSpPr>
          <p:cNvPr id="31" name="Rectangle 30">
            <a:extLst>
              <a:ext uri="{FF2B5EF4-FFF2-40B4-BE49-F238E27FC236}">
                <a16:creationId xmlns:a16="http://schemas.microsoft.com/office/drawing/2014/main" id="{7B65CEB5-9955-4F12-AAE9-1173E222ACAB}"/>
              </a:ext>
            </a:extLst>
          </p:cNvPr>
          <p:cNvSpPr/>
          <p:nvPr/>
        </p:nvSpPr>
        <p:spPr>
          <a:xfrm>
            <a:off x="424679" y="4606433"/>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7275C9F-620E-430A-AAA0-A19358B1D94B}"/>
              </a:ext>
            </a:extLst>
          </p:cNvPr>
          <p:cNvSpPr/>
          <p:nvPr/>
        </p:nvSpPr>
        <p:spPr>
          <a:xfrm>
            <a:off x="6894351" y="4567536"/>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Funny Programming Memes. Just For Laughs - Programming (9) - Nigeria">
            <a:extLst>
              <a:ext uri="{FF2B5EF4-FFF2-40B4-BE49-F238E27FC236}">
                <a16:creationId xmlns:a16="http://schemas.microsoft.com/office/drawing/2014/main" id="{20E7A25C-D0BF-4C14-9832-167B8867D7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5" t="-3353" r="515" b="3353"/>
          <a:stretch/>
        </p:blipFill>
        <p:spPr bwMode="auto">
          <a:xfrm>
            <a:off x="4688163" y="747542"/>
            <a:ext cx="4366822" cy="4308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6808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311852" y="2248585"/>
            <a:ext cx="4520296" cy="646331"/>
          </a:xfrm>
          <a:prstGeom prst="rect">
            <a:avLst/>
          </a:prstGeom>
          <a:gradFill>
            <a:gsLst>
              <a:gs pos="0">
                <a:srgbClr val="FFC000"/>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gradFill>
        </p:spPr>
        <p:txBody>
          <a:bodyPr wrap="square" lIns="0" tIns="0" rIns="0" bIns="0">
            <a:spAutoFit/>
          </a:bodyPr>
          <a:lstStyle>
            <a:lvl1pPr algn="ctr" defTabSz="1828800" rtl="0" eaLnBrk="1" latinLnBrk="0" hangingPunct="1">
              <a:lnSpc>
                <a:spcPct val="100000"/>
              </a:lnSpc>
              <a:spcBef>
                <a:spcPct val="0"/>
              </a:spcBef>
              <a:buNone/>
              <a:defRPr sz="7800" b="1" kern="1200" cap="all" baseline="0">
                <a:solidFill>
                  <a:schemeClr val="accent1"/>
                </a:solidFill>
                <a:latin typeface="Lato" panose="020F0502020204030203" pitchFamily="34" charset="0"/>
                <a:ea typeface="+mj-ea"/>
                <a:cs typeface="+mj-cs"/>
              </a:defRPr>
            </a:lvl1pPr>
          </a:lstStyle>
          <a:p>
            <a:r>
              <a:rPr lang="en-US" sz="4200" b="0" dirty="0">
                <a:latin typeface="Lato Black" panose="020F0A02020204030203" pitchFamily="34" charset="0"/>
              </a:rPr>
              <a:t>Questions!</a:t>
            </a:r>
            <a:endParaRPr lang="en-US" sz="4200" b="0" dirty="0">
              <a:solidFill>
                <a:schemeClr val="accent2"/>
              </a:solidFill>
              <a:latin typeface="Lato Black" panose="020F0A02020204030203" pitchFamily="34" charset="0"/>
            </a:endParaRPr>
          </a:p>
        </p:txBody>
      </p:sp>
      <p:sp>
        <p:nvSpPr>
          <p:cNvPr id="2" name="Smiley Face 1">
            <a:extLst>
              <a:ext uri="{FF2B5EF4-FFF2-40B4-BE49-F238E27FC236}">
                <a16:creationId xmlns:a16="http://schemas.microsoft.com/office/drawing/2014/main" id="{276746EC-9D90-4351-BFE9-BA5946D1AA51}"/>
              </a:ext>
            </a:extLst>
          </p:cNvPr>
          <p:cNvSpPr/>
          <p:nvPr/>
        </p:nvSpPr>
        <p:spPr>
          <a:xfrm>
            <a:off x="127000" y="3818466"/>
            <a:ext cx="914400" cy="914400"/>
          </a:xfrm>
          <a:prstGeom prst="smileyFace">
            <a:avLst>
              <a:gd name="adj" fmla="val -4653"/>
            </a:avLst>
          </a:prstGeom>
          <a:gradFill>
            <a:gsLst>
              <a:gs pos="0">
                <a:srgbClr val="FFC000"/>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0421181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D42A04-1F6A-41D4-8675-F724CA271D81}"/>
              </a:ext>
            </a:extLst>
          </p:cNvPr>
          <p:cNvSpPr>
            <a:spLocks noGrp="1"/>
          </p:cNvSpPr>
          <p:nvPr>
            <p:ph type="body" sz="quarter" idx="10"/>
          </p:nvPr>
        </p:nvSpPr>
        <p:spPr>
          <a:xfrm>
            <a:off x="355599" y="135571"/>
            <a:ext cx="8525933" cy="383260"/>
          </a:xfrm>
          <a:gradFill>
            <a:gsLst>
              <a:gs pos="0">
                <a:srgbClr val="00B0F0"/>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gradFill>
        </p:spPr>
        <p:txBody>
          <a:bodyPr/>
          <a:lstStyle/>
          <a:p>
            <a:r>
              <a:rPr lang="en-US" sz="1600" dirty="0"/>
              <a:t>https://www.kaggle.com/cisautomotiveapi/large-car-dataset</a:t>
            </a:r>
          </a:p>
        </p:txBody>
      </p:sp>
      <p:sp>
        <p:nvSpPr>
          <p:cNvPr id="3" name="Text Placeholder 2">
            <a:extLst>
              <a:ext uri="{FF2B5EF4-FFF2-40B4-BE49-F238E27FC236}">
                <a16:creationId xmlns:a16="http://schemas.microsoft.com/office/drawing/2014/main" id="{C3A9A829-36C4-437B-8B23-8907C4AA3F6F}"/>
              </a:ext>
            </a:extLst>
          </p:cNvPr>
          <p:cNvSpPr>
            <a:spLocks noGrp="1"/>
          </p:cNvSpPr>
          <p:nvPr>
            <p:ph type="body" sz="quarter" idx="11"/>
          </p:nvPr>
        </p:nvSpPr>
        <p:spPr>
          <a:xfrm>
            <a:off x="355599" y="590407"/>
            <a:ext cx="8525933" cy="4417522"/>
          </a:xfrm>
          <a:gradFill flip="none" rotWithShape="1">
            <a:gsLst>
              <a:gs pos="0">
                <a:srgbClr val="00B050"/>
              </a:gs>
              <a:gs pos="74000">
                <a:schemeClr val="accent2">
                  <a:lumMod val="45000"/>
                  <a:lumOff val="55000"/>
                </a:schemeClr>
              </a:gs>
              <a:gs pos="83000">
                <a:schemeClr val="accent2">
                  <a:lumMod val="45000"/>
                  <a:lumOff val="55000"/>
                </a:schemeClr>
              </a:gs>
              <a:gs pos="100000">
                <a:schemeClr val="accent2">
                  <a:lumMod val="30000"/>
                  <a:lumOff val="70000"/>
                </a:schemeClr>
              </a:gs>
            </a:gsLst>
            <a:path path="rect">
              <a:fillToRect l="100000" t="100000"/>
            </a:path>
            <a:tileRect r="-100000" b="-100000"/>
          </a:gradFill>
        </p:spPr>
        <p:txBody>
          <a:bodyPr/>
          <a:lstStyle/>
          <a:p>
            <a:endParaRPr lang="en-US" sz="2000" b="1" dirty="0">
              <a:solidFill>
                <a:schemeClr val="tx1"/>
              </a:solidFill>
            </a:endParaRPr>
          </a:p>
          <a:p>
            <a:endParaRPr lang="en-US" sz="2000" b="1" dirty="0">
              <a:solidFill>
                <a:schemeClr val="tx1"/>
              </a:solidFill>
            </a:endParaRPr>
          </a:p>
          <a:p>
            <a:r>
              <a:rPr lang="en-US" sz="2000" b="1" dirty="0">
                <a:solidFill>
                  <a:schemeClr val="tx1"/>
                </a:solidFill>
              </a:rPr>
              <a:t>                                          </a:t>
            </a:r>
            <a:r>
              <a:rPr lang="en-US" sz="2000" b="1" u="sng" dirty="0">
                <a:solidFill>
                  <a:schemeClr val="tx1"/>
                </a:solidFill>
              </a:rPr>
              <a:t>Sedans, Pickups, SUV</a:t>
            </a:r>
          </a:p>
          <a:p>
            <a:endParaRPr lang="en-US" sz="2000" b="1" u="sng" dirty="0">
              <a:solidFill>
                <a:schemeClr val="tx1"/>
              </a:solidFill>
            </a:endParaRPr>
          </a:p>
          <a:p>
            <a:endParaRPr lang="en-US" sz="1400" b="1" u="sng" dirty="0">
              <a:solidFill>
                <a:schemeClr val="tx1"/>
              </a:solidFill>
            </a:endParaRPr>
          </a:p>
          <a:p>
            <a:r>
              <a:rPr lang="en-US" sz="1400" b="1" u="sng" dirty="0">
                <a:solidFill>
                  <a:schemeClr val="tx1"/>
                </a:solidFill>
              </a:rPr>
              <a:t>                               </a:t>
            </a:r>
            <a:r>
              <a:rPr lang="en-US" sz="1600" b="1" u="sng" dirty="0">
                <a:solidFill>
                  <a:schemeClr val="tx1"/>
                </a:solidFill>
              </a:rPr>
              <a:t>Data set Clean has been conducted by</a:t>
            </a:r>
          </a:p>
          <a:p>
            <a:endParaRPr lang="en-US" sz="1400" b="1" u="sng" dirty="0">
              <a:solidFill>
                <a:schemeClr val="tx1"/>
              </a:solidFill>
            </a:endParaRPr>
          </a:p>
          <a:p>
            <a:r>
              <a:rPr lang="en-US" sz="1400" b="1" u="sng" dirty="0">
                <a:solidFill>
                  <a:schemeClr val="tx1"/>
                </a:solidFill>
              </a:rPr>
              <a:t>                    </a:t>
            </a:r>
          </a:p>
          <a:p>
            <a:r>
              <a:rPr lang="en-US" sz="1400" b="1" u="sng" dirty="0">
                <a:solidFill>
                  <a:schemeClr val="tx1"/>
                </a:solidFill>
              </a:rPr>
              <a:t>                                     Andrew </a:t>
            </a:r>
            <a:r>
              <a:rPr lang="en-US" sz="1400" b="1" u="sng" dirty="0" err="1">
                <a:solidFill>
                  <a:schemeClr val="tx1"/>
                </a:solidFill>
              </a:rPr>
              <a:t>Appaton</a:t>
            </a:r>
            <a:r>
              <a:rPr lang="en-US" sz="1400" b="1" u="sng" dirty="0">
                <a:solidFill>
                  <a:schemeClr val="tx1"/>
                </a:solidFill>
              </a:rPr>
              <a:t>, Alec Henderson and Dan </a:t>
            </a:r>
            <a:r>
              <a:rPr lang="en-US" sz="1400" b="1" u="sng" dirty="0" err="1">
                <a:solidFill>
                  <a:schemeClr val="tx1"/>
                </a:solidFill>
              </a:rPr>
              <a:t>Tinarwo</a:t>
            </a:r>
            <a:endParaRPr lang="en-US" sz="1400" b="1" u="sng" dirty="0">
              <a:solidFill>
                <a:schemeClr val="tx1"/>
              </a:solidFill>
            </a:endParaRPr>
          </a:p>
          <a:p>
            <a:endParaRPr lang="en-US" sz="1400" b="1" u="sng" dirty="0">
              <a:solidFill>
                <a:schemeClr val="tx1"/>
              </a:solidFill>
            </a:endParaRPr>
          </a:p>
          <a:p>
            <a:r>
              <a:rPr lang="en-US" sz="1400" b="1" u="sng" dirty="0">
                <a:solidFill>
                  <a:schemeClr val="tx1"/>
                </a:solidFill>
              </a:rPr>
              <a:t>                                                                     </a:t>
            </a:r>
            <a:endParaRPr lang="en-US" sz="1600" b="1" u="sng" dirty="0">
              <a:solidFill>
                <a:schemeClr val="tx1"/>
              </a:solidFill>
            </a:endParaRPr>
          </a:p>
          <a:p>
            <a:r>
              <a:rPr lang="en-US" sz="1600" b="1" u="sng" dirty="0">
                <a:solidFill>
                  <a:schemeClr val="tx1"/>
                </a:solidFill>
              </a:rPr>
              <a:t>                                    Visualization has been conducted by</a:t>
            </a:r>
          </a:p>
          <a:p>
            <a:endParaRPr lang="en-US" sz="1600" b="1" u="sng" dirty="0">
              <a:solidFill>
                <a:schemeClr val="tx1"/>
              </a:solidFill>
            </a:endParaRPr>
          </a:p>
          <a:p>
            <a:endParaRPr lang="en-US" sz="1400" b="1" u="sng" dirty="0">
              <a:solidFill>
                <a:schemeClr val="tx1"/>
              </a:solidFill>
            </a:endParaRPr>
          </a:p>
          <a:p>
            <a:r>
              <a:rPr lang="en-US" sz="1400" b="1" u="sng" dirty="0">
                <a:solidFill>
                  <a:schemeClr val="tx1"/>
                </a:solidFill>
              </a:rPr>
              <a:t>                                      Alec Henderson, Dan  </a:t>
            </a:r>
            <a:r>
              <a:rPr lang="en-US" sz="1400" b="1" u="sng" dirty="0" err="1">
                <a:solidFill>
                  <a:schemeClr val="tx1"/>
                </a:solidFill>
              </a:rPr>
              <a:t>Tinarwo</a:t>
            </a:r>
            <a:r>
              <a:rPr lang="en-US" sz="1400" b="1" u="sng" dirty="0">
                <a:solidFill>
                  <a:schemeClr val="tx1"/>
                </a:solidFill>
              </a:rPr>
              <a:t>, Vilma Diaz, </a:t>
            </a:r>
            <a:r>
              <a:rPr lang="en-US" sz="1400" b="1" u="sng" dirty="0" err="1">
                <a:solidFill>
                  <a:schemeClr val="tx1"/>
                </a:solidFill>
              </a:rPr>
              <a:t>Celena</a:t>
            </a:r>
            <a:r>
              <a:rPr lang="en-US" sz="1400" b="1" u="sng" dirty="0">
                <a:solidFill>
                  <a:schemeClr val="tx1"/>
                </a:solidFill>
              </a:rPr>
              <a:t> Blackwood</a:t>
            </a:r>
          </a:p>
          <a:p>
            <a:endParaRPr lang="en-US" sz="1400" b="1" u="sng" dirty="0">
              <a:solidFill>
                <a:schemeClr val="tx1"/>
              </a:solidFill>
            </a:endParaRPr>
          </a:p>
          <a:p>
            <a:endParaRPr lang="en-US" sz="1400" b="1" u="sng" dirty="0">
              <a:solidFill>
                <a:schemeClr val="tx1"/>
              </a:solidFill>
            </a:endParaRPr>
          </a:p>
          <a:p>
            <a:r>
              <a:rPr lang="en-US" sz="1400" b="1" u="sng" dirty="0">
                <a:solidFill>
                  <a:schemeClr val="tx1"/>
                </a:solidFill>
              </a:rPr>
              <a:t>                                                               </a:t>
            </a:r>
            <a:r>
              <a:rPr lang="en-US" sz="1600" b="1" u="sng" dirty="0" err="1">
                <a:solidFill>
                  <a:schemeClr val="tx1"/>
                </a:solidFill>
              </a:rPr>
              <a:t>Precentation</a:t>
            </a:r>
            <a:r>
              <a:rPr lang="en-US" sz="1600" b="1" u="sng" dirty="0">
                <a:solidFill>
                  <a:schemeClr val="tx1"/>
                </a:solidFill>
              </a:rPr>
              <a:t> PowerPoint</a:t>
            </a:r>
          </a:p>
          <a:p>
            <a:endParaRPr lang="en-US" sz="1600" b="1" u="sng" dirty="0">
              <a:solidFill>
                <a:schemeClr val="tx1"/>
              </a:solidFill>
            </a:endParaRPr>
          </a:p>
          <a:p>
            <a:endParaRPr lang="en-US" sz="1600" b="1" u="sng" dirty="0">
              <a:solidFill>
                <a:schemeClr val="tx1"/>
              </a:solidFill>
            </a:endParaRPr>
          </a:p>
          <a:p>
            <a:r>
              <a:rPr lang="en-US" sz="1600" b="1" u="sng" dirty="0">
                <a:solidFill>
                  <a:schemeClr val="tx1"/>
                </a:solidFill>
              </a:rPr>
              <a:t>                                                               Vilma Diaz +  Team.</a:t>
            </a:r>
          </a:p>
          <a:p>
            <a:endParaRPr lang="en-US" sz="1600" b="1" u="sng" dirty="0">
              <a:solidFill>
                <a:schemeClr val="tx1"/>
              </a:solidFill>
            </a:endParaRPr>
          </a:p>
          <a:p>
            <a:endParaRPr lang="en-US" sz="1600" b="1" u="sng" dirty="0">
              <a:solidFill>
                <a:schemeClr val="tx1"/>
              </a:solidFill>
              <a:latin typeface="Segoe Script" panose="030B0504020000000003" pitchFamily="66" charset="0"/>
            </a:endParaRPr>
          </a:p>
          <a:p>
            <a:pPr algn="r"/>
            <a:r>
              <a:rPr lang="en-US" sz="1600" b="1" u="sng" dirty="0">
                <a:solidFill>
                  <a:schemeClr val="tx1"/>
                </a:solidFill>
                <a:latin typeface="Segoe Script" panose="030B0504020000000003" pitchFamily="66" charset="0"/>
              </a:rPr>
              <a:t>                                                                                                                                                                                  </a:t>
            </a:r>
          </a:p>
          <a:p>
            <a:pPr algn="r"/>
            <a:endParaRPr lang="en-US" sz="1600" b="1" u="sng" dirty="0">
              <a:solidFill>
                <a:schemeClr val="tx1"/>
              </a:solidFill>
              <a:latin typeface="Segoe Script" panose="030B0504020000000003" pitchFamily="66" charset="0"/>
            </a:endParaRPr>
          </a:p>
          <a:p>
            <a:pPr algn="r"/>
            <a:endParaRPr lang="en-US" sz="1600" b="1" u="sng" dirty="0">
              <a:solidFill>
                <a:schemeClr val="tx1"/>
              </a:solidFill>
              <a:latin typeface="Segoe Script" panose="030B0504020000000003" pitchFamily="66" charset="0"/>
            </a:endParaRPr>
          </a:p>
          <a:p>
            <a:pPr algn="r"/>
            <a:endParaRPr lang="en-US" sz="1600" b="1" u="sng" dirty="0">
              <a:solidFill>
                <a:schemeClr val="tx1"/>
              </a:solidFill>
              <a:latin typeface="Segoe Script" panose="030B0504020000000003" pitchFamily="66" charset="0"/>
            </a:endParaRPr>
          </a:p>
          <a:p>
            <a:pPr algn="r"/>
            <a:r>
              <a:rPr lang="en-US" sz="1600" b="1" u="sng" dirty="0">
                <a:solidFill>
                  <a:schemeClr val="tx1"/>
                </a:solidFill>
                <a:latin typeface="Segoe Script" panose="030B0504020000000003" pitchFamily="66" charset="0"/>
              </a:rPr>
              <a:t>Signature: Team-Project# 4     </a:t>
            </a:r>
            <a:endParaRPr lang="en-US" sz="2000" b="1" u="sng" dirty="0">
              <a:solidFill>
                <a:schemeClr val="tx1"/>
              </a:solidFill>
              <a:latin typeface="Segoe Script" panose="030B0504020000000003" pitchFamily="66" charset="0"/>
            </a:endParaRPr>
          </a:p>
        </p:txBody>
      </p:sp>
    </p:spTree>
    <p:extLst>
      <p:ext uri="{BB962C8B-B14F-4D97-AF65-F5344CB8AC3E}">
        <p14:creationId xmlns:p14="http://schemas.microsoft.com/office/powerpoint/2010/main" val="1189731154"/>
      </p:ext>
    </p:extLst>
  </p:cSld>
  <p:clrMapOvr>
    <a:masterClrMapping/>
  </p:clrMapOvr>
  <p:transition spd="slow" advClick="0" advTm="3000">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a:effectLst/>
      </p:bgPr>
    </p:bg>
    <p:spTree>
      <p:nvGrpSpPr>
        <p:cNvPr id="1" name=""/>
        <p:cNvGrpSpPr/>
        <p:nvPr/>
      </p:nvGrpSpPr>
      <p:grpSpPr>
        <a:xfrm>
          <a:off x="0" y="0"/>
          <a:ext cx="0" cy="0"/>
          <a:chOff x="0" y="0"/>
          <a:chExt cx="0" cy="0"/>
        </a:xfrm>
      </p:grpSpPr>
      <p:sp>
        <p:nvSpPr>
          <p:cNvPr id="23" name="TextBox 22"/>
          <p:cNvSpPr txBox="1"/>
          <p:nvPr/>
        </p:nvSpPr>
        <p:spPr>
          <a:xfrm>
            <a:off x="34636" y="1157929"/>
            <a:ext cx="3618064" cy="677108"/>
          </a:xfrm>
          <a:prstGeom prst="rect">
            <a:avLst/>
          </a:prstGeom>
          <a:solidFill>
            <a:srgbClr val="00B050"/>
          </a:solidFill>
          <a:ln>
            <a:noFill/>
          </a:ln>
        </p:spPr>
        <p:txBody>
          <a:bodyPr wrap="square" lIns="0" tIns="0" rIns="0" bIns="0" rtlCol="0">
            <a:spAutoFit/>
          </a:bodyPr>
          <a:lstStyle/>
          <a:p>
            <a:r>
              <a:rPr lang="en-US" sz="2200" cap="all" spc="80" dirty="0">
                <a:solidFill>
                  <a:schemeClr val="bg1"/>
                </a:solidFill>
                <a:latin typeface="Lato Black" panose="020F0A02020204030203" pitchFamily="34" charset="0"/>
                <a:ea typeface="Open Sans Light" panose="020B0306030504020204" pitchFamily="34" charset="0"/>
                <a:cs typeface="Open Sans Light" panose="020B0306030504020204" pitchFamily="34" charset="0"/>
              </a:rPr>
              <a:t>Presentation</a:t>
            </a:r>
          </a:p>
          <a:p>
            <a:r>
              <a:rPr lang="en-US" sz="2200" cap="all" spc="80" dirty="0">
                <a:solidFill>
                  <a:schemeClr val="bg1"/>
                </a:solidFill>
                <a:latin typeface="Lato Black" panose="020F0A02020204030203" pitchFamily="34" charset="0"/>
                <a:ea typeface="Open Sans Light" panose="020B0306030504020204" pitchFamily="34" charset="0"/>
                <a:cs typeface="Open Sans Light" panose="020B0306030504020204" pitchFamily="34" charset="0"/>
              </a:rPr>
              <a:t>Agenda</a:t>
            </a:r>
          </a:p>
        </p:txBody>
      </p:sp>
      <p:grpSp>
        <p:nvGrpSpPr>
          <p:cNvPr id="2" name="Group 1"/>
          <p:cNvGrpSpPr/>
          <p:nvPr/>
        </p:nvGrpSpPr>
        <p:grpSpPr>
          <a:xfrm>
            <a:off x="3183467" y="347133"/>
            <a:ext cx="5647438" cy="4445000"/>
            <a:chOff x="5212841" y="1084709"/>
            <a:chExt cx="2241213" cy="2970172"/>
          </a:xfrm>
          <a:solidFill>
            <a:srgbClr val="00B050"/>
          </a:solidFill>
        </p:grpSpPr>
        <p:sp>
          <p:nvSpPr>
            <p:cNvPr id="6" name="TextBox 5"/>
            <p:cNvSpPr txBox="1"/>
            <p:nvPr/>
          </p:nvSpPr>
          <p:spPr>
            <a:xfrm>
              <a:off x="5809289" y="1088301"/>
              <a:ext cx="1644765" cy="154273"/>
            </a:xfrm>
            <a:prstGeom prst="rect">
              <a:avLst/>
            </a:prstGeom>
            <a:grpFill/>
            <a:ln w="0" cap="sq" cmpd="tri">
              <a:gradFill flip="none" rotWithShape="1">
                <a:gsLst>
                  <a:gs pos="63000">
                    <a:srgbClr val="FF0000">
                      <a:lumMod val="0"/>
                      <a:lumOff val="100000"/>
                    </a:srgbClr>
                  </a:gs>
                  <a:gs pos="37000">
                    <a:srgbClr val="D2D4D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headEnd w="med" len="sm"/>
              <a:tailEnd w="lg" len="lg"/>
            </a:ln>
          </p:spPr>
          <p:txBody>
            <a:bodyPr wrap="square" lIns="0" tIns="0" rIns="0" bIns="0" rtlCol="0">
              <a:spAutoFit/>
            </a:bodyPr>
            <a:lstStyle/>
            <a:p>
              <a:pPr>
                <a:lnSpc>
                  <a:spcPct val="110000"/>
                </a:lnSpc>
              </a:pPr>
              <a:r>
                <a:rPr lang="en-US" sz="1000" b="1" dirty="0">
                  <a:solidFill>
                    <a:schemeClr val="bg1"/>
                  </a:solidFill>
                  <a:latin typeface="Lato" panose="020F0502020204030203" pitchFamily="34" charset="0"/>
                  <a:cs typeface="Poppins SemiBold" panose="02000000000000000000" pitchFamily="2" charset="0"/>
                </a:rPr>
                <a:t>Problem Solving Hypothesis</a:t>
              </a:r>
            </a:p>
          </p:txBody>
        </p:sp>
        <p:sp>
          <p:nvSpPr>
            <p:cNvPr id="9" name="TextBox 8"/>
            <p:cNvSpPr txBox="1"/>
            <p:nvPr/>
          </p:nvSpPr>
          <p:spPr>
            <a:xfrm>
              <a:off x="5809289" y="1757538"/>
              <a:ext cx="1644765" cy="325410"/>
            </a:xfrm>
            <a:prstGeom prst="rect">
              <a:avLst/>
            </a:prstGeom>
            <a:grpFill/>
            <a:ln w="0" cap="sq" cmpd="tri">
              <a:gradFill flip="none" rotWithShape="1">
                <a:gsLst>
                  <a:gs pos="63000">
                    <a:srgbClr val="FF0000">
                      <a:lumMod val="0"/>
                      <a:lumOff val="100000"/>
                    </a:srgbClr>
                  </a:gs>
                  <a:gs pos="37000">
                    <a:srgbClr val="D2D4D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headEnd w="med" len="sm"/>
              <a:tailEnd w="lg" len="lg"/>
            </a:ln>
          </p:spPr>
          <p:txBody>
            <a:bodyPr wrap="square" lIns="0" tIns="0" rIns="0" bIns="0" rtlCol="0">
              <a:spAutoFit/>
            </a:bodyPr>
            <a:lstStyle/>
            <a:p>
              <a:pPr>
                <a:lnSpc>
                  <a:spcPct val="110000"/>
                </a:lnSpc>
              </a:pPr>
              <a:r>
                <a:rPr lang="en-US" sz="1000" b="1" dirty="0">
                  <a:solidFill>
                    <a:schemeClr val="bg1"/>
                  </a:solidFill>
                  <a:latin typeface="Lato" panose="020F0502020204030203" pitchFamily="34" charset="0"/>
                  <a:cs typeface="Poppins SemiBold" panose="02000000000000000000" pitchFamily="2" charset="0"/>
                </a:rPr>
                <a:t>Sedan Supply and Demand Analysis</a:t>
              </a:r>
            </a:p>
          </p:txBody>
        </p:sp>
        <p:sp>
          <p:nvSpPr>
            <p:cNvPr id="12" name="TextBox 11"/>
            <p:cNvSpPr txBox="1"/>
            <p:nvPr/>
          </p:nvSpPr>
          <p:spPr>
            <a:xfrm>
              <a:off x="5809289" y="2411771"/>
              <a:ext cx="1644765" cy="154273"/>
            </a:xfrm>
            <a:prstGeom prst="rect">
              <a:avLst/>
            </a:prstGeom>
            <a:grpFill/>
            <a:ln w="0" cap="sq" cmpd="tri">
              <a:gradFill flip="none" rotWithShape="1">
                <a:gsLst>
                  <a:gs pos="63000">
                    <a:srgbClr val="FF0000">
                      <a:lumMod val="0"/>
                      <a:lumOff val="100000"/>
                    </a:srgbClr>
                  </a:gs>
                  <a:gs pos="37000">
                    <a:srgbClr val="D2D4D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headEnd w="med" len="sm"/>
              <a:tailEnd w="lg" len="lg"/>
            </a:ln>
          </p:spPr>
          <p:txBody>
            <a:bodyPr wrap="square" lIns="0" tIns="0" rIns="0" bIns="0" rtlCol="0">
              <a:spAutoFit/>
            </a:bodyPr>
            <a:lstStyle/>
            <a:p>
              <a:pPr>
                <a:lnSpc>
                  <a:spcPct val="110000"/>
                </a:lnSpc>
              </a:pPr>
              <a:r>
                <a:rPr lang="en-US" sz="1000" b="1" dirty="0">
                  <a:solidFill>
                    <a:schemeClr val="bg1"/>
                  </a:solidFill>
                  <a:latin typeface="Lato" panose="020F0502020204030203" pitchFamily="34" charset="0"/>
                  <a:cs typeface="Poppins SemiBold" panose="02000000000000000000" pitchFamily="2" charset="0"/>
                </a:rPr>
                <a:t>Pickup Regression Analysis</a:t>
              </a:r>
            </a:p>
          </p:txBody>
        </p:sp>
        <p:sp>
          <p:nvSpPr>
            <p:cNvPr id="15" name="TextBox 14"/>
            <p:cNvSpPr txBox="1"/>
            <p:nvPr/>
          </p:nvSpPr>
          <p:spPr>
            <a:xfrm>
              <a:off x="5809289" y="3066004"/>
              <a:ext cx="1644765" cy="156133"/>
            </a:xfrm>
            <a:prstGeom prst="rect">
              <a:avLst/>
            </a:prstGeom>
            <a:grpFill/>
            <a:ln w="0" cap="sq" cmpd="tri">
              <a:gradFill flip="none" rotWithShape="1">
                <a:gsLst>
                  <a:gs pos="63000">
                    <a:srgbClr val="FF0000">
                      <a:lumMod val="0"/>
                      <a:lumOff val="100000"/>
                    </a:srgbClr>
                  </a:gs>
                  <a:gs pos="37000">
                    <a:srgbClr val="D2D4D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headEnd w="med" len="sm"/>
              <a:tailEnd w="lg" len="lg"/>
            </a:ln>
          </p:spPr>
          <p:txBody>
            <a:bodyPr wrap="square" lIns="0" tIns="0" rIns="0" bIns="0" rtlCol="0">
              <a:spAutoFit/>
            </a:bodyPr>
            <a:lstStyle/>
            <a:p>
              <a:pPr>
                <a:lnSpc>
                  <a:spcPct val="110000"/>
                </a:lnSpc>
              </a:pPr>
              <a:r>
                <a:rPr lang="en-US" sz="1000" b="1" dirty="0">
                  <a:solidFill>
                    <a:schemeClr val="bg1"/>
                  </a:solidFill>
                  <a:latin typeface="Lato" panose="020F0502020204030203" pitchFamily="34" charset="0"/>
                  <a:cs typeface="Poppins SemiBold" panose="02000000000000000000" pitchFamily="2" charset="0"/>
                </a:rPr>
                <a:t>SUV-Data analyzes   </a:t>
              </a:r>
            </a:p>
          </p:txBody>
        </p:sp>
        <p:sp>
          <p:nvSpPr>
            <p:cNvPr id="18" name="TextBox 17"/>
            <p:cNvSpPr txBox="1"/>
            <p:nvPr/>
          </p:nvSpPr>
          <p:spPr>
            <a:xfrm>
              <a:off x="5809289" y="3720237"/>
              <a:ext cx="1644765" cy="156133"/>
            </a:xfrm>
            <a:prstGeom prst="rect">
              <a:avLst/>
            </a:prstGeom>
            <a:grpFill/>
            <a:ln w="0" cap="sq" cmpd="tri">
              <a:gradFill flip="none" rotWithShape="1">
                <a:gsLst>
                  <a:gs pos="63000">
                    <a:srgbClr val="FF0000">
                      <a:lumMod val="0"/>
                      <a:lumOff val="100000"/>
                    </a:srgbClr>
                  </a:gs>
                  <a:gs pos="37000">
                    <a:srgbClr val="D2D4D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headEnd w="med" len="sm"/>
              <a:tailEnd w="lg" len="lg"/>
            </a:ln>
          </p:spPr>
          <p:txBody>
            <a:bodyPr wrap="square" lIns="0" tIns="0" rIns="0" bIns="0" rtlCol="0">
              <a:spAutoFit/>
            </a:bodyPr>
            <a:lstStyle/>
            <a:p>
              <a:pPr>
                <a:lnSpc>
                  <a:spcPct val="110000"/>
                </a:lnSpc>
              </a:pPr>
              <a:r>
                <a:rPr lang="en-US" sz="1000" b="1" dirty="0">
                  <a:solidFill>
                    <a:schemeClr val="bg1"/>
                  </a:solidFill>
                  <a:latin typeface="Lato" panose="020F0502020204030203" pitchFamily="34" charset="0"/>
                  <a:cs typeface="Poppins SemiBold" panose="02000000000000000000" pitchFamily="2" charset="0"/>
                </a:rPr>
                <a:t>Questions</a:t>
              </a:r>
            </a:p>
          </p:txBody>
        </p:sp>
        <p:grpSp>
          <p:nvGrpSpPr>
            <p:cNvPr id="53" name="Group 52"/>
            <p:cNvGrpSpPr/>
            <p:nvPr/>
          </p:nvGrpSpPr>
          <p:grpSpPr>
            <a:xfrm>
              <a:off x="5212841" y="1084709"/>
              <a:ext cx="345738" cy="345738"/>
              <a:chOff x="4967307" y="1084709"/>
              <a:chExt cx="345738" cy="345738"/>
            </a:xfrm>
            <a:grpFill/>
          </p:grpSpPr>
          <p:sp>
            <p:nvSpPr>
              <p:cNvPr id="8" name="Oval 7"/>
              <p:cNvSpPr/>
              <p:nvPr/>
            </p:nvSpPr>
            <p:spPr>
              <a:xfrm>
                <a:off x="4967307" y="1084709"/>
                <a:ext cx="345738" cy="345738"/>
              </a:xfrm>
              <a:prstGeom prst="ellipse">
                <a:avLst/>
              </a:prstGeom>
              <a:grpFill/>
              <a:ln w="0" cap="sq" cmpd="tri">
                <a:gradFill flip="none" rotWithShape="1">
                  <a:gsLst>
                    <a:gs pos="63000">
                      <a:srgbClr val="FF0000">
                        <a:lumMod val="0"/>
                        <a:lumOff val="100000"/>
                      </a:srgbClr>
                    </a:gs>
                    <a:gs pos="37000">
                      <a:srgbClr val="D2D4D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headEnd w="med" len="sm"/>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7" name="TextBox 6"/>
              <p:cNvSpPr txBox="1"/>
              <p:nvPr/>
            </p:nvSpPr>
            <p:spPr>
              <a:xfrm>
                <a:off x="4979964" y="1165245"/>
                <a:ext cx="320425" cy="184666"/>
              </a:xfrm>
              <a:prstGeom prst="rect">
                <a:avLst/>
              </a:prstGeom>
              <a:grpFill/>
              <a:ln w="0" cap="sq" cmpd="tri">
                <a:gradFill flip="none" rotWithShape="1">
                  <a:gsLst>
                    <a:gs pos="63000">
                      <a:srgbClr val="FF0000">
                        <a:lumMod val="0"/>
                        <a:lumOff val="100000"/>
                      </a:srgbClr>
                    </a:gs>
                    <a:gs pos="37000">
                      <a:srgbClr val="D2D4D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headEnd w="med" len="sm"/>
                <a:tailEnd w="lg" len="lg"/>
              </a:ln>
            </p:spPr>
            <p:txBody>
              <a:bodyPr wrap="square" lIns="0" tIns="0" rIns="0" bIns="0" rtlCol="0">
                <a:spAutoFit/>
              </a:bodyPr>
              <a:lstStyle/>
              <a:p>
                <a:pPr algn="ctr"/>
                <a:r>
                  <a:rPr lang="en-US" sz="1200" b="1" spc="20" dirty="0">
                    <a:solidFill>
                      <a:schemeClr val="bg1"/>
                    </a:solidFill>
                    <a:latin typeface="Lato" panose="020F0502020204030203" pitchFamily="34" charset="0"/>
                    <a:cs typeface="Poppins SemiBold" panose="02000000000000000000" pitchFamily="2" charset="0"/>
                  </a:rPr>
                  <a:t>01</a:t>
                </a:r>
              </a:p>
            </p:txBody>
          </p:sp>
        </p:grpSp>
        <p:sp>
          <p:nvSpPr>
            <p:cNvPr id="11" name="Oval 10"/>
            <p:cNvSpPr/>
            <p:nvPr/>
          </p:nvSpPr>
          <p:spPr>
            <a:xfrm>
              <a:off x="5212841" y="1740817"/>
              <a:ext cx="345738" cy="345738"/>
            </a:xfrm>
            <a:prstGeom prst="ellipse">
              <a:avLst/>
            </a:prstGeom>
            <a:grpFill/>
            <a:ln w="0" cap="sq" cmpd="tri">
              <a:gradFill flip="none" rotWithShape="1">
                <a:gsLst>
                  <a:gs pos="63000">
                    <a:srgbClr val="FF0000">
                      <a:lumMod val="0"/>
                      <a:lumOff val="100000"/>
                    </a:srgbClr>
                  </a:gs>
                  <a:gs pos="37000">
                    <a:srgbClr val="D2D4D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headEnd w="med" len="sm"/>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0" name="TextBox 9"/>
            <p:cNvSpPr txBox="1"/>
            <p:nvPr/>
          </p:nvSpPr>
          <p:spPr>
            <a:xfrm>
              <a:off x="5225498" y="1821353"/>
              <a:ext cx="320425" cy="184666"/>
            </a:xfrm>
            <a:prstGeom prst="rect">
              <a:avLst/>
            </a:prstGeom>
            <a:grpFill/>
            <a:ln w="0" cap="sq" cmpd="tri">
              <a:gradFill flip="none" rotWithShape="1">
                <a:gsLst>
                  <a:gs pos="63000">
                    <a:srgbClr val="FF0000">
                      <a:lumMod val="0"/>
                      <a:lumOff val="100000"/>
                    </a:srgbClr>
                  </a:gs>
                  <a:gs pos="37000">
                    <a:srgbClr val="D2D4D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headEnd w="med" len="sm"/>
              <a:tailEnd w="lg" len="lg"/>
            </a:ln>
          </p:spPr>
          <p:txBody>
            <a:bodyPr wrap="square" lIns="0" tIns="0" rIns="0" bIns="0" rtlCol="0">
              <a:spAutoFit/>
            </a:bodyPr>
            <a:lstStyle/>
            <a:p>
              <a:pPr algn="ctr"/>
              <a:r>
                <a:rPr lang="en-US" sz="1200" b="1" spc="20" dirty="0">
                  <a:solidFill>
                    <a:schemeClr val="bg1"/>
                  </a:solidFill>
                  <a:latin typeface="Lato" panose="020F0502020204030203" pitchFamily="34" charset="0"/>
                  <a:cs typeface="Poppins SemiBold" panose="02000000000000000000" pitchFamily="2" charset="0"/>
                </a:rPr>
                <a:t>02</a:t>
              </a:r>
            </a:p>
          </p:txBody>
        </p:sp>
        <p:sp>
          <p:nvSpPr>
            <p:cNvPr id="14" name="Oval 13"/>
            <p:cNvSpPr/>
            <p:nvPr/>
          </p:nvSpPr>
          <p:spPr>
            <a:xfrm>
              <a:off x="5212841" y="2396926"/>
              <a:ext cx="345738" cy="345738"/>
            </a:xfrm>
            <a:prstGeom prst="ellipse">
              <a:avLst/>
            </a:prstGeom>
            <a:grpFill/>
            <a:ln w="0" cap="sq" cmpd="tri">
              <a:gradFill flip="none" rotWithShape="1">
                <a:gsLst>
                  <a:gs pos="63000">
                    <a:srgbClr val="FF0000">
                      <a:lumMod val="0"/>
                      <a:lumOff val="100000"/>
                    </a:srgbClr>
                  </a:gs>
                  <a:gs pos="37000">
                    <a:srgbClr val="D2D4D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headEnd w="med" len="sm"/>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3" name="TextBox 12"/>
            <p:cNvSpPr txBox="1"/>
            <p:nvPr/>
          </p:nvSpPr>
          <p:spPr>
            <a:xfrm>
              <a:off x="5225498" y="2477462"/>
              <a:ext cx="320425" cy="184666"/>
            </a:xfrm>
            <a:prstGeom prst="rect">
              <a:avLst/>
            </a:prstGeom>
            <a:grpFill/>
            <a:ln w="0" cap="sq" cmpd="tri">
              <a:gradFill flip="none" rotWithShape="1">
                <a:gsLst>
                  <a:gs pos="63000">
                    <a:srgbClr val="FF0000">
                      <a:lumMod val="0"/>
                      <a:lumOff val="100000"/>
                    </a:srgbClr>
                  </a:gs>
                  <a:gs pos="37000">
                    <a:srgbClr val="D2D4D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headEnd w="med" len="sm"/>
              <a:tailEnd w="lg" len="lg"/>
            </a:ln>
          </p:spPr>
          <p:txBody>
            <a:bodyPr wrap="square" lIns="0" tIns="0" rIns="0" bIns="0" rtlCol="0">
              <a:spAutoFit/>
            </a:bodyPr>
            <a:lstStyle/>
            <a:p>
              <a:pPr algn="ctr"/>
              <a:r>
                <a:rPr lang="en-US" sz="1200" b="1" spc="20" dirty="0">
                  <a:solidFill>
                    <a:schemeClr val="bg1"/>
                  </a:solidFill>
                  <a:latin typeface="Lato" panose="020F0502020204030203" pitchFamily="34" charset="0"/>
                  <a:cs typeface="Poppins SemiBold" panose="02000000000000000000" pitchFamily="2" charset="0"/>
                </a:rPr>
                <a:t>03</a:t>
              </a:r>
            </a:p>
          </p:txBody>
        </p:sp>
        <p:sp>
          <p:nvSpPr>
            <p:cNvPr id="17" name="Oval 16"/>
            <p:cNvSpPr/>
            <p:nvPr/>
          </p:nvSpPr>
          <p:spPr>
            <a:xfrm>
              <a:off x="5212841" y="3053035"/>
              <a:ext cx="345738" cy="345738"/>
            </a:xfrm>
            <a:prstGeom prst="ellipse">
              <a:avLst/>
            </a:prstGeom>
            <a:grpFill/>
            <a:ln w="0" cap="sq" cmpd="tri">
              <a:gradFill flip="none" rotWithShape="1">
                <a:gsLst>
                  <a:gs pos="63000">
                    <a:srgbClr val="FF0000">
                      <a:lumMod val="0"/>
                      <a:lumOff val="100000"/>
                    </a:srgbClr>
                  </a:gs>
                  <a:gs pos="37000">
                    <a:srgbClr val="D2D4D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headEnd w="med" len="sm"/>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6" name="TextBox 15"/>
            <p:cNvSpPr txBox="1"/>
            <p:nvPr/>
          </p:nvSpPr>
          <p:spPr>
            <a:xfrm>
              <a:off x="5225498" y="3133571"/>
              <a:ext cx="320425" cy="184666"/>
            </a:xfrm>
            <a:prstGeom prst="rect">
              <a:avLst/>
            </a:prstGeom>
            <a:grpFill/>
            <a:ln w="0" cap="sq" cmpd="tri">
              <a:gradFill flip="none" rotWithShape="1">
                <a:gsLst>
                  <a:gs pos="63000">
                    <a:srgbClr val="FF0000">
                      <a:lumMod val="0"/>
                      <a:lumOff val="100000"/>
                    </a:srgbClr>
                  </a:gs>
                  <a:gs pos="37000">
                    <a:srgbClr val="D2D4D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headEnd w="med" len="sm"/>
              <a:tailEnd w="lg" len="lg"/>
            </a:ln>
          </p:spPr>
          <p:txBody>
            <a:bodyPr wrap="square" lIns="0" tIns="0" rIns="0" bIns="0" rtlCol="0">
              <a:spAutoFit/>
            </a:bodyPr>
            <a:lstStyle/>
            <a:p>
              <a:pPr algn="ctr"/>
              <a:r>
                <a:rPr lang="en-US" sz="1200" b="1" spc="20" dirty="0">
                  <a:solidFill>
                    <a:schemeClr val="bg1"/>
                  </a:solidFill>
                  <a:latin typeface="Lato" panose="020F0502020204030203" pitchFamily="34" charset="0"/>
                  <a:cs typeface="Poppins SemiBold" panose="02000000000000000000" pitchFamily="2" charset="0"/>
                </a:rPr>
                <a:t>04</a:t>
              </a:r>
            </a:p>
          </p:txBody>
        </p:sp>
        <p:sp>
          <p:nvSpPr>
            <p:cNvPr id="20" name="Oval 19"/>
            <p:cNvSpPr/>
            <p:nvPr/>
          </p:nvSpPr>
          <p:spPr>
            <a:xfrm>
              <a:off x="5212841" y="3709143"/>
              <a:ext cx="345738" cy="345738"/>
            </a:xfrm>
            <a:prstGeom prst="ellipse">
              <a:avLst/>
            </a:prstGeom>
            <a:grpFill/>
            <a:ln w="0" cap="sq" cmpd="tri">
              <a:gradFill flip="none" rotWithShape="1">
                <a:gsLst>
                  <a:gs pos="63000">
                    <a:srgbClr val="FF0000">
                      <a:lumMod val="0"/>
                      <a:lumOff val="100000"/>
                    </a:srgbClr>
                  </a:gs>
                  <a:gs pos="37000">
                    <a:srgbClr val="D2D4D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headEnd w="med" len="sm"/>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9" name="TextBox 18"/>
            <p:cNvSpPr txBox="1"/>
            <p:nvPr/>
          </p:nvSpPr>
          <p:spPr>
            <a:xfrm>
              <a:off x="5225498" y="3789679"/>
              <a:ext cx="320425" cy="184666"/>
            </a:xfrm>
            <a:prstGeom prst="rect">
              <a:avLst/>
            </a:prstGeom>
            <a:grpFill/>
            <a:ln w="0" cap="sq" cmpd="tri">
              <a:gradFill flip="none" rotWithShape="1">
                <a:gsLst>
                  <a:gs pos="63000">
                    <a:srgbClr val="FF0000">
                      <a:lumMod val="0"/>
                      <a:lumOff val="100000"/>
                    </a:srgbClr>
                  </a:gs>
                  <a:gs pos="37000">
                    <a:srgbClr val="D2D4D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headEnd w="med" len="sm"/>
              <a:tailEnd w="lg" len="lg"/>
            </a:ln>
          </p:spPr>
          <p:txBody>
            <a:bodyPr wrap="square" lIns="0" tIns="0" rIns="0" bIns="0" rtlCol="0">
              <a:spAutoFit/>
            </a:bodyPr>
            <a:lstStyle/>
            <a:p>
              <a:pPr algn="ctr"/>
              <a:r>
                <a:rPr lang="en-US" sz="1200" b="1" spc="20" dirty="0">
                  <a:solidFill>
                    <a:schemeClr val="bg1"/>
                  </a:solidFill>
                  <a:latin typeface="Lato" panose="020F0502020204030203" pitchFamily="34" charset="0"/>
                  <a:cs typeface="Poppins SemiBold" panose="02000000000000000000" pitchFamily="2" charset="0"/>
                </a:rPr>
                <a:t>05</a:t>
              </a:r>
            </a:p>
          </p:txBody>
        </p:sp>
        <p:cxnSp>
          <p:nvCxnSpPr>
            <p:cNvPr id="34" name="Straight Connector 33"/>
            <p:cNvCxnSpPr>
              <a:stCxn id="8" idx="4"/>
              <a:endCxn id="11" idx="0"/>
            </p:cNvCxnSpPr>
            <p:nvPr/>
          </p:nvCxnSpPr>
          <p:spPr>
            <a:xfrm>
              <a:off x="5385710" y="1430447"/>
              <a:ext cx="0" cy="310370"/>
            </a:xfrm>
            <a:prstGeom prst="line">
              <a:avLst/>
            </a:prstGeom>
            <a:grpFill/>
            <a:ln w="0" cap="sq" cmpd="tri">
              <a:gradFill flip="none" rotWithShape="1">
                <a:gsLst>
                  <a:gs pos="63000">
                    <a:srgbClr val="FF0000">
                      <a:lumMod val="0"/>
                      <a:lumOff val="100000"/>
                    </a:srgbClr>
                  </a:gs>
                  <a:gs pos="37000">
                    <a:srgbClr val="D2D4D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headEnd w="med" len="sm"/>
              <a:tailEnd w="lg"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1" idx="4"/>
              <a:endCxn id="14" idx="0"/>
            </p:cNvCxnSpPr>
            <p:nvPr/>
          </p:nvCxnSpPr>
          <p:spPr>
            <a:xfrm>
              <a:off x="5385710" y="2086555"/>
              <a:ext cx="0" cy="310371"/>
            </a:xfrm>
            <a:prstGeom prst="line">
              <a:avLst/>
            </a:prstGeom>
            <a:grpFill/>
            <a:ln w="0" cap="sq" cmpd="tri">
              <a:gradFill flip="none" rotWithShape="1">
                <a:gsLst>
                  <a:gs pos="63000">
                    <a:srgbClr val="FF0000">
                      <a:lumMod val="0"/>
                      <a:lumOff val="100000"/>
                    </a:srgbClr>
                  </a:gs>
                  <a:gs pos="37000">
                    <a:srgbClr val="D2D4D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headEnd w="med" len="sm"/>
              <a:tailEnd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4" idx="4"/>
              <a:endCxn id="17" idx="0"/>
            </p:cNvCxnSpPr>
            <p:nvPr/>
          </p:nvCxnSpPr>
          <p:spPr>
            <a:xfrm>
              <a:off x="5385710" y="2742664"/>
              <a:ext cx="0" cy="310371"/>
            </a:xfrm>
            <a:prstGeom prst="line">
              <a:avLst/>
            </a:prstGeom>
            <a:grpFill/>
            <a:ln w="0" cap="sq" cmpd="tri">
              <a:gradFill flip="none" rotWithShape="1">
                <a:gsLst>
                  <a:gs pos="63000">
                    <a:srgbClr val="FF0000">
                      <a:lumMod val="0"/>
                      <a:lumOff val="100000"/>
                    </a:srgbClr>
                  </a:gs>
                  <a:gs pos="37000">
                    <a:srgbClr val="D2D4D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headEnd w="med" len="sm"/>
              <a:tailEnd w="lg" len="lg"/>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7" idx="4"/>
              <a:endCxn id="20" idx="0"/>
            </p:cNvCxnSpPr>
            <p:nvPr/>
          </p:nvCxnSpPr>
          <p:spPr>
            <a:xfrm>
              <a:off x="5385710" y="3398773"/>
              <a:ext cx="0" cy="310370"/>
            </a:xfrm>
            <a:prstGeom prst="line">
              <a:avLst/>
            </a:prstGeom>
            <a:grpFill/>
            <a:ln w="0" cap="sq" cmpd="tri">
              <a:gradFill flip="none" rotWithShape="1">
                <a:gsLst>
                  <a:gs pos="63000">
                    <a:srgbClr val="FF0000">
                      <a:lumMod val="0"/>
                      <a:lumOff val="100000"/>
                    </a:srgbClr>
                  </a:gs>
                  <a:gs pos="37000">
                    <a:srgbClr val="D2D4D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headEnd w="med" len="sm"/>
              <a:tailEnd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617261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8D3150-127C-46FC-9866-9753915EE1F1}"/>
              </a:ext>
            </a:extLst>
          </p:cNvPr>
          <p:cNvSpPr/>
          <p:nvPr/>
        </p:nvSpPr>
        <p:spPr>
          <a:xfrm>
            <a:off x="424679" y="4606433"/>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7D50F4D-7EEE-418D-AD90-751A3376B892}"/>
              </a:ext>
            </a:extLst>
          </p:cNvPr>
          <p:cNvPicPr>
            <a:picLocks noChangeAspect="1"/>
          </p:cNvPicPr>
          <p:nvPr/>
        </p:nvPicPr>
        <p:blipFill>
          <a:blip r:embed="rId3"/>
          <a:stretch>
            <a:fillRect/>
          </a:stretch>
        </p:blipFill>
        <p:spPr>
          <a:xfrm>
            <a:off x="424679" y="651933"/>
            <a:ext cx="8406054" cy="4207934"/>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D88EC45D-443B-4452-A701-ABB92B4EE1A5}"/>
              </a:ext>
            </a:extLst>
          </p:cNvPr>
          <p:cNvSpPr txBox="1"/>
          <p:nvPr/>
        </p:nvSpPr>
        <p:spPr>
          <a:xfrm>
            <a:off x="2285999" y="101599"/>
            <a:ext cx="4495800" cy="5232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b="1" dirty="0">
                <a:solidFill>
                  <a:srgbClr val="0070C0"/>
                </a:solidFill>
              </a:rPr>
              <a:t>License = parallax.js-1.3.1</a:t>
            </a:r>
          </a:p>
        </p:txBody>
      </p:sp>
    </p:spTree>
    <p:extLst>
      <p:ext uri="{BB962C8B-B14F-4D97-AF65-F5344CB8AC3E}">
        <p14:creationId xmlns:p14="http://schemas.microsoft.com/office/powerpoint/2010/main" val="21124717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FB32E4F-D801-4F4D-A153-B1B405583F5D}"/>
              </a:ext>
            </a:extLst>
          </p:cNvPr>
          <p:cNvGrpSpPr/>
          <p:nvPr/>
        </p:nvGrpSpPr>
        <p:grpSpPr>
          <a:xfrm>
            <a:off x="5771667" y="1977857"/>
            <a:ext cx="2261381" cy="1595075"/>
            <a:chOff x="5885479" y="1455396"/>
            <a:chExt cx="2026342" cy="1037602"/>
          </a:xfrm>
        </p:grpSpPr>
        <p:sp>
          <p:nvSpPr>
            <p:cNvPr id="25" name="TextBox 24">
              <a:extLst>
                <a:ext uri="{FF2B5EF4-FFF2-40B4-BE49-F238E27FC236}">
                  <a16:creationId xmlns:a16="http://schemas.microsoft.com/office/drawing/2014/main" id="{07237F3F-8E67-43D5-B366-2DE9F8EED4B6}"/>
                </a:ext>
              </a:extLst>
            </p:cNvPr>
            <p:cNvSpPr txBox="1"/>
            <p:nvPr/>
          </p:nvSpPr>
          <p:spPr>
            <a:xfrm>
              <a:off x="6038432" y="2029538"/>
              <a:ext cx="1873389" cy="463460"/>
            </a:xfrm>
            <a:prstGeom prst="rect">
              <a:avLst/>
            </a:prstGeom>
            <a:noFill/>
            <a:ln>
              <a:noFill/>
            </a:ln>
          </p:spPr>
          <p:txBody>
            <a:bodyPr wrap="square" lIns="0" tIns="0" rIns="0" bIns="0" rtlCol="0">
              <a:spAutoFit/>
            </a:bodyPr>
            <a:lstStyle/>
            <a:p>
              <a:pPr>
                <a:lnSpc>
                  <a:spcPct val="130000"/>
                </a:lnSpc>
                <a:spcAft>
                  <a:spcPts val="9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We preformed both a volume to price analysis and mileage to price regression analysis.</a:t>
              </a:r>
            </a:p>
          </p:txBody>
        </p:sp>
        <p:sp>
          <p:nvSpPr>
            <p:cNvPr id="26" name="TextBox 25">
              <a:extLst>
                <a:ext uri="{FF2B5EF4-FFF2-40B4-BE49-F238E27FC236}">
                  <a16:creationId xmlns:a16="http://schemas.microsoft.com/office/drawing/2014/main" id="{18DFD6D1-2C5B-4D93-AEA9-7E93EAC52D9D}"/>
                </a:ext>
              </a:extLst>
            </p:cNvPr>
            <p:cNvSpPr txBox="1"/>
            <p:nvPr/>
          </p:nvSpPr>
          <p:spPr>
            <a:xfrm>
              <a:off x="5885479" y="1455396"/>
              <a:ext cx="624838" cy="320336"/>
            </a:xfrm>
            <a:prstGeom prst="rect">
              <a:avLst/>
            </a:prstGeom>
            <a:noFill/>
            <a:ln>
              <a:solidFill>
                <a:schemeClr val="tx1"/>
              </a:solidFill>
            </a:ln>
          </p:spPr>
          <p:txBody>
            <a:bodyPr wrap="square" lIns="0" tIns="0" rIns="0" bIns="0" rtlCol="0">
              <a:spAutoFit/>
            </a:bodyPr>
            <a:lstStyle/>
            <a:p>
              <a:r>
                <a:rPr lang="en-US" sz="3200" b="1" dirty="0">
                  <a:solidFill>
                    <a:schemeClr val="accent2"/>
                  </a:solidFill>
                  <a:latin typeface="Lato" panose="020F0502020204030203" pitchFamily="34" charset="0"/>
                  <a:cs typeface="Poppins SemiBold" panose="02000000000000000000" pitchFamily="2" charset="0"/>
                </a:rPr>
                <a:t>03</a:t>
              </a:r>
            </a:p>
          </p:txBody>
        </p:sp>
        <p:sp>
          <p:nvSpPr>
            <p:cNvPr id="29" name="TextBox 28">
              <a:extLst>
                <a:ext uri="{FF2B5EF4-FFF2-40B4-BE49-F238E27FC236}">
                  <a16:creationId xmlns:a16="http://schemas.microsoft.com/office/drawing/2014/main" id="{199B86E5-C4DF-4565-B20B-FAC0B8334696}"/>
                </a:ext>
              </a:extLst>
            </p:cNvPr>
            <p:cNvSpPr txBox="1"/>
            <p:nvPr/>
          </p:nvSpPr>
          <p:spPr>
            <a:xfrm>
              <a:off x="6578600" y="1547816"/>
              <a:ext cx="1333221" cy="153888"/>
            </a:xfrm>
            <a:prstGeom prst="rect">
              <a:avLst/>
            </a:prstGeom>
            <a:noFill/>
            <a:ln>
              <a:noFill/>
            </a:ln>
          </p:spPr>
          <p:txBody>
            <a:bodyPr wrap="square" lIns="0" tIns="0" rIns="0" bIns="0" rtlCol="0">
              <a:spAutoFit/>
            </a:bodyPr>
            <a:lstStyle/>
            <a:p>
              <a:r>
                <a:rPr lang="en-US" sz="1000" b="1" dirty="0">
                  <a:solidFill>
                    <a:schemeClr val="accent1"/>
                  </a:solidFill>
                  <a:latin typeface="Lato" panose="020F0502020204030203" pitchFamily="34" charset="0"/>
                  <a:cs typeface="Poppins SemiBold" panose="02000000000000000000" pitchFamily="2" charset="0"/>
                </a:rPr>
                <a:t>Data Analysis</a:t>
              </a:r>
            </a:p>
          </p:txBody>
        </p:sp>
      </p:grpSp>
      <p:sp>
        <p:nvSpPr>
          <p:cNvPr id="2" name="TextBox 1"/>
          <p:cNvSpPr txBox="1"/>
          <p:nvPr/>
        </p:nvSpPr>
        <p:spPr>
          <a:xfrm>
            <a:off x="970869" y="807498"/>
            <a:ext cx="7576231" cy="492443"/>
          </a:xfrm>
          <a:prstGeom prst="rect">
            <a:avLst/>
          </a:prstGeom>
          <a:noFill/>
          <a:ln>
            <a:noFill/>
          </a:ln>
        </p:spPr>
        <p:txBody>
          <a:bodyPr wrap="square" lIns="0" tIns="0" rIns="0" bIns="0" rtlCol="0">
            <a:spAutoFit/>
          </a:bodyPr>
          <a:lstStyle/>
          <a:p>
            <a:r>
              <a:rPr lang="en-US" sz="3200" cap="all" spc="80" dirty="0">
                <a:latin typeface="Lato Black" panose="020F0A02020204030203" pitchFamily="34" charset="0"/>
                <a:ea typeface="Open Sans Light" panose="020B0306030504020204" pitchFamily="34" charset="0"/>
                <a:cs typeface="Open Sans Light" panose="020B0306030504020204" pitchFamily="34" charset="0"/>
              </a:rPr>
              <a:t>Executive Summary</a:t>
            </a:r>
          </a:p>
        </p:txBody>
      </p:sp>
      <p:grpSp>
        <p:nvGrpSpPr>
          <p:cNvPr id="14" name="Group 13">
            <a:extLst>
              <a:ext uri="{FF2B5EF4-FFF2-40B4-BE49-F238E27FC236}">
                <a16:creationId xmlns:a16="http://schemas.microsoft.com/office/drawing/2014/main" id="{569A011F-77C0-473F-B8B8-C030F1FB8BFC}"/>
              </a:ext>
            </a:extLst>
          </p:cNvPr>
          <p:cNvGrpSpPr/>
          <p:nvPr/>
        </p:nvGrpSpPr>
        <p:grpSpPr>
          <a:xfrm>
            <a:off x="820004" y="1977857"/>
            <a:ext cx="2220523" cy="1037602"/>
            <a:chOff x="885046" y="1455396"/>
            <a:chExt cx="2220523" cy="1037602"/>
          </a:xfrm>
        </p:grpSpPr>
        <p:sp>
          <p:nvSpPr>
            <p:cNvPr id="15" name="TextBox 14">
              <a:extLst>
                <a:ext uri="{FF2B5EF4-FFF2-40B4-BE49-F238E27FC236}">
                  <a16:creationId xmlns:a16="http://schemas.microsoft.com/office/drawing/2014/main" id="{04C72D79-686E-4C52-BFCC-33E378A7CDF6}"/>
                </a:ext>
              </a:extLst>
            </p:cNvPr>
            <p:cNvSpPr txBox="1"/>
            <p:nvPr/>
          </p:nvSpPr>
          <p:spPr>
            <a:xfrm>
              <a:off x="1232180" y="2029538"/>
              <a:ext cx="1873389" cy="463460"/>
            </a:xfrm>
            <a:prstGeom prst="rect">
              <a:avLst/>
            </a:prstGeom>
            <a:noFill/>
            <a:ln>
              <a:noFill/>
            </a:ln>
          </p:spPr>
          <p:txBody>
            <a:bodyPr wrap="square" lIns="0" tIns="0" rIns="0" bIns="0" rtlCol="0">
              <a:spAutoFit/>
            </a:bodyPr>
            <a:lstStyle/>
            <a:p>
              <a:pPr>
                <a:lnSpc>
                  <a:spcPct val="130000"/>
                </a:lnSpc>
                <a:spcAft>
                  <a:spcPts val="9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Our data source features more than 5.7 million records of car sales in Illinois over the time period of 2018-2020</a:t>
              </a:r>
            </a:p>
          </p:txBody>
        </p:sp>
        <p:sp>
          <p:nvSpPr>
            <p:cNvPr id="18" name="TextBox 17">
              <a:extLst>
                <a:ext uri="{FF2B5EF4-FFF2-40B4-BE49-F238E27FC236}">
                  <a16:creationId xmlns:a16="http://schemas.microsoft.com/office/drawing/2014/main" id="{AEEE1705-D946-4064-B3A5-7AC9C0120A4B}"/>
                </a:ext>
              </a:extLst>
            </p:cNvPr>
            <p:cNvSpPr txBox="1"/>
            <p:nvPr/>
          </p:nvSpPr>
          <p:spPr>
            <a:xfrm>
              <a:off x="885046" y="1455396"/>
              <a:ext cx="584688" cy="507831"/>
            </a:xfrm>
            <a:prstGeom prst="rect">
              <a:avLst/>
            </a:prstGeom>
            <a:noFill/>
            <a:ln>
              <a:noFill/>
            </a:ln>
          </p:spPr>
          <p:txBody>
            <a:bodyPr wrap="square" lIns="0" tIns="0" rIns="0" bIns="0" rtlCol="0">
              <a:spAutoFit/>
            </a:bodyPr>
            <a:lstStyle/>
            <a:p>
              <a:r>
                <a:rPr lang="en-US" sz="3200" b="1" dirty="0">
                  <a:solidFill>
                    <a:schemeClr val="accent2"/>
                  </a:solidFill>
                  <a:latin typeface="Lato" panose="020F0502020204030203" pitchFamily="34" charset="0"/>
                  <a:cs typeface="Poppins SemiBold" panose="02000000000000000000" pitchFamily="2" charset="0"/>
                </a:rPr>
                <a:t>01</a:t>
              </a:r>
            </a:p>
          </p:txBody>
        </p:sp>
        <p:sp>
          <p:nvSpPr>
            <p:cNvPr id="19" name="TextBox 18">
              <a:extLst>
                <a:ext uri="{FF2B5EF4-FFF2-40B4-BE49-F238E27FC236}">
                  <a16:creationId xmlns:a16="http://schemas.microsoft.com/office/drawing/2014/main" id="{D7793FC1-7B68-4E0C-B546-F68AEB68EEEA}"/>
                </a:ext>
              </a:extLst>
            </p:cNvPr>
            <p:cNvSpPr txBox="1"/>
            <p:nvPr/>
          </p:nvSpPr>
          <p:spPr>
            <a:xfrm>
              <a:off x="1772348" y="1583085"/>
              <a:ext cx="1333221" cy="153888"/>
            </a:xfrm>
            <a:prstGeom prst="rect">
              <a:avLst/>
            </a:prstGeom>
            <a:noFill/>
            <a:ln>
              <a:noFill/>
            </a:ln>
          </p:spPr>
          <p:txBody>
            <a:bodyPr wrap="square" lIns="0" tIns="0" rIns="0" bIns="0" rtlCol="0">
              <a:spAutoFit/>
            </a:bodyPr>
            <a:lstStyle/>
            <a:p>
              <a:r>
                <a:rPr lang="en-US" sz="1000" b="1" dirty="0">
                  <a:solidFill>
                    <a:schemeClr val="accent1"/>
                  </a:solidFill>
                  <a:latin typeface="Lato" panose="020F0502020204030203" pitchFamily="34" charset="0"/>
                  <a:cs typeface="Poppins SemiBold" panose="02000000000000000000" pitchFamily="2" charset="0"/>
                </a:rPr>
                <a:t>Data Source</a:t>
              </a:r>
            </a:p>
          </p:txBody>
        </p:sp>
      </p:grpSp>
      <p:grpSp>
        <p:nvGrpSpPr>
          <p:cNvPr id="20" name="Group 19">
            <a:extLst>
              <a:ext uri="{FF2B5EF4-FFF2-40B4-BE49-F238E27FC236}">
                <a16:creationId xmlns:a16="http://schemas.microsoft.com/office/drawing/2014/main" id="{5F1641E6-F84A-4F09-A66D-9AC9D4606578}"/>
              </a:ext>
            </a:extLst>
          </p:cNvPr>
          <p:cNvGrpSpPr/>
          <p:nvPr/>
        </p:nvGrpSpPr>
        <p:grpSpPr>
          <a:xfrm>
            <a:off x="3307796" y="2003260"/>
            <a:ext cx="2135857" cy="1677777"/>
            <a:chOff x="3372838" y="1455396"/>
            <a:chExt cx="2135857" cy="1677777"/>
          </a:xfrm>
        </p:grpSpPr>
        <p:sp>
          <p:nvSpPr>
            <p:cNvPr id="21" name="TextBox 20">
              <a:extLst>
                <a:ext uri="{FF2B5EF4-FFF2-40B4-BE49-F238E27FC236}">
                  <a16:creationId xmlns:a16="http://schemas.microsoft.com/office/drawing/2014/main" id="{D6E112A5-8C21-4C42-AA0C-F6AFB34FF66C}"/>
                </a:ext>
              </a:extLst>
            </p:cNvPr>
            <p:cNvSpPr txBox="1"/>
            <p:nvPr/>
          </p:nvSpPr>
          <p:spPr>
            <a:xfrm>
              <a:off x="3635306" y="2029538"/>
              <a:ext cx="1873389" cy="1103635"/>
            </a:xfrm>
            <a:prstGeom prst="rect">
              <a:avLst/>
            </a:prstGeom>
            <a:noFill/>
            <a:ln>
              <a:noFill/>
            </a:ln>
          </p:spPr>
          <p:txBody>
            <a:bodyPr wrap="square" lIns="0" tIns="0" rIns="0" bIns="0" rtlCol="0">
              <a:spAutoFit/>
            </a:bodyPr>
            <a:lstStyle/>
            <a:p>
              <a:pPr>
                <a:lnSpc>
                  <a:spcPct val="130000"/>
                </a:lnSpc>
                <a:spcAft>
                  <a:spcPts val="9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We cleaned the data by splitting it into two groups (Sedans, Pickup Trucks). From there we removed all outliers for both price and mileage. Further reduction to the data set was made by dropping columns that had less than 95% missing records.</a:t>
              </a:r>
            </a:p>
          </p:txBody>
        </p:sp>
        <p:sp>
          <p:nvSpPr>
            <p:cNvPr id="22" name="TextBox 21">
              <a:extLst>
                <a:ext uri="{FF2B5EF4-FFF2-40B4-BE49-F238E27FC236}">
                  <a16:creationId xmlns:a16="http://schemas.microsoft.com/office/drawing/2014/main" id="{D527C608-7924-464B-AB38-4323B64AC0C3}"/>
                </a:ext>
              </a:extLst>
            </p:cNvPr>
            <p:cNvSpPr txBox="1"/>
            <p:nvPr/>
          </p:nvSpPr>
          <p:spPr>
            <a:xfrm>
              <a:off x="3372838" y="1455396"/>
              <a:ext cx="584688" cy="507831"/>
            </a:xfrm>
            <a:prstGeom prst="rect">
              <a:avLst/>
            </a:prstGeom>
            <a:noFill/>
            <a:ln>
              <a:noFill/>
            </a:ln>
          </p:spPr>
          <p:txBody>
            <a:bodyPr wrap="square" lIns="0" tIns="0" rIns="0" bIns="0" rtlCol="0">
              <a:spAutoFit/>
            </a:bodyPr>
            <a:lstStyle/>
            <a:p>
              <a:r>
                <a:rPr lang="en-US" sz="3200" b="1" dirty="0">
                  <a:solidFill>
                    <a:schemeClr val="accent2"/>
                  </a:solidFill>
                  <a:latin typeface="Lato" panose="020F0502020204030203" pitchFamily="34" charset="0"/>
                  <a:cs typeface="Poppins SemiBold" panose="02000000000000000000" pitchFamily="2" charset="0"/>
                </a:rPr>
                <a:t>02</a:t>
              </a:r>
            </a:p>
          </p:txBody>
        </p:sp>
        <p:sp>
          <p:nvSpPr>
            <p:cNvPr id="23" name="TextBox 22">
              <a:extLst>
                <a:ext uri="{FF2B5EF4-FFF2-40B4-BE49-F238E27FC236}">
                  <a16:creationId xmlns:a16="http://schemas.microsoft.com/office/drawing/2014/main" id="{C3860DB4-52F9-402C-8FBF-6261560FD856}"/>
                </a:ext>
              </a:extLst>
            </p:cNvPr>
            <p:cNvSpPr txBox="1"/>
            <p:nvPr/>
          </p:nvSpPr>
          <p:spPr>
            <a:xfrm>
              <a:off x="4175474" y="1506884"/>
              <a:ext cx="1333221" cy="153888"/>
            </a:xfrm>
            <a:prstGeom prst="rect">
              <a:avLst/>
            </a:prstGeom>
            <a:noFill/>
            <a:ln>
              <a:noFill/>
            </a:ln>
          </p:spPr>
          <p:txBody>
            <a:bodyPr wrap="square" lIns="0" tIns="0" rIns="0" bIns="0" rtlCol="0">
              <a:spAutoFit/>
            </a:bodyPr>
            <a:lstStyle/>
            <a:p>
              <a:r>
                <a:rPr lang="en-US" sz="1000" b="1" dirty="0">
                  <a:solidFill>
                    <a:schemeClr val="accent1"/>
                  </a:solidFill>
                  <a:latin typeface="Lato" panose="020F0502020204030203" pitchFamily="34" charset="0"/>
                  <a:cs typeface="Poppins SemiBold" panose="02000000000000000000" pitchFamily="2" charset="0"/>
                </a:rPr>
                <a:t>Cleaning Data</a:t>
              </a:r>
            </a:p>
          </p:txBody>
        </p:sp>
      </p:grpSp>
      <p:sp>
        <p:nvSpPr>
          <p:cNvPr id="8" name="Rectangle 7" descr="Summarize &#10;Data Sources,&#10;Data Cleaning&#10;Data Analysis">
            <a:extLst>
              <a:ext uri="{FF2B5EF4-FFF2-40B4-BE49-F238E27FC236}">
                <a16:creationId xmlns:a16="http://schemas.microsoft.com/office/drawing/2014/main" id="{BD8D3150-127C-46FC-9866-9753915EE1F1}"/>
              </a:ext>
            </a:extLst>
          </p:cNvPr>
          <p:cNvSpPr/>
          <p:nvPr/>
        </p:nvSpPr>
        <p:spPr>
          <a:xfrm>
            <a:off x="278862" y="4645703"/>
            <a:ext cx="1824970" cy="46346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Segoe Script" panose="030B0504020000000003" pitchFamily="66" charset="0"/>
              </a:rPr>
              <a:t>Project-4 Team:</a:t>
            </a:r>
          </a:p>
        </p:txBody>
      </p:sp>
      <p:sp>
        <p:nvSpPr>
          <p:cNvPr id="32" name="Rectangle 31">
            <a:extLst>
              <a:ext uri="{FF2B5EF4-FFF2-40B4-BE49-F238E27FC236}">
                <a16:creationId xmlns:a16="http://schemas.microsoft.com/office/drawing/2014/main" id="{A2A8A794-AC6B-461D-9A16-2236EED20A2C}"/>
              </a:ext>
            </a:extLst>
          </p:cNvPr>
          <p:cNvSpPr/>
          <p:nvPr/>
        </p:nvSpPr>
        <p:spPr>
          <a:xfrm>
            <a:off x="6774451" y="4645703"/>
            <a:ext cx="2090687" cy="46346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dirty="0">
                <a:latin typeface="Segoe Script" panose="030B0504020000000003" pitchFamily="66" charset="0"/>
              </a:rPr>
              <a:t>Excuse any typos</a:t>
            </a:r>
          </a:p>
        </p:txBody>
      </p:sp>
    </p:spTree>
    <p:extLst>
      <p:ext uri="{BB962C8B-B14F-4D97-AF65-F5344CB8AC3E}">
        <p14:creationId xmlns:p14="http://schemas.microsoft.com/office/powerpoint/2010/main" val="218108950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p:cNvSpPr>
            <a:spLocks noGrp="1"/>
          </p:cNvSpPr>
          <p:nvPr>
            <p:ph type="body" sz="quarter" idx="10"/>
          </p:nvPr>
        </p:nvSpPr>
        <p:spPr>
          <a:xfrm>
            <a:off x="584202" y="194826"/>
            <a:ext cx="7953374" cy="383260"/>
          </a:xfrm>
        </p:spPr>
        <p:txBody>
          <a:bodyPr/>
          <a:lstStyle/>
          <a:p>
            <a:r>
              <a:rPr lang="en-US" u="sng" dirty="0">
                <a:solidFill>
                  <a:schemeClr val="tx1"/>
                </a:solidFill>
              </a:rPr>
              <a:t>Model &amp; Results-top-10</a:t>
            </a:r>
          </a:p>
        </p:txBody>
      </p:sp>
      <p:sp>
        <p:nvSpPr>
          <p:cNvPr id="24" name="Text Placeholder 23"/>
          <p:cNvSpPr>
            <a:spLocks noGrp="1"/>
          </p:cNvSpPr>
          <p:nvPr>
            <p:ph type="body" sz="quarter" idx="11"/>
          </p:nvPr>
        </p:nvSpPr>
        <p:spPr/>
        <p:txBody>
          <a:bodyPr/>
          <a:lstStyle/>
          <a:p>
            <a:r>
              <a:rPr lang="en-US" dirty="0"/>
              <a:t>The Fundamentals That Affect Price</a:t>
            </a:r>
          </a:p>
        </p:txBody>
      </p:sp>
      <p:sp>
        <p:nvSpPr>
          <p:cNvPr id="42" name="Rectangle 41">
            <a:extLst>
              <a:ext uri="{FF2B5EF4-FFF2-40B4-BE49-F238E27FC236}">
                <a16:creationId xmlns:a16="http://schemas.microsoft.com/office/drawing/2014/main" id="{17408368-54F7-4EC9-9D2B-1FFCE3021BE1}"/>
              </a:ext>
            </a:extLst>
          </p:cNvPr>
          <p:cNvSpPr/>
          <p:nvPr/>
        </p:nvSpPr>
        <p:spPr>
          <a:xfrm>
            <a:off x="424679" y="4606433"/>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A1386BF9-C18B-43F4-81CC-F91592151F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8086"/>
            <a:ext cx="6485467" cy="426272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2B0021F8-EAC0-462F-A402-E106E8BA4294}"/>
              </a:ext>
            </a:extLst>
          </p:cNvPr>
          <p:cNvSpPr txBox="1"/>
          <p:nvPr/>
        </p:nvSpPr>
        <p:spPr>
          <a:xfrm>
            <a:off x="6544732" y="762724"/>
            <a:ext cx="2556932" cy="3416320"/>
          </a:xfrm>
          <a:prstGeom prst="rect">
            <a:avLst/>
          </a:prstGeom>
          <a:noFill/>
        </p:spPr>
        <p:txBody>
          <a:bodyPr wrap="square" rtlCol="0">
            <a:spAutoFit/>
          </a:bodyPr>
          <a:lstStyle/>
          <a:p>
            <a:r>
              <a:rPr lang="en-US" b="1" dirty="0"/>
              <a:t>Models-Results by Brands:</a:t>
            </a:r>
          </a:p>
          <a:p>
            <a:endParaRPr lang="en-US" b="1" dirty="0"/>
          </a:p>
          <a:p>
            <a:r>
              <a:rPr lang="en-US" b="1" dirty="0"/>
              <a:t>Brands Names = JEEP</a:t>
            </a:r>
          </a:p>
          <a:p>
            <a:endParaRPr lang="en-US" b="1" dirty="0"/>
          </a:p>
          <a:p>
            <a:r>
              <a:rPr lang="en-US" b="1" dirty="0"/>
              <a:t>Brands Names = VOLVO</a:t>
            </a:r>
          </a:p>
          <a:p>
            <a:endParaRPr lang="en-US" b="1" dirty="0"/>
          </a:p>
          <a:p>
            <a:r>
              <a:rPr lang="en-US" b="1" dirty="0"/>
              <a:t>Brands Names = WRANGLER</a:t>
            </a:r>
          </a:p>
          <a:p>
            <a:endParaRPr lang="en-US" b="1" dirty="0"/>
          </a:p>
          <a:p>
            <a:r>
              <a:rPr lang="en-US" b="1" dirty="0"/>
              <a:t>Brands Names = LAND-ROVER</a:t>
            </a:r>
          </a:p>
          <a:p>
            <a:endParaRPr lang="en-US" b="1" dirty="0"/>
          </a:p>
          <a:p>
            <a:r>
              <a:rPr lang="en-US" b="1" dirty="0"/>
              <a:t>Brands Names = XC90</a:t>
            </a:r>
          </a:p>
          <a:p>
            <a:endParaRPr lang="en-US" b="1" dirty="0"/>
          </a:p>
          <a:p>
            <a:r>
              <a:rPr lang="en-US" b="1" dirty="0"/>
              <a:t>Brands Names = BMW</a:t>
            </a:r>
          </a:p>
          <a:p>
            <a:endParaRPr lang="en-US" dirty="0"/>
          </a:p>
          <a:p>
            <a:endParaRPr lang="en-US" dirty="0"/>
          </a:p>
          <a:p>
            <a:endParaRPr lang="en-US" dirty="0"/>
          </a:p>
        </p:txBody>
      </p:sp>
      <p:sp>
        <p:nvSpPr>
          <p:cNvPr id="18" name="Rectangle 17">
            <a:extLst>
              <a:ext uri="{FF2B5EF4-FFF2-40B4-BE49-F238E27FC236}">
                <a16:creationId xmlns:a16="http://schemas.microsoft.com/office/drawing/2014/main" id="{4A35D7FD-EFB2-4B36-850B-BDDAF362E068}"/>
              </a:ext>
            </a:extLst>
          </p:cNvPr>
          <p:cNvSpPr/>
          <p:nvPr/>
        </p:nvSpPr>
        <p:spPr>
          <a:xfrm>
            <a:off x="6671733" y="4472607"/>
            <a:ext cx="2047588" cy="4634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Segoe Script" panose="030B0504020000000003" pitchFamily="66" charset="0"/>
              </a:rPr>
              <a:t>Signature: Eric Team # 4</a:t>
            </a:r>
          </a:p>
        </p:txBody>
      </p:sp>
    </p:spTree>
    <p:extLst>
      <p:ext uri="{BB962C8B-B14F-4D97-AF65-F5344CB8AC3E}">
        <p14:creationId xmlns:p14="http://schemas.microsoft.com/office/powerpoint/2010/main" val="8496869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chemeClr val="tx1"/>
                </a:solidFill>
              </a:rPr>
              <a:t>Brand popularity</a:t>
            </a:r>
          </a:p>
        </p:txBody>
      </p:sp>
      <p:sp>
        <p:nvSpPr>
          <p:cNvPr id="5" name="Freeform 4"/>
          <p:cNvSpPr>
            <a:spLocks noEditPoints="1"/>
          </p:cNvSpPr>
          <p:nvPr/>
        </p:nvSpPr>
        <p:spPr bwMode="auto">
          <a:xfrm>
            <a:off x="593725" y="1543050"/>
            <a:ext cx="254199" cy="254199"/>
          </a:xfrm>
          <a:custGeom>
            <a:avLst/>
            <a:gdLst>
              <a:gd name="T0" fmla="*/ 176 w 353"/>
              <a:gd name="T1" fmla="*/ 221 h 353"/>
              <a:gd name="T2" fmla="*/ 102 w 353"/>
              <a:gd name="T3" fmla="*/ 147 h 353"/>
              <a:gd name="T4" fmla="*/ 96 w 353"/>
              <a:gd name="T5" fmla="*/ 145 h 353"/>
              <a:gd name="T6" fmla="*/ 88 w 353"/>
              <a:gd name="T7" fmla="*/ 153 h 353"/>
              <a:gd name="T8" fmla="*/ 90 w 353"/>
              <a:gd name="T9" fmla="*/ 158 h 353"/>
              <a:gd name="T10" fmla="*/ 170 w 353"/>
              <a:gd name="T11" fmla="*/ 239 h 353"/>
              <a:gd name="T12" fmla="*/ 176 w 353"/>
              <a:gd name="T13" fmla="*/ 241 h 353"/>
              <a:gd name="T14" fmla="*/ 182 w 353"/>
              <a:gd name="T15" fmla="*/ 238 h 353"/>
              <a:gd name="T16" fmla="*/ 182 w 353"/>
              <a:gd name="T17" fmla="*/ 238 h 353"/>
              <a:gd name="T18" fmla="*/ 316 w 353"/>
              <a:gd name="T19" fmla="*/ 98 h 353"/>
              <a:gd name="T20" fmla="*/ 316 w 353"/>
              <a:gd name="T21" fmla="*/ 98 h 353"/>
              <a:gd name="T22" fmla="*/ 328 w 353"/>
              <a:gd name="T23" fmla="*/ 86 h 353"/>
              <a:gd name="T24" fmla="*/ 327 w 353"/>
              <a:gd name="T25" fmla="*/ 86 h 353"/>
              <a:gd name="T26" fmla="*/ 351 w 353"/>
              <a:gd name="T27" fmla="*/ 62 h 353"/>
              <a:gd name="T28" fmla="*/ 351 w 353"/>
              <a:gd name="T29" fmla="*/ 62 h 353"/>
              <a:gd name="T30" fmla="*/ 353 w 353"/>
              <a:gd name="T31" fmla="*/ 56 h 353"/>
              <a:gd name="T32" fmla="*/ 345 w 353"/>
              <a:gd name="T33" fmla="*/ 48 h 353"/>
              <a:gd name="T34" fmla="*/ 339 w 353"/>
              <a:gd name="T35" fmla="*/ 51 h 353"/>
              <a:gd name="T36" fmla="*/ 339 w 353"/>
              <a:gd name="T37" fmla="*/ 51 h 353"/>
              <a:gd name="T38" fmla="*/ 318 w 353"/>
              <a:gd name="T39" fmla="*/ 72 h 353"/>
              <a:gd name="T40" fmla="*/ 318 w 353"/>
              <a:gd name="T41" fmla="*/ 72 h 353"/>
              <a:gd name="T42" fmla="*/ 307 w 353"/>
              <a:gd name="T43" fmla="*/ 84 h 353"/>
              <a:gd name="T44" fmla="*/ 307 w 353"/>
              <a:gd name="T45" fmla="*/ 84 h 353"/>
              <a:gd name="T46" fmla="*/ 176 w 353"/>
              <a:gd name="T47" fmla="*/ 221 h 353"/>
              <a:gd name="T48" fmla="*/ 339 w 353"/>
              <a:gd name="T49" fmla="*/ 109 h 353"/>
              <a:gd name="T50" fmla="*/ 327 w 353"/>
              <a:gd name="T51" fmla="*/ 109 h 353"/>
              <a:gd name="T52" fmla="*/ 325 w 353"/>
              <a:gd name="T53" fmla="*/ 117 h 353"/>
              <a:gd name="T54" fmla="*/ 325 w 353"/>
              <a:gd name="T55" fmla="*/ 117 h 353"/>
              <a:gd name="T56" fmla="*/ 337 w 353"/>
              <a:gd name="T57" fmla="*/ 177 h 353"/>
              <a:gd name="T58" fmla="*/ 176 w 353"/>
              <a:gd name="T59" fmla="*/ 337 h 353"/>
              <a:gd name="T60" fmla="*/ 16 w 353"/>
              <a:gd name="T61" fmla="*/ 177 h 353"/>
              <a:gd name="T62" fmla="*/ 176 w 353"/>
              <a:gd name="T63" fmla="*/ 16 h 353"/>
              <a:gd name="T64" fmla="*/ 292 w 353"/>
              <a:gd name="T65" fmla="*/ 65 h 353"/>
              <a:gd name="T66" fmla="*/ 292 w 353"/>
              <a:gd name="T67" fmla="*/ 65 h 353"/>
              <a:gd name="T68" fmla="*/ 303 w 353"/>
              <a:gd name="T69" fmla="*/ 65 h 353"/>
              <a:gd name="T70" fmla="*/ 303 w 353"/>
              <a:gd name="T71" fmla="*/ 54 h 353"/>
              <a:gd name="T72" fmla="*/ 302 w 353"/>
              <a:gd name="T73" fmla="*/ 53 h 353"/>
              <a:gd name="T74" fmla="*/ 176 w 353"/>
              <a:gd name="T75" fmla="*/ 0 h 353"/>
              <a:gd name="T76" fmla="*/ 0 w 353"/>
              <a:gd name="T77" fmla="*/ 177 h 353"/>
              <a:gd name="T78" fmla="*/ 176 w 353"/>
              <a:gd name="T79" fmla="*/ 353 h 353"/>
              <a:gd name="T80" fmla="*/ 353 w 353"/>
              <a:gd name="T81" fmla="*/ 177 h 353"/>
              <a:gd name="T82" fmla="*/ 341 w 353"/>
              <a:gd name="T83" fmla="*/ 112 h 353"/>
              <a:gd name="T84" fmla="*/ 339 w 353"/>
              <a:gd name="T85" fmla="*/ 10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3" h="353">
                <a:moveTo>
                  <a:pt x="176" y="221"/>
                </a:moveTo>
                <a:cubicBezTo>
                  <a:pt x="102" y="147"/>
                  <a:pt x="102" y="147"/>
                  <a:pt x="102" y="147"/>
                </a:cubicBezTo>
                <a:cubicBezTo>
                  <a:pt x="100" y="146"/>
                  <a:pt x="98" y="145"/>
                  <a:pt x="96" y="145"/>
                </a:cubicBezTo>
                <a:cubicBezTo>
                  <a:pt x="91" y="145"/>
                  <a:pt x="88" y="148"/>
                  <a:pt x="88" y="153"/>
                </a:cubicBezTo>
                <a:cubicBezTo>
                  <a:pt x="88" y="155"/>
                  <a:pt x="89" y="157"/>
                  <a:pt x="90" y="158"/>
                </a:cubicBezTo>
                <a:cubicBezTo>
                  <a:pt x="170" y="239"/>
                  <a:pt x="170" y="239"/>
                  <a:pt x="170" y="239"/>
                </a:cubicBezTo>
                <a:cubicBezTo>
                  <a:pt x="172" y="240"/>
                  <a:pt x="174" y="241"/>
                  <a:pt x="176" y="241"/>
                </a:cubicBezTo>
                <a:cubicBezTo>
                  <a:pt x="178" y="241"/>
                  <a:pt x="180" y="240"/>
                  <a:pt x="182" y="238"/>
                </a:cubicBezTo>
                <a:cubicBezTo>
                  <a:pt x="182" y="238"/>
                  <a:pt x="182" y="238"/>
                  <a:pt x="182" y="238"/>
                </a:cubicBezTo>
                <a:cubicBezTo>
                  <a:pt x="316" y="98"/>
                  <a:pt x="316" y="98"/>
                  <a:pt x="316" y="98"/>
                </a:cubicBezTo>
                <a:cubicBezTo>
                  <a:pt x="316" y="98"/>
                  <a:pt x="316" y="98"/>
                  <a:pt x="316" y="98"/>
                </a:cubicBezTo>
                <a:cubicBezTo>
                  <a:pt x="328" y="86"/>
                  <a:pt x="328" y="86"/>
                  <a:pt x="328" y="86"/>
                </a:cubicBezTo>
                <a:cubicBezTo>
                  <a:pt x="328" y="86"/>
                  <a:pt x="328" y="86"/>
                  <a:pt x="327" y="86"/>
                </a:cubicBezTo>
                <a:cubicBezTo>
                  <a:pt x="351" y="62"/>
                  <a:pt x="351" y="62"/>
                  <a:pt x="351" y="62"/>
                </a:cubicBezTo>
                <a:cubicBezTo>
                  <a:pt x="351" y="62"/>
                  <a:pt x="351" y="62"/>
                  <a:pt x="351" y="62"/>
                </a:cubicBezTo>
                <a:cubicBezTo>
                  <a:pt x="352" y="60"/>
                  <a:pt x="353" y="58"/>
                  <a:pt x="353" y="56"/>
                </a:cubicBezTo>
                <a:cubicBezTo>
                  <a:pt x="353" y="52"/>
                  <a:pt x="349" y="48"/>
                  <a:pt x="345" y="48"/>
                </a:cubicBezTo>
                <a:cubicBezTo>
                  <a:pt x="342" y="48"/>
                  <a:pt x="340" y="49"/>
                  <a:pt x="339" y="51"/>
                </a:cubicBezTo>
                <a:cubicBezTo>
                  <a:pt x="339" y="51"/>
                  <a:pt x="339" y="51"/>
                  <a:pt x="339" y="51"/>
                </a:cubicBezTo>
                <a:cubicBezTo>
                  <a:pt x="318" y="72"/>
                  <a:pt x="318" y="72"/>
                  <a:pt x="318" y="72"/>
                </a:cubicBezTo>
                <a:cubicBezTo>
                  <a:pt x="318" y="72"/>
                  <a:pt x="318" y="72"/>
                  <a:pt x="318" y="72"/>
                </a:cubicBezTo>
                <a:cubicBezTo>
                  <a:pt x="307" y="84"/>
                  <a:pt x="307" y="84"/>
                  <a:pt x="307" y="84"/>
                </a:cubicBezTo>
                <a:cubicBezTo>
                  <a:pt x="307" y="84"/>
                  <a:pt x="307" y="84"/>
                  <a:pt x="307" y="84"/>
                </a:cubicBezTo>
                <a:lnTo>
                  <a:pt x="176" y="221"/>
                </a:lnTo>
                <a:close/>
                <a:moveTo>
                  <a:pt x="339" y="109"/>
                </a:moveTo>
                <a:cubicBezTo>
                  <a:pt x="335" y="106"/>
                  <a:pt x="330" y="106"/>
                  <a:pt x="327" y="109"/>
                </a:cubicBezTo>
                <a:cubicBezTo>
                  <a:pt x="325" y="111"/>
                  <a:pt x="324" y="115"/>
                  <a:pt x="325" y="117"/>
                </a:cubicBezTo>
                <a:cubicBezTo>
                  <a:pt x="325" y="117"/>
                  <a:pt x="325" y="117"/>
                  <a:pt x="325" y="117"/>
                </a:cubicBezTo>
                <a:cubicBezTo>
                  <a:pt x="333" y="136"/>
                  <a:pt x="337" y="156"/>
                  <a:pt x="337" y="177"/>
                </a:cubicBezTo>
                <a:cubicBezTo>
                  <a:pt x="337" y="265"/>
                  <a:pt x="265" y="337"/>
                  <a:pt x="176" y="337"/>
                </a:cubicBezTo>
                <a:cubicBezTo>
                  <a:pt x="88" y="337"/>
                  <a:pt x="16" y="265"/>
                  <a:pt x="16" y="177"/>
                </a:cubicBezTo>
                <a:cubicBezTo>
                  <a:pt x="16" y="88"/>
                  <a:pt x="88" y="16"/>
                  <a:pt x="176" y="16"/>
                </a:cubicBezTo>
                <a:cubicBezTo>
                  <a:pt x="222" y="16"/>
                  <a:pt x="262" y="35"/>
                  <a:pt x="292" y="65"/>
                </a:cubicBezTo>
                <a:cubicBezTo>
                  <a:pt x="292" y="65"/>
                  <a:pt x="292" y="65"/>
                  <a:pt x="292" y="65"/>
                </a:cubicBezTo>
                <a:cubicBezTo>
                  <a:pt x="295" y="68"/>
                  <a:pt x="300" y="68"/>
                  <a:pt x="303" y="65"/>
                </a:cubicBezTo>
                <a:cubicBezTo>
                  <a:pt x="306" y="62"/>
                  <a:pt x="306" y="57"/>
                  <a:pt x="303" y="54"/>
                </a:cubicBezTo>
                <a:cubicBezTo>
                  <a:pt x="302" y="53"/>
                  <a:pt x="302" y="53"/>
                  <a:pt x="302" y="53"/>
                </a:cubicBezTo>
                <a:cubicBezTo>
                  <a:pt x="270" y="20"/>
                  <a:pt x="225" y="0"/>
                  <a:pt x="176" y="0"/>
                </a:cubicBezTo>
                <a:cubicBezTo>
                  <a:pt x="79" y="0"/>
                  <a:pt x="0" y="79"/>
                  <a:pt x="0" y="177"/>
                </a:cubicBezTo>
                <a:cubicBezTo>
                  <a:pt x="0" y="274"/>
                  <a:pt x="79" y="353"/>
                  <a:pt x="176" y="353"/>
                </a:cubicBezTo>
                <a:cubicBezTo>
                  <a:pt x="274" y="353"/>
                  <a:pt x="353" y="274"/>
                  <a:pt x="353" y="177"/>
                </a:cubicBezTo>
                <a:cubicBezTo>
                  <a:pt x="353" y="154"/>
                  <a:pt x="348" y="132"/>
                  <a:pt x="341" y="112"/>
                </a:cubicBezTo>
                <a:cubicBezTo>
                  <a:pt x="340" y="111"/>
                  <a:pt x="340" y="110"/>
                  <a:pt x="339" y="109"/>
                </a:cubicBezTo>
              </a:path>
            </a:pathLst>
          </a:custGeom>
          <a:solidFill>
            <a:schemeClr val="accent2"/>
          </a:solidFill>
          <a:ln>
            <a:noFill/>
          </a:ln>
        </p:spPr>
        <p:txBody>
          <a:bodyPr vert="horz" wrap="square" lIns="34290" tIns="17145" rIns="34290" bIns="17145" numCol="1" anchor="t" anchorCtr="0" compatLnSpc="1">
            <a:prstTxWarp prst="textNoShape">
              <a:avLst/>
            </a:prstTxWarp>
          </a:bodyPr>
          <a:lstStyle/>
          <a:p>
            <a:endParaRPr lang="en-US" sz="506"/>
          </a:p>
        </p:txBody>
      </p:sp>
      <p:sp>
        <p:nvSpPr>
          <p:cNvPr id="92" name="Freeform 91"/>
          <p:cNvSpPr>
            <a:spLocks noEditPoints="1"/>
          </p:cNvSpPr>
          <p:nvPr/>
        </p:nvSpPr>
        <p:spPr bwMode="auto">
          <a:xfrm>
            <a:off x="593725" y="2558555"/>
            <a:ext cx="254199" cy="254199"/>
          </a:xfrm>
          <a:custGeom>
            <a:avLst/>
            <a:gdLst>
              <a:gd name="T0" fmla="*/ 176 w 353"/>
              <a:gd name="T1" fmla="*/ 221 h 353"/>
              <a:gd name="T2" fmla="*/ 102 w 353"/>
              <a:gd name="T3" fmla="*/ 147 h 353"/>
              <a:gd name="T4" fmla="*/ 96 w 353"/>
              <a:gd name="T5" fmla="*/ 145 h 353"/>
              <a:gd name="T6" fmla="*/ 88 w 353"/>
              <a:gd name="T7" fmla="*/ 153 h 353"/>
              <a:gd name="T8" fmla="*/ 90 w 353"/>
              <a:gd name="T9" fmla="*/ 158 h 353"/>
              <a:gd name="T10" fmla="*/ 170 w 353"/>
              <a:gd name="T11" fmla="*/ 239 h 353"/>
              <a:gd name="T12" fmla="*/ 176 w 353"/>
              <a:gd name="T13" fmla="*/ 241 h 353"/>
              <a:gd name="T14" fmla="*/ 182 w 353"/>
              <a:gd name="T15" fmla="*/ 238 h 353"/>
              <a:gd name="T16" fmla="*/ 182 w 353"/>
              <a:gd name="T17" fmla="*/ 238 h 353"/>
              <a:gd name="T18" fmla="*/ 316 w 353"/>
              <a:gd name="T19" fmla="*/ 98 h 353"/>
              <a:gd name="T20" fmla="*/ 316 w 353"/>
              <a:gd name="T21" fmla="*/ 98 h 353"/>
              <a:gd name="T22" fmla="*/ 328 w 353"/>
              <a:gd name="T23" fmla="*/ 86 h 353"/>
              <a:gd name="T24" fmla="*/ 327 w 353"/>
              <a:gd name="T25" fmla="*/ 86 h 353"/>
              <a:gd name="T26" fmla="*/ 351 w 353"/>
              <a:gd name="T27" fmla="*/ 62 h 353"/>
              <a:gd name="T28" fmla="*/ 351 w 353"/>
              <a:gd name="T29" fmla="*/ 62 h 353"/>
              <a:gd name="T30" fmla="*/ 353 w 353"/>
              <a:gd name="T31" fmla="*/ 56 h 353"/>
              <a:gd name="T32" fmla="*/ 345 w 353"/>
              <a:gd name="T33" fmla="*/ 48 h 353"/>
              <a:gd name="T34" fmla="*/ 339 w 353"/>
              <a:gd name="T35" fmla="*/ 51 h 353"/>
              <a:gd name="T36" fmla="*/ 339 w 353"/>
              <a:gd name="T37" fmla="*/ 51 h 353"/>
              <a:gd name="T38" fmla="*/ 318 w 353"/>
              <a:gd name="T39" fmla="*/ 72 h 353"/>
              <a:gd name="T40" fmla="*/ 318 w 353"/>
              <a:gd name="T41" fmla="*/ 72 h 353"/>
              <a:gd name="T42" fmla="*/ 307 w 353"/>
              <a:gd name="T43" fmla="*/ 84 h 353"/>
              <a:gd name="T44" fmla="*/ 307 w 353"/>
              <a:gd name="T45" fmla="*/ 84 h 353"/>
              <a:gd name="T46" fmla="*/ 176 w 353"/>
              <a:gd name="T47" fmla="*/ 221 h 353"/>
              <a:gd name="T48" fmla="*/ 339 w 353"/>
              <a:gd name="T49" fmla="*/ 109 h 353"/>
              <a:gd name="T50" fmla="*/ 327 w 353"/>
              <a:gd name="T51" fmla="*/ 109 h 353"/>
              <a:gd name="T52" fmla="*/ 325 w 353"/>
              <a:gd name="T53" fmla="*/ 117 h 353"/>
              <a:gd name="T54" fmla="*/ 325 w 353"/>
              <a:gd name="T55" fmla="*/ 117 h 353"/>
              <a:gd name="T56" fmla="*/ 337 w 353"/>
              <a:gd name="T57" fmla="*/ 177 h 353"/>
              <a:gd name="T58" fmla="*/ 176 w 353"/>
              <a:gd name="T59" fmla="*/ 337 h 353"/>
              <a:gd name="T60" fmla="*/ 16 w 353"/>
              <a:gd name="T61" fmla="*/ 177 h 353"/>
              <a:gd name="T62" fmla="*/ 176 w 353"/>
              <a:gd name="T63" fmla="*/ 16 h 353"/>
              <a:gd name="T64" fmla="*/ 292 w 353"/>
              <a:gd name="T65" fmla="*/ 65 h 353"/>
              <a:gd name="T66" fmla="*/ 292 w 353"/>
              <a:gd name="T67" fmla="*/ 65 h 353"/>
              <a:gd name="T68" fmla="*/ 303 w 353"/>
              <a:gd name="T69" fmla="*/ 65 h 353"/>
              <a:gd name="T70" fmla="*/ 303 w 353"/>
              <a:gd name="T71" fmla="*/ 54 h 353"/>
              <a:gd name="T72" fmla="*/ 302 w 353"/>
              <a:gd name="T73" fmla="*/ 53 h 353"/>
              <a:gd name="T74" fmla="*/ 176 w 353"/>
              <a:gd name="T75" fmla="*/ 0 h 353"/>
              <a:gd name="T76" fmla="*/ 0 w 353"/>
              <a:gd name="T77" fmla="*/ 177 h 353"/>
              <a:gd name="T78" fmla="*/ 176 w 353"/>
              <a:gd name="T79" fmla="*/ 353 h 353"/>
              <a:gd name="T80" fmla="*/ 353 w 353"/>
              <a:gd name="T81" fmla="*/ 177 h 353"/>
              <a:gd name="T82" fmla="*/ 341 w 353"/>
              <a:gd name="T83" fmla="*/ 112 h 353"/>
              <a:gd name="T84" fmla="*/ 339 w 353"/>
              <a:gd name="T85" fmla="*/ 10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3" h="353">
                <a:moveTo>
                  <a:pt x="176" y="221"/>
                </a:moveTo>
                <a:cubicBezTo>
                  <a:pt x="102" y="147"/>
                  <a:pt x="102" y="147"/>
                  <a:pt x="102" y="147"/>
                </a:cubicBezTo>
                <a:cubicBezTo>
                  <a:pt x="100" y="146"/>
                  <a:pt x="98" y="145"/>
                  <a:pt x="96" y="145"/>
                </a:cubicBezTo>
                <a:cubicBezTo>
                  <a:pt x="91" y="145"/>
                  <a:pt x="88" y="148"/>
                  <a:pt x="88" y="153"/>
                </a:cubicBezTo>
                <a:cubicBezTo>
                  <a:pt x="88" y="155"/>
                  <a:pt x="89" y="157"/>
                  <a:pt x="90" y="158"/>
                </a:cubicBezTo>
                <a:cubicBezTo>
                  <a:pt x="170" y="239"/>
                  <a:pt x="170" y="239"/>
                  <a:pt x="170" y="239"/>
                </a:cubicBezTo>
                <a:cubicBezTo>
                  <a:pt x="172" y="240"/>
                  <a:pt x="174" y="241"/>
                  <a:pt x="176" y="241"/>
                </a:cubicBezTo>
                <a:cubicBezTo>
                  <a:pt x="178" y="241"/>
                  <a:pt x="180" y="240"/>
                  <a:pt x="182" y="238"/>
                </a:cubicBezTo>
                <a:cubicBezTo>
                  <a:pt x="182" y="238"/>
                  <a:pt x="182" y="238"/>
                  <a:pt x="182" y="238"/>
                </a:cubicBezTo>
                <a:cubicBezTo>
                  <a:pt x="316" y="98"/>
                  <a:pt x="316" y="98"/>
                  <a:pt x="316" y="98"/>
                </a:cubicBezTo>
                <a:cubicBezTo>
                  <a:pt x="316" y="98"/>
                  <a:pt x="316" y="98"/>
                  <a:pt x="316" y="98"/>
                </a:cubicBezTo>
                <a:cubicBezTo>
                  <a:pt x="328" y="86"/>
                  <a:pt x="328" y="86"/>
                  <a:pt x="328" y="86"/>
                </a:cubicBezTo>
                <a:cubicBezTo>
                  <a:pt x="328" y="86"/>
                  <a:pt x="328" y="86"/>
                  <a:pt x="327" y="86"/>
                </a:cubicBezTo>
                <a:cubicBezTo>
                  <a:pt x="351" y="62"/>
                  <a:pt x="351" y="62"/>
                  <a:pt x="351" y="62"/>
                </a:cubicBezTo>
                <a:cubicBezTo>
                  <a:pt x="351" y="62"/>
                  <a:pt x="351" y="62"/>
                  <a:pt x="351" y="62"/>
                </a:cubicBezTo>
                <a:cubicBezTo>
                  <a:pt x="352" y="60"/>
                  <a:pt x="353" y="58"/>
                  <a:pt x="353" y="56"/>
                </a:cubicBezTo>
                <a:cubicBezTo>
                  <a:pt x="353" y="52"/>
                  <a:pt x="349" y="48"/>
                  <a:pt x="345" y="48"/>
                </a:cubicBezTo>
                <a:cubicBezTo>
                  <a:pt x="342" y="48"/>
                  <a:pt x="340" y="49"/>
                  <a:pt x="339" y="51"/>
                </a:cubicBezTo>
                <a:cubicBezTo>
                  <a:pt x="339" y="51"/>
                  <a:pt x="339" y="51"/>
                  <a:pt x="339" y="51"/>
                </a:cubicBezTo>
                <a:cubicBezTo>
                  <a:pt x="318" y="72"/>
                  <a:pt x="318" y="72"/>
                  <a:pt x="318" y="72"/>
                </a:cubicBezTo>
                <a:cubicBezTo>
                  <a:pt x="318" y="72"/>
                  <a:pt x="318" y="72"/>
                  <a:pt x="318" y="72"/>
                </a:cubicBezTo>
                <a:cubicBezTo>
                  <a:pt x="307" y="84"/>
                  <a:pt x="307" y="84"/>
                  <a:pt x="307" y="84"/>
                </a:cubicBezTo>
                <a:cubicBezTo>
                  <a:pt x="307" y="84"/>
                  <a:pt x="307" y="84"/>
                  <a:pt x="307" y="84"/>
                </a:cubicBezTo>
                <a:lnTo>
                  <a:pt x="176" y="221"/>
                </a:lnTo>
                <a:close/>
                <a:moveTo>
                  <a:pt x="339" y="109"/>
                </a:moveTo>
                <a:cubicBezTo>
                  <a:pt x="335" y="106"/>
                  <a:pt x="330" y="106"/>
                  <a:pt x="327" y="109"/>
                </a:cubicBezTo>
                <a:cubicBezTo>
                  <a:pt x="325" y="111"/>
                  <a:pt x="324" y="115"/>
                  <a:pt x="325" y="117"/>
                </a:cubicBezTo>
                <a:cubicBezTo>
                  <a:pt x="325" y="117"/>
                  <a:pt x="325" y="117"/>
                  <a:pt x="325" y="117"/>
                </a:cubicBezTo>
                <a:cubicBezTo>
                  <a:pt x="333" y="136"/>
                  <a:pt x="337" y="156"/>
                  <a:pt x="337" y="177"/>
                </a:cubicBezTo>
                <a:cubicBezTo>
                  <a:pt x="337" y="265"/>
                  <a:pt x="265" y="337"/>
                  <a:pt x="176" y="337"/>
                </a:cubicBezTo>
                <a:cubicBezTo>
                  <a:pt x="88" y="337"/>
                  <a:pt x="16" y="265"/>
                  <a:pt x="16" y="177"/>
                </a:cubicBezTo>
                <a:cubicBezTo>
                  <a:pt x="16" y="88"/>
                  <a:pt x="88" y="16"/>
                  <a:pt x="176" y="16"/>
                </a:cubicBezTo>
                <a:cubicBezTo>
                  <a:pt x="222" y="16"/>
                  <a:pt x="262" y="35"/>
                  <a:pt x="292" y="65"/>
                </a:cubicBezTo>
                <a:cubicBezTo>
                  <a:pt x="292" y="65"/>
                  <a:pt x="292" y="65"/>
                  <a:pt x="292" y="65"/>
                </a:cubicBezTo>
                <a:cubicBezTo>
                  <a:pt x="295" y="68"/>
                  <a:pt x="300" y="68"/>
                  <a:pt x="303" y="65"/>
                </a:cubicBezTo>
                <a:cubicBezTo>
                  <a:pt x="306" y="62"/>
                  <a:pt x="306" y="57"/>
                  <a:pt x="303" y="54"/>
                </a:cubicBezTo>
                <a:cubicBezTo>
                  <a:pt x="302" y="53"/>
                  <a:pt x="302" y="53"/>
                  <a:pt x="302" y="53"/>
                </a:cubicBezTo>
                <a:cubicBezTo>
                  <a:pt x="270" y="20"/>
                  <a:pt x="225" y="0"/>
                  <a:pt x="176" y="0"/>
                </a:cubicBezTo>
                <a:cubicBezTo>
                  <a:pt x="79" y="0"/>
                  <a:pt x="0" y="79"/>
                  <a:pt x="0" y="177"/>
                </a:cubicBezTo>
                <a:cubicBezTo>
                  <a:pt x="0" y="274"/>
                  <a:pt x="79" y="353"/>
                  <a:pt x="176" y="353"/>
                </a:cubicBezTo>
                <a:cubicBezTo>
                  <a:pt x="274" y="353"/>
                  <a:pt x="353" y="274"/>
                  <a:pt x="353" y="177"/>
                </a:cubicBezTo>
                <a:cubicBezTo>
                  <a:pt x="353" y="154"/>
                  <a:pt x="348" y="132"/>
                  <a:pt x="341" y="112"/>
                </a:cubicBezTo>
                <a:cubicBezTo>
                  <a:pt x="340" y="111"/>
                  <a:pt x="340" y="110"/>
                  <a:pt x="339" y="109"/>
                </a:cubicBezTo>
              </a:path>
            </a:pathLst>
          </a:custGeom>
          <a:solidFill>
            <a:schemeClr val="accent2"/>
          </a:solidFill>
          <a:ln>
            <a:noFill/>
          </a:ln>
        </p:spPr>
        <p:txBody>
          <a:bodyPr vert="horz" wrap="square" lIns="34290" tIns="17145" rIns="34290" bIns="17145" numCol="1" anchor="t" anchorCtr="0" compatLnSpc="1">
            <a:prstTxWarp prst="textNoShape">
              <a:avLst/>
            </a:prstTxWarp>
          </a:bodyPr>
          <a:lstStyle/>
          <a:p>
            <a:endParaRPr lang="en-US" sz="506"/>
          </a:p>
        </p:txBody>
      </p:sp>
      <p:sp>
        <p:nvSpPr>
          <p:cNvPr id="94" name="TextBox 93"/>
          <p:cNvSpPr txBox="1"/>
          <p:nvPr/>
        </p:nvSpPr>
        <p:spPr>
          <a:xfrm>
            <a:off x="990599" y="2581863"/>
            <a:ext cx="2243667" cy="177356"/>
          </a:xfrm>
          <a:prstGeom prst="rect">
            <a:avLst/>
          </a:prstGeom>
          <a:noFill/>
        </p:spPr>
        <p:txBody>
          <a:bodyPr wrap="square" lIns="0" tIns="0" rIns="0" bIns="0" rtlCol="0">
            <a:spAutoFit/>
          </a:bodyPr>
          <a:lstStyle/>
          <a:p>
            <a:pPr>
              <a:lnSpc>
                <a:spcPct val="130000"/>
              </a:lnSpc>
            </a:pPr>
            <a:r>
              <a:rPr lang="en-US" sz="1000" b="1" dirty="0">
                <a:latin typeface="Lato" panose="020F0502020204030203" pitchFamily="34" charset="0"/>
              </a:rPr>
              <a:t>Categorical listing of different brands</a:t>
            </a:r>
          </a:p>
        </p:txBody>
      </p:sp>
      <p:sp>
        <p:nvSpPr>
          <p:cNvPr id="96" name="Freeform 95"/>
          <p:cNvSpPr>
            <a:spLocks noEditPoints="1"/>
          </p:cNvSpPr>
          <p:nvPr/>
        </p:nvSpPr>
        <p:spPr bwMode="auto">
          <a:xfrm>
            <a:off x="593725" y="3574060"/>
            <a:ext cx="254199" cy="254199"/>
          </a:xfrm>
          <a:custGeom>
            <a:avLst/>
            <a:gdLst>
              <a:gd name="T0" fmla="*/ 176 w 353"/>
              <a:gd name="T1" fmla="*/ 221 h 353"/>
              <a:gd name="T2" fmla="*/ 102 w 353"/>
              <a:gd name="T3" fmla="*/ 147 h 353"/>
              <a:gd name="T4" fmla="*/ 96 w 353"/>
              <a:gd name="T5" fmla="*/ 145 h 353"/>
              <a:gd name="T6" fmla="*/ 88 w 353"/>
              <a:gd name="T7" fmla="*/ 153 h 353"/>
              <a:gd name="T8" fmla="*/ 90 w 353"/>
              <a:gd name="T9" fmla="*/ 158 h 353"/>
              <a:gd name="T10" fmla="*/ 170 w 353"/>
              <a:gd name="T11" fmla="*/ 239 h 353"/>
              <a:gd name="T12" fmla="*/ 176 w 353"/>
              <a:gd name="T13" fmla="*/ 241 h 353"/>
              <a:gd name="T14" fmla="*/ 182 w 353"/>
              <a:gd name="T15" fmla="*/ 238 h 353"/>
              <a:gd name="T16" fmla="*/ 182 w 353"/>
              <a:gd name="T17" fmla="*/ 238 h 353"/>
              <a:gd name="T18" fmla="*/ 316 w 353"/>
              <a:gd name="T19" fmla="*/ 98 h 353"/>
              <a:gd name="T20" fmla="*/ 316 w 353"/>
              <a:gd name="T21" fmla="*/ 98 h 353"/>
              <a:gd name="T22" fmla="*/ 328 w 353"/>
              <a:gd name="T23" fmla="*/ 86 h 353"/>
              <a:gd name="T24" fmla="*/ 327 w 353"/>
              <a:gd name="T25" fmla="*/ 86 h 353"/>
              <a:gd name="T26" fmla="*/ 351 w 353"/>
              <a:gd name="T27" fmla="*/ 62 h 353"/>
              <a:gd name="T28" fmla="*/ 351 w 353"/>
              <a:gd name="T29" fmla="*/ 62 h 353"/>
              <a:gd name="T30" fmla="*/ 353 w 353"/>
              <a:gd name="T31" fmla="*/ 56 h 353"/>
              <a:gd name="T32" fmla="*/ 345 w 353"/>
              <a:gd name="T33" fmla="*/ 48 h 353"/>
              <a:gd name="T34" fmla="*/ 339 w 353"/>
              <a:gd name="T35" fmla="*/ 51 h 353"/>
              <a:gd name="T36" fmla="*/ 339 w 353"/>
              <a:gd name="T37" fmla="*/ 51 h 353"/>
              <a:gd name="T38" fmla="*/ 318 w 353"/>
              <a:gd name="T39" fmla="*/ 72 h 353"/>
              <a:gd name="T40" fmla="*/ 318 w 353"/>
              <a:gd name="T41" fmla="*/ 72 h 353"/>
              <a:gd name="T42" fmla="*/ 307 w 353"/>
              <a:gd name="T43" fmla="*/ 84 h 353"/>
              <a:gd name="T44" fmla="*/ 307 w 353"/>
              <a:gd name="T45" fmla="*/ 84 h 353"/>
              <a:gd name="T46" fmla="*/ 176 w 353"/>
              <a:gd name="T47" fmla="*/ 221 h 353"/>
              <a:gd name="T48" fmla="*/ 339 w 353"/>
              <a:gd name="T49" fmla="*/ 109 h 353"/>
              <a:gd name="T50" fmla="*/ 327 w 353"/>
              <a:gd name="T51" fmla="*/ 109 h 353"/>
              <a:gd name="T52" fmla="*/ 325 w 353"/>
              <a:gd name="T53" fmla="*/ 117 h 353"/>
              <a:gd name="T54" fmla="*/ 325 w 353"/>
              <a:gd name="T55" fmla="*/ 117 h 353"/>
              <a:gd name="T56" fmla="*/ 337 w 353"/>
              <a:gd name="T57" fmla="*/ 177 h 353"/>
              <a:gd name="T58" fmla="*/ 176 w 353"/>
              <a:gd name="T59" fmla="*/ 337 h 353"/>
              <a:gd name="T60" fmla="*/ 16 w 353"/>
              <a:gd name="T61" fmla="*/ 177 h 353"/>
              <a:gd name="T62" fmla="*/ 176 w 353"/>
              <a:gd name="T63" fmla="*/ 16 h 353"/>
              <a:gd name="T64" fmla="*/ 292 w 353"/>
              <a:gd name="T65" fmla="*/ 65 h 353"/>
              <a:gd name="T66" fmla="*/ 292 w 353"/>
              <a:gd name="T67" fmla="*/ 65 h 353"/>
              <a:gd name="T68" fmla="*/ 303 w 353"/>
              <a:gd name="T69" fmla="*/ 65 h 353"/>
              <a:gd name="T70" fmla="*/ 303 w 353"/>
              <a:gd name="T71" fmla="*/ 54 h 353"/>
              <a:gd name="T72" fmla="*/ 302 w 353"/>
              <a:gd name="T73" fmla="*/ 53 h 353"/>
              <a:gd name="T74" fmla="*/ 176 w 353"/>
              <a:gd name="T75" fmla="*/ 0 h 353"/>
              <a:gd name="T76" fmla="*/ 0 w 353"/>
              <a:gd name="T77" fmla="*/ 177 h 353"/>
              <a:gd name="T78" fmla="*/ 176 w 353"/>
              <a:gd name="T79" fmla="*/ 353 h 353"/>
              <a:gd name="T80" fmla="*/ 353 w 353"/>
              <a:gd name="T81" fmla="*/ 177 h 353"/>
              <a:gd name="T82" fmla="*/ 341 w 353"/>
              <a:gd name="T83" fmla="*/ 112 h 353"/>
              <a:gd name="T84" fmla="*/ 339 w 353"/>
              <a:gd name="T85" fmla="*/ 10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3" h="353">
                <a:moveTo>
                  <a:pt x="176" y="221"/>
                </a:moveTo>
                <a:cubicBezTo>
                  <a:pt x="102" y="147"/>
                  <a:pt x="102" y="147"/>
                  <a:pt x="102" y="147"/>
                </a:cubicBezTo>
                <a:cubicBezTo>
                  <a:pt x="100" y="146"/>
                  <a:pt x="98" y="145"/>
                  <a:pt x="96" y="145"/>
                </a:cubicBezTo>
                <a:cubicBezTo>
                  <a:pt x="91" y="145"/>
                  <a:pt x="88" y="148"/>
                  <a:pt x="88" y="153"/>
                </a:cubicBezTo>
                <a:cubicBezTo>
                  <a:pt x="88" y="155"/>
                  <a:pt x="89" y="157"/>
                  <a:pt x="90" y="158"/>
                </a:cubicBezTo>
                <a:cubicBezTo>
                  <a:pt x="170" y="239"/>
                  <a:pt x="170" y="239"/>
                  <a:pt x="170" y="239"/>
                </a:cubicBezTo>
                <a:cubicBezTo>
                  <a:pt x="172" y="240"/>
                  <a:pt x="174" y="241"/>
                  <a:pt x="176" y="241"/>
                </a:cubicBezTo>
                <a:cubicBezTo>
                  <a:pt x="178" y="241"/>
                  <a:pt x="180" y="240"/>
                  <a:pt x="182" y="238"/>
                </a:cubicBezTo>
                <a:cubicBezTo>
                  <a:pt x="182" y="238"/>
                  <a:pt x="182" y="238"/>
                  <a:pt x="182" y="238"/>
                </a:cubicBezTo>
                <a:cubicBezTo>
                  <a:pt x="316" y="98"/>
                  <a:pt x="316" y="98"/>
                  <a:pt x="316" y="98"/>
                </a:cubicBezTo>
                <a:cubicBezTo>
                  <a:pt x="316" y="98"/>
                  <a:pt x="316" y="98"/>
                  <a:pt x="316" y="98"/>
                </a:cubicBezTo>
                <a:cubicBezTo>
                  <a:pt x="328" y="86"/>
                  <a:pt x="328" y="86"/>
                  <a:pt x="328" y="86"/>
                </a:cubicBezTo>
                <a:cubicBezTo>
                  <a:pt x="328" y="86"/>
                  <a:pt x="328" y="86"/>
                  <a:pt x="327" y="86"/>
                </a:cubicBezTo>
                <a:cubicBezTo>
                  <a:pt x="351" y="62"/>
                  <a:pt x="351" y="62"/>
                  <a:pt x="351" y="62"/>
                </a:cubicBezTo>
                <a:cubicBezTo>
                  <a:pt x="351" y="62"/>
                  <a:pt x="351" y="62"/>
                  <a:pt x="351" y="62"/>
                </a:cubicBezTo>
                <a:cubicBezTo>
                  <a:pt x="352" y="60"/>
                  <a:pt x="353" y="58"/>
                  <a:pt x="353" y="56"/>
                </a:cubicBezTo>
                <a:cubicBezTo>
                  <a:pt x="353" y="52"/>
                  <a:pt x="349" y="48"/>
                  <a:pt x="345" y="48"/>
                </a:cubicBezTo>
                <a:cubicBezTo>
                  <a:pt x="342" y="48"/>
                  <a:pt x="340" y="49"/>
                  <a:pt x="339" y="51"/>
                </a:cubicBezTo>
                <a:cubicBezTo>
                  <a:pt x="339" y="51"/>
                  <a:pt x="339" y="51"/>
                  <a:pt x="339" y="51"/>
                </a:cubicBezTo>
                <a:cubicBezTo>
                  <a:pt x="318" y="72"/>
                  <a:pt x="318" y="72"/>
                  <a:pt x="318" y="72"/>
                </a:cubicBezTo>
                <a:cubicBezTo>
                  <a:pt x="318" y="72"/>
                  <a:pt x="318" y="72"/>
                  <a:pt x="318" y="72"/>
                </a:cubicBezTo>
                <a:cubicBezTo>
                  <a:pt x="307" y="84"/>
                  <a:pt x="307" y="84"/>
                  <a:pt x="307" y="84"/>
                </a:cubicBezTo>
                <a:cubicBezTo>
                  <a:pt x="307" y="84"/>
                  <a:pt x="307" y="84"/>
                  <a:pt x="307" y="84"/>
                </a:cubicBezTo>
                <a:lnTo>
                  <a:pt x="176" y="221"/>
                </a:lnTo>
                <a:close/>
                <a:moveTo>
                  <a:pt x="339" y="109"/>
                </a:moveTo>
                <a:cubicBezTo>
                  <a:pt x="335" y="106"/>
                  <a:pt x="330" y="106"/>
                  <a:pt x="327" y="109"/>
                </a:cubicBezTo>
                <a:cubicBezTo>
                  <a:pt x="325" y="111"/>
                  <a:pt x="324" y="115"/>
                  <a:pt x="325" y="117"/>
                </a:cubicBezTo>
                <a:cubicBezTo>
                  <a:pt x="325" y="117"/>
                  <a:pt x="325" y="117"/>
                  <a:pt x="325" y="117"/>
                </a:cubicBezTo>
                <a:cubicBezTo>
                  <a:pt x="333" y="136"/>
                  <a:pt x="337" y="156"/>
                  <a:pt x="337" y="177"/>
                </a:cubicBezTo>
                <a:cubicBezTo>
                  <a:pt x="337" y="265"/>
                  <a:pt x="265" y="337"/>
                  <a:pt x="176" y="337"/>
                </a:cubicBezTo>
                <a:cubicBezTo>
                  <a:pt x="88" y="337"/>
                  <a:pt x="16" y="265"/>
                  <a:pt x="16" y="177"/>
                </a:cubicBezTo>
                <a:cubicBezTo>
                  <a:pt x="16" y="88"/>
                  <a:pt x="88" y="16"/>
                  <a:pt x="176" y="16"/>
                </a:cubicBezTo>
                <a:cubicBezTo>
                  <a:pt x="222" y="16"/>
                  <a:pt x="262" y="35"/>
                  <a:pt x="292" y="65"/>
                </a:cubicBezTo>
                <a:cubicBezTo>
                  <a:pt x="292" y="65"/>
                  <a:pt x="292" y="65"/>
                  <a:pt x="292" y="65"/>
                </a:cubicBezTo>
                <a:cubicBezTo>
                  <a:pt x="295" y="68"/>
                  <a:pt x="300" y="68"/>
                  <a:pt x="303" y="65"/>
                </a:cubicBezTo>
                <a:cubicBezTo>
                  <a:pt x="306" y="62"/>
                  <a:pt x="306" y="57"/>
                  <a:pt x="303" y="54"/>
                </a:cubicBezTo>
                <a:cubicBezTo>
                  <a:pt x="302" y="53"/>
                  <a:pt x="302" y="53"/>
                  <a:pt x="302" y="53"/>
                </a:cubicBezTo>
                <a:cubicBezTo>
                  <a:pt x="270" y="20"/>
                  <a:pt x="225" y="0"/>
                  <a:pt x="176" y="0"/>
                </a:cubicBezTo>
                <a:cubicBezTo>
                  <a:pt x="79" y="0"/>
                  <a:pt x="0" y="79"/>
                  <a:pt x="0" y="177"/>
                </a:cubicBezTo>
                <a:cubicBezTo>
                  <a:pt x="0" y="274"/>
                  <a:pt x="79" y="353"/>
                  <a:pt x="176" y="353"/>
                </a:cubicBezTo>
                <a:cubicBezTo>
                  <a:pt x="274" y="353"/>
                  <a:pt x="353" y="274"/>
                  <a:pt x="353" y="177"/>
                </a:cubicBezTo>
                <a:cubicBezTo>
                  <a:pt x="353" y="154"/>
                  <a:pt x="348" y="132"/>
                  <a:pt x="341" y="112"/>
                </a:cubicBezTo>
                <a:cubicBezTo>
                  <a:pt x="340" y="111"/>
                  <a:pt x="340" y="110"/>
                  <a:pt x="339" y="109"/>
                </a:cubicBezTo>
              </a:path>
            </a:pathLst>
          </a:custGeom>
          <a:solidFill>
            <a:schemeClr val="accent2"/>
          </a:solidFill>
          <a:ln>
            <a:noFill/>
          </a:ln>
        </p:spPr>
        <p:txBody>
          <a:bodyPr vert="horz" wrap="square" lIns="34290" tIns="17145" rIns="34290" bIns="17145" numCol="1" anchor="t" anchorCtr="0" compatLnSpc="1">
            <a:prstTxWarp prst="textNoShape">
              <a:avLst/>
            </a:prstTxWarp>
          </a:bodyPr>
          <a:lstStyle/>
          <a:p>
            <a:endParaRPr lang="en-US" sz="506"/>
          </a:p>
        </p:txBody>
      </p:sp>
      <p:grpSp>
        <p:nvGrpSpPr>
          <p:cNvPr id="7" name="Group 6"/>
          <p:cNvGrpSpPr/>
          <p:nvPr/>
        </p:nvGrpSpPr>
        <p:grpSpPr>
          <a:xfrm>
            <a:off x="990599" y="3386672"/>
            <a:ext cx="2091267" cy="597095"/>
            <a:chOff x="990600" y="3548454"/>
            <a:chExt cx="1760538" cy="450294"/>
          </a:xfrm>
        </p:grpSpPr>
        <p:sp>
          <p:nvSpPr>
            <p:cNvPr id="97" name="TextBox 96"/>
            <p:cNvSpPr txBox="1"/>
            <p:nvPr/>
          </p:nvSpPr>
          <p:spPr>
            <a:xfrm>
              <a:off x="990617" y="3548454"/>
              <a:ext cx="1760466" cy="116053"/>
            </a:xfrm>
            <a:prstGeom prst="rect">
              <a:avLst/>
            </a:prstGeom>
            <a:noFill/>
          </p:spPr>
          <p:txBody>
            <a:bodyPr wrap="square" lIns="0" tIns="0" rIns="0" bIns="0" rtlCol="0">
              <a:spAutoFit/>
            </a:bodyPr>
            <a:lstStyle/>
            <a:p>
              <a:r>
                <a:rPr lang="en-US" sz="1000" b="1" cap="all" spc="20" dirty="0">
                  <a:latin typeface="Lato" panose="020F0502020204030203" pitchFamily="34" charset="0"/>
                </a:rPr>
                <a:t>Key take-away</a:t>
              </a:r>
            </a:p>
          </p:txBody>
        </p:sp>
        <p:sp>
          <p:nvSpPr>
            <p:cNvPr id="98" name="TextBox 97"/>
            <p:cNvSpPr txBox="1"/>
            <p:nvPr/>
          </p:nvSpPr>
          <p:spPr>
            <a:xfrm>
              <a:off x="990600" y="3741302"/>
              <a:ext cx="1760538" cy="257446"/>
            </a:xfrm>
            <a:prstGeom prst="rect">
              <a:avLst/>
            </a:prstGeom>
            <a:noFill/>
          </p:spPr>
          <p:txBody>
            <a:bodyPr wrap="square" lIns="0" tIns="0" rIns="0" bIns="0" rtlCol="0">
              <a:spAutoFit/>
            </a:bodyPr>
            <a:lstStyle/>
            <a:p>
              <a:pPr>
                <a:lnSpc>
                  <a:spcPct val="130000"/>
                </a:lnSpc>
              </a:pPr>
              <a:r>
                <a:rPr lang="en-US" sz="900" dirty="0">
                  <a:latin typeface="Lato" panose="020F0502020204030203" pitchFamily="34" charset="0"/>
                </a:rPr>
                <a:t>The higher the supply the lower the price demanded for the car.</a:t>
              </a:r>
            </a:p>
          </p:txBody>
        </p:sp>
      </p:grpSp>
      <p:sp>
        <p:nvSpPr>
          <p:cNvPr id="41" name="Rectangle 40">
            <a:extLst>
              <a:ext uri="{FF2B5EF4-FFF2-40B4-BE49-F238E27FC236}">
                <a16:creationId xmlns:a16="http://schemas.microsoft.com/office/drawing/2014/main" id="{587C5D63-C2DF-4191-808C-EED359EBFACA}"/>
              </a:ext>
            </a:extLst>
          </p:cNvPr>
          <p:cNvSpPr/>
          <p:nvPr/>
        </p:nvSpPr>
        <p:spPr>
          <a:xfrm>
            <a:off x="424679" y="4606433"/>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2DC93B1-5DD7-456A-A10E-C69E29B84FF7}"/>
              </a:ext>
            </a:extLst>
          </p:cNvPr>
          <p:cNvSpPr/>
          <p:nvPr/>
        </p:nvSpPr>
        <p:spPr>
          <a:xfrm>
            <a:off x="6638325" y="4567659"/>
            <a:ext cx="2080996"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Segoe Script" panose="030B0504020000000003" pitchFamily="66" charset="0"/>
              </a:rPr>
              <a:t>Signature: </a:t>
            </a:r>
            <a:r>
              <a:rPr lang="en-US" b="1" dirty="0" err="1">
                <a:solidFill>
                  <a:schemeClr val="tx1"/>
                </a:solidFill>
                <a:latin typeface="Segoe Script" panose="030B0504020000000003" pitchFamily="66" charset="0"/>
              </a:rPr>
              <a:t>Celena</a:t>
            </a:r>
            <a:r>
              <a:rPr lang="en-US" b="1" dirty="0">
                <a:solidFill>
                  <a:schemeClr val="tx1"/>
                </a:solidFill>
                <a:latin typeface="Segoe Script" panose="030B0504020000000003" pitchFamily="66" charset="0"/>
              </a:rPr>
              <a:t> Team # 4</a:t>
            </a:r>
          </a:p>
        </p:txBody>
      </p:sp>
      <p:sp>
        <p:nvSpPr>
          <p:cNvPr id="9" name="Text Placeholder 8">
            <a:extLst>
              <a:ext uri="{FF2B5EF4-FFF2-40B4-BE49-F238E27FC236}">
                <a16:creationId xmlns:a16="http://schemas.microsoft.com/office/drawing/2014/main" id="{A96AEC6A-ACDF-4F28-8592-26872138EB6A}"/>
              </a:ext>
            </a:extLst>
          </p:cNvPr>
          <p:cNvSpPr>
            <a:spLocks noGrp="1"/>
          </p:cNvSpPr>
          <p:nvPr>
            <p:ph type="body" sz="quarter" idx="11"/>
          </p:nvPr>
        </p:nvSpPr>
        <p:spPr/>
        <p:txBody>
          <a:bodyPr/>
          <a:lstStyle/>
          <a:p>
            <a:r>
              <a:rPr lang="en-US" b="1" dirty="0">
                <a:solidFill>
                  <a:schemeClr val="tx1"/>
                </a:solidFill>
              </a:rPr>
              <a:t>PICKUP,SEDANS,SUV</a:t>
            </a:r>
          </a:p>
        </p:txBody>
      </p:sp>
      <p:sp>
        <p:nvSpPr>
          <p:cNvPr id="22" name="TextBox 21">
            <a:extLst>
              <a:ext uri="{FF2B5EF4-FFF2-40B4-BE49-F238E27FC236}">
                <a16:creationId xmlns:a16="http://schemas.microsoft.com/office/drawing/2014/main" id="{17FED7D3-39B2-4D6D-ABC0-143B466822BB}"/>
              </a:ext>
            </a:extLst>
          </p:cNvPr>
          <p:cNvSpPr txBox="1"/>
          <p:nvPr/>
        </p:nvSpPr>
        <p:spPr>
          <a:xfrm>
            <a:off x="931793" y="1519847"/>
            <a:ext cx="4012740" cy="300082"/>
          </a:xfrm>
          <a:prstGeom prst="rect">
            <a:avLst/>
          </a:prstGeom>
          <a:noFill/>
        </p:spPr>
        <p:txBody>
          <a:bodyPr wrap="square">
            <a:spAutoFit/>
          </a:bodyPr>
          <a:lstStyle/>
          <a:p>
            <a:r>
              <a:rPr lang="nl-NL" b="0" i="0" dirty="0">
                <a:solidFill>
                  <a:srgbClr val="24292F"/>
                </a:solidFill>
                <a:effectLst/>
                <a:latin typeface="ui-monospace"/>
              </a:rPr>
              <a:t>Bootstrap v3.3.6 (http://getbootstrap.com)</a:t>
            </a:r>
            <a:endParaRPr lang="en-US" dirty="0"/>
          </a:p>
        </p:txBody>
      </p:sp>
      <p:sp>
        <p:nvSpPr>
          <p:cNvPr id="24" name="TextBox 23">
            <a:extLst>
              <a:ext uri="{FF2B5EF4-FFF2-40B4-BE49-F238E27FC236}">
                <a16:creationId xmlns:a16="http://schemas.microsoft.com/office/drawing/2014/main" id="{BA1897E2-0748-4B51-A0CA-D5829F7F853D}"/>
              </a:ext>
            </a:extLst>
          </p:cNvPr>
          <p:cNvSpPr txBox="1"/>
          <p:nvPr/>
        </p:nvSpPr>
        <p:spPr>
          <a:xfrm>
            <a:off x="931793" y="1738186"/>
            <a:ext cx="5706532" cy="300082"/>
          </a:xfrm>
          <a:prstGeom prst="rect">
            <a:avLst/>
          </a:prstGeom>
          <a:noFill/>
        </p:spPr>
        <p:txBody>
          <a:bodyPr wrap="square">
            <a:spAutoFit/>
          </a:bodyPr>
          <a:lstStyle/>
          <a:p>
            <a:r>
              <a:rPr lang="en-US" b="0" i="0" dirty="0">
                <a:solidFill>
                  <a:srgbClr val="24292F"/>
                </a:solidFill>
                <a:effectLst/>
                <a:latin typeface="ui-monospace"/>
              </a:rPr>
              <a:t>Source Mapping.URL=bootstrap min</a:t>
            </a:r>
            <a:r>
              <a:rPr lang="en-US" dirty="0">
                <a:solidFill>
                  <a:srgbClr val="24292F"/>
                </a:solidFill>
                <a:latin typeface="ui-monospace"/>
              </a:rPr>
              <a:t> </a:t>
            </a:r>
            <a:r>
              <a:rPr lang="en-US" b="0" i="0" dirty="0" err="1">
                <a:solidFill>
                  <a:srgbClr val="24292F"/>
                </a:solidFill>
                <a:effectLst/>
                <a:latin typeface="ui-monospace"/>
              </a:rPr>
              <a:t>css</a:t>
            </a:r>
            <a:r>
              <a:rPr lang="en-US" dirty="0">
                <a:solidFill>
                  <a:srgbClr val="24292F"/>
                </a:solidFill>
                <a:latin typeface="ui-monospace"/>
              </a:rPr>
              <a:t> </a:t>
            </a:r>
            <a:r>
              <a:rPr lang="en-US" b="0" i="0" dirty="0">
                <a:solidFill>
                  <a:srgbClr val="24292F"/>
                </a:solidFill>
                <a:effectLst/>
                <a:latin typeface="ui-monospace"/>
              </a:rPr>
              <a:t>map</a:t>
            </a:r>
            <a:endParaRPr lang="en-US" dirty="0"/>
          </a:p>
        </p:txBody>
      </p:sp>
      <p:pic>
        <p:nvPicPr>
          <p:cNvPr id="13" name="Picture 12">
            <a:extLst>
              <a:ext uri="{FF2B5EF4-FFF2-40B4-BE49-F238E27FC236}">
                <a16:creationId xmlns:a16="http://schemas.microsoft.com/office/drawing/2014/main" id="{558E54A5-E2FE-44A1-9654-51D52BD36208}"/>
              </a:ext>
            </a:extLst>
          </p:cNvPr>
          <p:cNvPicPr>
            <a:picLocks noChangeAspect="1"/>
          </p:cNvPicPr>
          <p:nvPr/>
        </p:nvPicPr>
        <p:blipFill rotWithShape="1">
          <a:blip r:embed="rId3"/>
          <a:srcRect l="4944" t="6362" b="6929"/>
          <a:stretch/>
        </p:blipFill>
        <p:spPr>
          <a:xfrm>
            <a:off x="4174068" y="1543050"/>
            <a:ext cx="4724400" cy="2842629"/>
          </a:xfrm>
          <a:prstGeom prst="rect">
            <a:avLst/>
          </a:prstGeom>
          <a:solidFill>
            <a:srgbClr val="82B941"/>
          </a:solidFill>
        </p:spPr>
      </p:pic>
    </p:spTree>
    <p:extLst>
      <p:ext uri="{BB962C8B-B14F-4D97-AF65-F5344CB8AC3E}">
        <p14:creationId xmlns:p14="http://schemas.microsoft.com/office/powerpoint/2010/main" val="865769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84202" y="127099"/>
            <a:ext cx="7953374" cy="383260"/>
          </a:xfrm>
        </p:spPr>
        <p:txBody>
          <a:bodyPr/>
          <a:lstStyle/>
          <a:p>
            <a:r>
              <a:rPr lang="en-US" dirty="0"/>
              <a:t>mileage</a:t>
            </a:r>
            <a:r>
              <a:rPr lang="en-US" dirty="0">
                <a:solidFill>
                  <a:schemeClr val="accent2"/>
                </a:solidFill>
              </a:rPr>
              <a:t> on Sedans</a:t>
            </a:r>
          </a:p>
        </p:txBody>
      </p:sp>
      <p:sp>
        <p:nvSpPr>
          <p:cNvPr id="3" name="Text Placeholder 2"/>
          <p:cNvSpPr>
            <a:spLocks noGrp="1"/>
          </p:cNvSpPr>
          <p:nvPr>
            <p:ph type="body" sz="quarter" idx="11"/>
          </p:nvPr>
        </p:nvSpPr>
        <p:spPr>
          <a:xfrm>
            <a:off x="898528" y="959101"/>
            <a:ext cx="7953374" cy="141344"/>
          </a:xfrm>
        </p:spPr>
        <p:txBody>
          <a:bodyPr/>
          <a:lstStyle/>
          <a:p>
            <a:r>
              <a:rPr lang="en-US" b="1" dirty="0">
                <a:solidFill>
                  <a:schemeClr val="tx1"/>
                </a:solidFill>
              </a:rPr>
              <a:t>SKNN Analysis Train/Test Score</a:t>
            </a:r>
          </a:p>
        </p:txBody>
      </p:sp>
      <p:sp>
        <p:nvSpPr>
          <p:cNvPr id="41" name="Rectangle 40">
            <a:extLst>
              <a:ext uri="{FF2B5EF4-FFF2-40B4-BE49-F238E27FC236}">
                <a16:creationId xmlns:a16="http://schemas.microsoft.com/office/drawing/2014/main" id="{587C5D63-C2DF-4191-808C-EED359EBFACA}"/>
              </a:ext>
            </a:extLst>
          </p:cNvPr>
          <p:cNvSpPr/>
          <p:nvPr/>
        </p:nvSpPr>
        <p:spPr>
          <a:xfrm>
            <a:off x="424679" y="4606433"/>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2DC93B1-5DD7-456A-A10E-C69E29B84FF7}"/>
              </a:ext>
            </a:extLst>
          </p:cNvPr>
          <p:cNvSpPr/>
          <p:nvPr/>
        </p:nvSpPr>
        <p:spPr>
          <a:xfrm>
            <a:off x="6714067" y="4567536"/>
            <a:ext cx="2005254"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itle 2">
            <a:extLst>
              <a:ext uri="{FF2B5EF4-FFF2-40B4-BE49-F238E27FC236}">
                <a16:creationId xmlns:a16="http://schemas.microsoft.com/office/drawing/2014/main" id="{3CB6E4FA-25C8-4907-88E2-738F561B9A90}"/>
              </a:ext>
            </a:extLst>
          </p:cNvPr>
          <p:cNvSpPr txBox="1">
            <a:spLocks/>
          </p:cNvSpPr>
          <p:nvPr/>
        </p:nvSpPr>
        <p:spPr>
          <a:xfrm>
            <a:off x="6792472" y="703072"/>
            <a:ext cx="1850277" cy="184666"/>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0" dirty="0">
                <a:solidFill>
                  <a:schemeClr val="tx1"/>
                </a:solidFill>
                <a:latin typeface="Lato" panose="020F0502020204030203" pitchFamily="34" charset="0"/>
              </a:rPr>
              <a:t>Findings</a:t>
            </a:r>
          </a:p>
        </p:txBody>
      </p:sp>
      <p:pic>
        <p:nvPicPr>
          <p:cNvPr id="4098" name="Picture 2">
            <a:extLst>
              <a:ext uri="{FF2B5EF4-FFF2-40B4-BE49-F238E27FC236}">
                <a16:creationId xmlns:a16="http://schemas.microsoft.com/office/drawing/2014/main" id="{27FD1E3C-4D77-4663-B155-16C405DBFC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98" t="21394" r="1955" b="19059"/>
          <a:stretch/>
        </p:blipFill>
        <p:spPr bwMode="auto">
          <a:xfrm>
            <a:off x="211668" y="1203621"/>
            <a:ext cx="6129865" cy="37493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ECC9D77-C5D6-4466-946B-B6BFA00D1721}"/>
              </a:ext>
            </a:extLst>
          </p:cNvPr>
          <p:cNvPicPr>
            <a:picLocks noChangeAspect="1"/>
          </p:cNvPicPr>
          <p:nvPr/>
        </p:nvPicPr>
        <p:blipFill>
          <a:blip r:embed="rId3"/>
          <a:stretch>
            <a:fillRect/>
          </a:stretch>
        </p:blipFill>
        <p:spPr>
          <a:xfrm>
            <a:off x="6480069" y="1080451"/>
            <a:ext cx="2570797" cy="3274378"/>
          </a:xfrm>
          <a:prstGeom prst="rect">
            <a:avLst/>
          </a:prstGeom>
        </p:spPr>
      </p:pic>
      <p:sp>
        <p:nvSpPr>
          <p:cNvPr id="13" name="Rectangle 12">
            <a:extLst>
              <a:ext uri="{FF2B5EF4-FFF2-40B4-BE49-F238E27FC236}">
                <a16:creationId xmlns:a16="http://schemas.microsoft.com/office/drawing/2014/main" id="{D2E3FA53-7854-484C-8F9D-043EE634D77C}"/>
              </a:ext>
            </a:extLst>
          </p:cNvPr>
          <p:cNvSpPr/>
          <p:nvPr/>
        </p:nvSpPr>
        <p:spPr>
          <a:xfrm>
            <a:off x="6671733" y="4523409"/>
            <a:ext cx="2047588" cy="4634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Segoe Script" panose="030B0504020000000003" pitchFamily="66" charset="0"/>
              </a:rPr>
              <a:t>Signature: Eric Team # 4</a:t>
            </a:r>
          </a:p>
        </p:txBody>
      </p:sp>
    </p:spTree>
    <p:extLst>
      <p:ext uri="{BB962C8B-B14F-4D97-AF65-F5344CB8AC3E}">
        <p14:creationId xmlns:p14="http://schemas.microsoft.com/office/powerpoint/2010/main" val="18866669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2534" y="177901"/>
            <a:ext cx="7953374" cy="383260"/>
          </a:xfr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txBody>
          <a:bodyPr/>
          <a:lstStyle/>
          <a:p>
            <a:r>
              <a:rPr lang="en-US" u="sng" dirty="0">
                <a:solidFill>
                  <a:schemeClr val="tx1"/>
                </a:solidFill>
              </a:rPr>
              <a:t>Visualizations/Top Features.</a:t>
            </a:r>
          </a:p>
        </p:txBody>
      </p:sp>
      <p:cxnSp>
        <p:nvCxnSpPr>
          <p:cNvPr id="5" name="Straight Connector 4"/>
          <p:cNvCxnSpPr>
            <a:cxnSpLocks/>
          </p:cNvCxnSpPr>
          <p:nvPr/>
        </p:nvCxnSpPr>
        <p:spPr>
          <a:xfrm>
            <a:off x="3080118" y="1247257"/>
            <a:ext cx="0" cy="3359176"/>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6E0A18E-ACD7-4299-8CBB-A0E8DF056DF3}"/>
              </a:ext>
            </a:extLst>
          </p:cNvPr>
          <p:cNvSpPr/>
          <p:nvPr/>
        </p:nvSpPr>
        <p:spPr>
          <a:xfrm>
            <a:off x="424679" y="4606433"/>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2F19DF3-9144-434D-ADFE-C17FDB87499D}"/>
              </a:ext>
            </a:extLst>
          </p:cNvPr>
          <p:cNvSpPr/>
          <p:nvPr/>
        </p:nvSpPr>
        <p:spPr>
          <a:xfrm>
            <a:off x="6671733" y="4643739"/>
            <a:ext cx="2047588"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89255B3-C6F5-4D00-92AC-8F8F378CB72D}"/>
              </a:ext>
            </a:extLst>
          </p:cNvPr>
          <p:cNvSpPr txBox="1"/>
          <p:nvPr/>
        </p:nvSpPr>
        <p:spPr>
          <a:xfrm>
            <a:off x="73566" y="3409351"/>
            <a:ext cx="1497496" cy="1231106"/>
          </a:xfrm>
          <a:prstGeom prst="rect">
            <a:avLst/>
          </a:prstGeom>
          <a:noFill/>
        </p:spPr>
        <p:txBody>
          <a:bodyPr wrap="square" lIns="0" tIns="0" rIns="0" bIns="0" rtlCol="0">
            <a:spAutoFit/>
          </a:bodyPr>
          <a:lstStyle/>
          <a:p>
            <a:r>
              <a:rPr lang="en-US" sz="1000" b="1" u="sng" dirty="0">
                <a:solidFill>
                  <a:srgbClr val="0070C0"/>
                </a:solidFill>
                <a:latin typeface="Lato" panose="020F0502020204030203" pitchFamily="34" charset="0"/>
                <a:ea typeface="Open Sans" panose="020B0606030504020204" pitchFamily="34" charset="0"/>
                <a:cs typeface="Open Sans" panose="020B0606030504020204" pitchFamily="34" charset="0"/>
              </a:rPr>
              <a:t>Sedans_features_top_10</a:t>
            </a:r>
          </a:p>
          <a:p>
            <a:r>
              <a:rPr lang="en-US" sz="1000" b="1" u="sng" dirty="0">
                <a:solidFill>
                  <a:srgbClr val="0070C0"/>
                </a:solidFill>
                <a:latin typeface="Lato" panose="020F0502020204030203" pitchFamily="34" charset="0"/>
                <a:ea typeface="Open Sans" panose="020B0606030504020204" pitchFamily="34" charset="0"/>
                <a:cs typeface="Open Sans" panose="020B0606030504020204" pitchFamily="34" charset="0"/>
              </a:rPr>
              <a:t>Toyota</a:t>
            </a:r>
          </a:p>
          <a:p>
            <a:r>
              <a:rPr lang="en-US" sz="1000" b="1" u="sng" dirty="0">
                <a:solidFill>
                  <a:srgbClr val="0070C0"/>
                </a:solidFill>
                <a:latin typeface="Lato" panose="020F0502020204030203" pitchFamily="34" charset="0"/>
                <a:ea typeface="Open Sans" panose="020B0606030504020204" pitchFamily="34" charset="0"/>
                <a:cs typeface="Open Sans" panose="020B0606030504020204" pitchFamily="34" charset="0"/>
              </a:rPr>
              <a:t>Audi</a:t>
            </a:r>
          </a:p>
          <a:p>
            <a:r>
              <a:rPr lang="en-US" sz="1000" b="1" u="sng" dirty="0">
                <a:solidFill>
                  <a:srgbClr val="0070C0"/>
                </a:solidFill>
                <a:latin typeface="Lato" panose="020F0502020204030203" pitchFamily="34" charset="0"/>
                <a:ea typeface="Open Sans" panose="020B0606030504020204" pitchFamily="34" charset="0"/>
                <a:cs typeface="Open Sans" panose="020B0606030504020204" pitchFamily="34" charset="0"/>
              </a:rPr>
              <a:t>Dodge</a:t>
            </a:r>
          </a:p>
          <a:p>
            <a:r>
              <a:rPr lang="en-US" sz="1000" b="1" u="sng" dirty="0">
                <a:solidFill>
                  <a:srgbClr val="0070C0"/>
                </a:solidFill>
                <a:latin typeface="Lato" panose="020F0502020204030203" pitchFamily="34" charset="0"/>
                <a:ea typeface="Open Sans" panose="020B0606030504020204" pitchFamily="34" charset="0"/>
                <a:cs typeface="Open Sans" panose="020B0606030504020204" pitchFamily="34" charset="0"/>
              </a:rPr>
              <a:t>TLX</a:t>
            </a:r>
          </a:p>
          <a:p>
            <a:r>
              <a:rPr lang="en-US" sz="1000" b="1" u="sng" dirty="0">
                <a:solidFill>
                  <a:srgbClr val="0070C0"/>
                </a:solidFill>
                <a:latin typeface="Lato" panose="020F0502020204030203" pitchFamily="34" charset="0"/>
                <a:ea typeface="Open Sans" panose="020B0606030504020204" pitchFamily="34" charset="0"/>
                <a:cs typeface="Open Sans" panose="020B0606030504020204" pitchFamily="34" charset="0"/>
              </a:rPr>
              <a:t>Mercedes-Benzes</a:t>
            </a:r>
          </a:p>
          <a:p>
            <a:r>
              <a:rPr lang="en-US" sz="1000" b="1" u="sng" dirty="0">
                <a:solidFill>
                  <a:srgbClr val="0070C0"/>
                </a:solidFill>
                <a:latin typeface="Lato" panose="020F0502020204030203" pitchFamily="34" charset="0"/>
                <a:ea typeface="Open Sans" panose="020B0606030504020204" pitchFamily="34" charset="0"/>
                <a:cs typeface="Open Sans" panose="020B0606030504020204" pitchFamily="34" charset="0"/>
              </a:rPr>
              <a:t>BMW</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p:txBody>
      </p:sp>
      <p:cxnSp>
        <p:nvCxnSpPr>
          <p:cNvPr id="45" name="Straight Connector 44">
            <a:extLst>
              <a:ext uri="{FF2B5EF4-FFF2-40B4-BE49-F238E27FC236}">
                <a16:creationId xmlns:a16="http://schemas.microsoft.com/office/drawing/2014/main" id="{729BA648-BF6A-45D4-B0D3-5BD67EB7AAC5}"/>
              </a:ext>
            </a:extLst>
          </p:cNvPr>
          <p:cNvCxnSpPr>
            <a:cxnSpLocks/>
          </p:cNvCxnSpPr>
          <p:nvPr/>
        </p:nvCxnSpPr>
        <p:spPr>
          <a:xfrm>
            <a:off x="6086671" y="1247257"/>
            <a:ext cx="0" cy="3359176"/>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C73E685-2DB3-49C0-A061-1D30F3075E30}"/>
              </a:ext>
            </a:extLst>
          </p:cNvPr>
          <p:cNvSpPr txBox="1"/>
          <p:nvPr/>
        </p:nvSpPr>
        <p:spPr>
          <a:xfrm>
            <a:off x="3153467" y="3371094"/>
            <a:ext cx="1350800" cy="1384995"/>
          </a:xfrm>
          <a:prstGeom prst="rect">
            <a:avLst/>
          </a:prstGeom>
          <a:noFill/>
        </p:spPr>
        <p:txBody>
          <a:bodyPr wrap="square" lIns="0" tIns="0" rIns="0" bIns="0" rtlCol="0">
            <a:spAutoFit/>
          </a:bodyPr>
          <a:lstStyle/>
          <a:p>
            <a:r>
              <a:rPr lang="en-US" sz="1000" b="1" u="sng" dirty="0">
                <a:solidFill>
                  <a:srgbClr val="0070C0"/>
                </a:solidFill>
                <a:latin typeface="Lato" panose="020F0502020204030203" pitchFamily="34" charset="0"/>
                <a:ea typeface="Open Sans" panose="020B0606030504020204" pitchFamily="34" charset="0"/>
                <a:cs typeface="Open Sans" panose="020B0606030504020204" pitchFamily="34" charset="0"/>
              </a:rPr>
              <a:t>Suv_features_top_10</a:t>
            </a:r>
          </a:p>
          <a:p>
            <a:r>
              <a:rPr lang="en-US" sz="1000" b="1" u="sng" dirty="0">
                <a:solidFill>
                  <a:srgbClr val="0070C0"/>
                </a:solidFill>
                <a:latin typeface="Lato" panose="020F0502020204030203" pitchFamily="34" charset="0"/>
                <a:ea typeface="Open Sans" panose="020B0606030504020204" pitchFamily="34" charset="0"/>
                <a:cs typeface="Open Sans" panose="020B0606030504020204" pitchFamily="34" charset="0"/>
              </a:rPr>
              <a:t>JEAP</a:t>
            </a:r>
          </a:p>
          <a:p>
            <a:r>
              <a:rPr lang="en-US" sz="1000" b="1" u="sng" dirty="0">
                <a:solidFill>
                  <a:srgbClr val="0070C0"/>
                </a:solidFill>
                <a:latin typeface="Lato" panose="020F0502020204030203" pitchFamily="34" charset="0"/>
                <a:ea typeface="Open Sans" panose="020B0606030504020204" pitchFamily="34" charset="0"/>
                <a:cs typeface="Open Sans" panose="020B0606030504020204" pitchFamily="34" charset="0"/>
              </a:rPr>
              <a:t>VOLVO</a:t>
            </a:r>
          </a:p>
          <a:p>
            <a:r>
              <a:rPr lang="en-US" sz="1000" b="1" u="sng" dirty="0">
                <a:solidFill>
                  <a:srgbClr val="0070C0"/>
                </a:solidFill>
                <a:latin typeface="Lato" panose="020F0502020204030203" pitchFamily="34" charset="0"/>
                <a:ea typeface="Open Sans" panose="020B0606030504020204" pitchFamily="34" charset="0"/>
                <a:cs typeface="Open Sans" panose="020B0606030504020204" pitchFamily="34" charset="0"/>
              </a:rPr>
              <a:t>Wrangler</a:t>
            </a:r>
          </a:p>
          <a:p>
            <a:r>
              <a:rPr lang="en-US" sz="1000" b="1" u="sng" dirty="0">
                <a:solidFill>
                  <a:srgbClr val="0070C0"/>
                </a:solidFill>
                <a:latin typeface="Lato" panose="020F0502020204030203" pitchFamily="34" charset="0"/>
                <a:ea typeface="Open Sans" panose="020B0606030504020204" pitchFamily="34" charset="0"/>
                <a:cs typeface="Open Sans" panose="020B0606030504020204" pitchFamily="34" charset="0"/>
              </a:rPr>
              <a:t>Land Rover</a:t>
            </a:r>
          </a:p>
          <a:p>
            <a:r>
              <a:rPr lang="en-US" sz="1000" b="1" u="sng" dirty="0">
                <a:solidFill>
                  <a:srgbClr val="0070C0"/>
                </a:solidFill>
                <a:latin typeface="Lato" panose="020F0502020204030203" pitchFamily="34" charset="0"/>
                <a:ea typeface="Open Sans" panose="020B0606030504020204" pitchFamily="34" charset="0"/>
                <a:cs typeface="Open Sans" panose="020B0606030504020204" pitchFamily="34" charset="0"/>
              </a:rPr>
              <a:t>XC90</a:t>
            </a:r>
          </a:p>
          <a:p>
            <a:r>
              <a:rPr lang="en-US" sz="1000" b="1" u="sng" dirty="0">
                <a:solidFill>
                  <a:srgbClr val="0070C0"/>
                </a:solidFill>
                <a:latin typeface="Lato" panose="020F0502020204030203" pitchFamily="34" charset="0"/>
                <a:ea typeface="Open Sans" panose="020B0606030504020204" pitchFamily="34" charset="0"/>
                <a:cs typeface="Open Sans" panose="020B0606030504020204" pitchFamily="34" charset="0"/>
              </a:rPr>
              <a:t>BMW</a:t>
            </a:r>
            <a:endParaRPr lang="en-US" sz="1000" u="sng" dirty="0">
              <a:solidFill>
                <a:srgbClr val="0070C0"/>
              </a:solidFill>
              <a:latin typeface="Lato" panose="020F0502020204030203" pitchFamily="34" charset="0"/>
              <a:ea typeface="Open Sans" panose="020B0606030504020204" pitchFamily="34" charset="0"/>
              <a:cs typeface="Open Sans" panose="020B0606030504020204" pitchFamily="34" charset="0"/>
            </a:endParaRP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p:txBody>
      </p:sp>
      <p:sp>
        <p:nvSpPr>
          <p:cNvPr id="47" name="TextBox 46">
            <a:extLst>
              <a:ext uri="{FF2B5EF4-FFF2-40B4-BE49-F238E27FC236}">
                <a16:creationId xmlns:a16="http://schemas.microsoft.com/office/drawing/2014/main" id="{99664135-C41F-4866-8D57-539494C1818A}"/>
              </a:ext>
            </a:extLst>
          </p:cNvPr>
          <p:cNvSpPr txBox="1"/>
          <p:nvPr/>
        </p:nvSpPr>
        <p:spPr>
          <a:xfrm>
            <a:off x="6114686" y="3324680"/>
            <a:ext cx="1547648" cy="1308050"/>
          </a:xfrm>
          <a:prstGeom prst="rect">
            <a:avLst/>
          </a:prstGeom>
          <a:solidFill>
            <a:schemeClr val="bg1"/>
          </a:solidFill>
        </p:spPr>
        <p:style>
          <a:lnRef idx="3">
            <a:schemeClr val="lt1"/>
          </a:lnRef>
          <a:fillRef idx="1">
            <a:schemeClr val="accent2"/>
          </a:fillRef>
          <a:effectRef idx="1">
            <a:schemeClr val="accent2"/>
          </a:effectRef>
          <a:fontRef idx="minor">
            <a:schemeClr val="lt1"/>
          </a:fontRef>
        </p:style>
        <p:txBody>
          <a:bodyPr wrap="square" lIns="0" tIns="0" rIns="0" bIns="0" rtlCol="0">
            <a:spAutoFit/>
          </a:bodyPr>
          <a:lstStyle/>
          <a:p>
            <a:r>
              <a:rPr lang="en-US" sz="1100" u="sng" dirty="0">
                <a:solidFill>
                  <a:srgbClr val="0070C0"/>
                </a:solidFill>
                <a:latin typeface="Lato" panose="020F0502020204030203" pitchFamily="34" charset="0"/>
                <a:ea typeface="Open Sans" panose="020B0606030504020204" pitchFamily="34" charset="0"/>
                <a:cs typeface="Open Sans" panose="020B0606030504020204" pitchFamily="34" charset="0"/>
              </a:rPr>
              <a:t>Pickup_features_top_10</a:t>
            </a:r>
          </a:p>
          <a:p>
            <a:r>
              <a:rPr lang="en-US" sz="1100" u="sng" dirty="0">
                <a:solidFill>
                  <a:srgbClr val="0070C0"/>
                </a:solidFill>
                <a:latin typeface="Lato" panose="020F0502020204030203" pitchFamily="34" charset="0"/>
                <a:ea typeface="Open Sans" panose="020B0606030504020204" pitchFamily="34" charset="0"/>
                <a:cs typeface="Open Sans" panose="020B0606030504020204" pitchFamily="34" charset="0"/>
              </a:rPr>
              <a:t>F-150</a:t>
            </a:r>
          </a:p>
          <a:p>
            <a:r>
              <a:rPr lang="en-US" sz="1100" u="sng" dirty="0">
                <a:solidFill>
                  <a:srgbClr val="0070C0"/>
                </a:solidFill>
                <a:latin typeface="Lato" panose="020F0502020204030203" pitchFamily="34" charset="0"/>
                <a:ea typeface="Open Sans" panose="020B0606030504020204" pitchFamily="34" charset="0"/>
                <a:cs typeface="Open Sans" panose="020B0606030504020204" pitchFamily="34" charset="0"/>
              </a:rPr>
              <a:t>FORD</a:t>
            </a:r>
          </a:p>
          <a:p>
            <a:r>
              <a:rPr lang="en-US" sz="1100" u="sng" dirty="0">
                <a:solidFill>
                  <a:srgbClr val="0070C0"/>
                </a:solidFill>
                <a:latin typeface="Lato" panose="020F0502020204030203" pitchFamily="34" charset="0"/>
                <a:ea typeface="Open Sans" panose="020B0606030504020204" pitchFamily="34" charset="0"/>
                <a:cs typeface="Open Sans" panose="020B0606030504020204" pitchFamily="34" charset="0"/>
              </a:rPr>
              <a:t>Tundra</a:t>
            </a:r>
          </a:p>
          <a:p>
            <a:r>
              <a:rPr lang="en-US" sz="1100" u="sng" dirty="0">
                <a:solidFill>
                  <a:srgbClr val="0070C0"/>
                </a:solidFill>
                <a:latin typeface="Lato" panose="020F0502020204030203" pitchFamily="34" charset="0"/>
                <a:ea typeface="Open Sans" panose="020B0606030504020204" pitchFamily="34" charset="0"/>
                <a:cs typeface="Open Sans" panose="020B0606030504020204" pitchFamily="34" charset="0"/>
              </a:rPr>
              <a:t>Silverado</a:t>
            </a:r>
          </a:p>
          <a:p>
            <a:endPar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p:txBody>
      </p:sp>
      <p:pic>
        <p:nvPicPr>
          <p:cNvPr id="5122" name="Picture 2">
            <a:extLst>
              <a:ext uri="{FF2B5EF4-FFF2-40B4-BE49-F238E27FC236}">
                <a16:creationId xmlns:a16="http://schemas.microsoft.com/office/drawing/2014/main" id="{E3114D8F-5280-4EF7-B1B9-6F42703685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491" y="895693"/>
            <a:ext cx="3527422" cy="235161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7EEA17AD-D5DF-4E2D-A9BB-5D2D5F2602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7383" y="863889"/>
            <a:ext cx="3785582" cy="252372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FA5077F7-41E4-4A01-927E-6F829E28D89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25071" y="810699"/>
            <a:ext cx="3654913" cy="24366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3B051B-3892-4ED8-A014-42CB22066684}"/>
              </a:ext>
            </a:extLst>
          </p:cNvPr>
          <p:cNvSpPr txBox="1"/>
          <p:nvPr/>
        </p:nvSpPr>
        <p:spPr>
          <a:xfrm flipH="1">
            <a:off x="7715174" y="3407472"/>
            <a:ext cx="1435947" cy="113107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u="sng" dirty="0">
                <a:solidFill>
                  <a:srgbClr val="0070C0"/>
                </a:solidFill>
              </a:rPr>
              <a:t>Cylinders</a:t>
            </a:r>
          </a:p>
          <a:p>
            <a:r>
              <a:rPr lang="en-US" u="sng" dirty="0">
                <a:solidFill>
                  <a:srgbClr val="0070C0"/>
                </a:solidFill>
              </a:rPr>
              <a:t>ID</a:t>
            </a:r>
          </a:p>
          <a:p>
            <a:r>
              <a:rPr lang="en-US" u="sng" dirty="0">
                <a:solidFill>
                  <a:srgbClr val="0070C0"/>
                </a:solidFill>
              </a:rPr>
              <a:t>Mileages</a:t>
            </a:r>
          </a:p>
          <a:p>
            <a:r>
              <a:rPr lang="en-US" u="sng" dirty="0">
                <a:solidFill>
                  <a:srgbClr val="0070C0"/>
                </a:solidFill>
              </a:rPr>
              <a:t>Gasoline</a:t>
            </a:r>
          </a:p>
          <a:p>
            <a:r>
              <a:rPr lang="en-US" u="sng" dirty="0">
                <a:solidFill>
                  <a:srgbClr val="0070C0"/>
                </a:solidFill>
              </a:rPr>
              <a:t>Year</a:t>
            </a:r>
          </a:p>
        </p:txBody>
      </p:sp>
      <p:sp>
        <p:nvSpPr>
          <p:cNvPr id="17" name="Rectangle 16">
            <a:extLst>
              <a:ext uri="{FF2B5EF4-FFF2-40B4-BE49-F238E27FC236}">
                <a16:creationId xmlns:a16="http://schemas.microsoft.com/office/drawing/2014/main" id="{070F2A76-8D70-4734-B3AC-CDDF1F6EE295}"/>
              </a:ext>
            </a:extLst>
          </p:cNvPr>
          <p:cNvSpPr/>
          <p:nvPr/>
        </p:nvSpPr>
        <p:spPr>
          <a:xfrm>
            <a:off x="6908809" y="4641947"/>
            <a:ext cx="2047588" cy="4634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Segoe Script" panose="030B0504020000000003" pitchFamily="66" charset="0"/>
              </a:rPr>
              <a:t>Signature: Eric Team # 4</a:t>
            </a:r>
          </a:p>
        </p:txBody>
      </p:sp>
      <p:sp>
        <p:nvSpPr>
          <p:cNvPr id="18" name="TextBox 17">
            <a:extLst>
              <a:ext uri="{FF2B5EF4-FFF2-40B4-BE49-F238E27FC236}">
                <a16:creationId xmlns:a16="http://schemas.microsoft.com/office/drawing/2014/main" id="{0DDFBA0A-67F6-4627-9E80-92D4256C8376}"/>
              </a:ext>
            </a:extLst>
          </p:cNvPr>
          <p:cNvSpPr txBox="1"/>
          <p:nvPr/>
        </p:nvSpPr>
        <p:spPr>
          <a:xfrm flipH="1">
            <a:off x="4504267" y="3366008"/>
            <a:ext cx="1435947" cy="113107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u="sng" dirty="0">
                <a:solidFill>
                  <a:srgbClr val="0070C0"/>
                </a:solidFill>
              </a:rPr>
              <a:t>Cylinders</a:t>
            </a:r>
          </a:p>
          <a:p>
            <a:r>
              <a:rPr lang="en-US" u="sng" dirty="0">
                <a:solidFill>
                  <a:srgbClr val="0070C0"/>
                </a:solidFill>
              </a:rPr>
              <a:t>ID</a:t>
            </a:r>
          </a:p>
          <a:p>
            <a:r>
              <a:rPr lang="en-US" u="sng" dirty="0">
                <a:solidFill>
                  <a:srgbClr val="0070C0"/>
                </a:solidFill>
              </a:rPr>
              <a:t>Mileages</a:t>
            </a:r>
          </a:p>
          <a:p>
            <a:r>
              <a:rPr lang="en-US" u="sng" dirty="0">
                <a:solidFill>
                  <a:srgbClr val="0070C0"/>
                </a:solidFill>
              </a:rPr>
              <a:t>Gasoline</a:t>
            </a:r>
          </a:p>
          <a:p>
            <a:r>
              <a:rPr lang="en-US" u="sng" dirty="0">
                <a:solidFill>
                  <a:srgbClr val="0070C0"/>
                </a:solidFill>
              </a:rPr>
              <a:t>Year</a:t>
            </a:r>
          </a:p>
        </p:txBody>
      </p:sp>
      <p:sp>
        <p:nvSpPr>
          <p:cNvPr id="19" name="TextBox 18">
            <a:extLst>
              <a:ext uri="{FF2B5EF4-FFF2-40B4-BE49-F238E27FC236}">
                <a16:creationId xmlns:a16="http://schemas.microsoft.com/office/drawing/2014/main" id="{D1FA7A0C-A28E-432A-9BCE-29F0E792E8D2}"/>
              </a:ext>
            </a:extLst>
          </p:cNvPr>
          <p:cNvSpPr txBox="1"/>
          <p:nvPr/>
        </p:nvSpPr>
        <p:spPr>
          <a:xfrm flipH="1">
            <a:off x="1600819" y="3387610"/>
            <a:ext cx="1435947" cy="113107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u="sng" dirty="0">
                <a:solidFill>
                  <a:srgbClr val="0070C0"/>
                </a:solidFill>
              </a:rPr>
              <a:t>Cylinders</a:t>
            </a:r>
          </a:p>
          <a:p>
            <a:r>
              <a:rPr lang="en-US" u="sng" dirty="0">
                <a:solidFill>
                  <a:srgbClr val="0070C0"/>
                </a:solidFill>
              </a:rPr>
              <a:t>ID</a:t>
            </a:r>
          </a:p>
          <a:p>
            <a:r>
              <a:rPr lang="en-US" u="sng" dirty="0">
                <a:solidFill>
                  <a:srgbClr val="0070C0"/>
                </a:solidFill>
              </a:rPr>
              <a:t>Mileages</a:t>
            </a:r>
          </a:p>
          <a:p>
            <a:r>
              <a:rPr lang="en-US" u="sng" dirty="0">
                <a:solidFill>
                  <a:srgbClr val="0070C0"/>
                </a:solidFill>
              </a:rPr>
              <a:t>Gasoline</a:t>
            </a:r>
          </a:p>
          <a:p>
            <a:r>
              <a:rPr lang="en-US" u="sng" dirty="0">
                <a:solidFill>
                  <a:srgbClr val="0070C0"/>
                </a:solidFill>
              </a:rPr>
              <a:t>Year</a:t>
            </a:r>
          </a:p>
        </p:txBody>
      </p:sp>
    </p:spTree>
    <p:extLst>
      <p:ext uri="{BB962C8B-B14F-4D97-AF65-F5344CB8AC3E}">
        <p14:creationId xmlns:p14="http://schemas.microsoft.com/office/powerpoint/2010/main" val="15971644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02-Light Green">
      <a:dk1>
        <a:sysClr val="windowText" lastClr="000000"/>
      </a:dk1>
      <a:lt1>
        <a:sysClr val="window" lastClr="FFFFFF"/>
      </a:lt1>
      <a:dk2>
        <a:srgbClr val="000000"/>
      </a:dk2>
      <a:lt2>
        <a:srgbClr val="E7E6E6"/>
      </a:lt2>
      <a:accent1>
        <a:srgbClr val="4B5050"/>
      </a:accent1>
      <a:accent2>
        <a:srgbClr val="82B941"/>
      </a:accent2>
      <a:accent3>
        <a:srgbClr val="6E7378"/>
      </a:accent3>
      <a:accent4>
        <a:srgbClr val="91969B"/>
      </a:accent4>
      <a:accent5>
        <a:srgbClr val="AAAFB4"/>
      </a:accent5>
      <a:accent6>
        <a:srgbClr val="DCE1E6"/>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18837</TotalTime>
  <Words>659</Words>
  <Application>Microsoft Office PowerPoint</Application>
  <PresentationFormat>On-screen Show (16:9)</PresentationFormat>
  <Paragraphs>155</Paragraphs>
  <Slides>12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Calibri</vt:lpstr>
      <vt:lpstr>Lato</vt:lpstr>
      <vt:lpstr>Lato Black</vt:lpstr>
      <vt:lpstr>Segoe Script</vt:lpstr>
      <vt:lpstr>ui-monospace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Jafar</dc:creator>
  <cp:lastModifiedBy>vilma</cp:lastModifiedBy>
  <cp:revision>2216</cp:revision>
  <dcterms:created xsi:type="dcterms:W3CDTF">2015-05-25T12:45:08Z</dcterms:created>
  <dcterms:modified xsi:type="dcterms:W3CDTF">2022-03-05T19:56:10Z</dcterms:modified>
</cp:coreProperties>
</file>