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8" r:id="rId3"/>
    <p:sldId id="259" r:id="rId4"/>
    <p:sldId id="271" r:id="rId5"/>
    <p:sldId id="270" r:id="rId6"/>
    <p:sldId id="279" r:id="rId7"/>
    <p:sldId id="280" r:id="rId8"/>
    <p:sldId id="281" r:id="rId9"/>
    <p:sldId id="282" r:id="rId10"/>
    <p:sldId id="287" r:id="rId11"/>
    <p:sldId id="288" r:id="rId12"/>
    <p:sldId id="283" r:id="rId13"/>
    <p:sldId id="284" r:id="rId14"/>
    <p:sldId id="285" r:id="rId15"/>
    <p:sldId id="286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1Il0lTMiKalH2SsGh6txHgEU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7669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172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1883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7513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942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3426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6863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699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7511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7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957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668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240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4479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6418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046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604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17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344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44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953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738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70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91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56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4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56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45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66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93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19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86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4485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40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886265" y="1291175"/>
            <a:ext cx="10238935" cy="507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pt-BR" sz="8900" b="1" dirty="0">
                <a:solidFill>
                  <a:srgbClr val="2F5496"/>
                </a:solidFill>
              </a:rPr>
              <a:t>Fundamentos e Arquitetura de Computadores</a:t>
            </a:r>
            <a:br>
              <a:rPr lang="pt-BR" sz="5300" dirty="0">
                <a:solidFill>
                  <a:srgbClr val="2F5496"/>
                </a:solidFill>
              </a:rPr>
            </a:br>
            <a:br>
              <a:rPr lang="pt-BR" sz="5300" dirty="0">
                <a:solidFill>
                  <a:srgbClr val="2F5496"/>
                </a:solidFill>
              </a:rPr>
            </a:br>
            <a:r>
              <a:rPr lang="pt-BR" sz="4400" dirty="0">
                <a:solidFill>
                  <a:srgbClr val="2F5496"/>
                </a:solidFill>
              </a:rPr>
              <a:t>Henderson Chalegre</a:t>
            </a:r>
            <a:br>
              <a:rPr lang="pt-BR" dirty="0">
                <a:solidFill>
                  <a:srgbClr val="2F5496"/>
                </a:solidFill>
              </a:rPr>
            </a:br>
            <a:endParaRPr dirty="0">
              <a:solidFill>
                <a:srgbClr val="2F5496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9959925" y="5566825"/>
            <a:ext cx="2232075" cy="79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t-BR">
                <a:solidFill>
                  <a:schemeClr val="lt1"/>
                </a:solidFill>
              </a:rPr>
              <a:t>Henderson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t-BR">
                <a:solidFill>
                  <a:schemeClr val="lt1"/>
                </a:solidFill>
              </a:rPr>
              <a:t>Chalegre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 (Base 16)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102108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Exemplo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CD74C3-D798-6E5E-FA02-903E065FA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923" y="3747732"/>
            <a:ext cx="2892119" cy="190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7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 (Base 16)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102108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Exemplo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B05CE3-EA79-6D64-1F83-E07662CA9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080" y="4050674"/>
            <a:ext cx="3905360" cy="209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9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 (Base 16)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102108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Exemplo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C8296D-9B6E-3BA7-75CE-9BF06C28B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07" y="4168576"/>
            <a:ext cx="3749426" cy="19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1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 (Base 16)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102108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Exemplo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526FFA-21CA-9B3C-396D-8D2E0BDE0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385" y="4012495"/>
            <a:ext cx="3679230" cy="248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9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 (Base 16)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102108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Exemplo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526FFA-21CA-9B3C-396D-8D2E0BDE0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385" y="3826940"/>
            <a:ext cx="3679230" cy="2480380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9A7F58E-43EE-4558-20B1-3DD74D79444F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5067130"/>
            <a:ext cx="2804160" cy="12401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22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 (Base 16)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98;p3">
                <a:extLst>
                  <a:ext uri="{FF2B5EF4-FFF2-40B4-BE49-F238E27FC236}">
                    <a16:creationId xmlns:a16="http://schemas.microsoft.com/office/drawing/2014/main" id="{CC20FF3D-D373-1ACA-E8BD-D174CD0D9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000" y="3429000"/>
                <a:ext cx="10210800" cy="2621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91425" tIns="45700" rIns="91425" bIns="45700" rtlCol="0" anchor="ctr" anchorCtr="0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rgbClr val="1F3864"/>
                  </a:buClr>
                  <a:buSzPts val="6000"/>
                </a:pPr>
                <a:r>
                  <a:rPr lang="pt-BR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Exemplo 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rgbClr val="1F3864"/>
                  </a:buClr>
                  <a:buSzPts val="6000"/>
                </a:pPr>
                <a:endParaRPr lang="pt-BR" sz="36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rgbClr val="1F3864"/>
                  </a:buClr>
                  <a:buSzPts val="6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834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10 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342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pt-BR" sz="3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90000"/>
                  </a:lnSpc>
                  <a:spcBef>
                    <a:spcPts val="0"/>
                  </a:spcBef>
                  <a:buClr>
                    <a:srgbClr val="1F3864"/>
                  </a:buClr>
                  <a:buSzPts val="6000"/>
                </a:pPr>
                <a:endParaRPr lang="pt-BR" sz="24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Google Shape;98;p3">
                <a:extLst>
                  <a:ext uri="{FF2B5EF4-FFF2-40B4-BE49-F238E27FC236}">
                    <a16:creationId xmlns:a16="http://schemas.microsoft.com/office/drawing/2014/main" id="{CC20FF3D-D373-1ACA-E8BD-D174CD0D9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429000"/>
                <a:ext cx="10210800" cy="2621478"/>
              </a:xfrm>
              <a:prstGeom prst="rect">
                <a:avLst/>
              </a:prstGeom>
              <a:blipFill>
                <a:blip r:embed="rId3"/>
                <a:stretch>
                  <a:fillRect l="-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8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 (Base 16)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98;p3">
                <a:extLst>
                  <a:ext uri="{FF2B5EF4-FFF2-40B4-BE49-F238E27FC236}">
                    <a16:creationId xmlns:a16="http://schemas.microsoft.com/office/drawing/2014/main" id="{CC20FF3D-D373-1ACA-E8BD-D174CD0D9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000" y="3429000"/>
                <a:ext cx="10210800" cy="2621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91425" tIns="45700" rIns="91425" bIns="45700" rtlCol="0" anchor="ctr" anchorCtr="0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rgbClr val="1F3864"/>
                  </a:buClr>
                  <a:buSzPts val="6000"/>
                </a:pPr>
                <a:r>
                  <a:rPr lang="pt-BR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Exemplo 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rgbClr val="1F3864"/>
                  </a:buClr>
                  <a:buSzPts val="6000"/>
                </a:pPr>
                <a:endParaRPr lang="pt-BR" sz="36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rgbClr val="1F3864"/>
                  </a:buClr>
                  <a:buSzPts val="6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975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10 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???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pt-BR" sz="3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90000"/>
                  </a:lnSpc>
                  <a:spcBef>
                    <a:spcPts val="0"/>
                  </a:spcBef>
                  <a:buClr>
                    <a:srgbClr val="1F3864"/>
                  </a:buClr>
                  <a:buSzPts val="6000"/>
                </a:pPr>
                <a:endParaRPr lang="pt-BR" sz="24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Google Shape;98;p3">
                <a:extLst>
                  <a:ext uri="{FF2B5EF4-FFF2-40B4-BE49-F238E27FC236}">
                    <a16:creationId xmlns:a16="http://schemas.microsoft.com/office/drawing/2014/main" id="{CC20FF3D-D373-1ACA-E8BD-D174CD0D9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429000"/>
                <a:ext cx="10210800" cy="2621478"/>
              </a:xfrm>
              <a:prstGeom prst="rect">
                <a:avLst/>
              </a:prstGeom>
              <a:blipFill>
                <a:blip r:embed="rId3"/>
                <a:stretch>
                  <a:fillRect l="-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76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 (Base 16)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98;p3">
                <a:extLst>
                  <a:ext uri="{FF2B5EF4-FFF2-40B4-BE49-F238E27FC236}">
                    <a16:creationId xmlns:a16="http://schemas.microsoft.com/office/drawing/2014/main" id="{CC20FF3D-D373-1ACA-E8BD-D174CD0D9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000" y="3429000"/>
                <a:ext cx="10210800" cy="2621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91425" tIns="45700" rIns="91425" bIns="45700" rtlCol="0" anchor="ctr" anchorCtr="0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rgbClr val="1F3864"/>
                  </a:buClr>
                  <a:buSzPts val="6000"/>
                </a:pPr>
                <a:r>
                  <a:rPr lang="pt-BR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Exemplo 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rgbClr val="1F3864"/>
                  </a:buClr>
                  <a:buSzPts val="6000"/>
                </a:pPr>
                <a:endParaRPr lang="pt-BR" sz="36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rgbClr val="1F3864"/>
                  </a:buClr>
                  <a:buSzPts val="6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975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10 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???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pt-BR" sz="3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90000"/>
                  </a:lnSpc>
                  <a:spcBef>
                    <a:spcPts val="0"/>
                  </a:spcBef>
                  <a:buClr>
                    <a:srgbClr val="1F3864"/>
                  </a:buClr>
                  <a:buSzPts val="6000"/>
                </a:pPr>
                <a:endParaRPr lang="pt-BR" sz="24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Google Shape;98;p3">
                <a:extLst>
                  <a:ext uri="{FF2B5EF4-FFF2-40B4-BE49-F238E27FC236}">
                    <a16:creationId xmlns:a16="http://schemas.microsoft.com/office/drawing/2014/main" id="{CC20FF3D-D373-1ACA-E8BD-D174CD0D9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429000"/>
                <a:ext cx="10210800" cy="2621478"/>
              </a:xfrm>
              <a:prstGeom prst="rect">
                <a:avLst/>
              </a:prstGeom>
              <a:blipFill>
                <a:blip r:embed="rId3"/>
                <a:stretch>
                  <a:fillRect l="-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912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 (Base 16)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102108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Exemplo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36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46F69C-879F-562A-8AC0-FA20CC2D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726" y="3939856"/>
            <a:ext cx="3123315" cy="104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2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 (Base 16)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102108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Exemplo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36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BC19FE-89B8-D467-7E0D-2328F28BA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498" y="3811335"/>
            <a:ext cx="2678502" cy="138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3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2194560" y="203067"/>
            <a:ext cx="9186202" cy="665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Aritmética para Computadores com Inteiros e Ponto Flutuante</a:t>
            </a: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 (Base 16)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102108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Exemplo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36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EE7651-2421-6D3A-C4A9-6E17C0877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219" y="3797046"/>
            <a:ext cx="3231220" cy="13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56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 (Base 16)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102108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Exemplo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36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B1932C-D745-E31E-F020-CD8295DAB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962" y="3984449"/>
            <a:ext cx="3670240" cy="206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54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 (Base 16)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102108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Exemplo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36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BE8D53-42DE-3621-9C70-1D8EB9AE2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959" y="3892293"/>
            <a:ext cx="3225188" cy="246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59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 (Base 16)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102108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Exemplo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36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BE8D53-42DE-3621-9C70-1D8EB9AE2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959" y="3892293"/>
            <a:ext cx="3225188" cy="246132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C5D1189-A1A8-244D-8BAB-6A8FF0F4C17C}"/>
              </a:ext>
            </a:extLst>
          </p:cNvPr>
          <p:cNvSpPr txBox="1"/>
          <p:nvPr/>
        </p:nvSpPr>
        <p:spPr>
          <a:xfrm>
            <a:off x="4251960" y="5394960"/>
            <a:ext cx="474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F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B00367-6511-70DF-00E5-A2CB305AFC68}"/>
              </a:ext>
            </a:extLst>
          </p:cNvPr>
          <p:cNvSpPr txBox="1"/>
          <p:nvPr/>
        </p:nvSpPr>
        <p:spPr>
          <a:xfrm>
            <a:off x="5205373" y="5758090"/>
            <a:ext cx="474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68363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 (Base 16)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98;p3">
                <a:extLst>
                  <a:ext uri="{FF2B5EF4-FFF2-40B4-BE49-F238E27FC236}">
                    <a16:creationId xmlns:a16="http://schemas.microsoft.com/office/drawing/2014/main" id="{CC20FF3D-D373-1ACA-E8BD-D174CD0D9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000" y="3429000"/>
                <a:ext cx="10210800" cy="2621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91425" tIns="45700" rIns="91425" bIns="45700" rtlCol="0" anchor="ctr" anchorCtr="0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rgbClr val="1F3864"/>
                  </a:buClr>
                  <a:buSzPts val="6000"/>
                </a:pPr>
                <a:r>
                  <a:rPr lang="pt-BR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Exemplo 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rgbClr val="1F3864"/>
                  </a:buClr>
                  <a:buSzPts val="6000"/>
                </a:pPr>
                <a:endParaRPr lang="pt-BR" sz="36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rgbClr val="1F3864"/>
                  </a:buClr>
                  <a:buSzPts val="6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975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10 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𝐶𝐹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pt-BR" sz="3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90000"/>
                  </a:lnSpc>
                  <a:spcBef>
                    <a:spcPts val="0"/>
                  </a:spcBef>
                  <a:buClr>
                    <a:srgbClr val="1F3864"/>
                  </a:buClr>
                  <a:buSzPts val="6000"/>
                </a:pPr>
                <a:endParaRPr lang="pt-BR" sz="24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Google Shape;98;p3">
                <a:extLst>
                  <a:ext uri="{FF2B5EF4-FFF2-40B4-BE49-F238E27FC236}">
                    <a16:creationId xmlns:a16="http://schemas.microsoft.com/office/drawing/2014/main" id="{CC20FF3D-D373-1ACA-E8BD-D174CD0D9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429000"/>
                <a:ext cx="10210800" cy="2621478"/>
              </a:xfrm>
              <a:prstGeom prst="rect">
                <a:avLst/>
              </a:prstGeom>
              <a:blipFill>
                <a:blip r:embed="rId3"/>
                <a:stretch>
                  <a:fillRect l="-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425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 (Base 16)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24384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10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123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1564</a:t>
            </a:r>
          </a:p>
        </p:txBody>
      </p:sp>
      <p:sp>
        <p:nvSpPr>
          <p:cNvPr id="2" name="Google Shape;98;p3">
            <a:extLst>
              <a:ext uri="{FF2B5EF4-FFF2-40B4-BE49-F238E27FC236}">
                <a16:creationId xmlns:a16="http://schemas.microsoft.com/office/drawing/2014/main" id="{93DDF7CA-2CFB-4427-C8A3-53E724C177B8}"/>
              </a:ext>
            </a:extLst>
          </p:cNvPr>
          <p:cNvSpPr txBox="1">
            <a:spLocks/>
          </p:cNvSpPr>
          <p:nvPr/>
        </p:nvSpPr>
        <p:spPr>
          <a:xfrm>
            <a:off x="4131798" y="3429000"/>
            <a:ext cx="275844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50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300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2547</a:t>
            </a:r>
          </a:p>
        </p:txBody>
      </p:sp>
      <p:sp>
        <p:nvSpPr>
          <p:cNvPr id="7" name="Google Shape;98;p3">
            <a:extLst>
              <a:ext uri="{FF2B5EF4-FFF2-40B4-BE49-F238E27FC236}">
                <a16:creationId xmlns:a16="http://schemas.microsoft.com/office/drawing/2014/main" id="{CFE34E9B-9E6C-D157-E1A8-799EA42653AE}"/>
              </a:ext>
            </a:extLst>
          </p:cNvPr>
          <p:cNvSpPr txBox="1">
            <a:spLocks/>
          </p:cNvSpPr>
          <p:nvPr/>
        </p:nvSpPr>
        <p:spPr>
          <a:xfrm>
            <a:off x="7223760" y="3764280"/>
            <a:ext cx="2758440" cy="23130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99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438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4500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1026" name="Picture 2" descr="Brinquedo de Banho Letras e Números">
            <a:extLst>
              <a:ext uri="{FF2B5EF4-FFF2-40B4-BE49-F238E27FC236}">
                <a16:creationId xmlns:a16="http://schemas.microsoft.com/office/drawing/2014/main" id="{C0852885-1CDE-C992-CE6C-D711BC9DB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5" b="16735"/>
          <a:stretch/>
        </p:blipFill>
        <p:spPr bwMode="auto">
          <a:xfrm>
            <a:off x="3878580" y="2453639"/>
            <a:ext cx="5144330" cy="35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5" name="Google Shape;98;p3">
            <a:extLst>
              <a:ext uri="{FF2B5EF4-FFF2-40B4-BE49-F238E27FC236}">
                <a16:creationId xmlns:a16="http://schemas.microsoft.com/office/drawing/2014/main" id="{C05ACEB2-F011-1A7F-EA99-70D4A6445383}"/>
              </a:ext>
            </a:extLst>
          </p:cNvPr>
          <p:cNvSpPr txBox="1">
            <a:spLocks/>
          </p:cNvSpPr>
          <p:nvPr/>
        </p:nvSpPr>
        <p:spPr>
          <a:xfrm>
            <a:off x="1179928" y="2232877"/>
            <a:ext cx="9259472" cy="42599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6000" b="0" i="0" dirty="0">
                <a:solidFill>
                  <a:srgbClr val="1F3864"/>
                </a:solidFill>
                <a:effectLst/>
                <a:latin typeface="Times New Roman" panose="02020603050405020304" pitchFamily="18" charset="0"/>
              </a:rPr>
              <a:t> </a:t>
            </a:r>
            <a:br>
              <a:rPr lang="pt-BR" sz="1800" kern="1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0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 (Base 16)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102108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 base 16, dispomos de 16 algarismos para a representação do número: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0, 1, 2, 3, 4, 5, 6, 7, 8, 9, A, B,C,D,E,F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3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 (Base 16)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24384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 = 0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= 1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 = 2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 = 3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 = 4</a:t>
            </a:r>
          </a:p>
        </p:txBody>
      </p:sp>
      <p:sp>
        <p:nvSpPr>
          <p:cNvPr id="2" name="Google Shape;98;p3">
            <a:extLst>
              <a:ext uri="{FF2B5EF4-FFF2-40B4-BE49-F238E27FC236}">
                <a16:creationId xmlns:a16="http://schemas.microsoft.com/office/drawing/2014/main" id="{93DDF7CA-2CFB-4427-C8A3-53E724C177B8}"/>
              </a:ext>
            </a:extLst>
          </p:cNvPr>
          <p:cNvSpPr txBox="1">
            <a:spLocks/>
          </p:cNvSpPr>
          <p:nvPr/>
        </p:nvSpPr>
        <p:spPr>
          <a:xfrm>
            <a:off x="4131798" y="3429000"/>
            <a:ext cx="275844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 = 5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= 6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 = 7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 = 8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 = 9</a:t>
            </a:r>
          </a:p>
        </p:txBody>
      </p:sp>
      <p:sp>
        <p:nvSpPr>
          <p:cNvPr id="7" name="Google Shape;98;p3">
            <a:extLst>
              <a:ext uri="{FF2B5EF4-FFF2-40B4-BE49-F238E27FC236}">
                <a16:creationId xmlns:a16="http://schemas.microsoft.com/office/drawing/2014/main" id="{CFE34E9B-9E6C-D157-E1A8-799EA42653AE}"/>
              </a:ext>
            </a:extLst>
          </p:cNvPr>
          <p:cNvSpPr txBox="1">
            <a:spLocks/>
          </p:cNvSpPr>
          <p:nvPr/>
        </p:nvSpPr>
        <p:spPr>
          <a:xfrm>
            <a:off x="7223760" y="3764280"/>
            <a:ext cx="2758440" cy="23130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= 10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 =11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= 12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 = 13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= 14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 =15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8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 (Base 16)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102108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Para converter um número decimal em hexadecimal realiza-se a divisão sucessiva por 16 (base do sistema hexadecimal)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7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 (Base 16)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98;p3">
                <a:extLst>
                  <a:ext uri="{FF2B5EF4-FFF2-40B4-BE49-F238E27FC236}">
                    <a16:creationId xmlns:a16="http://schemas.microsoft.com/office/drawing/2014/main" id="{CC20FF3D-D373-1ACA-E8BD-D174CD0D9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000" y="3429000"/>
                <a:ext cx="10210800" cy="2621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91425" tIns="45700" rIns="91425" bIns="45700" rtlCol="0" anchor="ctr" anchorCtr="0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rgbClr val="1F3864"/>
                  </a:buClr>
                  <a:buSzPts val="6000"/>
                </a:pPr>
                <a:r>
                  <a:rPr lang="pt-BR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Exemplo 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rgbClr val="1F3864"/>
                  </a:buClr>
                  <a:buSzPts val="6000"/>
                </a:pPr>
                <a:endParaRPr lang="pt-BR" sz="36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rgbClr val="1F3864"/>
                  </a:buClr>
                  <a:buSzPts val="6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834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10 </m:t>
                          </m:r>
                        </m:sub>
                      </m:sSub>
                      <m:r>
                        <a:rPr lang="pt-BR" sz="3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???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pt-BR" sz="3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90000"/>
                  </a:lnSpc>
                  <a:spcBef>
                    <a:spcPts val="0"/>
                  </a:spcBef>
                  <a:buClr>
                    <a:srgbClr val="1F3864"/>
                  </a:buClr>
                  <a:buSzPts val="6000"/>
                </a:pPr>
                <a:endParaRPr lang="pt-BR" sz="24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Google Shape;98;p3">
                <a:extLst>
                  <a:ext uri="{FF2B5EF4-FFF2-40B4-BE49-F238E27FC236}">
                    <a16:creationId xmlns:a16="http://schemas.microsoft.com/office/drawing/2014/main" id="{CC20FF3D-D373-1ACA-E8BD-D174CD0D9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429000"/>
                <a:ext cx="10210800" cy="2621478"/>
              </a:xfrm>
              <a:prstGeom prst="rect">
                <a:avLst/>
              </a:prstGeom>
              <a:blipFill>
                <a:blip r:embed="rId3"/>
                <a:stretch>
                  <a:fillRect l="-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03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 (Base 16)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102108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Exemplo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FD8C746-1E69-FD63-EB44-D1683C97C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986" y="3785339"/>
            <a:ext cx="3418748" cy="19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798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12704</TotalTime>
  <Words>446</Words>
  <Application>Microsoft Office PowerPoint</Application>
  <PresentationFormat>Widescreen</PresentationFormat>
  <Paragraphs>170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Retrospectiva</vt:lpstr>
      <vt:lpstr>Fundamentos e Arquitetura de Computadores  Henderson Chalegre </vt:lpstr>
      <vt:lpstr>Aritmética para Computadores com Inteiros e Ponto Flutuante </vt:lpstr>
      <vt:lpstr>Apresentação do PowerPoint</vt:lpstr>
      <vt:lpstr>Apresentação do PowerPoint</vt:lpstr>
      <vt:lpstr>Hexadecimal (Base 16)  </vt:lpstr>
      <vt:lpstr>Hexadecimal (Base 16)  </vt:lpstr>
      <vt:lpstr>Hexadecimal (Base 16)  </vt:lpstr>
      <vt:lpstr>Hexadecimal (Base 16)  </vt:lpstr>
      <vt:lpstr>Hexadecimal (Base 16)  </vt:lpstr>
      <vt:lpstr>Hexadecimal (Base 16)  </vt:lpstr>
      <vt:lpstr>Hexadecimal (Base 16)  </vt:lpstr>
      <vt:lpstr>Hexadecimal (Base 16)  </vt:lpstr>
      <vt:lpstr>Hexadecimal (Base 16)  </vt:lpstr>
      <vt:lpstr>Hexadecimal (Base 16)  </vt:lpstr>
      <vt:lpstr>Hexadecimal (Base 16)  </vt:lpstr>
      <vt:lpstr>Hexadecimal (Base 16)  </vt:lpstr>
      <vt:lpstr>Hexadecimal (Base 16)  </vt:lpstr>
      <vt:lpstr>Hexadecimal (Base 16)  </vt:lpstr>
      <vt:lpstr>Hexadecimal (Base 16)  </vt:lpstr>
      <vt:lpstr>Hexadecimal (Base 16)  </vt:lpstr>
      <vt:lpstr>Hexadecimal (Base 16)  </vt:lpstr>
      <vt:lpstr>Hexadecimal (Base 16)  </vt:lpstr>
      <vt:lpstr>Hexadecimal (Base 16)  </vt:lpstr>
      <vt:lpstr>Hexadecimal (Base 16)  </vt:lpstr>
      <vt:lpstr>Hexadecimal (Base 16)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e Arquitetura de Computadores  Henderson Chalegre</dc:title>
  <dc:creator>Henderson Chalegre</dc:creator>
  <cp:lastModifiedBy>Henderson Chalegre</cp:lastModifiedBy>
  <cp:revision>4</cp:revision>
  <dcterms:created xsi:type="dcterms:W3CDTF">2022-03-30T19:21:48Z</dcterms:created>
  <dcterms:modified xsi:type="dcterms:W3CDTF">2024-04-03T11:33:31Z</dcterms:modified>
</cp:coreProperties>
</file>