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0"/>
  </p:notesMasterIdLst>
  <p:sldIdLst>
    <p:sldId id="356" r:id="rId2"/>
    <p:sldId id="354" r:id="rId3"/>
    <p:sldId id="355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3" roundtripDataSignature="AMtx7mjHTdZeTBdwfiAZUuVRrWWn6xl1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103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8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7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7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2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9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0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7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87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86265" y="1291175"/>
            <a:ext cx="10238935" cy="50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pt-BR" sz="8900" b="1" dirty="0">
                <a:solidFill>
                  <a:srgbClr val="2F5496"/>
                </a:solidFill>
              </a:rPr>
              <a:t>Fundamentos e Arquitetura de Computadores</a:t>
            </a:r>
            <a:br>
              <a:rPr lang="pt-BR" sz="5300" dirty="0">
                <a:solidFill>
                  <a:srgbClr val="2F5496"/>
                </a:solidFill>
              </a:rPr>
            </a:br>
            <a:br>
              <a:rPr lang="pt-BR" sz="5300" dirty="0">
                <a:solidFill>
                  <a:srgbClr val="2F5496"/>
                </a:solidFill>
              </a:rPr>
            </a:br>
            <a:r>
              <a:rPr lang="pt-BR" sz="4400" dirty="0">
                <a:solidFill>
                  <a:srgbClr val="2F5496"/>
                </a:solidFill>
              </a:rPr>
              <a:t>Henderson Chalegre</a:t>
            </a:r>
            <a:br>
              <a:rPr lang="pt-BR" dirty="0">
                <a:solidFill>
                  <a:srgbClr val="2F5496"/>
                </a:solidFill>
              </a:rPr>
            </a:br>
            <a:endParaRPr dirty="0">
              <a:solidFill>
                <a:srgbClr val="2F5496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9959925" y="5566825"/>
            <a:ext cx="2232075" cy="7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Henderson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Chalegre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</a:t>
            </a:r>
            <a:endParaRPr/>
          </a:p>
        </p:txBody>
      </p:sp>
      <p:sp>
        <p:nvSpPr>
          <p:cNvPr id="190" name="Google Shape;190;p12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855634" y="3754416"/>
            <a:ext cx="3559126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+ 1 = 0</a:t>
            </a:r>
            <a:endParaRPr dirty="0"/>
          </a:p>
        </p:txBody>
      </p:sp>
      <p:pic>
        <p:nvPicPr>
          <p:cNvPr id="193" name="Google Shape;193;p12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97485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a porta XOU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202" name="Google Shape;202;p13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2931942" y="3972378"/>
            <a:ext cx="1569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2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2931942" y="4572542"/>
            <a:ext cx="1569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</a:t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3078480" y="5111151"/>
            <a:ext cx="15697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14" name="Google Shape;214;p14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15" name="Google Shape;215;p14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25" name="Google Shape;225;p15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37" name="Google Shape;237;p16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8877300" y="3912192"/>
            <a:ext cx="487680" cy="10772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50" name="Google Shape;250;p17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8877300" y="3912192"/>
            <a:ext cx="487680" cy="10772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7615896" y="498941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62" name="Google Shape;262;p1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64" name="Google Shape;264;p18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8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8450580" y="3948048"/>
            <a:ext cx="487680" cy="10772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7615896" y="498941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78" name="Google Shape;278;p19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450580" y="3948048"/>
            <a:ext cx="487680" cy="10772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7615896" y="498941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0  1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7184194" y="342900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292" name="Google Shape;292;p20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293" name="Google Shape;293;p20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8450580" y="3948048"/>
            <a:ext cx="487680" cy="10772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7615896" y="498941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0  1</a:t>
            </a: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7184194" y="342900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0"/>
          <p:cNvCxnSpPr/>
          <p:nvPr/>
        </p:nvCxnSpPr>
        <p:spPr>
          <a:xfrm rot="10800000" flipH="1">
            <a:off x="8702039" y="3230856"/>
            <a:ext cx="756000" cy="538800"/>
          </a:xfrm>
          <a:prstGeom prst="bentConnector3">
            <a:avLst>
              <a:gd name="adj1" fmla="val 50000"/>
            </a:avLst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301;p20"/>
          <p:cNvSpPr txBox="1"/>
          <p:nvPr/>
        </p:nvSpPr>
        <p:spPr>
          <a:xfrm>
            <a:off x="9672579" y="2923270"/>
            <a:ext cx="21422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Carry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*Carregar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310" name="Google Shape;310;p21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8077785" y="3935636"/>
            <a:ext cx="487680" cy="10772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7615896" y="4989410"/>
            <a:ext cx="20566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1   0  1</a:t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7184194" y="339500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21"/>
          <p:cNvCxnSpPr/>
          <p:nvPr/>
        </p:nvCxnSpPr>
        <p:spPr>
          <a:xfrm rot="10800000" flipH="1">
            <a:off x="8702039" y="3230856"/>
            <a:ext cx="756000" cy="538800"/>
          </a:xfrm>
          <a:prstGeom prst="bentConnector3">
            <a:avLst>
              <a:gd name="adj1" fmla="val 50000"/>
            </a:avLst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8" name="Google Shape;318;p21"/>
          <p:cNvSpPr txBox="1"/>
          <p:nvPr/>
        </p:nvSpPr>
        <p:spPr>
          <a:xfrm>
            <a:off x="9672579" y="2923270"/>
            <a:ext cx="21422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Carry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*Carregar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2194560" y="203067"/>
            <a:ext cx="9186202" cy="66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Aritmética para Computadores com Inteiros e Ponto Flutuante</a:t>
            </a: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327" name="Google Shape;327;p22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7998231" y="3512305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7615896" y="4989410"/>
            <a:ext cx="20566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0  1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7184194" y="342900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2"/>
          <p:cNvCxnSpPr/>
          <p:nvPr/>
        </p:nvCxnSpPr>
        <p:spPr>
          <a:xfrm rot="10800000" flipH="1">
            <a:off x="8702039" y="3230856"/>
            <a:ext cx="756000" cy="538800"/>
          </a:xfrm>
          <a:prstGeom prst="bentConnector3">
            <a:avLst>
              <a:gd name="adj1" fmla="val 50000"/>
            </a:avLst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5" name="Google Shape;335;p22"/>
          <p:cNvSpPr txBox="1"/>
          <p:nvPr/>
        </p:nvSpPr>
        <p:spPr>
          <a:xfrm>
            <a:off x="9672579" y="2923270"/>
            <a:ext cx="21422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Carry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*Carregar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Exemplo </a:t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3307080" y="37696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pic>
        <p:nvPicPr>
          <p:cNvPr id="344" name="Google Shape;344;p23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840" y="1685293"/>
            <a:ext cx="4168726" cy="208436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/>
        </p:nvSpPr>
        <p:spPr>
          <a:xfrm>
            <a:off x="7383194" y="2142699"/>
            <a:ext cx="40315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somar  3 + 2 </a:t>
            </a:r>
            <a:endParaRPr/>
          </a:p>
        </p:txBody>
      </p:sp>
      <p:sp>
        <p:nvSpPr>
          <p:cNvPr id="346" name="Google Shape;346;p23"/>
          <p:cNvSpPr txBox="1"/>
          <p:nvPr/>
        </p:nvSpPr>
        <p:spPr>
          <a:xfrm>
            <a:off x="7726680" y="393729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  1  0</a:t>
            </a:r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7615896" y="4554486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7998231" y="3512305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7615896" y="4989410"/>
            <a:ext cx="20566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1   0  1</a:t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7184194" y="3429000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3"/>
          <p:cNvCxnSpPr/>
          <p:nvPr/>
        </p:nvCxnSpPr>
        <p:spPr>
          <a:xfrm rot="10800000" flipH="1">
            <a:off x="8702039" y="3230856"/>
            <a:ext cx="756000" cy="538800"/>
          </a:xfrm>
          <a:prstGeom prst="bentConnector3">
            <a:avLst>
              <a:gd name="adj1" fmla="val 50000"/>
            </a:avLst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2" name="Google Shape;352;p23"/>
          <p:cNvSpPr txBox="1"/>
          <p:nvPr/>
        </p:nvSpPr>
        <p:spPr>
          <a:xfrm>
            <a:off x="9672579" y="2923270"/>
            <a:ext cx="214225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Carry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*Carregar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Soma em binário - Atividade</a:t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2438399" y="1956096"/>
            <a:ext cx="86423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Converter e somar os seguintes valores: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2606040" y="3429000"/>
            <a:ext cx="17443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+ 1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+ 6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8713763" y="3428999"/>
            <a:ext cx="17443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+ 2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+ 7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5471160" y="3428998"/>
            <a:ext cx="17443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+ 3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+ 2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2931942" y="3972378"/>
            <a:ext cx="1569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2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2931942" y="4572542"/>
            <a:ext cx="1569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3078480" y="5111151"/>
            <a:ext cx="1569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392" name="Google Shape;392;p27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395" name="Google Shape;395;p27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396" name="Google Shape;396;p27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04" name="Google Shape;404;p28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06" name="Google Shape;406;p28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08" name="Google Shape;408;p28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09" name="Google Shape;409;p28"/>
          <p:cNvCxnSpPr/>
          <p:nvPr/>
        </p:nvCxnSpPr>
        <p:spPr>
          <a:xfrm>
            <a:off x="9509760" y="3575199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p28"/>
          <p:cNvCxnSpPr/>
          <p:nvPr/>
        </p:nvCxnSpPr>
        <p:spPr>
          <a:xfrm>
            <a:off x="9509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16" name="Google Shape;416;p29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17" name="Google Shape;417;p29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18" name="Google Shape;418;p29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22" name="Google Shape;422;p29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23" name="Google Shape;423;p29"/>
          <p:cNvCxnSpPr/>
          <p:nvPr/>
        </p:nvCxnSpPr>
        <p:spPr>
          <a:xfrm>
            <a:off x="9509760" y="3575199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4" name="Google Shape;424;p29"/>
          <p:cNvCxnSpPr/>
          <p:nvPr/>
        </p:nvCxnSpPr>
        <p:spPr>
          <a:xfrm>
            <a:off x="9509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9"/>
          <p:cNvSpPr txBox="1"/>
          <p:nvPr/>
        </p:nvSpPr>
        <p:spPr>
          <a:xfrm>
            <a:off x="8442960" y="4210349"/>
            <a:ext cx="1722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33" name="Google Shape;433;p30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0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35" name="Google Shape;435;p30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38" name="Google Shape;438;p30"/>
          <p:cNvCxnSpPr/>
          <p:nvPr/>
        </p:nvCxnSpPr>
        <p:spPr>
          <a:xfrm>
            <a:off x="915924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9" name="Google Shape;439;p30"/>
          <p:cNvCxnSpPr/>
          <p:nvPr/>
        </p:nvCxnSpPr>
        <p:spPr>
          <a:xfrm>
            <a:off x="9509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30"/>
          <p:cNvSpPr txBox="1"/>
          <p:nvPr/>
        </p:nvSpPr>
        <p:spPr>
          <a:xfrm>
            <a:off x="8442960" y="4210349"/>
            <a:ext cx="1722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46" name="Google Shape;446;p31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47" name="Google Shape;447;p31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48" name="Google Shape;448;p31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1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51" name="Google Shape;451;p31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53" name="Google Shape;453;p31"/>
          <p:cNvCxnSpPr/>
          <p:nvPr/>
        </p:nvCxnSpPr>
        <p:spPr>
          <a:xfrm>
            <a:off x="915924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31"/>
          <p:cNvCxnSpPr/>
          <p:nvPr/>
        </p:nvCxnSpPr>
        <p:spPr>
          <a:xfrm>
            <a:off x="9509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1"/>
          <p:cNvSpPr txBox="1"/>
          <p:nvPr/>
        </p:nvSpPr>
        <p:spPr>
          <a:xfrm>
            <a:off x="8442960" y="4210349"/>
            <a:ext cx="1722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0  0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232878"/>
            <a:ext cx="10226040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Manipulando os números binários 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62" name="Google Shape;462;p32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63" name="Google Shape;463;p32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2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65" name="Google Shape;465;p32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66" name="Google Shape;466;p32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68" name="Google Shape;468;p32"/>
          <p:cNvCxnSpPr/>
          <p:nvPr/>
        </p:nvCxnSpPr>
        <p:spPr>
          <a:xfrm>
            <a:off x="8808720" y="3624028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32"/>
          <p:cNvCxnSpPr/>
          <p:nvPr/>
        </p:nvCxnSpPr>
        <p:spPr>
          <a:xfrm>
            <a:off x="9509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0" name="Google Shape;470;p32"/>
          <p:cNvSpPr txBox="1"/>
          <p:nvPr/>
        </p:nvSpPr>
        <p:spPr>
          <a:xfrm>
            <a:off x="8442960" y="4210349"/>
            <a:ext cx="1722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0  0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76" name="Google Shape;476;p3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77" name="Google Shape;477;p3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78" name="Google Shape;478;p33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3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80" name="Google Shape;480;p33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81" name="Google Shape;481;p33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83" name="Google Shape;483;p33"/>
          <p:cNvCxnSpPr/>
          <p:nvPr/>
        </p:nvCxnSpPr>
        <p:spPr>
          <a:xfrm>
            <a:off x="8808720" y="3624028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4" name="Google Shape;484;p33"/>
          <p:cNvCxnSpPr/>
          <p:nvPr/>
        </p:nvCxnSpPr>
        <p:spPr>
          <a:xfrm>
            <a:off x="9509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5" name="Google Shape;485;p33"/>
          <p:cNvSpPr txBox="1"/>
          <p:nvPr/>
        </p:nvSpPr>
        <p:spPr>
          <a:xfrm>
            <a:off x="8442960" y="4210349"/>
            <a:ext cx="1722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491" name="Google Shape;491;p3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492" name="Google Shape;492;p3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493" name="Google Shape;493;p34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4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495" name="Google Shape;495;p34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496" name="Google Shape;496;p34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497" name="Google Shape;497;p34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498" name="Google Shape;498;p34"/>
          <p:cNvCxnSpPr/>
          <p:nvPr/>
        </p:nvCxnSpPr>
        <p:spPr>
          <a:xfrm>
            <a:off x="960120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9" name="Google Shape;499;p34"/>
          <p:cNvCxnSpPr/>
          <p:nvPr/>
        </p:nvCxnSpPr>
        <p:spPr>
          <a:xfrm>
            <a:off x="914400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0" name="Google Shape;500;p34"/>
          <p:cNvSpPr txBox="1"/>
          <p:nvPr/>
        </p:nvSpPr>
        <p:spPr>
          <a:xfrm>
            <a:off x="8442960" y="4210349"/>
            <a:ext cx="172212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07" name="Google Shape;507;p3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5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510" name="Google Shape;510;p35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511" name="Google Shape;511;p35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512" name="Google Shape;512;p35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513" name="Google Shape;513;p35"/>
          <p:cNvCxnSpPr/>
          <p:nvPr/>
        </p:nvCxnSpPr>
        <p:spPr>
          <a:xfrm>
            <a:off x="960120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4" name="Google Shape;514;p35"/>
          <p:cNvCxnSpPr/>
          <p:nvPr/>
        </p:nvCxnSpPr>
        <p:spPr>
          <a:xfrm>
            <a:off x="914400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p35"/>
          <p:cNvSpPr txBox="1"/>
          <p:nvPr/>
        </p:nvSpPr>
        <p:spPr>
          <a:xfrm>
            <a:off x="8442960" y="4210349"/>
            <a:ext cx="1722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23" name="Google Shape;523;p36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6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525" name="Google Shape;525;p36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526" name="Google Shape;526;p36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527" name="Google Shape;527;p36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528" name="Google Shape;528;p36"/>
          <p:cNvCxnSpPr/>
          <p:nvPr/>
        </p:nvCxnSpPr>
        <p:spPr>
          <a:xfrm>
            <a:off x="9144000" y="3639268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529;p36"/>
          <p:cNvCxnSpPr/>
          <p:nvPr/>
        </p:nvCxnSpPr>
        <p:spPr>
          <a:xfrm>
            <a:off x="914400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0" name="Google Shape;530;p36"/>
          <p:cNvSpPr txBox="1"/>
          <p:nvPr/>
        </p:nvSpPr>
        <p:spPr>
          <a:xfrm>
            <a:off x="8442960" y="4210349"/>
            <a:ext cx="1722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36" name="Google Shape;536;p3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37" name="Google Shape;537;p3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38" name="Google Shape;538;p37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7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540" name="Google Shape;540;p37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541" name="Google Shape;541;p37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543" name="Google Shape;543;p37"/>
          <p:cNvCxnSpPr/>
          <p:nvPr/>
        </p:nvCxnSpPr>
        <p:spPr>
          <a:xfrm>
            <a:off x="9144000" y="3639268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37"/>
          <p:cNvCxnSpPr/>
          <p:nvPr/>
        </p:nvCxnSpPr>
        <p:spPr>
          <a:xfrm>
            <a:off x="914400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5" name="Google Shape;545;p37"/>
          <p:cNvSpPr txBox="1"/>
          <p:nvPr/>
        </p:nvSpPr>
        <p:spPr>
          <a:xfrm>
            <a:off x="8442960" y="4210349"/>
            <a:ext cx="1722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51" name="Google Shape;551;p3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52" name="Google Shape;552;p3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53" name="Google Shape;553;p38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8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555" name="Google Shape;555;p38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556" name="Google Shape;556;p38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557" name="Google Shape;557;p38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558" name="Google Shape;558;p38"/>
          <p:cNvCxnSpPr/>
          <p:nvPr/>
        </p:nvCxnSpPr>
        <p:spPr>
          <a:xfrm>
            <a:off x="880872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9" name="Google Shape;559;p38"/>
          <p:cNvCxnSpPr/>
          <p:nvPr/>
        </p:nvCxnSpPr>
        <p:spPr>
          <a:xfrm>
            <a:off x="914400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p38"/>
          <p:cNvSpPr txBox="1"/>
          <p:nvPr/>
        </p:nvSpPr>
        <p:spPr>
          <a:xfrm>
            <a:off x="8442960" y="4210349"/>
            <a:ext cx="1722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66" name="Google Shape;566;p39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68" name="Google Shape;568;p39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9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570" name="Google Shape;570;p39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571" name="Google Shape;571;p39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572" name="Google Shape;572;p39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573" name="Google Shape;573;p39"/>
          <p:cNvCxnSpPr/>
          <p:nvPr/>
        </p:nvCxnSpPr>
        <p:spPr>
          <a:xfrm>
            <a:off x="880872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4" name="Google Shape;574;p39"/>
          <p:cNvCxnSpPr/>
          <p:nvPr/>
        </p:nvCxnSpPr>
        <p:spPr>
          <a:xfrm>
            <a:off x="914400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5" name="Google Shape;575;p39"/>
          <p:cNvSpPr txBox="1"/>
          <p:nvPr/>
        </p:nvSpPr>
        <p:spPr>
          <a:xfrm>
            <a:off x="8442960" y="4210349"/>
            <a:ext cx="1722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81" name="Google Shape;581;p40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82" name="Google Shape;582;p40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0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585" name="Google Shape;585;p40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586" name="Google Shape;586;p40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587" name="Google Shape;587;p40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588" name="Google Shape;588;p40"/>
          <p:cNvCxnSpPr/>
          <p:nvPr/>
        </p:nvCxnSpPr>
        <p:spPr>
          <a:xfrm>
            <a:off x="960120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9" name="Google Shape;589;p40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0" name="Google Shape;590;p40"/>
          <p:cNvSpPr txBox="1"/>
          <p:nvPr/>
        </p:nvSpPr>
        <p:spPr>
          <a:xfrm>
            <a:off x="8442960" y="4210349"/>
            <a:ext cx="1722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596" name="Google Shape;596;p41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597" name="Google Shape;597;p41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598" name="Google Shape;598;p41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1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00" name="Google Shape;600;p41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01" name="Google Shape;601;p41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02" name="Google Shape;602;p41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>
            <a:off x="960120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4" name="Google Shape;604;p41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5" name="Google Shape;605;p41"/>
          <p:cNvSpPr txBox="1"/>
          <p:nvPr/>
        </p:nvSpPr>
        <p:spPr>
          <a:xfrm>
            <a:off x="8442960" y="4210349"/>
            <a:ext cx="172212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724357" y="2878670"/>
            <a:ext cx="5050302" cy="388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pt-BR" sz="7200" b="1">
                <a:solidFill>
                  <a:srgbClr val="2F5496"/>
                </a:solidFill>
              </a:rPr>
              <a:t>Álgebra de Boolean</a:t>
            </a:r>
            <a:endParaRPr b="1">
              <a:solidFill>
                <a:srgbClr val="2F5496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05" name="Google Shape;105;p3" descr="George Boole: Google homenageia seu precursor George Boole, que completa  200 anos | Cultura | EL PAÍS Bras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463" y="2045599"/>
            <a:ext cx="3298727" cy="403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2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611" name="Google Shape;611;p42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612" name="Google Shape;612;p42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613" name="Google Shape;613;p42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2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15" name="Google Shape;615;p42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16" name="Google Shape;616;p42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17" name="Google Shape;617;p42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18" name="Google Shape;618;p42"/>
          <p:cNvCxnSpPr/>
          <p:nvPr/>
        </p:nvCxnSpPr>
        <p:spPr>
          <a:xfrm>
            <a:off x="9098280" y="3639268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9" name="Google Shape;619;p42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0" name="Google Shape;620;p42"/>
          <p:cNvSpPr txBox="1"/>
          <p:nvPr/>
        </p:nvSpPr>
        <p:spPr>
          <a:xfrm>
            <a:off x="8442960" y="4210349"/>
            <a:ext cx="172212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626" name="Google Shape;626;p4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628" name="Google Shape;628;p43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3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31" name="Google Shape;631;p43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32" name="Google Shape;632;p43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33" name="Google Shape;633;p43"/>
          <p:cNvCxnSpPr/>
          <p:nvPr/>
        </p:nvCxnSpPr>
        <p:spPr>
          <a:xfrm>
            <a:off x="9098280" y="3639268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4" name="Google Shape;634;p43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43"/>
          <p:cNvSpPr txBox="1"/>
          <p:nvPr/>
        </p:nvSpPr>
        <p:spPr>
          <a:xfrm>
            <a:off x="8442960" y="4210349"/>
            <a:ext cx="172212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641" name="Google Shape;641;p4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642" name="Google Shape;642;p4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4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45" name="Google Shape;645;p44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46" name="Google Shape;646;p44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47" name="Google Shape;647;p44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48" name="Google Shape;648;p44"/>
          <p:cNvCxnSpPr/>
          <p:nvPr/>
        </p:nvCxnSpPr>
        <p:spPr>
          <a:xfrm>
            <a:off x="874776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9" name="Google Shape;649;p44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0" name="Google Shape;650;p44"/>
          <p:cNvSpPr txBox="1"/>
          <p:nvPr/>
        </p:nvSpPr>
        <p:spPr>
          <a:xfrm>
            <a:off x="8442960" y="4210349"/>
            <a:ext cx="172212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656" name="Google Shape;656;p4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657" name="Google Shape;657;p4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658" name="Google Shape;658;p45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5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60" name="Google Shape;660;p45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61" name="Google Shape;661;p45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62" name="Google Shape;662;p45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63" name="Google Shape;663;p45"/>
          <p:cNvCxnSpPr/>
          <p:nvPr/>
        </p:nvCxnSpPr>
        <p:spPr>
          <a:xfrm>
            <a:off x="874776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" name="Google Shape;664;p45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5" name="Google Shape;665;p45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6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671" name="Google Shape;671;p4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672" name="Google Shape;672;p4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673" name="Google Shape;673;p46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6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75" name="Google Shape;675;p46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76" name="Google Shape;676;p46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77" name="Google Shape;677;p46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78" name="Google Shape;678;p46"/>
          <p:cNvCxnSpPr/>
          <p:nvPr/>
        </p:nvCxnSpPr>
        <p:spPr>
          <a:xfrm>
            <a:off x="874776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9" name="Google Shape;679;p46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0" name="Google Shape;680;p46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6"/>
          <p:cNvSpPr txBox="1"/>
          <p:nvPr/>
        </p:nvSpPr>
        <p:spPr>
          <a:xfrm>
            <a:off x="8634046" y="675583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 agora?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>
            <a:spLocks noGrp="1"/>
          </p:cNvSpPr>
          <p:nvPr>
            <p:ph type="title"/>
          </p:nvPr>
        </p:nvSpPr>
        <p:spPr>
          <a:xfrm>
            <a:off x="230124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687" name="Google Shape;687;p4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688" name="Google Shape;688;p4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689" name="Google Shape;689;p47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7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691" name="Google Shape;691;p47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692" name="Google Shape;692;p47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693" name="Google Shape;693;p47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cxnSp>
        <p:nvCxnSpPr>
          <p:cNvPr id="694" name="Google Shape;694;p47"/>
          <p:cNvCxnSpPr/>
          <p:nvPr/>
        </p:nvCxnSpPr>
        <p:spPr>
          <a:xfrm>
            <a:off x="8747760" y="3625574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5" name="Google Shape;695;p47"/>
          <p:cNvCxnSpPr/>
          <p:nvPr/>
        </p:nvCxnSpPr>
        <p:spPr>
          <a:xfrm>
            <a:off x="8747760" y="4033945"/>
            <a:ext cx="457200" cy="0"/>
          </a:xfrm>
          <a:prstGeom prst="straightConnector1">
            <a:avLst/>
          </a:prstGeom>
          <a:noFill/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6" name="Google Shape;696;p47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0  1  1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7"/>
          <p:cNvSpPr txBox="1"/>
          <p:nvPr/>
        </p:nvSpPr>
        <p:spPr>
          <a:xfrm>
            <a:off x="8634046" y="675583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 agora?</a:t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>
            <a:off x="8046720" y="4164183"/>
            <a:ext cx="2331720" cy="152904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7"/>
          <p:cNvSpPr txBox="1"/>
          <p:nvPr/>
        </p:nvSpPr>
        <p:spPr>
          <a:xfrm>
            <a:off x="3281289" y="5615711"/>
            <a:ext cx="41482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Vamos somar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705" name="Google Shape;705;p4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706" name="Google Shape;706;p4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707" name="Google Shape;707;p48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8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709" name="Google Shape;709;p48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710" name="Google Shape;710;p48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712" name="Google Shape;712;p48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718" name="Google Shape;718;p49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719" name="Google Shape;719;p49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720" name="Google Shape;720;p49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9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722" name="Google Shape;722;p49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723" name="Google Shape;723;p49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724" name="Google Shape;724;p49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725" name="Google Shape;725;p49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7507167" y="539148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727" name="Google Shape;727;p49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0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733" name="Google Shape;733;p50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734" name="Google Shape;734;p50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735" name="Google Shape;735;p50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0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737" name="Google Shape;737;p50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738" name="Google Shape;738;p50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739" name="Google Shape;739;p50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740" name="Google Shape;740;p50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0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742" name="Google Shape;742;p50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>
            <a:off x="9517380" y="4230739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1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749" name="Google Shape;749;p51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750" name="Google Shape;750;p51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751" name="Google Shape;751;p51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1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753" name="Google Shape;753;p51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754" name="Google Shape;754;p51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755" name="Google Shape;755;p51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756" name="Google Shape;756;p51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1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758" name="Google Shape;758;p51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>
            <a:off x="9517380" y="4230739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1"/>
          <p:cNvSpPr txBox="1"/>
          <p:nvPr/>
        </p:nvSpPr>
        <p:spPr>
          <a:xfrm>
            <a:off x="7507166" y="5800206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174066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2F5496"/>
                </a:solidFill>
              </a:rPr>
              <a:t>Porta lógica E</a:t>
            </a:r>
            <a:endParaRPr dirty="0"/>
          </a:p>
        </p:txBody>
      </p:sp>
      <p:sp>
        <p:nvSpPr>
          <p:cNvPr id="113" name="Google Shape;113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2790093" y="2260076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2672862" y="4597924"/>
            <a:ext cx="378420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 A por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622344" y="4015273"/>
            <a:ext cx="3559126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x 0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x 1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x 0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x 1 = 1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2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766" name="Google Shape;766;p52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767" name="Google Shape;767;p52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768" name="Google Shape;768;p52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2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770" name="Google Shape;770;p52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771" name="Google Shape;771;p52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772" name="Google Shape;772;p52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773" name="Google Shape;773;p52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2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775" name="Google Shape;775;p52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776" name="Google Shape;776;p52"/>
          <p:cNvSpPr/>
          <p:nvPr/>
        </p:nvSpPr>
        <p:spPr>
          <a:xfrm>
            <a:off x="9027648" y="4265387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2"/>
          <p:cNvSpPr txBox="1"/>
          <p:nvPr/>
        </p:nvSpPr>
        <p:spPr>
          <a:xfrm>
            <a:off x="7507166" y="5800206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3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783" name="Google Shape;783;p5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784" name="Google Shape;784;p5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785" name="Google Shape;785;p53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3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787" name="Google Shape;787;p53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788" name="Google Shape;788;p53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789" name="Google Shape;789;p53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790" name="Google Shape;790;p53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3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792" name="Google Shape;792;p53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793" name="Google Shape;793;p53"/>
          <p:cNvSpPr/>
          <p:nvPr/>
        </p:nvSpPr>
        <p:spPr>
          <a:xfrm>
            <a:off x="9027648" y="4265387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3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1  0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4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800" name="Google Shape;800;p54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801" name="Google Shape;801;p5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802" name="Google Shape;802;p54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4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804" name="Google Shape;804;p54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805" name="Google Shape;805;p54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806" name="Google Shape;806;p54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807" name="Google Shape;807;p54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0   0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4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809" name="Google Shape;809;p54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10" name="Google Shape;810;p54"/>
          <p:cNvSpPr/>
          <p:nvPr/>
        </p:nvSpPr>
        <p:spPr>
          <a:xfrm>
            <a:off x="8717280" y="4256515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4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1  0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5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817" name="Google Shape;817;p5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818" name="Google Shape;818;p5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819" name="Google Shape;819;p55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5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821" name="Google Shape;821;p55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822" name="Google Shape;822;p55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823" name="Google Shape;823;p55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824" name="Google Shape;824;p55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5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826" name="Google Shape;826;p55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27" name="Google Shape;827;p55"/>
          <p:cNvSpPr/>
          <p:nvPr/>
        </p:nvSpPr>
        <p:spPr>
          <a:xfrm>
            <a:off x="8717280" y="4256515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5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1   1  0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6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834" name="Google Shape;834;p5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835" name="Google Shape;835;p5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836" name="Google Shape;836;p56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6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838" name="Google Shape;838;p56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839" name="Google Shape;839;p56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840" name="Google Shape;840;p56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841" name="Google Shape;841;p56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6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843" name="Google Shape;843;p56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44" name="Google Shape;844;p56"/>
          <p:cNvSpPr/>
          <p:nvPr/>
        </p:nvSpPr>
        <p:spPr>
          <a:xfrm>
            <a:off x="8348443" y="4291264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6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1   1  0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7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851" name="Google Shape;851;p5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852" name="Google Shape;852;p5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853" name="Google Shape;853;p57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7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855" name="Google Shape;855;p57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856" name="Google Shape;856;p57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857" name="Google Shape;857;p57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858" name="Google Shape;858;p57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7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860" name="Google Shape;860;p57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61" name="Google Shape;861;p57"/>
          <p:cNvSpPr/>
          <p:nvPr/>
        </p:nvSpPr>
        <p:spPr>
          <a:xfrm>
            <a:off x="8348443" y="4291264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57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0  1   1  0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8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868" name="Google Shape;868;p5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869" name="Google Shape;869;p5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870" name="Google Shape;870;p58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58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872" name="Google Shape;872;p58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873" name="Google Shape;873;p58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874" name="Google Shape;874;p58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875" name="Google Shape;875;p58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58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877" name="Google Shape;877;p58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78" name="Google Shape;878;p58"/>
          <p:cNvSpPr/>
          <p:nvPr/>
        </p:nvSpPr>
        <p:spPr>
          <a:xfrm>
            <a:off x="7917620" y="4297562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58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0  1   1  0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9"/>
          <p:cNvSpPr txBox="1">
            <a:spLocks noGrp="1"/>
          </p:cNvSpPr>
          <p:nvPr>
            <p:ph type="title"/>
          </p:nvPr>
        </p:nvSpPr>
        <p:spPr>
          <a:xfrm>
            <a:off x="2362200" y="78062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</a:t>
            </a:r>
            <a:endParaRPr/>
          </a:p>
        </p:txBody>
      </p:sp>
      <p:sp>
        <p:nvSpPr>
          <p:cNvPr id="885" name="Google Shape;885;p59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886" name="Google Shape;886;p59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pic>
        <p:nvPicPr>
          <p:cNvPr id="887" name="Google Shape;887;p59"/>
          <p:cNvPicPr preferRelativeResize="0"/>
          <p:nvPr/>
        </p:nvPicPr>
        <p:blipFill rotWithShape="1">
          <a:blip r:embed="rId3">
            <a:alphaModFix/>
          </a:blip>
          <a:srcRect l="40039" t="42869" r="26153" b="22241"/>
          <a:stretch/>
        </p:blipFill>
        <p:spPr>
          <a:xfrm>
            <a:off x="3281289" y="2246081"/>
            <a:ext cx="3305907" cy="19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9"/>
          <p:cNvSpPr txBox="1"/>
          <p:nvPr/>
        </p:nvSpPr>
        <p:spPr>
          <a:xfrm>
            <a:off x="7162800" y="2142699"/>
            <a:ext cx="45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multiplicar  3 por 2 </a:t>
            </a:r>
            <a:endParaRPr/>
          </a:p>
        </p:txBody>
      </p:sp>
      <p:sp>
        <p:nvSpPr>
          <p:cNvPr id="889" name="Google Shape;889;p59"/>
          <p:cNvSpPr txBox="1"/>
          <p:nvPr/>
        </p:nvSpPr>
        <p:spPr>
          <a:xfrm>
            <a:off x="3281289" y="4379256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011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010</a:t>
            </a:r>
            <a:endParaRPr/>
          </a:p>
        </p:txBody>
      </p:sp>
      <p:sp>
        <p:nvSpPr>
          <p:cNvPr id="890" name="Google Shape;890;p59"/>
          <p:cNvSpPr txBox="1"/>
          <p:nvPr/>
        </p:nvSpPr>
        <p:spPr>
          <a:xfrm>
            <a:off x="8442960" y="3086965"/>
            <a:ext cx="19354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0  1  1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0  1  0</a:t>
            </a:r>
            <a:endParaRPr/>
          </a:p>
        </p:txBody>
      </p:sp>
      <p:sp>
        <p:nvSpPr>
          <p:cNvPr id="891" name="Google Shape;891;p59"/>
          <p:cNvSpPr txBox="1"/>
          <p:nvPr/>
        </p:nvSpPr>
        <p:spPr>
          <a:xfrm>
            <a:off x="8273268" y="3625574"/>
            <a:ext cx="22748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/>
          </a:p>
        </p:txBody>
      </p:sp>
      <p:sp>
        <p:nvSpPr>
          <p:cNvPr id="892" name="Google Shape;892;p59"/>
          <p:cNvSpPr txBox="1"/>
          <p:nvPr/>
        </p:nvSpPr>
        <p:spPr>
          <a:xfrm>
            <a:off x="7890217" y="4210349"/>
            <a:ext cx="22748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0  1  1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0  0  0 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59"/>
          <p:cNvSpPr txBox="1"/>
          <p:nvPr/>
        </p:nvSpPr>
        <p:spPr>
          <a:xfrm>
            <a:off x="7507166" y="5327959"/>
            <a:ext cx="26579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</a:t>
            </a:r>
            <a:endParaRPr/>
          </a:p>
        </p:txBody>
      </p:sp>
      <p:sp>
        <p:nvSpPr>
          <p:cNvPr id="894" name="Google Shape;894;p59"/>
          <p:cNvSpPr txBox="1"/>
          <p:nvPr/>
        </p:nvSpPr>
        <p:spPr>
          <a:xfrm>
            <a:off x="7507166" y="5156857"/>
            <a:ext cx="3324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95" name="Google Shape;895;p59"/>
          <p:cNvSpPr/>
          <p:nvPr/>
        </p:nvSpPr>
        <p:spPr>
          <a:xfrm>
            <a:off x="7917620" y="4297562"/>
            <a:ext cx="487680" cy="147500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59"/>
          <p:cNvSpPr txBox="1"/>
          <p:nvPr/>
        </p:nvSpPr>
        <p:spPr>
          <a:xfrm>
            <a:off x="7507166" y="5803188"/>
            <a:ext cx="2871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0  0  1   1  0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1"/>
          <p:cNvSpPr txBox="1">
            <a:spLocks noGrp="1"/>
          </p:cNvSpPr>
          <p:nvPr>
            <p:ph type="title"/>
          </p:nvPr>
        </p:nvSpPr>
        <p:spPr>
          <a:xfrm>
            <a:off x="2202859" y="557313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Multiplicação em binário - Atividade</a:t>
            </a:r>
            <a:endParaRPr/>
          </a:p>
        </p:txBody>
      </p:sp>
      <p:sp>
        <p:nvSpPr>
          <p:cNvPr id="919" name="Google Shape;919;p61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920" name="Google Shape;920;p61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921" name="Google Shape;921;p61"/>
          <p:cNvSpPr txBox="1"/>
          <p:nvPr/>
        </p:nvSpPr>
        <p:spPr>
          <a:xfrm>
            <a:off x="2438399" y="1956096"/>
            <a:ext cx="86423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Converter e somar os seguintes valores:</a:t>
            </a:r>
            <a:endParaRPr/>
          </a:p>
        </p:txBody>
      </p:sp>
      <p:sp>
        <p:nvSpPr>
          <p:cNvPr id="922" name="Google Shape;922;p61"/>
          <p:cNvSpPr txBox="1"/>
          <p:nvPr/>
        </p:nvSpPr>
        <p:spPr>
          <a:xfrm>
            <a:off x="2606040" y="3429000"/>
            <a:ext cx="17443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x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x 6</a:t>
            </a:r>
            <a:endParaRPr/>
          </a:p>
        </p:txBody>
      </p:sp>
      <p:sp>
        <p:nvSpPr>
          <p:cNvPr id="923" name="Google Shape;923;p61"/>
          <p:cNvSpPr txBox="1"/>
          <p:nvPr/>
        </p:nvSpPr>
        <p:spPr>
          <a:xfrm>
            <a:off x="8713763" y="3428999"/>
            <a:ext cx="17443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61"/>
          <p:cNvSpPr txBox="1"/>
          <p:nvPr/>
        </p:nvSpPr>
        <p:spPr>
          <a:xfrm>
            <a:off x="5471160" y="3428998"/>
            <a:ext cx="174439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x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x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316502" y="673076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2F5496"/>
                </a:solidFill>
              </a:rPr>
              <a:t>Porta lógica OU</a:t>
            </a:r>
            <a:endParaRPr dirty="0"/>
          </a:p>
        </p:txBody>
      </p:sp>
      <p:sp>
        <p:nvSpPr>
          <p:cNvPr id="123" name="Google Shape;123;p5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2672862" y="4597924"/>
            <a:ext cx="378420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A por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122920" y="4136258"/>
            <a:ext cx="3559126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+ 1 = 1</a:t>
            </a:r>
            <a:endParaRPr dirty="0"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l="43616" t="42868" r="26268" b="23269"/>
          <a:stretch/>
        </p:blipFill>
        <p:spPr>
          <a:xfrm>
            <a:off x="2424333" y="2109007"/>
            <a:ext cx="3671667" cy="232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125415" y="805242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Porta lógica Não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2672862" y="4597924"/>
            <a:ext cx="378420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Investe 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7638757" y="4501661"/>
            <a:ext cx="35591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0→ 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1→ 0 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50" y="2168036"/>
            <a:ext cx="41719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2276884" y="443050"/>
            <a:ext cx="8877886" cy="11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2F5496"/>
                </a:solidFill>
              </a:rPr>
              <a:t>Porta lógica XOU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2672862" y="4597924"/>
            <a:ext cx="378420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A por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874391" y="3961614"/>
            <a:ext cx="3559126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+ 0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+ 1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+ 0 =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+ 1 = 0</a:t>
            </a:r>
            <a:endParaRPr dirty="0"/>
          </a:p>
        </p:txBody>
      </p:sp>
      <p:pic>
        <p:nvPicPr>
          <p:cNvPr id="149" name="Google Shape;149;p7" descr="Porta Lógica Ou-Exclusivo – Wikipédia, a enciclopédia liv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612" y="1875373"/>
            <a:ext cx="5072575" cy="253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2220494" y="1927115"/>
            <a:ext cx="4523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sp>
        <p:nvSpPr>
          <p:cNvPr id="151" name="Google Shape;151;p7"/>
          <p:cNvSpPr txBox="1"/>
          <p:nvPr/>
        </p:nvSpPr>
        <p:spPr>
          <a:xfrm>
            <a:off x="2152117" y="3105834"/>
            <a:ext cx="4523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152" name="Google Shape;152;p7"/>
          <p:cNvSpPr txBox="1"/>
          <p:nvPr/>
        </p:nvSpPr>
        <p:spPr>
          <a:xfrm>
            <a:off x="6284299" y="2516008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125415" y="533340"/>
            <a:ext cx="89200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dirty="0">
                <a:solidFill>
                  <a:srgbClr val="2F5496"/>
                </a:solidFill>
              </a:rPr>
              <a:t>Com essas portas podemos fazer nossas operações matemáticas</a:t>
            </a:r>
            <a:endParaRPr dirty="0"/>
          </a:p>
        </p:txBody>
      </p:sp>
      <p:pic>
        <p:nvPicPr>
          <p:cNvPr id="158" name="Google Shape;158;p8" descr="Sinais e operações aritméticas com números binários - Mecatrônica 100%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1176" y="2167657"/>
            <a:ext cx="4157003" cy="415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1937</Words>
  <Application>Microsoft Office PowerPoint</Application>
  <PresentationFormat>Widescreen</PresentationFormat>
  <Paragraphs>734</Paragraphs>
  <Slides>58</Slides>
  <Notes>58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Times New Roman</vt:lpstr>
      <vt:lpstr>Retrospectiva</vt:lpstr>
      <vt:lpstr>Fundamentos e Arquitetura de Computadores  Henderson Chalegre </vt:lpstr>
      <vt:lpstr>Aritmética para Computadores com Inteiros e Ponto Flutuante </vt:lpstr>
      <vt:lpstr>Manipulando os números binários   </vt:lpstr>
      <vt:lpstr>Álgebra de Boolean</vt:lpstr>
      <vt:lpstr>Porta lógica E</vt:lpstr>
      <vt:lpstr>Porta lógica OU</vt:lpstr>
      <vt:lpstr>Porta lógica Não</vt:lpstr>
      <vt:lpstr>Porta lógica XOU</vt:lpstr>
      <vt:lpstr>Com essas portas podemos fazer nossas operações matemáticas</vt:lpstr>
      <vt:lpstr>Soma em binário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Exemplo </vt:lpstr>
      <vt:lpstr>Soma em binário - Atividade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</vt:lpstr>
      <vt:lpstr>Multiplicação em binário - 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2</cp:revision>
  <dcterms:created xsi:type="dcterms:W3CDTF">2022-03-30T19:21:48Z</dcterms:created>
  <dcterms:modified xsi:type="dcterms:W3CDTF">2024-04-02T00:39:20Z</dcterms:modified>
</cp:coreProperties>
</file>