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58" r:id="rId3"/>
    <p:sldId id="259" r:id="rId4"/>
    <p:sldId id="271" r:id="rId5"/>
    <p:sldId id="270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6" roundtripDataSignature="AMtx7mg1Il0lTMiKalH2SsGh6txHgEUf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56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7871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6866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3549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6041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3178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6665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3660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4496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3106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70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91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56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43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56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45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66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93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19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86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4485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40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886265" y="1291175"/>
            <a:ext cx="10238935" cy="5073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Calibri"/>
              <a:buNone/>
            </a:pPr>
            <a:r>
              <a:rPr lang="pt-BR" sz="8900" b="1" dirty="0">
                <a:solidFill>
                  <a:srgbClr val="2F5496"/>
                </a:solidFill>
              </a:rPr>
              <a:t>Fundamentos e Arquitetura de Computadores</a:t>
            </a:r>
            <a:br>
              <a:rPr lang="pt-BR" sz="5300" dirty="0">
                <a:solidFill>
                  <a:srgbClr val="2F5496"/>
                </a:solidFill>
              </a:rPr>
            </a:br>
            <a:br>
              <a:rPr lang="pt-BR" sz="5300" dirty="0">
                <a:solidFill>
                  <a:srgbClr val="2F5496"/>
                </a:solidFill>
              </a:rPr>
            </a:br>
            <a:r>
              <a:rPr lang="pt-BR" sz="4400" dirty="0">
                <a:solidFill>
                  <a:srgbClr val="2F5496"/>
                </a:solidFill>
              </a:rPr>
              <a:t>Henderson Chalegre</a:t>
            </a:r>
            <a:br>
              <a:rPr lang="pt-BR" dirty="0">
                <a:solidFill>
                  <a:srgbClr val="2F5496"/>
                </a:solidFill>
              </a:rPr>
            </a:br>
            <a:endParaRPr dirty="0">
              <a:solidFill>
                <a:srgbClr val="2F5496"/>
              </a:solidFill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9959925" y="5566825"/>
            <a:ext cx="2232075" cy="79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t-BR">
                <a:solidFill>
                  <a:schemeClr val="lt1"/>
                </a:solidFill>
              </a:rPr>
              <a:t>Henderson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t-BR">
                <a:solidFill>
                  <a:schemeClr val="lt1"/>
                </a:solidFill>
              </a:rPr>
              <a:t>Chalegre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79938" y="898525"/>
            <a:ext cx="850978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Sistemas de </a:t>
            </a:r>
            <a:r>
              <a:rPr lang="pt-BR" sz="6000" dirty="0">
                <a:solidFill>
                  <a:srgbClr val="1F386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umeração</a:t>
            </a:r>
            <a:endParaRPr sz="6000" dirty="0">
              <a:solidFill>
                <a:srgbClr val="1F3864"/>
              </a:solidFill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 dirty="0"/>
          </a:p>
        </p:txBody>
      </p:sp>
      <p:sp>
        <p:nvSpPr>
          <p:cNvPr id="3" name="Google Shape;98;p3">
            <a:extLst>
              <a:ext uri="{FF2B5EF4-FFF2-40B4-BE49-F238E27FC236}">
                <a16:creationId xmlns:a16="http://schemas.microsoft.com/office/drawing/2014/main" id="{1669B082-58DF-3850-85DC-24C1EDFB93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1099" y="1726321"/>
            <a:ext cx="7509802" cy="1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857250" indent="-857250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  <a:buFont typeface="Arial" panose="020B0604020202020204" pitchFamily="34" charset="0"/>
              <a:buChar char="•"/>
            </a:pPr>
            <a: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Binário (Base 2)</a:t>
            </a:r>
            <a:b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>
              <a:solidFill>
                <a:srgbClr val="1F3864"/>
              </a:solidFill>
            </a:endParaRPr>
          </a:p>
        </p:txBody>
      </p:sp>
      <p:sp>
        <p:nvSpPr>
          <p:cNvPr id="4" name="Google Shape;98;p3">
            <a:extLst>
              <a:ext uri="{FF2B5EF4-FFF2-40B4-BE49-F238E27FC236}">
                <a16:creationId xmlns:a16="http://schemas.microsoft.com/office/drawing/2014/main" id="{CC20FF3D-D373-1ACA-E8BD-D174CD0D980E}"/>
              </a:ext>
            </a:extLst>
          </p:cNvPr>
          <p:cNvSpPr txBox="1">
            <a:spLocks/>
          </p:cNvSpPr>
          <p:nvPr/>
        </p:nvSpPr>
        <p:spPr>
          <a:xfrm>
            <a:off x="1143000" y="3429000"/>
            <a:ext cx="10210800" cy="26214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615210-D43F-9168-ACD9-FB97B5C348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50" t="30658" r="30625" b="27900"/>
          <a:stretch/>
        </p:blipFill>
        <p:spPr>
          <a:xfrm>
            <a:off x="2606040" y="2586793"/>
            <a:ext cx="6461760" cy="375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00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79938" y="898525"/>
            <a:ext cx="850978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Sistemas de </a:t>
            </a:r>
            <a:r>
              <a:rPr lang="pt-BR" sz="6000" dirty="0">
                <a:solidFill>
                  <a:srgbClr val="1F386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umeração</a:t>
            </a:r>
            <a:endParaRPr sz="6000" dirty="0">
              <a:solidFill>
                <a:srgbClr val="1F3864"/>
              </a:solidFill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 dirty="0"/>
          </a:p>
        </p:txBody>
      </p:sp>
      <p:sp>
        <p:nvSpPr>
          <p:cNvPr id="3" name="Google Shape;98;p3">
            <a:extLst>
              <a:ext uri="{FF2B5EF4-FFF2-40B4-BE49-F238E27FC236}">
                <a16:creationId xmlns:a16="http://schemas.microsoft.com/office/drawing/2014/main" id="{1669B082-58DF-3850-85DC-24C1EDFB93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1099" y="2232878"/>
            <a:ext cx="7509802" cy="1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857250" indent="-857250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  <a:buFont typeface="Arial" panose="020B0604020202020204" pitchFamily="34" charset="0"/>
              <a:buChar char="•"/>
            </a:pPr>
            <a: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Binário (Base 2)</a:t>
            </a:r>
            <a:b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>
              <a:solidFill>
                <a:srgbClr val="1F3864"/>
              </a:solidFill>
            </a:endParaRPr>
          </a:p>
        </p:txBody>
      </p:sp>
      <p:sp>
        <p:nvSpPr>
          <p:cNvPr id="4" name="Google Shape;98;p3">
            <a:extLst>
              <a:ext uri="{FF2B5EF4-FFF2-40B4-BE49-F238E27FC236}">
                <a16:creationId xmlns:a16="http://schemas.microsoft.com/office/drawing/2014/main" id="{CC20FF3D-D373-1ACA-E8BD-D174CD0D980E}"/>
              </a:ext>
            </a:extLst>
          </p:cNvPr>
          <p:cNvSpPr txBox="1">
            <a:spLocks/>
          </p:cNvSpPr>
          <p:nvPr/>
        </p:nvSpPr>
        <p:spPr>
          <a:xfrm>
            <a:off x="1143000" y="3429000"/>
            <a:ext cx="10210800" cy="26214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representação binária é perfeitamente adequada para utilização pelos computadores</a:t>
            </a:r>
          </a:p>
          <a:p>
            <a:pPr algn="just"/>
            <a:endParaRPr lang="pt-BR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/>
            <a:r>
              <a:rPr lang="pt-B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 entanto, um número representado em binário pode apresentar muitos bits, ficando longo e passível de erros quando manipulado por seres humanos normais como por exemplo os programadores, analistas e engenheiros de sistemas.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674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79938" y="898525"/>
            <a:ext cx="850978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Sistemas de </a:t>
            </a:r>
            <a:r>
              <a:rPr lang="pt-BR" sz="6000" dirty="0">
                <a:solidFill>
                  <a:srgbClr val="1F386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umeração</a:t>
            </a:r>
            <a:endParaRPr sz="6000" dirty="0">
              <a:solidFill>
                <a:srgbClr val="1F3864"/>
              </a:solidFill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 dirty="0"/>
          </a:p>
        </p:txBody>
      </p:sp>
      <p:sp>
        <p:nvSpPr>
          <p:cNvPr id="3" name="Google Shape;98;p3">
            <a:extLst>
              <a:ext uri="{FF2B5EF4-FFF2-40B4-BE49-F238E27FC236}">
                <a16:creationId xmlns:a16="http://schemas.microsoft.com/office/drawing/2014/main" id="{1669B082-58DF-3850-85DC-24C1EDFB93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1099" y="1726321"/>
            <a:ext cx="7509802" cy="1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857250" indent="-857250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  <a:buFont typeface="Arial" panose="020B0604020202020204" pitchFamily="34" charset="0"/>
              <a:buChar char="•"/>
            </a:pPr>
            <a: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Binário (Base 2)</a:t>
            </a:r>
            <a:b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>
              <a:solidFill>
                <a:srgbClr val="1F3864"/>
              </a:solidFill>
            </a:endParaRPr>
          </a:p>
        </p:txBody>
      </p:sp>
      <p:sp>
        <p:nvSpPr>
          <p:cNvPr id="4" name="Google Shape;98;p3">
            <a:extLst>
              <a:ext uri="{FF2B5EF4-FFF2-40B4-BE49-F238E27FC236}">
                <a16:creationId xmlns:a16="http://schemas.microsoft.com/office/drawing/2014/main" id="{CC20FF3D-D373-1ACA-E8BD-D174CD0D980E}"/>
              </a:ext>
            </a:extLst>
          </p:cNvPr>
          <p:cNvSpPr txBox="1">
            <a:spLocks/>
          </p:cNvSpPr>
          <p:nvPr/>
        </p:nvSpPr>
        <p:spPr>
          <a:xfrm>
            <a:off x="996461" y="2118261"/>
            <a:ext cx="10210800" cy="26214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Exemplos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Vamos Transformar os seguintes números em decimal para binário: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Google Shape;98;p3">
            <a:extLst>
              <a:ext uri="{FF2B5EF4-FFF2-40B4-BE49-F238E27FC236}">
                <a16:creationId xmlns:a16="http://schemas.microsoft.com/office/drawing/2014/main" id="{0241F085-3F7E-2537-37A8-5DDC01AE73A3}"/>
              </a:ext>
            </a:extLst>
          </p:cNvPr>
          <p:cNvSpPr txBox="1">
            <a:spLocks/>
          </p:cNvSpPr>
          <p:nvPr/>
        </p:nvSpPr>
        <p:spPr>
          <a:xfrm>
            <a:off x="996461" y="3665700"/>
            <a:ext cx="1744394" cy="26214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pt-BR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20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65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Google Shape;98;p3">
            <a:extLst>
              <a:ext uri="{FF2B5EF4-FFF2-40B4-BE49-F238E27FC236}">
                <a16:creationId xmlns:a16="http://schemas.microsoft.com/office/drawing/2014/main" id="{C3BE091D-38B7-05D0-32DE-29040AA9E126}"/>
              </a:ext>
            </a:extLst>
          </p:cNvPr>
          <p:cNvSpPr txBox="1">
            <a:spLocks/>
          </p:cNvSpPr>
          <p:nvPr/>
        </p:nvSpPr>
        <p:spPr>
          <a:xfrm>
            <a:off x="2546838" y="3633114"/>
            <a:ext cx="1744394" cy="26214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32</a:t>
            </a:r>
            <a:endParaRPr lang="pt-BR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120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" name="Google Shape;98;p3">
            <a:extLst>
              <a:ext uri="{FF2B5EF4-FFF2-40B4-BE49-F238E27FC236}">
                <a16:creationId xmlns:a16="http://schemas.microsoft.com/office/drawing/2014/main" id="{C5944DFF-160B-D7D9-01DE-C5296EA0061D}"/>
              </a:ext>
            </a:extLst>
          </p:cNvPr>
          <p:cNvSpPr txBox="1">
            <a:spLocks/>
          </p:cNvSpPr>
          <p:nvPr/>
        </p:nvSpPr>
        <p:spPr>
          <a:xfrm>
            <a:off x="4047103" y="3591282"/>
            <a:ext cx="1744394" cy="26214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9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49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256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8" name="Google Shape;98;p3">
            <a:extLst>
              <a:ext uri="{FF2B5EF4-FFF2-40B4-BE49-F238E27FC236}">
                <a16:creationId xmlns:a16="http://schemas.microsoft.com/office/drawing/2014/main" id="{05B1C229-D09F-A4AF-524B-BC9ADBA09E35}"/>
              </a:ext>
            </a:extLst>
          </p:cNvPr>
          <p:cNvSpPr txBox="1">
            <a:spLocks/>
          </p:cNvSpPr>
          <p:nvPr/>
        </p:nvSpPr>
        <p:spPr>
          <a:xfrm>
            <a:off x="6400504" y="3633114"/>
            <a:ext cx="1744394" cy="26214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15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56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543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60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2194560" y="203067"/>
            <a:ext cx="9186202" cy="6654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Aritmética para Computadores com Inteiros e Ponto Flutuante</a:t>
            </a:r>
            <a:br>
              <a:rPr lang="pt-BR" sz="18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>
              <a:solidFill>
                <a:srgbClr val="1F3864"/>
              </a:solidFill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253218" y="365125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Letramento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/>
          </a:p>
        </p:txBody>
      </p:sp>
      <p:sp>
        <p:nvSpPr>
          <p:cNvPr id="100" name="Google Shape;100;p3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79938" y="898525"/>
            <a:ext cx="850978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Sistemas de </a:t>
            </a:r>
            <a:r>
              <a:rPr lang="pt-BR" sz="6000" dirty="0">
                <a:solidFill>
                  <a:srgbClr val="1F386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umeração</a:t>
            </a:r>
            <a:endParaRPr sz="6000" dirty="0">
              <a:solidFill>
                <a:srgbClr val="1F3864"/>
              </a:solidFill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sp>
        <p:nvSpPr>
          <p:cNvPr id="3" name="Google Shape;98;p3">
            <a:extLst>
              <a:ext uri="{FF2B5EF4-FFF2-40B4-BE49-F238E27FC236}">
                <a16:creationId xmlns:a16="http://schemas.microsoft.com/office/drawing/2014/main" id="{1669B082-58DF-3850-85DC-24C1EDFB93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232878"/>
            <a:ext cx="10226040" cy="1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base de um sistema é a quantidade de algarismos disponível na representação.</a:t>
            </a:r>
            <a:b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>
              <a:solidFill>
                <a:srgbClr val="1F3864"/>
              </a:solidFill>
            </a:endParaRPr>
          </a:p>
        </p:txBody>
      </p:sp>
      <p:pic>
        <p:nvPicPr>
          <p:cNvPr id="1026" name="Picture 2" descr="Brinquedo de Banho Letras e Números">
            <a:extLst>
              <a:ext uri="{FF2B5EF4-FFF2-40B4-BE49-F238E27FC236}">
                <a16:creationId xmlns:a16="http://schemas.microsoft.com/office/drawing/2014/main" id="{C0852885-1CDE-C992-CE6C-D711BC9DB9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15" b="16735"/>
          <a:stretch/>
        </p:blipFill>
        <p:spPr bwMode="auto">
          <a:xfrm>
            <a:off x="4281854" y="3200399"/>
            <a:ext cx="4434840" cy="302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79938" y="898525"/>
            <a:ext cx="850978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Sistemas de </a:t>
            </a:r>
            <a:r>
              <a:rPr lang="pt-BR" sz="6000" dirty="0">
                <a:solidFill>
                  <a:srgbClr val="1F386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umeração</a:t>
            </a:r>
            <a:endParaRPr sz="6000" dirty="0">
              <a:solidFill>
                <a:srgbClr val="1F3864"/>
              </a:solidFill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sp>
        <p:nvSpPr>
          <p:cNvPr id="5" name="Google Shape;98;p3">
            <a:extLst>
              <a:ext uri="{FF2B5EF4-FFF2-40B4-BE49-F238E27FC236}">
                <a16:creationId xmlns:a16="http://schemas.microsoft.com/office/drawing/2014/main" id="{C05ACEB2-F011-1A7F-EA99-70D4A6445383}"/>
              </a:ext>
            </a:extLst>
          </p:cNvPr>
          <p:cNvSpPr txBox="1">
            <a:spLocks/>
          </p:cNvSpPr>
          <p:nvPr/>
        </p:nvSpPr>
        <p:spPr>
          <a:xfrm>
            <a:off x="1179928" y="2232877"/>
            <a:ext cx="9259472" cy="42599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  <a:buFont typeface="Arial" panose="020B0604020202020204" pitchFamily="34" charset="0"/>
              <a:buChar char="•"/>
            </a:pPr>
            <a:r>
              <a:rPr lang="pt-BR" sz="6000" b="0" i="0" dirty="0">
                <a:solidFill>
                  <a:srgbClr val="1F3864"/>
                </a:solidFill>
                <a:effectLst/>
                <a:latin typeface="Times New Roman" panose="02020603050405020304" pitchFamily="18" charset="0"/>
              </a:rPr>
              <a:t>Decimal </a:t>
            </a:r>
          </a:p>
          <a:p>
            <a:pPr marL="857250" indent="-857250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  <a:buFont typeface="Arial" panose="020B0604020202020204" pitchFamily="34" charset="0"/>
              <a:buChar char="•"/>
            </a:pPr>
            <a:r>
              <a:rPr lang="pt-BR" sz="6000" b="0" i="0" dirty="0">
                <a:solidFill>
                  <a:srgbClr val="1F3864"/>
                </a:solidFill>
                <a:effectLst/>
                <a:latin typeface="Times New Roman" panose="02020603050405020304" pitchFamily="18" charset="0"/>
              </a:rPr>
              <a:t>Binário</a:t>
            </a:r>
          </a:p>
          <a:p>
            <a:pPr marL="857250" indent="-857250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  <a:buFont typeface="Arial" panose="020B0604020202020204" pitchFamily="34" charset="0"/>
              <a:buChar char="•"/>
            </a:pPr>
            <a:r>
              <a:rPr lang="pt-BR" sz="6000" b="0" i="0" dirty="0">
                <a:solidFill>
                  <a:srgbClr val="1F3864"/>
                </a:solidFill>
                <a:effectLst/>
                <a:latin typeface="Times New Roman" panose="02020603050405020304" pitchFamily="18" charset="0"/>
              </a:rPr>
              <a:t>Octal </a:t>
            </a:r>
          </a:p>
          <a:p>
            <a:pPr marL="857250" indent="-857250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  <a:buFont typeface="Arial" panose="020B0604020202020204" pitchFamily="34" charset="0"/>
              <a:buChar char="•"/>
            </a:pPr>
            <a:r>
              <a:rPr lang="pt-BR" sz="6000" kern="100" dirty="0">
                <a:solidFill>
                  <a:srgbClr val="1F386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Hexadecimal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6000" b="0" i="0" dirty="0">
                <a:solidFill>
                  <a:srgbClr val="1F3864"/>
                </a:solidFill>
                <a:effectLst/>
                <a:latin typeface="Times New Roman" panose="02020603050405020304" pitchFamily="18" charset="0"/>
              </a:rPr>
              <a:t> </a:t>
            </a:r>
            <a:br>
              <a:rPr lang="pt-BR" sz="1800" kern="100" dirty="0">
                <a:solidFill>
                  <a:srgbClr val="1F386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>
              <a:solidFill>
                <a:srgbClr val="1F38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50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79938" y="898525"/>
            <a:ext cx="850978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Sistemas de </a:t>
            </a:r>
            <a:r>
              <a:rPr lang="pt-BR" sz="6000" dirty="0">
                <a:solidFill>
                  <a:srgbClr val="1F386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umeração</a:t>
            </a:r>
            <a:endParaRPr sz="6000" dirty="0">
              <a:solidFill>
                <a:srgbClr val="1F3864"/>
              </a:solidFill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/>
          </a:p>
        </p:txBody>
      </p:sp>
      <p:sp>
        <p:nvSpPr>
          <p:cNvPr id="3" name="Google Shape;98;p3">
            <a:extLst>
              <a:ext uri="{FF2B5EF4-FFF2-40B4-BE49-F238E27FC236}">
                <a16:creationId xmlns:a16="http://schemas.microsoft.com/office/drawing/2014/main" id="{1669B082-58DF-3850-85DC-24C1EDFB93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1099" y="2232878"/>
            <a:ext cx="7509802" cy="1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857250" indent="-857250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  <a:buFont typeface="Arial" panose="020B0604020202020204" pitchFamily="34" charset="0"/>
              <a:buChar char="•"/>
            </a:pPr>
            <a: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Decimal (Base 10)</a:t>
            </a:r>
            <a:b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>
              <a:solidFill>
                <a:srgbClr val="1F3864"/>
              </a:solidFill>
            </a:endParaRPr>
          </a:p>
        </p:txBody>
      </p:sp>
      <p:sp>
        <p:nvSpPr>
          <p:cNvPr id="4" name="Google Shape;98;p3">
            <a:extLst>
              <a:ext uri="{FF2B5EF4-FFF2-40B4-BE49-F238E27FC236}">
                <a16:creationId xmlns:a16="http://schemas.microsoft.com/office/drawing/2014/main" id="{CC20FF3D-D373-1ACA-E8BD-D174CD0D980E}"/>
              </a:ext>
            </a:extLst>
          </p:cNvPr>
          <p:cNvSpPr txBox="1">
            <a:spLocks/>
          </p:cNvSpPr>
          <p:nvPr/>
        </p:nvSpPr>
        <p:spPr>
          <a:xfrm>
            <a:off x="1143000" y="3429000"/>
            <a:ext cx="10210800" cy="26214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Na base 10, dispomos de 10 algarismos para a representação do número: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0, 1, 2, 3, 4, 5, 6, 7, 8 e 9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Esse sistema aprendemos desde que somos alfabetizados</a:t>
            </a:r>
            <a:endParaRPr lang="pt-BR" dirty="0">
              <a:solidFill>
                <a:srgbClr val="1F38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23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79938" y="898525"/>
            <a:ext cx="850978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Sistemas de </a:t>
            </a:r>
            <a:r>
              <a:rPr lang="pt-BR" sz="6000" dirty="0">
                <a:solidFill>
                  <a:srgbClr val="1F386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umeração</a:t>
            </a:r>
            <a:endParaRPr sz="6000" dirty="0">
              <a:solidFill>
                <a:srgbClr val="1F3864"/>
              </a:solidFill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 dirty="0"/>
          </a:p>
        </p:txBody>
      </p:sp>
      <p:sp>
        <p:nvSpPr>
          <p:cNvPr id="3" name="Google Shape;98;p3">
            <a:extLst>
              <a:ext uri="{FF2B5EF4-FFF2-40B4-BE49-F238E27FC236}">
                <a16:creationId xmlns:a16="http://schemas.microsoft.com/office/drawing/2014/main" id="{1669B082-58DF-3850-85DC-24C1EDFB93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1099" y="2232878"/>
            <a:ext cx="7509802" cy="1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857250" indent="-857250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  <a:buFont typeface="Arial" panose="020B0604020202020204" pitchFamily="34" charset="0"/>
              <a:buChar char="•"/>
            </a:pPr>
            <a: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Binário (Base 2)</a:t>
            </a:r>
            <a:b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>
              <a:solidFill>
                <a:srgbClr val="1F3864"/>
              </a:solidFill>
            </a:endParaRPr>
          </a:p>
        </p:txBody>
      </p:sp>
      <p:sp>
        <p:nvSpPr>
          <p:cNvPr id="4" name="Google Shape;98;p3">
            <a:extLst>
              <a:ext uri="{FF2B5EF4-FFF2-40B4-BE49-F238E27FC236}">
                <a16:creationId xmlns:a16="http://schemas.microsoft.com/office/drawing/2014/main" id="{CC20FF3D-D373-1ACA-E8BD-D174CD0D980E}"/>
              </a:ext>
            </a:extLst>
          </p:cNvPr>
          <p:cNvSpPr txBox="1">
            <a:spLocks/>
          </p:cNvSpPr>
          <p:nvPr/>
        </p:nvSpPr>
        <p:spPr>
          <a:xfrm>
            <a:off x="1143000" y="3429000"/>
            <a:ext cx="10210800" cy="26214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Na base 2, dispomos de 2 algarismos para a representação do número: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0, 1</a:t>
            </a:r>
          </a:p>
        </p:txBody>
      </p:sp>
    </p:spTree>
    <p:extLst>
      <p:ext uri="{BB962C8B-B14F-4D97-AF65-F5344CB8AC3E}">
        <p14:creationId xmlns:p14="http://schemas.microsoft.com/office/powerpoint/2010/main" val="3567756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79938" y="898525"/>
            <a:ext cx="850978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Sistemas de </a:t>
            </a:r>
            <a:r>
              <a:rPr lang="pt-BR" sz="6000" dirty="0">
                <a:solidFill>
                  <a:srgbClr val="1F386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umeração</a:t>
            </a:r>
            <a:endParaRPr sz="6000" dirty="0">
              <a:solidFill>
                <a:srgbClr val="1F3864"/>
              </a:solidFill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 dirty="0"/>
          </a:p>
        </p:txBody>
      </p:sp>
      <p:sp>
        <p:nvSpPr>
          <p:cNvPr id="3" name="Google Shape;98;p3">
            <a:extLst>
              <a:ext uri="{FF2B5EF4-FFF2-40B4-BE49-F238E27FC236}">
                <a16:creationId xmlns:a16="http://schemas.microsoft.com/office/drawing/2014/main" id="{1669B082-58DF-3850-85DC-24C1EDFB93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1099" y="2232878"/>
            <a:ext cx="7509802" cy="1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857250" indent="-857250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  <a:buFont typeface="Arial" panose="020B0604020202020204" pitchFamily="34" charset="0"/>
              <a:buChar char="•"/>
            </a:pPr>
            <a: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Binário (Base 2)</a:t>
            </a:r>
            <a:b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>
              <a:solidFill>
                <a:srgbClr val="1F3864"/>
              </a:solidFill>
            </a:endParaRPr>
          </a:p>
        </p:txBody>
      </p:sp>
      <p:sp>
        <p:nvSpPr>
          <p:cNvPr id="4" name="Google Shape;98;p3">
            <a:extLst>
              <a:ext uri="{FF2B5EF4-FFF2-40B4-BE49-F238E27FC236}">
                <a16:creationId xmlns:a16="http://schemas.microsoft.com/office/drawing/2014/main" id="{CC20FF3D-D373-1ACA-E8BD-D174CD0D980E}"/>
              </a:ext>
            </a:extLst>
          </p:cNvPr>
          <p:cNvSpPr txBox="1">
            <a:spLocks/>
          </p:cNvSpPr>
          <p:nvPr/>
        </p:nvSpPr>
        <p:spPr>
          <a:xfrm>
            <a:off x="1478280" y="3429000"/>
            <a:ext cx="9875520" cy="26214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Os computadores modernos utilizam apenas o sistema binário, isto é, todas as informações armazenadas ou processadas no computador usam apenas duas grandezas, representadas pelos algarismos 0 e 1.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6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79938" y="898525"/>
            <a:ext cx="850978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Sistemas de </a:t>
            </a:r>
            <a:r>
              <a:rPr lang="pt-BR" sz="6000" dirty="0">
                <a:solidFill>
                  <a:srgbClr val="1F386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umeração</a:t>
            </a:r>
            <a:endParaRPr sz="6000" dirty="0">
              <a:solidFill>
                <a:srgbClr val="1F3864"/>
              </a:solidFill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 dirty="0"/>
          </a:p>
        </p:txBody>
      </p:sp>
      <p:sp>
        <p:nvSpPr>
          <p:cNvPr id="3" name="Google Shape;98;p3">
            <a:extLst>
              <a:ext uri="{FF2B5EF4-FFF2-40B4-BE49-F238E27FC236}">
                <a16:creationId xmlns:a16="http://schemas.microsoft.com/office/drawing/2014/main" id="{1669B082-58DF-3850-85DC-24C1EDFB93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1099" y="2232878"/>
            <a:ext cx="7509802" cy="1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857250" indent="-857250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  <a:buFont typeface="Arial" panose="020B0604020202020204" pitchFamily="34" charset="0"/>
              <a:buChar char="•"/>
            </a:pPr>
            <a: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Binário (Base 2)</a:t>
            </a:r>
            <a:b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>
              <a:solidFill>
                <a:srgbClr val="1F3864"/>
              </a:solidFill>
            </a:endParaRPr>
          </a:p>
        </p:txBody>
      </p:sp>
      <p:sp>
        <p:nvSpPr>
          <p:cNvPr id="4" name="Google Shape;98;p3">
            <a:extLst>
              <a:ext uri="{FF2B5EF4-FFF2-40B4-BE49-F238E27FC236}">
                <a16:creationId xmlns:a16="http://schemas.microsoft.com/office/drawing/2014/main" id="{CC20FF3D-D373-1ACA-E8BD-D174CD0D980E}"/>
              </a:ext>
            </a:extLst>
          </p:cNvPr>
          <p:cNvSpPr txBox="1">
            <a:spLocks/>
          </p:cNvSpPr>
          <p:nvPr/>
        </p:nvSpPr>
        <p:spPr>
          <a:xfrm>
            <a:off x="1143000" y="3429000"/>
            <a:ext cx="10210800" cy="26214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Essa decisão de projeto deve-se à maior facilidade de representação interna no computador, que é obtida através de dois diferentes níveis de tensão.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Havendo apenas dois algarismos, portanto dígitos binários, o elemento mínimo de informação nos computadores é chamado de bit ( 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binary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digit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5614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79938" y="898525"/>
            <a:ext cx="850978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Sistemas de </a:t>
            </a:r>
            <a:r>
              <a:rPr lang="pt-BR" sz="6000" dirty="0">
                <a:solidFill>
                  <a:srgbClr val="1F386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t-BR" sz="60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umeração</a:t>
            </a:r>
            <a:endParaRPr sz="6000" dirty="0">
              <a:solidFill>
                <a:srgbClr val="1F3864"/>
              </a:solidFill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124264" y="5661878"/>
            <a:ext cx="17443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endParaRPr dirty="0"/>
          </a:p>
        </p:txBody>
      </p:sp>
      <p:sp>
        <p:nvSpPr>
          <p:cNvPr id="3" name="Google Shape;98;p3">
            <a:extLst>
              <a:ext uri="{FF2B5EF4-FFF2-40B4-BE49-F238E27FC236}">
                <a16:creationId xmlns:a16="http://schemas.microsoft.com/office/drawing/2014/main" id="{1669B082-58DF-3850-85DC-24C1EDFB93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1099" y="2232878"/>
            <a:ext cx="7509802" cy="1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857250" indent="-857250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  <a:buFont typeface="Arial" panose="020B0604020202020204" pitchFamily="34" charset="0"/>
              <a:buChar char="•"/>
            </a:pPr>
            <a: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Binário (Base 2)</a:t>
            </a:r>
            <a:br>
              <a:rPr lang="pt-BR" sz="60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>
              <a:solidFill>
                <a:srgbClr val="1F3864"/>
              </a:solidFill>
            </a:endParaRPr>
          </a:p>
        </p:txBody>
      </p:sp>
      <p:sp>
        <p:nvSpPr>
          <p:cNvPr id="4" name="Google Shape;98;p3">
            <a:extLst>
              <a:ext uri="{FF2B5EF4-FFF2-40B4-BE49-F238E27FC236}">
                <a16:creationId xmlns:a16="http://schemas.microsoft.com/office/drawing/2014/main" id="{CC20FF3D-D373-1ACA-E8BD-D174CD0D980E}"/>
              </a:ext>
            </a:extLst>
          </p:cNvPr>
          <p:cNvSpPr txBox="1">
            <a:spLocks/>
          </p:cNvSpPr>
          <p:nvPr/>
        </p:nvSpPr>
        <p:spPr>
          <a:xfrm>
            <a:off x="1143000" y="3429000"/>
            <a:ext cx="10210800" cy="26214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Essa decisão de projeto deve-se à maior facilidade de representação interna no computador, que é obtida através de dois diferentes níveis de tensão.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endParaRPr lang="pt-BR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SzPts val="6000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Havendo apenas dois algarismos, portanto dígitos binários, o elemento mínimo de informação nos computadores é chamado de bit ( 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binary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digit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12154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11294</TotalTime>
  <Words>412</Words>
  <Application>Microsoft Office PowerPoint</Application>
  <PresentationFormat>Widescreen</PresentationFormat>
  <Paragraphs>99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Retrospectiva</vt:lpstr>
      <vt:lpstr>Fundamentos e Arquitetura de Computadores  Henderson Chalegre </vt:lpstr>
      <vt:lpstr>Aritmética para Computadores com Inteiros e Ponto Flutuante </vt:lpstr>
      <vt:lpstr>A base de um sistema é a quantidade de algarismos disponível na representação.  </vt:lpstr>
      <vt:lpstr>Apresentação do PowerPoint</vt:lpstr>
      <vt:lpstr>Decimal (Base 10)  </vt:lpstr>
      <vt:lpstr>Binário (Base 2)  </vt:lpstr>
      <vt:lpstr>Binário (Base 2)  </vt:lpstr>
      <vt:lpstr>Binário (Base 2)  </vt:lpstr>
      <vt:lpstr>Binário (Base 2)  </vt:lpstr>
      <vt:lpstr>Binário (Base 2)  </vt:lpstr>
      <vt:lpstr>Binário (Base 2)  </vt:lpstr>
      <vt:lpstr>Binário (Base 2)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e Arquitetura de Computadores  Henderson Chalegre</dc:title>
  <dc:creator>Henderson Chalegre</dc:creator>
  <cp:lastModifiedBy>Henderson Chalegre</cp:lastModifiedBy>
  <cp:revision>3</cp:revision>
  <dcterms:created xsi:type="dcterms:W3CDTF">2022-03-30T19:21:48Z</dcterms:created>
  <dcterms:modified xsi:type="dcterms:W3CDTF">2024-03-27T12:27:50Z</dcterms:modified>
</cp:coreProperties>
</file>