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AF83F-F1EA-4340-8C58-5292C1B67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611A91-E110-4A8F-AC6E-263944D1B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E79B7A-2961-465A-92B4-31A20C9D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F966-55B9-481E-9D57-D5A22C1888C4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3C1B5A-4E4D-47C3-A69D-2A5ED5EBB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D263BC-2CE0-44D7-B7F2-816AC223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6A72-5F40-415C-8778-F7A50A65C5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01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55FD0-B878-4E64-9A68-D870D948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38010E-8918-4786-B544-3E2944130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D3916D-F909-4919-957D-E32FC311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F966-55B9-481E-9D57-D5A22C1888C4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EAC54C-4FB4-45DE-90EC-826C303E3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89BF22-7FA3-425E-8706-656437BF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6A72-5F40-415C-8778-F7A50A65C5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34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98526E-C45A-420F-B6B2-C961F059C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91035C-F15A-4C4D-8B23-6B97A8720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2BF1CC-E3C5-4CD3-B707-139F64490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F966-55B9-481E-9D57-D5A22C1888C4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409436-6996-4570-84EA-A3874FFF1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1A286F-7315-4EC4-AD6C-6A93199D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6A72-5F40-415C-8778-F7A50A65C5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71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B7E2F-8E25-453C-AC21-A2C42C46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0160E1-51CE-4E78-81F7-5FB69458B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1395C9-5D94-4534-B985-E1526E31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F966-55B9-481E-9D57-D5A22C1888C4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648486-F5BF-49AD-9E56-26DECED5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DE1C50-39C8-406F-88E2-0E313DF4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6A72-5F40-415C-8778-F7A50A65C5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61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28F03-8098-4F4C-B1EE-8FFB4B67A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1E803A-80A2-405C-B1ED-46CD78CE8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CFB615-750B-4E1E-86A8-619C8BC8E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F966-55B9-481E-9D57-D5A22C1888C4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9F4C3C-0546-4A1B-842A-95DC17CFC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ADD50F-D401-46CA-8415-8187E4A1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6A72-5F40-415C-8778-F7A50A65C5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48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A9856-7168-4E73-BAD6-27B0CDA6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77B953-CB92-441E-AD26-529CA704A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51A517-69C4-4B36-AF1F-39654F0FC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56300C-891B-4929-B564-D98E9F516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F966-55B9-481E-9D57-D5A22C1888C4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377704-6143-4A26-B5ED-19A205595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D9FB9A-FEAC-44B7-8A0B-56589138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6A72-5F40-415C-8778-F7A50A65C5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41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08117-C869-42A6-A5B2-49D7EA06C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400565-8D74-43A5-884B-3C03EDBC2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80C492-44E7-4C43-8169-5EE5D53EE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C1F090-779E-46C1-BEB0-7809E5641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76131A-E55A-4153-A484-C90FC1F91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D267519-3310-4077-81A8-1074C7FD9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F966-55B9-481E-9D57-D5A22C1888C4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183E7C-DBC7-4FB5-8339-904CCB87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AD7A98B-3E5B-40E2-BCC1-A8D7DA81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6A72-5F40-415C-8778-F7A50A65C5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28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14E7D-4AE2-4A7A-A3DF-290C0C29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B589045-A0A5-4A5B-8F37-00924518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F966-55B9-481E-9D57-D5A22C1888C4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891733D-461C-418D-A7FB-27E1ECFF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407582-3949-4A21-85CD-3CB38859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6A72-5F40-415C-8778-F7A50A65C5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44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CBEE32D-8824-4CCA-8AB0-7B6A6D36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F966-55B9-481E-9D57-D5A22C1888C4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22C6E33-9852-4EB4-B5A6-647F7C80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FE1590-A722-4592-AAD9-3092F99F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6A72-5F40-415C-8778-F7A50A65C5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59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45CCE-9ADB-4840-B605-F93C223C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F6FBF5-A3AF-4F40-8B21-E60A1F756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65D153-AF3B-4855-8BAC-2E426B8AE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24B417-32D9-4BE5-91EB-B768912B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F966-55B9-481E-9D57-D5A22C1888C4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8259DD-C892-45F4-B998-52095B30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F152FF-4BC1-472E-B20F-65C98C83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6A72-5F40-415C-8778-F7A50A65C5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11328-676B-459A-9488-930B9B3C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586E10E-C08B-4C17-885D-74A1D24C5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D6F993-DD2A-4646-BF8B-A0CACD077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9B4BFF-74EE-407A-8F2A-0E593563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F966-55B9-481E-9D57-D5A22C1888C4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7E943F-FD67-4FF3-BAC3-B8802764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8B8BCE-1E3A-4167-B19D-C9CEF852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6A72-5F40-415C-8778-F7A50A65C5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00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A06EC94-4924-47F8-B749-A82E98D4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45CE93-10F6-41BB-906A-1B053DC21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A1BC87-D050-4B1B-8E92-B7AB09FE6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0F966-55B9-481E-9D57-D5A22C1888C4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9C12BB-FCEF-4FF4-A6FB-332B3C4BE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F22674-FB65-44A4-8246-1228DC955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E6A72-5F40-415C-8778-F7A50A65C5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30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80995-1064-4289-9B21-89A5CDADA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APS – Fundamentos de Banco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EF4010-727B-40C4-9731-78613BC978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Equipe:</a:t>
            </a:r>
          </a:p>
          <a:p>
            <a:r>
              <a:rPr lang="pt-BR" dirty="0"/>
              <a:t>Henderson Lima</a:t>
            </a:r>
          </a:p>
        </p:txBody>
      </p:sp>
    </p:spTree>
    <p:extLst>
      <p:ext uri="{BB962C8B-B14F-4D97-AF65-F5344CB8AC3E}">
        <p14:creationId xmlns:p14="http://schemas.microsoft.com/office/powerpoint/2010/main" val="237448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2CAD0-9C55-4264-A5BC-CA5E4516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A8ED8D-78CF-4BCA-A0A2-09A3E68D38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 projeto consiste na representação de uma Papelaria, onde essa vende apenas dois tipos de papel: C (Comum) e NC (Não Comum). </a:t>
            </a:r>
          </a:p>
          <a:p>
            <a:r>
              <a:rPr lang="pt-BR" dirty="0"/>
              <a:t>Na elaboração do DER (Diagrama de Entidade e Relacionamento) consideramos as seguintes entidades:</a:t>
            </a:r>
          </a:p>
          <a:p>
            <a:pPr marL="0" indent="0">
              <a:buNone/>
            </a:pPr>
            <a:r>
              <a:rPr lang="pt-BR" dirty="0"/>
              <a:t> - Empresa</a:t>
            </a:r>
          </a:p>
          <a:p>
            <a:pPr marL="0" indent="0">
              <a:buNone/>
            </a:pPr>
            <a:r>
              <a:rPr lang="pt-BR" dirty="0"/>
              <a:t> - Filial</a:t>
            </a:r>
          </a:p>
          <a:p>
            <a:pPr marL="0" indent="0">
              <a:buNone/>
            </a:pPr>
            <a:r>
              <a:rPr lang="pt-BR" dirty="0"/>
              <a:t> - Pedidos</a:t>
            </a:r>
          </a:p>
          <a:p>
            <a:pPr marL="0" indent="0">
              <a:buNone/>
            </a:pPr>
            <a:r>
              <a:rPr lang="pt-BR" dirty="0"/>
              <a:t> - Vendedores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8D8A62F5-202F-40DF-8E99-9AC2CA16E2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745" y="2568271"/>
            <a:ext cx="6229255" cy="2126706"/>
          </a:xfrm>
        </p:spPr>
      </p:pic>
    </p:spTree>
    <p:extLst>
      <p:ext uri="{BB962C8B-B14F-4D97-AF65-F5344CB8AC3E}">
        <p14:creationId xmlns:p14="http://schemas.microsoft.com/office/powerpoint/2010/main" val="108335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BD46A-6FEE-4A97-8955-2D27C0FE2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-176503"/>
            <a:ext cx="10515600" cy="1325563"/>
          </a:xfrm>
        </p:spPr>
        <p:txBody>
          <a:bodyPr/>
          <a:lstStyle/>
          <a:p>
            <a:r>
              <a:rPr lang="pt-BR" dirty="0"/>
              <a:t>Dicionário de Dados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167E0801-5A68-49D7-9724-4666CD3CE23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77879844"/>
              </p:ext>
            </p:extLst>
          </p:nvPr>
        </p:nvGraphicFramePr>
        <p:xfrm>
          <a:off x="2493061" y="1149060"/>
          <a:ext cx="72058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957">
                  <a:extLst>
                    <a:ext uri="{9D8B030D-6E8A-4147-A177-3AD203B41FA5}">
                      <a16:colId xmlns:a16="http://schemas.microsoft.com/office/drawing/2014/main" val="2615706114"/>
                    </a:ext>
                  </a:extLst>
                </a:gridCol>
                <a:gridCol w="2401957">
                  <a:extLst>
                    <a:ext uri="{9D8B030D-6E8A-4147-A177-3AD203B41FA5}">
                      <a16:colId xmlns:a16="http://schemas.microsoft.com/office/drawing/2014/main" val="3413877850"/>
                    </a:ext>
                  </a:extLst>
                </a:gridCol>
                <a:gridCol w="2401957">
                  <a:extLst>
                    <a:ext uri="{9D8B030D-6E8A-4147-A177-3AD203B41FA5}">
                      <a16:colId xmlns:a16="http://schemas.microsoft.com/office/drawing/2014/main" val="49836157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Entidade: Empresa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42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Atributo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Tipo de 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41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Cod. Identificação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92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Caractere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 da Empresa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09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Nome_Representante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Caractere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Repres. Da Empresa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133656"/>
                  </a:ext>
                </a:extLst>
              </a:tr>
            </a:tbl>
          </a:graphicData>
        </a:graphic>
      </p:graphicFrame>
      <p:graphicFrame>
        <p:nvGraphicFramePr>
          <p:cNvPr id="4" name="Espaço Reservado para Conteúdo 4">
            <a:extLst>
              <a:ext uri="{FF2B5EF4-FFF2-40B4-BE49-F238E27FC236}">
                <a16:creationId xmlns:a16="http://schemas.microsoft.com/office/drawing/2014/main" id="{39580EA5-B67A-4C48-8D6B-10E8DCDD96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2278846"/>
              </p:ext>
            </p:extLst>
          </p:nvPr>
        </p:nvGraphicFramePr>
        <p:xfrm>
          <a:off x="2493061" y="3231890"/>
          <a:ext cx="720587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957">
                  <a:extLst>
                    <a:ext uri="{9D8B030D-6E8A-4147-A177-3AD203B41FA5}">
                      <a16:colId xmlns:a16="http://schemas.microsoft.com/office/drawing/2014/main" val="2615706114"/>
                    </a:ext>
                  </a:extLst>
                </a:gridCol>
                <a:gridCol w="2401957">
                  <a:extLst>
                    <a:ext uri="{9D8B030D-6E8A-4147-A177-3AD203B41FA5}">
                      <a16:colId xmlns:a16="http://schemas.microsoft.com/office/drawing/2014/main" val="3413877850"/>
                    </a:ext>
                  </a:extLst>
                </a:gridCol>
                <a:gridCol w="2401957">
                  <a:extLst>
                    <a:ext uri="{9D8B030D-6E8A-4147-A177-3AD203B41FA5}">
                      <a16:colId xmlns:a16="http://schemas.microsoft.com/office/drawing/2014/main" val="49836157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Entidade: Filial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42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Atributo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Tipo de 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41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Cod. Identificação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92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Caractere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 da Filial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099342"/>
                  </a:ext>
                </a:extLst>
              </a:tr>
            </a:tbl>
          </a:graphicData>
        </a:graphic>
      </p:graphicFrame>
      <p:graphicFrame>
        <p:nvGraphicFramePr>
          <p:cNvPr id="7" name="Espaço Reservado para Conteúdo 4">
            <a:extLst>
              <a:ext uri="{FF2B5EF4-FFF2-40B4-BE49-F238E27FC236}">
                <a16:creationId xmlns:a16="http://schemas.microsoft.com/office/drawing/2014/main" id="{4BF386E2-BE23-47FA-A75D-A746532419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4713557"/>
              </p:ext>
            </p:extLst>
          </p:nvPr>
        </p:nvGraphicFramePr>
        <p:xfrm>
          <a:off x="2493061" y="4943880"/>
          <a:ext cx="72058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957">
                  <a:extLst>
                    <a:ext uri="{9D8B030D-6E8A-4147-A177-3AD203B41FA5}">
                      <a16:colId xmlns:a16="http://schemas.microsoft.com/office/drawing/2014/main" val="2615706114"/>
                    </a:ext>
                  </a:extLst>
                </a:gridCol>
                <a:gridCol w="2401957">
                  <a:extLst>
                    <a:ext uri="{9D8B030D-6E8A-4147-A177-3AD203B41FA5}">
                      <a16:colId xmlns:a16="http://schemas.microsoft.com/office/drawing/2014/main" val="3413877850"/>
                    </a:ext>
                  </a:extLst>
                </a:gridCol>
                <a:gridCol w="2401957">
                  <a:extLst>
                    <a:ext uri="{9D8B030D-6E8A-4147-A177-3AD203B41FA5}">
                      <a16:colId xmlns:a16="http://schemas.microsoft.com/office/drawing/2014/main" val="49836157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Entidade: Vendedores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42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Atributo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Tipo de 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41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Cod. Identificação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92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IDFilial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Caractere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FK Cod.Ident. Filial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09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Caractere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 do Vendedor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133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31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6DCD1-3D98-493B-88DB-00F122F0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F03B305B-57C3-4329-9F25-706B0D7985C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13223931"/>
              </p:ext>
            </p:extLst>
          </p:nvPr>
        </p:nvGraphicFramePr>
        <p:xfrm>
          <a:off x="2493064" y="1690688"/>
          <a:ext cx="7205871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957">
                  <a:extLst>
                    <a:ext uri="{9D8B030D-6E8A-4147-A177-3AD203B41FA5}">
                      <a16:colId xmlns:a16="http://schemas.microsoft.com/office/drawing/2014/main" val="2615706114"/>
                    </a:ext>
                  </a:extLst>
                </a:gridCol>
                <a:gridCol w="2401957">
                  <a:extLst>
                    <a:ext uri="{9D8B030D-6E8A-4147-A177-3AD203B41FA5}">
                      <a16:colId xmlns:a16="http://schemas.microsoft.com/office/drawing/2014/main" val="3413877850"/>
                    </a:ext>
                  </a:extLst>
                </a:gridCol>
                <a:gridCol w="2401957">
                  <a:extLst>
                    <a:ext uri="{9D8B030D-6E8A-4147-A177-3AD203B41FA5}">
                      <a16:colId xmlns:a16="http://schemas.microsoft.com/office/drawing/2014/main" val="49836157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Entidade: Pedidos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42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Atributo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Tipo de 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41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Cod. Identificação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92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IDVendedor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FK Cod.Ident. Vendedor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09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IDEmpresa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FK Cod.Ident. Empresa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13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QTD_NC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Quant. Papel 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5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QTD_C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Inteiro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Quant. Papel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057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Total_Qtd_Pedido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Inteiro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Total de Papel por Pedido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75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Total_RS_C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Total em R$ de Papel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1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Total_RS_NC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Total em R$ de Papel 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221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Total_RS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Total em R$ do Pedido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7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34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5312D-E10A-4144-B59F-222CB359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88E513-CE46-4D80-8F2B-86B5145BD3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Ao elaborar o modelo logico, obtivemos as seguintes representações em cada entidade com seus respectivos relacionamentos indicados.</a:t>
            </a:r>
          </a:p>
          <a:p>
            <a:endParaRPr lang="pt-BR" dirty="0"/>
          </a:p>
          <a:p>
            <a:r>
              <a:rPr lang="pt-BR" dirty="0"/>
              <a:t>Relacionamentos:</a:t>
            </a:r>
          </a:p>
          <a:p>
            <a:pPr marL="0" indent="0">
              <a:buNone/>
            </a:pPr>
            <a:r>
              <a:rPr lang="pt-BR" dirty="0"/>
              <a:t>   IDFilial – Vendedores</a:t>
            </a:r>
          </a:p>
          <a:p>
            <a:pPr marL="0" indent="0">
              <a:buNone/>
            </a:pPr>
            <a:r>
              <a:rPr lang="pt-BR" dirty="0"/>
              <a:t>   IDVendedor – Pedidos</a:t>
            </a:r>
          </a:p>
          <a:p>
            <a:pPr marL="0" indent="0">
              <a:buNone/>
            </a:pPr>
            <a:r>
              <a:rPr lang="pt-BR" dirty="0"/>
              <a:t>   IDEmpresa – Pedidos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9" name="Espaço Reservado para Conteúdo 5">
            <a:extLst>
              <a:ext uri="{FF2B5EF4-FFF2-40B4-BE49-F238E27FC236}">
                <a16:creationId xmlns:a16="http://schemas.microsoft.com/office/drawing/2014/main" id="{B6A56ECA-A8EF-4A4C-9478-98A4608D6206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" t="3461" r="6150" b="9560"/>
          <a:stretch/>
        </p:blipFill>
        <p:spPr bwMode="auto">
          <a:xfrm>
            <a:off x="6172200" y="2097352"/>
            <a:ext cx="5181600" cy="38078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1632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27B22-1FE6-4E4A-9524-137C8AFD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Físico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64E8AA-A5F0-4B9A-815F-6AC255255C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No modelo físico utilizamos o SGBD (Sistema Gerenciamento de Banco de Dados) </a:t>
            </a:r>
            <a:r>
              <a:rPr lang="pt-BR" b="1" dirty="0"/>
              <a:t>MySQL </a:t>
            </a:r>
            <a:r>
              <a:rPr lang="pt-BR" b="1" dirty="0" err="1"/>
              <a:t>WorkBench</a:t>
            </a:r>
            <a:r>
              <a:rPr lang="pt-BR" b="1" dirty="0"/>
              <a:t> </a:t>
            </a:r>
            <a:r>
              <a:rPr lang="pt-BR" dirty="0"/>
              <a:t>para a criação do Banco de Dados.</a:t>
            </a:r>
          </a:p>
          <a:p>
            <a:r>
              <a:rPr lang="pt-BR" dirty="0"/>
              <a:t>Comandos:</a:t>
            </a:r>
          </a:p>
          <a:p>
            <a:pPr marL="0" indent="0">
              <a:buNone/>
            </a:pPr>
            <a:endParaRPr lang="pt-BR" dirty="0"/>
          </a:p>
          <a:p>
            <a:pPr>
              <a:buFontTx/>
              <a:buChar char="-"/>
            </a:pPr>
            <a:r>
              <a:rPr lang="pt-BR" dirty="0"/>
              <a:t>Valor Arrecadado por Vendedor em cada Pedido :</a:t>
            </a:r>
          </a:p>
          <a:p>
            <a:pPr marL="0" indent="0">
              <a:buNone/>
            </a:pPr>
            <a:r>
              <a:rPr lang="pt-BR" dirty="0"/>
              <a:t>   </a:t>
            </a:r>
            <a:r>
              <a:rPr lang="pt-BR" dirty="0" err="1"/>
              <a:t>select</a:t>
            </a:r>
            <a:r>
              <a:rPr lang="pt-BR" dirty="0"/>
              <a:t> v.id , </a:t>
            </a:r>
            <a:r>
              <a:rPr lang="pt-BR" dirty="0" err="1"/>
              <a:t>v.nome</a:t>
            </a:r>
            <a:r>
              <a:rPr lang="pt-BR" dirty="0"/>
              <a:t> , </a:t>
            </a:r>
            <a:r>
              <a:rPr lang="pt-BR" dirty="0" err="1"/>
              <a:t>p.Total_RS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</a:t>
            </a:r>
            <a:r>
              <a:rPr lang="pt-BR" dirty="0" err="1"/>
              <a:t>from</a:t>
            </a:r>
            <a:r>
              <a:rPr lang="pt-BR" dirty="0"/>
              <a:t> vendedores as v</a:t>
            </a:r>
          </a:p>
          <a:p>
            <a:pPr marL="0" indent="0">
              <a:buNone/>
            </a:pPr>
            <a:r>
              <a:rPr lang="pt-BR" dirty="0"/>
              <a:t>   </a:t>
            </a:r>
            <a:r>
              <a:rPr lang="pt-BR" dirty="0" err="1"/>
              <a:t>join</a:t>
            </a:r>
            <a:r>
              <a:rPr lang="pt-BR" dirty="0"/>
              <a:t> pedidos as p</a:t>
            </a:r>
          </a:p>
          <a:p>
            <a:pPr marL="0" indent="0">
              <a:buNone/>
            </a:pPr>
            <a:r>
              <a:rPr lang="pt-BR" dirty="0"/>
              <a:t>   </a:t>
            </a:r>
            <a:r>
              <a:rPr lang="pt-BR" dirty="0" err="1"/>
              <a:t>on</a:t>
            </a:r>
            <a:r>
              <a:rPr lang="pt-BR" dirty="0"/>
              <a:t> v.id = </a:t>
            </a:r>
            <a:r>
              <a:rPr lang="pt-BR" dirty="0" err="1"/>
              <a:t>p.IDVendedor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-  Quanto em R$ cada Empresa comprou:</a:t>
            </a:r>
          </a:p>
          <a:p>
            <a:pPr marL="0" indent="0">
              <a:buNone/>
            </a:pPr>
            <a:r>
              <a:rPr lang="pt-BR" dirty="0"/>
              <a:t>   </a:t>
            </a: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e.nome,p.Total_RS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</a:t>
            </a:r>
            <a:r>
              <a:rPr lang="pt-BR" dirty="0" err="1"/>
              <a:t>from</a:t>
            </a:r>
            <a:r>
              <a:rPr lang="pt-BR" dirty="0"/>
              <a:t> empresa e</a:t>
            </a:r>
          </a:p>
          <a:p>
            <a:pPr marL="0" indent="0">
              <a:buNone/>
            </a:pPr>
            <a:r>
              <a:rPr lang="pt-BR" dirty="0"/>
              <a:t>   </a:t>
            </a:r>
            <a:r>
              <a:rPr lang="pt-BR" dirty="0" err="1"/>
              <a:t>join</a:t>
            </a:r>
            <a:r>
              <a:rPr lang="pt-BR" dirty="0"/>
              <a:t> pedidos p</a:t>
            </a:r>
          </a:p>
          <a:p>
            <a:pPr marL="0" indent="0">
              <a:buNone/>
            </a:pPr>
            <a:r>
              <a:rPr lang="pt-BR" dirty="0"/>
              <a:t>   </a:t>
            </a:r>
            <a:r>
              <a:rPr lang="pt-BR" dirty="0" err="1"/>
              <a:t>on</a:t>
            </a:r>
            <a:r>
              <a:rPr lang="pt-BR" dirty="0"/>
              <a:t> e.id = </a:t>
            </a:r>
            <a:r>
              <a:rPr lang="pt-BR" dirty="0" err="1"/>
              <a:t>p.idempresa</a:t>
            </a:r>
            <a:r>
              <a:rPr lang="pt-BR" dirty="0"/>
              <a:t>; 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EAF1699-0613-42EC-B8B6-A8620FFE87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4650" y="2653506"/>
            <a:ext cx="40767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40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380</Words>
  <Application>Microsoft Office PowerPoint</Application>
  <PresentationFormat>Widescreen</PresentationFormat>
  <Paragraphs>101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APS – Fundamentos de Banco de Dados</vt:lpstr>
      <vt:lpstr>DER</vt:lpstr>
      <vt:lpstr>Dicionário de Dados</vt:lpstr>
      <vt:lpstr>Dicionário de Dados</vt:lpstr>
      <vt:lpstr>Modelo Lógico</vt:lpstr>
      <vt:lpstr>Modelo Físico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APS – Banco de Dados</dc:title>
  <dc:creator>PANDA CRAZ1</dc:creator>
  <cp:lastModifiedBy>PANDA CRAZ1</cp:lastModifiedBy>
  <cp:revision>15</cp:revision>
  <dcterms:created xsi:type="dcterms:W3CDTF">2019-05-21T03:18:56Z</dcterms:created>
  <dcterms:modified xsi:type="dcterms:W3CDTF">2019-05-22T17:40:15Z</dcterms:modified>
</cp:coreProperties>
</file>