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9" r:id="rId3"/>
    <p:sldId id="403" r:id="rId4"/>
    <p:sldId id="262" r:id="rId5"/>
    <p:sldId id="263" r:id="rId6"/>
    <p:sldId id="264" r:id="rId7"/>
    <p:sldId id="265" r:id="rId8"/>
    <p:sldId id="378" r:id="rId9"/>
    <p:sldId id="376" r:id="rId10"/>
    <p:sldId id="404" r:id="rId11"/>
    <p:sldId id="434" r:id="rId12"/>
    <p:sldId id="440" r:id="rId13"/>
    <p:sldId id="377" r:id="rId14"/>
    <p:sldId id="379" r:id="rId15"/>
    <p:sldId id="382" r:id="rId16"/>
    <p:sldId id="381" r:id="rId17"/>
    <p:sldId id="380" r:id="rId18"/>
    <p:sldId id="383" r:id="rId19"/>
    <p:sldId id="384" r:id="rId20"/>
    <p:sldId id="385" r:id="rId21"/>
    <p:sldId id="406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37" r:id="rId31"/>
    <p:sldId id="438" r:id="rId32"/>
    <p:sldId id="416" r:id="rId33"/>
    <p:sldId id="439" r:id="rId34"/>
    <p:sldId id="405" r:id="rId35"/>
    <p:sldId id="43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8" r:id="rId48"/>
    <p:sldId id="397" r:id="rId49"/>
    <p:sldId id="400" r:id="rId50"/>
    <p:sldId id="399" r:id="rId51"/>
    <p:sldId id="401" r:id="rId52"/>
    <p:sldId id="402" r:id="rId53"/>
    <p:sldId id="407" r:id="rId54"/>
    <p:sldId id="417" r:id="rId55"/>
    <p:sldId id="418" r:id="rId56"/>
    <p:sldId id="420" r:id="rId57"/>
    <p:sldId id="419" r:id="rId58"/>
    <p:sldId id="421" r:id="rId59"/>
    <p:sldId id="436" r:id="rId60"/>
    <p:sldId id="422" r:id="rId61"/>
    <p:sldId id="423" r:id="rId62"/>
    <p:sldId id="424" r:id="rId63"/>
    <p:sldId id="425" r:id="rId64"/>
    <p:sldId id="428" r:id="rId65"/>
    <p:sldId id="427" r:id="rId66"/>
    <p:sldId id="426" r:id="rId67"/>
    <p:sldId id="429" r:id="rId68"/>
    <p:sldId id="431" r:id="rId69"/>
    <p:sldId id="432" r:id="rId70"/>
    <p:sldId id="430" r:id="rId71"/>
    <p:sldId id="433" r:id="rId72"/>
    <p:sldId id="441" r:id="rId73"/>
    <p:sldId id="442" r:id="rId7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sys Maciulevičius" initials="SM" lastIdx="3" clrIdx="0">
    <p:extLst>
      <p:ext uri="{19B8F6BF-5375-455C-9EA6-DF929625EA0E}">
        <p15:presenceInfo xmlns:p15="http://schemas.microsoft.com/office/powerpoint/2012/main" userId="7f176a7713557a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279D1B"/>
    <a:srgbClr val="FFFF99"/>
    <a:srgbClr val="57E386"/>
    <a:srgbClr val="FF99FF"/>
    <a:srgbClr val="90ECAF"/>
    <a:srgbClr val="55DF47"/>
    <a:srgbClr val="66CCFF"/>
    <a:srgbClr val="CDC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>
      <p:cViewPr varScale="1">
        <p:scale>
          <a:sx n="96" d="100"/>
          <a:sy n="96" d="100"/>
        </p:scale>
        <p:origin x="1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14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notes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87256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715416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04908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596677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345861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437960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454305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683610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865548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486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479878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64194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62571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090996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570949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911921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089605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226404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28262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720970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926286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728447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48797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87933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50621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5084205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5111985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808892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880773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8837329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8771238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86101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081901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0462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669741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4393013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266385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559535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2181820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6664947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6580068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3671665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8594697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8770511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19205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3496470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3261249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3525781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40660430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3709113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6831988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7513532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5444013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9266658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4506132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27151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1890902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8243409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6076325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7843993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6950046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8402479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5673488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9103564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3279117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330336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12506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98067380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4107707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652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68527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lt-LT" altLang="lt-LT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lt-LT" altLang="lt-LT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lt-LT" altLang="lt-LT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lt-LT" altLang="lt-LT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lt-LT" altLang="lt-LT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lt-LT" altLang="lt-LT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lt-LT" altLang="lt-LT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lt-LT" altLang="lt-LT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lt-LT" altLang="lt-LT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lt-LT" altLang="lt-LT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lt-LT" altLang="lt-LT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lt-LT" altLang="lt-LT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21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lt-LT"/>
              <a:t>Click to edit Master title style</a:t>
            </a:r>
          </a:p>
        </p:txBody>
      </p:sp>
      <p:sp>
        <p:nvSpPr>
          <p:cNvPr id="921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lt-LT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lt-LT"/>
              <a:t>2020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lt-LT"/>
              <a:t>©S.Maciulevičius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3A4EAC0-1B63-490E-8A24-0E1AEABC4772}" type="slidenum">
              <a:rPr lang="lt-LT"/>
              <a:pPr>
                <a:defRPr/>
              </a:pPr>
              <a:t>‹#›</a:t>
            </a:fld>
            <a:endParaRPr lang="lt-LT"/>
          </a:p>
        </p:txBody>
      </p:sp>
      <p:sp>
        <p:nvSpPr>
          <p:cNvPr id="21" name="Freeform 28"/>
          <p:cNvSpPr>
            <a:spLocks noChangeArrowheads="1"/>
          </p:cNvSpPr>
          <p:nvPr userDrawn="1"/>
        </p:nvSpPr>
        <p:spPr bwMode="auto">
          <a:xfrm>
            <a:off x="173038" y="166688"/>
            <a:ext cx="2082800" cy="1249362"/>
          </a:xfrm>
          <a:custGeom>
            <a:avLst/>
            <a:gdLst>
              <a:gd name="T0" fmla="*/ 63723211 w 14683"/>
              <a:gd name="T1" fmla="*/ 120967933 h 7978"/>
              <a:gd name="T2" fmla="*/ 72277401 w 14683"/>
              <a:gd name="T3" fmla="*/ 125038617 h 7978"/>
              <a:gd name="T4" fmla="*/ 104058577 w 14683"/>
              <a:gd name="T5" fmla="*/ 124278476 h 7978"/>
              <a:gd name="T6" fmla="*/ 92304084 w 14683"/>
              <a:gd name="T7" fmla="*/ 133768491 h 7978"/>
              <a:gd name="T8" fmla="*/ 174242682 w 14683"/>
              <a:gd name="T9" fmla="*/ 76778917 h 7978"/>
              <a:gd name="T10" fmla="*/ 178932280 w 14683"/>
              <a:gd name="T11" fmla="*/ 61084844 h 7978"/>
              <a:gd name="T12" fmla="*/ 177201412 w 14683"/>
              <a:gd name="T13" fmla="*/ 75111430 h 7978"/>
              <a:gd name="T14" fmla="*/ 191672922 w 14683"/>
              <a:gd name="T15" fmla="*/ 74204085 h 7978"/>
              <a:gd name="T16" fmla="*/ 204916852 w 14683"/>
              <a:gd name="T17" fmla="*/ 64100978 h 7978"/>
              <a:gd name="T18" fmla="*/ 218784501 w 14683"/>
              <a:gd name="T19" fmla="*/ 77073327 h 7978"/>
              <a:gd name="T20" fmla="*/ 213330042 w 14683"/>
              <a:gd name="T21" fmla="*/ 76460234 h 7978"/>
              <a:gd name="T22" fmla="*/ 216429631 w 14683"/>
              <a:gd name="T23" fmla="*/ 74817177 h 7978"/>
              <a:gd name="T24" fmla="*/ 164098483 w 14683"/>
              <a:gd name="T25" fmla="*/ 102551824 h 7978"/>
              <a:gd name="T26" fmla="*/ 178308419 w 14683"/>
              <a:gd name="T27" fmla="*/ 95170597 h 7978"/>
              <a:gd name="T28" fmla="*/ 175973549 w 14683"/>
              <a:gd name="T29" fmla="*/ 105126656 h 7978"/>
              <a:gd name="T30" fmla="*/ 186238606 w 14683"/>
              <a:gd name="T31" fmla="*/ 102870663 h 7978"/>
              <a:gd name="T32" fmla="*/ 187466327 w 14683"/>
              <a:gd name="T33" fmla="*/ 89751266 h 7978"/>
              <a:gd name="T34" fmla="*/ 187848758 w 14683"/>
              <a:gd name="T35" fmla="*/ 100908767 h 7978"/>
              <a:gd name="T36" fmla="*/ 198254672 w 14683"/>
              <a:gd name="T37" fmla="*/ 89285378 h 7978"/>
              <a:gd name="T38" fmla="*/ 210995314 w 14683"/>
              <a:gd name="T39" fmla="*/ 92154463 h 7978"/>
              <a:gd name="T40" fmla="*/ 228324982 w 14683"/>
              <a:gd name="T41" fmla="*/ 95023548 h 7978"/>
              <a:gd name="T42" fmla="*/ 224842821 w 14683"/>
              <a:gd name="T43" fmla="*/ 92742969 h 7978"/>
              <a:gd name="T44" fmla="*/ 243299637 w 14683"/>
              <a:gd name="T45" fmla="*/ 105592543 h 7978"/>
              <a:gd name="T46" fmla="*/ 238207466 w 14683"/>
              <a:gd name="T47" fmla="*/ 104072262 h 7978"/>
              <a:gd name="T48" fmla="*/ 242655633 w 14683"/>
              <a:gd name="T49" fmla="*/ 103017711 h 7978"/>
              <a:gd name="T50" fmla="*/ 254550842 w 14683"/>
              <a:gd name="T51" fmla="*/ 109050135 h 7978"/>
              <a:gd name="T52" fmla="*/ 255798849 w 14683"/>
              <a:gd name="T53" fmla="*/ 98947027 h 7978"/>
              <a:gd name="T54" fmla="*/ 250464963 w 14683"/>
              <a:gd name="T55" fmla="*/ 91099913 h 7978"/>
              <a:gd name="T56" fmla="*/ 252699118 w 14683"/>
              <a:gd name="T57" fmla="*/ 106328254 h 7978"/>
              <a:gd name="T58" fmla="*/ 252558260 w 14683"/>
              <a:gd name="T59" fmla="*/ 94263251 h 7978"/>
              <a:gd name="T60" fmla="*/ 267553200 w 14683"/>
              <a:gd name="T61" fmla="*/ 106034001 h 7978"/>
              <a:gd name="T62" fmla="*/ 279287408 w 14683"/>
              <a:gd name="T63" fmla="*/ 89285378 h 7978"/>
              <a:gd name="T64" fmla="*/ 280414557 w 14683"/>
              <a:gd name="T65" fmla="*/ 92154463 h 7978"/>
              <a:gd name="T66" fmla="*/ 288445317 w 14683"/>
              <a:gd name="T67" fmla="*/ 101497430 h 7978"/>
              <a:gd name="T68" fmla="*/ 289572466 w 14683"/>
              <a:gd name="T69" fmla="*/ 94410456 h 7978"/>
              <a:gd name="T70" fmla="*/ 286613735 w 14683"/>
              <a:gd name="T71" fmla="*/ 93821950 h 7978"/>
              <a:gd name="T72" fmla="*/ 164199055 w 14683"/>
              <a:gd name="T73" fmla="*/ 133940282 h 7978"/>
              <a:gd name="T74" fmla="*/ 182897444 w 14683"/>
              <a:gd name="T75" fmla="*/ 119153398 h 7978"/>
              <a:gd name="T76" fmla="*/ 187104039 w 14683"/>
              <a:gd name="T77" fmla="*/ 116284313 h 7978"/>
              <a:gd name="T78" fmla="*/ 206406147 w 14683"/>
              <a:gd name="T79" fmla="*/ 119153398 h 7978"/>
              <a:gd name="T80" fmla="*/ 209385020 w 14683"/>
              <a:gd name="T81" fmla="*/ 131071197 h 7978"/>
              <a:gd name="T82" fmla="*/ 219891507 w 14683"/>
              <a:gd name="T83" fmla="*/ 117804595 h 7978"/>
              <a:gd name="T84" fmla="*/ 226835545 w 14683"/>
              <a:gd name="T85" fmla="*/ 124425681 h 7978"/>
              <a:gd name="T86" fmla="*/ 229935134 w 14683"/>
              <a:gd name="T87" fmla="*/ 133940282 h 7978"/>
              <a:gd name="T88" fmla="*/ 232269861 w 14683"/>
              <a:gd name="T89" fmla="*/ 120354997 h 7978"/>
              <a:gd name="T90" fmla="*/ 250102675 w 14683"/>
              <a:gd name="T91" fmla="*/ 120967933 h 7978"/>
              <a:gd name="T92" fmla="*/ 247123943 w 14683"/>
              <a:gd name="T93" fmla="*/ 129109301 h 7978"/>
              <a:gd name="T94" fmla="*/ 255657849 w 14683"/>
              <a:gd name="T95" fmla="*/ 130776787 h 7978"/>
              <a:gd name="T96" fmla="*/ 254792415 w 14683"/>
              <a:gd name="T97" fmla="*/ 122316737 h 7978"/>
              <a:gd name="T98" fmla="*/ 269404924 w 14683"/>
              <a:gd name="T99" fmla="*/ 133768491 h 7978"/>
              <a:gd name="T100" fmla="*/ 272363655 w 14683"/>
              <a:gd name="T101" fmla="*/ 131365450 h 7978"/>
              <a:gd name="T102" fmla="*/ 280535273 w 14683"/>
              <a:gd name="T103" fmla="*/ 119006194 h 7978"/>
              <a:gd name="T104" fmla="*/ 278321260 w 14683"/>
              <a:gd name="T105" fmla="*/ 130899406 h 7978"/>
              <a:gd name="T106" fmla="*/ 287096880 w 14683"/>
              <a:gd name="T107" fmla="*/ 130899406 h 7978"/>
              <a:gd name="T108" fmla="*/ 287962314 w 14683"/>
              <a:gd name="T109" fmla="*/ 123371131 h 7978"/>
              <a:gd name="T110" fmla="*/ 284379580 w 14683"/>
              <a:gd name="T111" fmla="*/ 121115138 h 7978"/>
              <a:gd name="T112" fmla="*/ 26849864 w 14683"/>
              <a:gd name="T113" fmla="*/ 170576437 h 7978"/>
              <a:gd name="T114" fmla="*/ 30694313 w 14683"/>
              <a:gd name="T115" fmla="*/ 175554310 h 7978"/>
              <a:gd name="T116" fmla="*/ 26849864 w 14683"/>
              <a:gd name="T117" fmla="*/ 170576437 h 7978"/>
              <a:gd name="T118" fmla="*/ 39107503 w 14683"/>
              <a:gd name="T119" fmla="*/ 164077969 h 7978"/>
              <a:gd name="T120" fmla="*/ 41945376 w 14683"/>
              <a:gd name="T121" fmla="*/ 164715648 h 7978"/>
              <a:gd name="T122" fmla="*/ 48869271 w 14683"/>
              <a:gd name="T123" fmla="*/ 166064295 h 7978"/>
              <a:gd name="T124" fmla="*/ 50982569 w 14683"/>
              <a:gd name="T125" fmla="*/ 161527723 h 797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9"/>
          <p:cNvSpPr txBox="1">
            <a:spLocks noChangeArrowheads="1"/>
          </p:cNvSpPr>
          <p:nvPr userDrawn="1"/>
        </p:nvSpPr>
        <p:spPr bwMode="auto">
          <a:xfrm>
            <a:off x="1203325" y="1106488"/>
            <a:ext cx="1231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lt-LT" altLang="en-US" sz="1200" b="1"/>
              <a:t>Kompiuterių katedra</a:t>
            </a:r>
            <a:endParaRPr lang="en-US" altLang="en-US" sz="1200" b="1"/>
          </a:p>
        </p:txBody>
      </p:sp>
    </p:spTree>
    <p:extLst>
      <p:ext uri="{BB962C8B-B14F-4D97-AF65-F5344CB8AC3E}">
        <p14:creationId xmlns:p14="http://schemas.microsoft.com/office/powerpoint/2010/main" val="380143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EBB21-26FA-48C6-B4EA-D4E824C01C6B}" type="slidenum">
              <a:rPr lang="lt-LT"/>
              <a:pPr>
                <a:defRPr/>
              </a:pPr>
              <a:t>‹#›</a:t>
            </a:fld>
            <a:endParaRPr lang="lt-LT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20292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528638"/>
            <a:ext cx="2058988" cy="5338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28638"/>
            <a:ext cx="6029325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DC279-7B9B-4892-A5A9-C2A93D54CE6F}" type="slidenum">
              <a:rPr lang="lt-LT"/>
              <a:pPr>
                <a:defRPr/>
              </a:pPr>
              <a:t>‹#›</a:t>
            </a:fld>
            <a:endParaRPr lang="lt-LT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57101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2D0D0-5AB4-4B74-B4E5-4E66DA1688DA}" type="slidenum">
              <a:rPr lang="lt-LT"/>
              <a:pPr>
                <a:defRPr/>
              </a:pPr>
              <a:t>‹#›</a:t>
            </a:fld>
            <a:endParaRPr lang="lt-LT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6657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5F9AE-D395-4801-8DE4-4A3970877EA1}" type="slidenum">
              <a:rPr lang="lt-LT"/>
              <a:pPr>
                <a:defRPr/>
              </a:pPr>
              <a:t>‹#›</a:t>
            </a:fld>
            <a:endParaRPr lang="lt-LT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7522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DCADA-6647-47CA-BF03-C3963E78F4C5}" type="slidenum">
              <a:rPr lang="lt-LT"/>
              <a:pPr>
                <a:defRPr/>
              </a:pPr>
              <a:t>‹#›</a:t>
            </a:fld>
            <a:endParaRPr lang="lt-LT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2692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32C02-CEE4-4F7B-A138-649DCFA4253C}" type="slidenum">
              <a:rPr lang="lt-LT"/>
              <a:pPr>
                <a:defRPr/>
              </a:pPr>
              <a:t>‹#›</a:t>
            </a:fld>
            <a:endParaRPr lang="lt-LT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46534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F75DC-7238-474C-A182-47FD676D3EDD}" type="slidenum">
              <a:rPr lang="lt-LT"/>
              <a:pPr>
                <a:defRPr/>
              </a:pPr>
              <a:t>‹#›</a:t>
            </a:fld>
            <a:endParaRPr lang="lt-LT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61541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178A8-CABD-4BE0-8EDC-2657685986F8}" type="slidenum">
              <a:rPr lang="lt-LT"/>
              <a:pPr>
                <a:defRPr/>
              </a:pPr>
              <a:t>‹#›</a:t>
            </a:fld>
            <a:endParaRPr lang="lt-LT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8256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7528-2BD2-423D-80F6-150C8FA4AD49}" type="slidenum">
              <a:rPr lang="lt-LT"/>
              <a:pPr>
                <a:defRPr/>
              </a:pPr>
              <a:t>‹#›</a:t>
            </a:fld>
            <a:endParaRPr lang="lt-LT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13144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C850E-F8DC-4955-8CFA-04E0D26DBF3F}" type="slidenum">
              <a:rPr lang="lt-LT"/>
              <a:pPr>
                <a:defRPr/>
              </a:pPr>
              <a:t>‹#›</a:t>
            </a:fld>
            <a:endParaRPr lang="lt-LT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9501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/>
            </a:lvl1pPr>
          </a:lstStyle>
          <a:p>
            <a:pPr>
              <a:defRPr/>
            </a:pPr>
            <a:fld id="{963C59CE-6EAD-4F96-90AF-ACAEEB061931}" type="slidenum">
              <a:rPr lang="lt-LT"/>
              <a:pPr>
                <a:defRPr/>
              </a:pPr>
              <a:t>‹#›</a:t>
            </a:fld>
            <a:endParaRPr lang="lt-LT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lt-LT" altLang="lt-LT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lt-LT" altLang="lt-LT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lt-LT" altLang="lt-LT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lt-LT" altLang="lt-LT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lt-LT" altLang="lt-LT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lt-LT" altLang="lt-LT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lt-LT" altLang="lt-LT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lt-LT" altLang="lt-LT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lt-LT" altLang="lt-LT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28638"/>
            <a:ext cx="82296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/>
              <a:t>Click to edit Master text styles</a:t>
            </a:r>
          </a:p>
          <a:p>
            <a:pPr lvl="1"/>
            <a:r>
              <a:rPr lang="lt-LT" altLang="lt-LT"/>
              <a:t>Second level</a:t>
            </a:r>
          </a:p>
          <a:p>
            <a:pPr lvl="2"/>
            <a:r>
              <a:rPr lang="lt-LT" altLang="lt-LT"/>
              <a:t>Third level</a:t>
            </a:r>
          </a:p>
          <a:p>
            <a:pPr lvl="3"/>
            <a:r>
              <a:rPr lang="lt-LT" altLang="lt-LT"/>
              <a:t>Fourth level</a:t>
            </a:r>
          </a:p>
          <a:p>
            <a:pPr lvl="4"/>
            <a:r>
              <a:rPr lang="lt-LT" altLang="lt-LT"/>
              <a:t>Fifth level</a:t>
            </a:r>
          </a:p>
        </p:txBody>
      </p:sp>
      <p:sp>
        <p:nvSpPr>
          <p:cNvPr id="911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/>
            </a:lvl1pPr>
          </a:lstStyle>
          <a:p>
            <a:pPr>
              <a:defRPr/>
            </a:pPr>
            <a:r>
              <a:rPr lang="lt-LT"/>
              <a:t>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asys.maciulevicius@ktu.l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752" y="1916113"/>
            <a:ext cx="6651848" cy="18002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200" b="1">
                <a:solidFill>
                  <a:srgbClr val="FF3300"/>
                </a:solidFill>
              </a:rPr>
              <a:t>KOMPIUTERIŲ </a:t>
            </a:r>
            <a:r>
              <a:rPr lang="en-US" altLang="lt-LT" sz="3200" b="1">
                <a:solidFill>
                  <a:srgbClr val="FF3300"/>
                </a:solidFill>
              </a:rPr>
              <a:t>A</a:t>
            </a:r>
            <a:r>
              <a:rPr lang="lt-LT" altLang="lt-LT" sz="3200" b="1">
                <a:solidFill>
                  <a:srgbClr val="FF3300"/>
                </a:solidFill>
              </a:rPr>
              <a:t>RCHITEKTŪRA</a:t>
            </a:r>
            <a:br>
              <a:rPr lang="en-US" altLang="lt-LT" sz="3200" b="1">
                <a:solidFill>
                  <a:srgbClr val="FF3300"/>
                </a:solidFill>
              </a:rPr>
            </a:br>
            <a:r>
              <a:rPr lang="en-US" altLang="lt-LT" sz="3200" b="1">
                <a:solidFill>
                  <a:srgbClr val="FF3300"/>
                </a:solidFill>
              </a:rPr>
              <a:t>1 lab. darbas –  MIKROPROGRAMAVIMAS</a:t>
            </a:r>
            <a:endParaRPr lang="lt-LT" altLang="lt-LT" sz="3200">
              <a:solidFill>
                <a:srgbClr val="FF33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4267200"/>
            <a:ext cx="6940550" cy="2185988"/>
          </a:xfrm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lt-LT" altLang="lt-LT"/>
              <a:t>Doc. </a:t>
            </a:r>
            <a:r>
              <a:rPr lang="lt-LT" altLang="lt-LT" b="1"/>
              <a:t>Stasys Maciulevičius</a:t>
            </a:r>
            <a:endParaRPr lang="lt-LT" altLang="lt-LT"/>
          </a:p>
          <a:p>
            <a:pPr marL="342900" indent="-342900" eaLnBrk="1" hangingPunct="1"/>
            <a:r>
              <a:rPr lang="lt-LT" altLang="lt-LT"/>
              <a:t>Kompiuterių katedra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lt-LT" altLang="lt-LT" b="1">
                <a:hlinkClick r:id="rId2"/>
              </a:rPr>
              <a:t>sta</a:t>
            </a:r>
            <a:r>
              <a:rPr lang="en-US" altLang="lt-LT" b="1">
                <a:hlinkClick r:id="rId2"/>
              </a:rPr>
              <a:t>sys.</a:t>
            </a:r>
            <a:r>
              <a:rPr lang="lt-LT" altLang="lt-LT" b="1">
                <a:hlinkClick r:id="rId2"/>
              </a:rPr>
              <a:t>ma</a:t>
            </a:r>
            <a:r>
              <a:rPr lang="en-US" altLang="lt-LT" b="1">
                <a:hlinkClick r:id="rId2"/>
              </a:rPr>
              <a:t>ciulevicius</a:t>
            </a:r>
            <a:r>
              <a:rPr lang="lt-LT" altLang="lt-LT" b="1">
                <a:hlinkClick r:id="rId2"/>
              </a:rPr>
              <a:t>@ktu.lt</a:t>
            </a:r>
            <a:endParaRPr lang="en-US" altLang="lt-LT" b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DD67BE-709C-493C-BC71-7EB7D5A7882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lt-LT" altLang="lt-LT" sz="160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7173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3212976"/>
            <a:ext cx="8363272" cy="1307033"/>
          </a:xfrm>
          <a:noFill/>
        </p:spPr>
        <p:txBody>
          <a:bodyPr lIns="90488" tIns="44450" rIns="90488" bIns="44450"/>
          <a:lstStyle/>
          <a:p>
            <a:pPr marL="0" indent="0" algn="ctr" eaLnBrk="1" hangingPunct="1">
              <a:spcBef>
                <a:spcPts val="0"/>
              </a:spcBef>
              <a:buNone/>
            </a:pPr>
            <a:r>
              <a:rPr lang="en-US" altLang="lt-LT" sz="3600" b="1">
                <a:solidFill>
                  <a:srgbClr val="FF0000"/>
                </a:solidFill>
              </a:rPr>
              <a:t>Mikroprogramavimo pagrindai</a:t>
            </a:r>
            <a:endParaRPr lang="lt-LT" altLang="lt-LT" sz="3600" b="1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967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 dirty="0"/>
              <a:t>202</a:t>
            </a:r>
            <a:r>
              <a:rPr lang="en-US" altLang="lt-LT" sz="1600" dirty="0"/>
              <a:t>1</a:t>
            </a:r>
            <a:endParaRPr lang="lt-LT" altLang="lt-LT" sz="1600" dirty="0"/>
          </a:p>
        </p:txBody>
      </p:sp>
      <p:sp>
        <p:nvSpPr>
          <p:cNvPr id="15366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BC2CE5-48A6-4ACF-BD01-B753DB590D53}" type="slidenum">
              <a:rPr lang="lt-LT" altLang="lt-LT" sz="16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lt-LT" altLang="lt-LT" sz="1600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8382000" y="61071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GB" altLang="lt-LT" sz="1400">
              <a:latin typeface="Times New Roman" panose="02020603050405020304" pitchFamily="18" charset="0"/>
            </a:endParaRP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8312" y="528638"/>
            <a:ext cx="8675687" cy="7397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 dirty="0"/>
              <a:t>Baigtinių automatų tipai</a:t>
            </a:r>
            <a:r>
              <a:rPr lang="en-US" altLang="lt-LT" sz="3600" b="1" dirty="0"/>
              <a:t> (Skaitm.log.)</a:t>
            </a:r>
            <a:endParaRPr lang="lt-LT" altLang="lt-LT" sz="3700" b="1" dirty="0">
              <a:latin typeface="TimesLT" charset="0"/>
            </a:endParaRP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676400"/>
            <a:ext cx="7543800" cy="4267200"/>
          </a:xfrm>
          <a:noFill/>
        </p:spPr>
        <p:txBody>
          <a:bodyPr lIns="90488" tIns="44450" rIns="90488" bIns="44450"/>
          <a:lstStyle/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altLang="lt-LT" sz="2000">
                <a:latin typeface="TimesLT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660513" y="626427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</a:t>
            </a:r>
            <a:r>
              <a:rPr lang="en-US" dirty="0" err="1"/>
              <a:t>D.Birvinskas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7178A8-CABD-4BE0-8EDC-2657685986F8}" type="slidenum">
              <a:rPr lang="lt-LT" smtClean="0"/>
              <a:pPr>
                <a:defRPr/>
              </a:pPr>
              <a:t>11</a:t>
            </a:fld>
            <a:endParaRPr lang="lt-L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4" y="1510904"/>
            <a:ext cx="8405075" cy="2134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5" y="3706176"/>
            <a:ext cx="7967218" cy="25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2534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15365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15366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BC2CE5-48A6-4ACF-BD01-B753DB590D53}" type="slidenum">
              <a:rPr lang="lt-LT" altLang="lt-LT" sz="16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lt-LT" altLang="lt-LT" sz="1600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8382000" y="61071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GB" altLang="lt-LT" sz="1400">
              <a:latin typeface="Times New Roman" panose="02020603050405020304" pitchFamily="18" charset="0"/>
            </a:endParaRP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lt-LT" sz="3600" b="1"/>
              <a:t>“Kietosios logikos” valdymo įtaisas </a:t>
            </a:r>
            <a:endParaRPr lang="lt-LT" altLang="lt-LT" sz="3700" b="1">
              <a:latin typeface="TimesLT" charset="0"/>
            </a:endParaRP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676400"/>
            <a:ext cx="7543800" cy="4267200"/>
          </a:xfrm>
          <a:noFill/>
        </p:spPr>
        <p:txBody>
          <a:bodyPr lIns="90488" tIns="44450" rIns="90488" bIns="44450"/>
          <a:lstStyle/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altLang="lt-LT" sz="2000">
                <a:latin typeface="TimesLT" charset="0"/>
              </a:rPr>
              <a:t> </a:t>
            </a:r>
          </a:p>
        </p:txBody>
      </p:sp>
      <p:sp>
        <p:nvSpPr>
          <p:cNvPr id="15370" name="Text Box 5"/>
          <p:cNvSpPr txBox="1">
            <a:spLocks noChangeArrowheads="1"/>
          </p:cNvSpPr>
          <p:nvPr/>
        </p:nvSpPr>
        <p:spPr bwMode="auto">
          <a:xfrm>
            <a:off x="261938" y="1785799"/>
            <a:ext cx="8642350" cy="361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6075" indent="-346075" eaLnBrk="1" hangingPunct="1">
              <a:lnSpc>
                <a:spcPct val="110000"/>
              </a:lnSpc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</a:pPr>
            <a:r>
              <a:rPr lang="lt-LT" altLang="lt-LT" sz="2600"/>
              <a:t>Valdymo įtaisas</a:t>
            </a:r>
            <a:r>
              <a:rPr lang="en-US" altLang="lt-LT" sz="2600"/>
              <a:t>,</a:t>
            </a:r>
            <a:r>
              <a:rPr lang="lt-LT" altLang="lt-LT" sz="2600"/>
              <a:t> kuriamas remiantis baigtinių automatų teorijos pagrindais</a:t>
            </a:r>
            <a:r>
              <a:rPr lang="en-US" altLang="lt-LT" sz="2600"/>
              <a:t>, kartais vadinamas “kiet</a:t>
            </a:r>
            <a:r>
              <a:rPr lang="lt-LT" altLang="lt-LT" sz="2600"/>
              <a:t>ąją</a:t>
            </a:r>
            <a:r>
              <a:rPr lang="en-US" altLang="lt-LT" sz="2600"/>
              <a:t> logika”</a:t>
            </a:r>
            <a:r>
              <a:rPr lang="lt-LT" altLang="lt-LT" sz="2600"/>
              <a:t>, nes bet kokie valdymo algoritmo pakeitimai dažniausiai  reikalauja kurti įtaisą iš naujo</a:t>
            </a:r>
          </a:p>
          <a:p>
            <a:pPr marL="346075" indent="-346075" eaLnBrk="1" hangingPunct="1">
              <a:lnSpc>
                <a:spcPct val="110000"/>
              </a:lnSpc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</a:pPr>
            <a:r>
              <a:rPr lang="lt-LT" altLang="lt-LT" sz="2600"/>
              <a:t>Tačiau toks valdymo įtaisas pasižymi gerokai spartesniu valdymo signalų formavimu; dėl šios priežasties jie plačiau naudojami šiais laikais, kai įtaisų darbo sparta yra pagrindinis projektuotojų siekis </a:t>
            </a:r>
            <a:endParaRPr lang="en-US" altLang="lt-LT" sz="26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7178A8-CABD-4BE0-8EDC-2657685986F8}" type="slidenum">
              <a:rPr lang="lt-LT" smtClean="0"/>
              <a:pPr>
                <a:defRPr/>
              </a:pPr>
              <a:t>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5484206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0E072F-FAC0-4D8E-8BE2-141CCDDC93EC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lt-LT" altLang="lt-LT" sz="160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76660" y="567207"/>
            <a:ext cx="8229600" cy="7397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lt-LT" sz="3600" b="1"/>
              <a:t>Mikroprogrami</a:t>
            </a:r>
            <a:r>
              <a:rPr lang="lt-LT" altLang="lt-LT" sz="3600" b="1"/>
              <a:t>ni</a:t>
            </a:r>
            <a:r>
              <a:rPr lang="en-US" altLang="lt-LT" sz="3600" b="1"/>
              <a:t>s</a:t>
            </a:r>
            <a:r>
              <a:rPr lang="en-US" altLang="lt-LT" sz="3600" b="1">
                <a:latin typeface="TimesLT" charset="0"/>
              </a:rPr>
              <a:t> </a:t>
            </a:r>
            <a:r>
              <a:rPr lang="lt-LT" altLang="lt-LT" sz="3600" b="1">
                <a:latin typeface="TimesLT" charset="0"/>
              </a:rPr>
              <a:t>valdymo įtaisas</a:t>
            </a: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upė 146"/>
          <p:cNvGrpSpPr>
            <a:grpSpLocks/>
          </p:cNvGrpSpPr>
          <p:nvPr/>
        </p:nvGrpSpPr>
        <p:grpSpPr bwMode="auto">
          <a:xfrm>
            <a:off x="1115616" y="1904058"/>
            <a:ext cx="6048672" cy="4333254"/>
            <a:chOff x="2220" y="5936"/>
            <a:chExt cx="5850" cy="4034"/>
          </a:xfrm>
        </p:grpSpPr>
        <p:sp>
          <p:nvSpPr>
            <p:cNvPr id="4" name="Rectangle 172"/>
            <p:cNvSpPr>
              <a:spLocks noChangeArrowheads="1"/>
            </p:cNvSpPr>
            <p:nvPr/>
          </p:nvSpPr>
          <p:spPr bwMode="auto">
            <a:xfrm>
              <a:off x="2223" y="7781"/>
              <a:ext cx="3105" cy="411"/>
            </a:xfrm>
            <a:prstGeom prst="rect">
              <a:avLst/>
            </a:prstGeom>
            <a:solidFill>
              <a:srgbClr val="DBE5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Mikrokomandos registras</a:t>
              </a:r>
              <a:endParaRPr kumimoji="0" lang="lt-LT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173"/>
            <p:cNvSpPr>
              <a:spLocks noChangeArrowheads="1"/>
            </p:cNvSpPr>
            <p:nvPr/>
          </p:nvSpPr>
          <p:spPr bwMode="auto">
            <a:xfrm>
              <a:off x="2220" y="5936"/>
              <a:ext cx="3105" cy="93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lt-LT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Operacinis įtaisas</a:t>
              </a:r>
              <a:endParaRPr kumimoji="0" lang="lt-LT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AutoShape 174"/>
            <p:cNvSpPr>
              <a:spLocks noChangeShapeType="1"/>
            </p:cNvSpPr>
            <p:nvPr/>
          </p:nvSpPr>
          <p:spPr bwMode="auto">
            <a:xfrm flipV="1">
              <a:off x="3792" y="8160"/>
              <a:ext cx="3" cy="6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7" name="AutoShape 175"/>
            <p:cNvSpPr>
              <a:spLocks noChangeShapeType="1"/>
            </p:cNvSpPr>
            <p:nvPr/>
          </p:nvSpPr>
          <p:spPr bwMode="auto">
            <a:xfrm flipH="1">
              <a:off x="5328" y="9416"/>
              <a:ext cx="1587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8" name="2 teksto laukas"/>
            <p:cNvSpPr txBox="1">
              <a:spLocks noChangeArrowheads="1"/>
            </p:cNvSpPr>
            <p:nvPr/>
          </p:nvSpPr>
          <p:spPr bwMode="auto">
            <a:xfrm>
              <a:off x="2493" y="6896"/>
              <a:ext cx="312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Y</a:t>
              </a:r>
              <a:endParaRPr kumimoji="0" lang="lt-LT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AutoShape 177"/>
            <p:cNvSpPr>
              <a:spLocks noChangeShapeType="1"/>
            </p:cNvSpPr>
            <p:nvPr/>
          </p:nvSpPr>
          <p:spPr bwMode="auto">
            <a:xfrm flipV="1">
              <a:off x="2880" y="6866"/>
              <a:ext cx="0" cy="93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" name="2 teksto laukas"/>
            <p:cNvSpPr txBox="1">
              <a:spLocks noChangeArrowheads="1"/>
            </p:cNvSpPr>
            <p:nvPr/>
          </p:nvSpPr>
          <p:spPr bwMode="auto">
            <a:xfrm>
              <a:off x="6702" y="7015"/>
              <a:ext cx="31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endParaRPr kumimoji="0" lang="lt-LT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79"/>
            <p:cNvSpPr>
              <a:spLocks noChangeArrowheads="1"/>
            </p:cNvSpPr>
            <p:nvPr/>
          </p:nvSpPr>
          <p:spPr bwMode="auto">
            <a:xfrm>
              <a:off x="2220" y="8692"/>
              <a:ext cx="3105" cy="1278"/>
            </a:xfrm>
            <a:prstGeom prst="rect">
              <a:avLst/>
            </a:prstGeom>
            <a:solidFill>
              <a:srgbClr val="8DB3E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lt-LT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Mikrokomandų </a:t>
              </a:r>
              <a:endParaRPr kumimoji="0" lang="lt-LT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atmintis</a:t>
              </a:r>
              <a:endParaRPr kumimoji="0" lang="lt-LT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80"/>
            <p:cNvSpPr>
              <a:spLocks noChangeArrowheads="1"/>
            </p:cNvSpPr>
            <p:nvPr/>
          </p:nvSpPr>
          <p:spPr bwMode="auto">
            <a:xfrm>
              <a:off x="5763" y="7991"/>
              <a:ext cx="2307" cy="930"/>
            </a:xfrm>
            <a:prstGeom prst="rect">
              <a:avLst/>
            </a:prstGeom>
            <a:solidFill>
              <a:srgbClr val="FABF8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Paskesnės MK adreso formavimo schema</a:t>
              </a:r>
              <a:endParaRPr kumimoji="0" lang="lt-LT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AutoShape 181"/>
            <p:cNvSpPr>
              <a:spLocks noChangeShapeType="1"/>
            </p:cNvSpPr>
            <p:nvPr/>
          </p:nvSpPr>
          <p:spPr bwMode="auto">
            <a:xfrm flipH="1">
              <a:off x="4488" y="7315"/>
              <a:ext cx="12" cy="4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" name="AutoShape 182"/>
            <p:cNvSpPr>
              <a:spLocks noChangeShapeType="1"/>
            </p:cNvSpPr>
            <p:nvPr/>
          </p:nvSpPr>
          <p:spPr bwMode="auto">
            <a:xfrm>
              <a:off x="4500" y="7330"/>
              <a:ext cx="1770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5" name="AutoShape 183"/>
            <p:cNvSpPr>
              <a:spLocks noChangeShapeType="1"/>
            </p:cNvSpPr>
            <p:nvPr/>
          </p:nvSpPr>
          <p:spPr bwMode="auto">
            <a:xfrm flipH="1">
              <a:off x="6888" y="8920"/>
              <a:ext cx="12" cy="4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6" name="AutoShape 184"/>
            <p:cNvSpPr>
              <a:spLocks noChangeShapeType="1"/>
            </p:cNvSpPr>
            <p:nvPr/>
          </p:nvSpPr>
          <p:spPr bwMode="auto">
            <a:xfrm>
              <a:off x="6915" y="6386"/>
              <a:ext cx="1" cy="162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" name="AutoShape 185"/>
            <p:cNvSpPr>
              <a:spLocks noChangeShapeType="1"/>
            </p:cNvSpPr>
            <p:nvPr/>
          </p:nvSpPr>
          <p:spPr bwMode="auto">
            <a:xfrm>
              <a:off x="6267" y="7330"/>
              <a:ext cx="3" cy="67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8" name="AutoShape 186"/>
            <p:cNvSpPr>
              <a:spLocks noChangeShapeType="1"/>
            </p:cNvSpPr>
            <p:nvPr/>
          </p:nvSpPr>
          <p:spPr bwMode="auto">
            <a:xfrm>
              <a:off x="5328" y="6386"/>
              <a:ext cx="157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3" name="2 teksto laukas"/>
            <p:cNvSpPr txBox="1">
              <a:spLocks noChangeArrowheads="1"/>
            </p:cNvSpPr>
            <p:nvPr/>
          </p:nvSpPr>
          <p:spPr bwMode="auto">
            <a:xfrm>
              <a:off x="4992" y="7367"/>
              <a:ext cx="66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x, A</a:t>
              </a:r>
              <a:endParaRPr kumimoji="0" lang="lt-LT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 bwMode="auto">
          <a:xfrm>
            <a:off x="6660232" y="1700808"/>
            <a:ext cx="2146028" cy="110371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Palyginkite </a:t>
            </a:r>
            <a:endParaRPr kumimoji="0" lang="lt-L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š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io </a:t>
            </a:r>
            <a:r>
              <a:rPr kumimoji="0" lang="lt-L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į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taiso strukt</a:t>
            </a:r>
            <a:r>
              <a:rPr kumimoji="0" lang="lt-L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ū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</a:t>
            </a:r>
            <a:r>
              <a:rPr kumimoji="0" lang="lt-L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ą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lt-L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su M</a:t>
            </a:r>
            <a:r>
              <a:rPr kumimoji="0" lang="lt-L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ū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ro </a:t>
            </a:r>
            <a:r>
              <a:rPr kumimoji="0" lang="lt-L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BA</a:t>
            </a:r>
          </a:p>
        </p:txBody>
      </p:sp>
    </p:spTree>
    <p:extLst>
      <p:ext uri="{BB962C8B-B14F-4D97-AF65-F5344CB8AC3E}">
        <p14:creationId xmlns:p14="http://schemas.microsoft.com/office/powerpoint/2010/main" val="1847822226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15365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15366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BC2CE5-48A6-4ACF-BD01-B753DB590D53}" type="slidenum">
              <a:rPr lang="lt-LT" altLang="lt-LT" sz="16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lt-LT" altLang="lt-LT" sz="1600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8382000" y="61071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GB" altLang="lt-LT" sz="1400">
              <a:latin typeface="Times New Roman" panose="02020603050405020304" pitchFamily="18" charset="0"/>
            </a:endParaRP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lt-LT" sz="3600" b="1"/>
              <a:t>Mikroprogrami</a:t>
            </a:r>
            <a:r>
              <a:rPr lang="lt-LT" altLang="lt-LT" sz="3600" b="1"/>
              <a:t>ni</a:t>
            </a:r>
            <a:r>
              <a:rPr lang="en-US" altLang="lt-LT" sz="3600" b="1"/>
              <a:t>s</a:t>
            </a:r>
            <a:r>
              <a:rPr lang="en-US" altLang="lt-LT" sz="3600" b="1">
                <a:latin typeface="TimesLT" charset="0"/>
              </a:rPr>
              <a:t> </a:t>
            </a:r>
            <a:r>
              <a:rPr lang="lt-LT" altLang="lt-LT" sz="3600" b="1">
                <a:latin typeface="TimesLT" charset="0"/>
              </a:rPr>
              <a:t>valdymo įtaisas</a:t>
            </a:r>
            <a:endParaRPr lang="lt-LT" altLang="lt-LT" sz="3700" b="1">
              <a:latin typeface="TimesLT" charset="0"/>
            </a:endParaRPr>
          </a:p>
        </p:txBody>
      </p:sp>
      <p:sp>
        <p:nvSpPr>
          <p:cNvPr id="15370" name="Text Box 5"/>
          <p:cNvSpPr txBox="1">
            <a:spLocks noChangeArrowheads="1"/>
          </p:cNvSpPr>
          <p:nvPr/>
        </p:nvSpPr>
        <p:spPr bwMode="auto">
          <a:xfrm>
            <a:off x="261938" y="1785799"/>
            <a:ext cx="629126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lt-LT" sz="2400"/>
              <a:t>Mikroprograminio valdymo įtaiso struktūroje išskirsime tokius komponentus: 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000" b="1" i="1"/>
              <a:t>mikrokomandų atmintį</a:t>
            </a:r>
            <a:r>
              <a:rPr lang="lt-LT" sz="2000"/>
              <a:t>, iš kurios pagal suformuotą paskesnės mikrokomandos adresą išrenkama mikrokomanda;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000" b="1" i="1"/>
              <a:t>mikrokomandos registrą</a:t>
            </a:r>
            <a:r>
              <a:rPr lang="lt-LT" sz="2000"/>
              <a:t>, kuriame saugoma išrinkta mikrokomanda jos vykdymo metu;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000" b="1" i="1"/>
              <a:t>paskesnės mikrokomandos adreso formavimo schemą</a:t>
            </a:r>
            <a:r>
              <a:rPr lang="lt-LT" sz="2000"/>
              <a:t>, kuri pagal mikrokomandoje esančią informaciją ir (jei to reikia) tikrinamos loginės sąlygos reikšmę formuoja paskesnės mikrokomandos adresą.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7178A8-CABD-4BE0-8EDC-2657685986F8}" type="slidenum">
              <a:rPr lang="lt-LT" smtClean="0"/>
              <a:pPr>
                <a:defRPr/>
              </a:pPr>
              <a:t>14</a:t>
            </a:fld>
            <a:endParaRPr lang="lt-LT"/>
          </a:p>
        </p:txBody>
      </p:sp>
      <p:grpSp>
        <p:nvGrpSpPr>
          <p:cNvPr id="11" name="Grupė 146"/>
          <p:cNvGrpSpPr>
            <a:grpSpLocks/>
          </p:cNvGrpSpPr>
          <p:nvPr/>
        </p:nvGrpSpPr>
        <p:grpSpPr bwMode="auto">
          <a:xfrm>
            <a:off x="6317005" y="1416626"/>
            <a:ext cx="2791499" cy="4176452"/>
            <a:chOff x="2102" y="5936"/>
            <a:chExt cx="5968" cy="3903"/>
          </a:xfrm>
        </p:grpSpPr>
        <p:sp>
          <p:nvSpPr>
            <p:cNvPr id="12" name="Rectangle 172"/>
            <p:cNvSpPr>
              <a:spLocks noChangeArrowheads="1"/>
            </p:cNvSpPr>
            <p:nvPr/>
          </p:nvSpPr>
          <p:spPr bwMode="auto">
            <a:xfrm>
              <a:off x="2223" y="7781"/>
              <a:ext cx="3105" cy="411"/>
            </a:xfrm>
            <a:prstGeom prst="rect">
              <a:avLst/>
            </a:prstGeom>
            <a:solidFill>
              <a:srgbClr val="DBE5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Mikrokomandos registras</a:t>
              </a:r>
              <a:endParaRPr kumimoji="0" lang="lt-LT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73"/>
            <p:cNvSpPr>
              <a:spLocks noChangeArrowheads="1"/>
            </p:cNvSpPr>
            <p:nvPr/>
          </p:nvSpPr>
          <p:spPr bwMode="auto">
            <a:xfrm>
              <a:off x="2220" y="5936"/>
              <a:ext cx="3105" cy="93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lt-LT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Operacinis įtaisas</a:t>
              </a:r>
              <a:endParaRPr kumimoji="0" lang="lt-LT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AutoShape 174"/>
            <p:cNvSpPr>
              <a:spLocks noChangeShapeType="1"/>
            </p:cNvSpPr>
            <p:nvPr/>
          </p:nvSpPr>
          <p:spPr bwMode="auto">
            <a:xfrm flipV="1">
              <a:off x="3773" y="8204"/>
              <a:ext cx="3" cy="6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AutoShape 175"/>
            <p:cNvSpPr>
              <a:spLocks noChangeShapeType="1"/>
            </p:cNvSpPr>
            <p:nvPr/>
          </p:nvSpPr>
          <p:spPr bwMode="auto">
            <a:xfrm flipH="1">
              <a:off x="5328" y="9416"/>
              <a:ext cx="1587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" name="2 teksto laukas"/>
            <p:cNvSpPr txBox="1">
              <a:spLocks noChangeArrowheads="1"/>
            </p:cNvSpPr>
            <p:nvPr/>
          </p:nvSpPr>
          <p:spPr bwMode="auto">
            <a:xfrm>
              <a:off x="2493" y="6896"/>
              <a:ext cx="31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Y</a:t>
              </a:r>
              <a:endParaRPr kumimoji="0" lang="lt-LT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AutoShape 177"/>
            <p:cNvSpPr>
              <a:spLocks noChangeShapeType="1"/>
            </p:cNvSpPr>
            <p:nvPr/>
          </p:nvSpPr>
          <p:spPr bwMode="auto">
            <a:xfrm flipV="1">
              <a:off x="2880" y="6866"/>
              <a:ext cx="0" cy="93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" name="2 teksto laukas"/>
            <p:cNvSpPr txBox="1">
              <a:spLocks noChangeArrowheads="1"/>
            </p:cNvSpPr>
            <p:nvPr/>
          </p:nvSpPr>
          <p:spPr bwMode="auto">
            <a:xfrm>
              <a:off x="6517" y="7015"/>
              <a:ext cx="498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endParaRPr kumimoji="0" lang="lt-LT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79"/>
            <p:cNvSpPr>
              <a:spLocks noChangeArrowheads="1"/>
            </p:cNvSpPr>
            <p:nvPr/>
          </p:nvSpPr>
          <p:spPr bwMode="auto">
            <a:xfrm>
              <a:off x="2102" y="8736"/>
              <a:ext cx="3259" cy="1103"/>
            </a:xfrm>
            <a:prstGeom prst="rect">
              <a:avLst/>
            </a:prstGeom>
            <a:solidFill>
              <a:srgbClr val="8DB3E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lt-LT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Mikrokomandų </a:t>
              </a:r>
              <a:endParaRPr kumimoji="0" lang="lt-LT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atmintis</a:t>
              </a:r>
              <a:endParaRPr kumimoji="0" lang="lt-LT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80"/>
            <p:cNvSpPr>
              <a:spLocks noChangeArrowheads="1"/>
            </p:cNvSpPr>
            <p:nvPr/>
          </p:nvSpPr>
          <p:spPr bwMode="auto">
            <a:xfrm>
              <a:off x="5763" y="7991"/>
              <a:ext cx="2307" cy="930"/>
            </a:xfrm>
            <a:prstGeom prst="rect">
              <a:avLst/>
            </a:prstGeom>
            <a:solidFill>
              <a:srgbClr val="FABF8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Paskesnės MK adreso formavimo schema</a:t>
              </a:r>
              <a:endParaRPr kumimoji="0" lang="lt-LT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AutoShape 181"/>
            <p:cNvSpPr>
              <a:spLocks noChangeShapeType="1"/>
            </p:cNvSpPr>
            <p:nvPr/>
          </p:nvSpPr>
          <p:spPr bwMode="auto">
            <a:xfrm flipH="1">
              <a:off x="4488" y="7315"/>
              <a:ext cx="12" cy="4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2" name="AutoShape 182"/>
            <p:cNvSpPr>
              <a:spLocks noChangeShapeType="1"/>
            </p:cNvSpPr>
            <p:nvPr/>
          </p:nvSpPr>
          <p:spPr bwMode="auto">
            <a:xfrm>
              <a:off x="4500" y="7330"/>
              <a:ext cx="1770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3" name="AutoShape 183"/>
            <p:cNvSpPr>
              <a:spLocks noChangeShapeType="1"/>
            </p:cNvSpPr>
            <p:nvPr/>
          </p:nvSpPr>
          <p:spPr bwMode="auto">
            <a:xfrm flipH="1">
              <a:off x="6888" y="8920"/>
              <a:ext cx="12" cy="4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4" name="AutoShape 184"/>
            <p:cNvSpPr>
              <a:spLocks noChangeShapeType="1"/>
            </p:cNvSpPr>
            <p:nvPr/>
          </p:nvSpPr>
          <p:spPr bwMode="auto">
            <a:xfrm>
              <a:off x="6915" y="6386"/>
              <a:ext cx="1" cy="162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5" name="AutoShape 185"/>
            <p:cNvSpPr>
              <a:spLocks noChangeShapeType="1"/>
            </p:cNvSpPr>
            <p:nvPr/>
          </p:nvSpPr>
          <p:spPr bwMode="auto">
            <a:xfrm>
              <a:off x="6267" y="7330"/>
              <a:ext cx="3" cy="67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6" name="AutoShape 186"/>
            <p:cNvSpPr>
              <a:spLocks noChangeShapeType="1"/>
            </p:cNvSpPr>
            <p:nvPr/>
          </p:nvSpPr>
          <p:spPr bwMode="auto">
            <a:xfrm>
              <a:off x="5328" y="6386"/>
              <a:ext cx="157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" name="2 teksto laukas"/>
            <p:cNvSpPr txBox="1">
              <a:spLocks noChangeArrowheads="1"/>
            </p:cNvSpPr>
            <p:nvPr/>
          </p:nvSpPr>
          <p:spPr bwMode="auto">
            <a:xfrm>
              <a:off x="4992" y="7367"/>
              <a:ext cx="1098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x, A</a:t>
              </a:r>
              <a:endParaRPr kumimoji="0" lang="lt-LT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3809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15365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15366" name="Slide Number Placeholder 4"/>
          <p:cNvSpPr txBox="1">
            <a:spLocks noGrp="1"/>
          </p:cNvSpPr>
          <p:nvPr/>
        </p:nvSpPr>
        <p:spPr bwMode="auto">
          <a:xfrm>
            <a:off x="6653213" y="6190714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BC2CE5-48A6-4ACF-BD01-B753DB590D53}" type="slidenum">
              <a:rPr lang="lt-LT" altLang="lt-LT" sz="16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lt-LT" altLang="lt-LT" sz="1600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8382000" y="61071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GB" altLang="lt-LT" sz="1400">
              <a:latin typeface="Times New Roman" panose="02020603050405020304" pitchFamily="18" charset="0"/>
            </a:endParaRP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lt-LT" sz="3600" b="1"/>
              <a:t>Mikroprogrami</a:t>
            </a:r>
            <a:r>
              <a:rPr lang="lt-LT" altLang="lt-LT" sz="3600" b="1"/>
              <a:t>ni</a:t>
            </a:r>
            <a:r>
              <a:rPr lang="en-US" altLang="lt-LT" sz="3600" b="1"/>
              <a:t>s</a:t>
            </a:r>
            <a:r>
              <a:rPr lang="en-US" altLang="lt-LT" sz="3600" b="1">
                <a:latin typeface="TimesLT" charset="0"/>
              </a:rPr>
              <a:t> </a:t>
            </a:r>
            <a:r>
              <a:rPr lang="lt-LT" altLang="lt-LT" sz="3600" b="1">
                <a:latin typeface="TimesLT" charset="0"/>
              </a:rPr>
              <a:t>valdymo įtaisas</a:t>
            </a:r>
            <a:endParaRPr lang="lt-LT" altLang="lt-LT" sz="3700" b="1">
              <a:latin typeface="TimesLT" charset="0"/>
            </a:endParaRP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676400"/>
            <a:ext cx="7543800" cy="4267200"/>
          </a:xfrm>
          <a:noFill/>
        </p:spPr>
        <p:txBody>
          <a:bodyPr lIns="90488" tIns="44450" rIns="90488" bIns="44450"/>
          <a:lstStyle/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altLang="lt-LT" sz="2000">
                <a:latin typeface="TimesLT" charset="0"/>
              </a:rPr>
              <a:t> </a:t>
            </a:r>
          </a:p>
        </p:txBody>
      </p:sp>
      <p:sp>
        <p:nvSpPr>
          <p:cNvPr id="15370" name="Text Box 5"/>
          <p:cNvSpPr txBox="1">
            <a:spLocks noChangeArrowheads="1"/>
          </p:cNvSpPr>
          <p:nvPr/>
        </p:nvSpPr>
        <p:spPr bwMode="auto">
          <a:xfrm>
            <a:off x="162786" y="1645402"/>
            <a:ext cx="5787797" cy="425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6075" indent="-346075"/>
            <a:r>
              <a:rPr lang="lt-LT" sz="2000"/>
              <a:t>Mikroprograminis valdymo įtaisas funkcionuoja taip:</a:t>
            </a:r>
          </a:p>
          <a:p>
            <a:pPr marL="741363" lvl="1" indent="-284163">
              <a:buClr>
                <a:schemeClr val="tx1"/>
              </a:buClr>
              <a:buFont typeface="+mj-lt"/>
              <a:buAutoNum type="arabicPeriod"/>
            </a:pPr>
            <a:r>
              <a:rPr lang="lt-LT" sz="1800"/>
              <a:t>Įtaisui pradedant darbą, nurodomas pirmosios mikrokomandos adresas, ir iš mikrokomandų atminties išrenkama pirmoji mikrokomanda</a:t>
            </a:r>
          </a:p>
          <a:p>
            <a:pPr marL="741363" lvl="1" indent="-284163">
              <a:buClr>
                <a:schemeClr val="tx1"/>
              </a:buClr>
              <a:buFont typeface="+mj-lt"/>
              <a:buAutoNum type="arabicPeriod"/>
            </a:pPr>
            <a:r>
              <a:rPr lang="lt-LT" sz="1800"/>
              <a:t>Iš jos išskiriamos mikrooperacijos </a:t>
            </a:r>
            <a:r>
              <a:rPr lang="lt-LT" sz="1800" b="1"/>
              <a:t>Y</a:t>
            </a:r>
            <a:r>
              <a:rPr lang="lt-LT" sz="1800"/>
              <a:t>, kurios perduodamos į operacijas vykdančias schemas </a:t>
            </a:r>
          </a:p>
          <a:p>
            <a:pPr marL="741363" lvl="1" indent="-284163">
              <a:buClr>
                <a:schemeClr val="tx1"/>
              </a:buClr>
              <a:buFont typeface="+mj-lt"/>
              <a:buAutoNum type="arabicPeriod"/>
            </a:pPr>
            <a:r>
              <a:rPr lang="lt-LT" sz="1800"/>
              <a:t>Formuojamas paskesnės mikrokomandos adresas, panaudojant  mikrokomandoje esančią informaciją ir, jei reikia, patikrinus nurodytos loginės sąlygos </a:t>
            </a:r>
            <a:r>
              <a:rPr lang="lt-LT" sz="1800" b="1"/>
              <a:t>X </a:t>
            </a:r>
            <a:r>
              <a:rPr lang="lt-LT" sz="1800"/>
              <a:t>reikšmę</a:t>
            </a:r>
          </a:p>
          <a:p>
            <a:pPr marL="741363" lvl="1" indent="-284163">
              <a:buClr>
                <a:schemeClr val="tx1"/>
              </a:buClr>
              <a:buFont typeface="+mj-lt"/>
              <a:buAutoNum type="arabicPeriod"/>
            </a:pPr>
            <a:r>
              <a:rPr lang="lt-LT" sz="1800"/>
              <a:t>Iš mikrokomandų atminties išrenkama nauja mikrokomanda, ir veiksmai kartojami iki bus baigta vykdyti mikroprograma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7178A8-CABD-4BE0-8EDC-2657685986F8}" type="slidenum">
              <a:rPr lang="lt-LT" smtClean="0"/>
              <a:pPr>
                <a:defRPr/>
              </a:pPr>
              <a:t>15</a:t>
            </a:fld>
            <a:endParaRPr lang="lt-LT"/>
          </a:p>
        </p:txBody>
      </p:sp>
      <p:grpSp>
        <p:nvGrpSpPr>
          <p:cNvPr id="11" name="Grupė 146"/>
          <p:cNvGrpSpPr>
            <a:grpSpLocks/>
          </p:cNvGrpSpPr>
          <p:nvPr/>
        </p:nvGrpSpPr>
        <p:grpSpPr bwMode="auto">
          <a:xfrm>
            <a:off x="6317005" y="1416626"/>
            <a:ext cx="2791499" cy="4176452"/>
            <a:chOff x="2102" y="5936"/>
            <a:chExt cx="5968" cy="3903"/>
          </a:xfrm>
        </p:grpSpPr>
        <p:sp>
          <p:nvSpPr>
            <p:cNvPr id="12" name="Rectangle 172"/>
            <p:cNvSpPr>
              <a:spLocks noChangeArrowheads="1"/>
            </p:cNvSpPr>
            <p:nvPr/>
          </p:nvSpPr>
          <p:spPr bwMode="auto">
            <a:xfrm>
              <a:off x="2223" y="7781"/>
              <a:ext cx="3105" cy="411"/>
            </a:xfrm>
            <a:prstGeom prst="rect">
              <a:avLst/>
            </a:prstGeom>
            <a:solidFill>
              <a:srgbClr val="DBE5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Mikrokomandos registras</a:t>
              </a:r>
              <a:endParaRPr kumimoji="0" lang="lt-LT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73"/>
            <p:cNvSpPr>
              <a:spLocks noChangeArrowheads="1"/>
            </p:cNvSpPr>
            <p:nvPr/>
          </p:nvSpPr>
          <p:spPr bwMode="auto">
            <a:xfrm>
              <a:off x="2220" y="5936"/>
              <a:ext cx="3105" cy="93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lt-LT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Operacinis įtaisas</a:t>
              </a:r>
              <a:endParaRPr kumimoji="0" lang="lt-LT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AutoShape 174"/>
            <p:cNvSpPr>
              <a:spLocks noChangeShapeType="1"/>
            </p:cNvSpPr>
            <p:nvPr/>
          </p:nvSpPr>
          <p:spPr bwMode="auto">
            <a:xfrm flipV="1">
              <a:off x="3773" y="8204"/>
              <a:ext cx="3" cy="6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AutoShape 175"/>
            <p:cNvSpPr>
              <a:spLocks noChangeShapeType="1"/>
            </p:cNvSpPr>
            <p:nvPr/>
          </p:nvSpPr>
          <p:spPr bwMode="auto">
            <a:xfrm flipH="1">
              <a:off x="5328" y="9416"/>
              <a:ext cx="1587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" name="2 teksto laukas"/>
            <p:cNvSpPr txBox="1">
              <a:spLocks noChangeArrowheads="1"/>
            </p:cNvSpPr>
            <p:nvPr/>
          </p:nvSpPr>
          <p:spPr bwMode="auto">
            <a:xfrm>
              <a:off x="2493" y="6896"/>
              <a:ext cx="31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Y</a:t>
              </a:r>
              <a:endParaRPr kumimoji="0" lang="lt-LT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AutoShape 177"/>
            <p:cNvSpPr>
              <a:spLocks noChangeShapeType="1"/>
            </p:cNvSpPr>
            <p:nvPr/>
          </p:nvSpPr>
          <p:spPr bwMode="auto">
            <a:xfrm flipV="1">
              <a:off x="2880" y="6866"/>
              <a:ext cx="0" cy="93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" name="2 teksto laukas"/>
            <p:cNvSpPr txBox="1">
              <a:spLocks noChangeArrowheads="1"/>
            </p:cNvSpPr>
            <p:nvPr/>
          </p:nvSpPr>
          <p:spPr bwMode="auto">
            <a:xfrm>
              <a:off x="6517" y="7015"/>
              <a:ext cx="498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endParaRPr kumimoji="0" lang="lt-LT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79"/>
            <p:cNvSpPr>
              <a:spLocks noChangeArrowheads="1"/>
            </p:cNvSpPr>
            <p:nvPr/>
          </p:nvSpPr>
          <p:spPr bwMode="auto">
            <a:xfrm>
              <a:off x="2102" y="8736"/>
              <a:ext cx="3259" cy="1103"/>
            </a:xfrm>
            <a:prstGeom prst="rect">
              <a:avLst/>
            </a:prstGeom>
            <a:solidFill>
              <a:srgbClr val="8DB3E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lt-LT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Mikrokomandų </a:t>
              </a:r>
              <a:endParaRPr kumimoji="0" lang="lt-LT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atmintis</a:t>
              </a:r>
              <a:endParaRPr kumimoji="0" lang="lt-LT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80"/>
            <p:cNvSpPr>
              <a:spLocks noChangeArrowheads="1"/>
            </p:cNvSpPr>
            <p:nvPr/>
          </p:nvSpPr>
          <p:spPr bwMode="auto">
            <a:xfrm>
              <a:off x="5763" y="7991"/>
              <a:ext cx="2307" cy="930"/>
            </a:xfrm>
            <a:prstGeom prst="rect">
              <a:avLst/>
            </a:prstGeom>
            <a:solidFill>
              <a:srgbClr val="FABF8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Paskesnės MK adreso formavimo schema</a:t>
              </a:r>
              <a:endParaRPr kumimoji="0" lang="lt-LT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AutoShape 181"/>
            <p:cNvSpPr>
              <a:spLocks noChangeShapeType="1"/>
            </p:cNvSpPr>
            <p:nvPr/>
          </p:nvSpPr>
          <p:spPr bwMode="auto">
            <a:xfrm flipH="1">
              <a:off x="4488" y="7315"/>
              <a:ext cx="12" cy="4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2" name="AutoShape 182"/>
            <p:cNvSpPr>
              <a:spLocks noChangeShapeType="1"/>
            </p:cNvSpPr>
            <p:nvPr/>
          </p:nvSpPr>
          <p:spPr bwMode="auto">
            <a:xfrm>
              <a:off x="4500" y="7330"/>
              <a:ext cx="1770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3" name="AutoShape 183"/>
            <p:cNvSpPr>
              <a:spLocks noChangeShapeType="1"/>
            </p:cNvSpPr>
            <p:nvPr/>
          </p:nvSpPr>
          <p:spPr bwMode="auto">
            <a:xfrm flipH="1">
              <a:off x="6888" y="8920"/>
              <a:ext cx="12" cy="4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4" name="AutoShape 184"/>
            <p:cNvSpPr>
              <a:spLocks noChangeShapeType="1"/>
            </p:cNvSpPr>
            <p:nvPr/>
          </p:nvSpPr>
          <p:spPr bwMode="auto">
            <a:xfrm>
              <a:off x="6915" y="6386"/>
              <a:ext cx="1" cy="162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5" name="AutoShape 185"/>
            <p:cNvSpPr>
              <a:spLocks noChangeShapeType="1"/>
            </p:cNvSpPr>
            <p:nvPr/>
          </p:nvSpPr>
          <p:spPr bwMode="auto">
            <a:xfrm>
              <a:off x="6267" y="7330"/>
              <a:ext cx="3" cy="67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6" name="AutoShape 186"/>
            <p:cNvSpPr>
              <a:spLocks noChangeShapeType="1"/>
            </p:cNvSpPr>
            <p:nvPr/>
          </p:nvSpPr>
          <p:spPr bwMode="auto">
            <a:xfrm>
              <a:off x="5328" y="6386"/>
              <a:ext cx="157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" name="2 teksto laukas"/>
            <p:cNvSpPr txBox="1">
              <a:spLocks noChangeArrowheads="1"/>
            </p:cNvSpPr>
            <p:nvPr/>
          </p:nvSpPr>
          <p:spPr bwMode="auto">
            <a:xfrm>
              <a:off x="4992" y="7367"/>
              <a:ext cx="1098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x, A</a:t>
              </a:r>
              <a:endParaRPr kumimoji="0" lang="lt-LT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7609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15365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15366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BC2CE5-48A6-4ACF-BD01-B753DB590D53}" type="slidenum">
              <a:rPr lang="lt-LT" altLang="lt-LT" sz="16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lt-LT" altLang="lt-LT" sz="1600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8382000" y="61071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GB" altLang="lt-LT" sz="1400">
              <a:latin typeface="Times New Roman" panose="02020603050405020304" pitchFamily="18" charset="0"/>
            </a:endParaRP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lt-LT" sz="3600" b="1"/>
              <a:t>Mikroprograma</a:t>
            </a:r>
            <a:endParaRPr lang="lt-LT" altLang="lt-LT" sz="3700" b="1">
              <a:latin typeface="TimesLT" charset="0"/>
            </a:endParaRP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676400"/>
            <a:ext cx="7543800" cy="4267200"/>
          </a:xfrm>
          <a:noFill/>
        </p:spPr>
        <p:txBody>
          <a:bodyPr lIns="90488" tIns="44450" rIns="90488" bIns="44450"/>
          <a:lstStyle/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altLang="lt-LT" sz="2000">
                <a:latin typeface="TimesLT" charset="0"/>
              </a:rPr>
              <a:t> </a:t>
            </a:r>
          </a:p>
        </p:txBody>
      </p:sp>
      <p:sp>
        <p:nvSpPr>
          <p:cNvPr id="15370" name="Text Box 5"/>
          <p:cNvSpPr txBox="1">
            <a:spLocks noChangeArrowheads="1"/>
          </p:cNvSpPr>
          <p:nvPr/>
        </p:nvSpPr>
        <p:spPr bwMode="auto">
          <a:xfrm>
            <a:off x="261938" y="1785799"/>
            <a:ext cx="8642350" cy="445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6075" indent="-346075" eaLnBrk="1" hangingPunct="1">
              <a:lnSpc>
                <a:spcPct val="110000"/>
              </a:lnSpc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</a:pPr>
            <a:r>
              <a:rPr lang="lt-LT" altLang="lt-LT" sz="2600" b="1" i="1"/>
              <a:t>Mikroprograma</a:t>
            </a:r>
            <a:r>
              <a:rPr lang="lt-LT" altLang="lt-LT" sz="2600"/>
              <a:t> – komandos vykdymo aprašas, kai operuojama atskirų procesoriaus komponenčių valdymo signalais (mikrooperacijomis) ir loginėmis sąlygomis, informuojančiomis apie operacijos eigą</a:t>
            </a:r>
          </a:p>
          <a:p>
            <a:pPr marL="346075" indent="-346075" eaLnBrk="1" hangingPunct="1">
              <a:lnSpc>
                <a:spcPct val="110000"/>
              </a:lnSpc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</a:pPr>
            <a:r>
              <a:rPr lang="lt-LT" altLang="lt-LT" sz="2600"/>
              <a:t>Mikroprograma – tai tarsi žemesnio lygmens programa, išsamiai aprašanti komandos realizaciją procesoriuje</a:t>
            </a:r>
          </a:p>
          <a:p>
            <a:pPr marL="346075" indent="-346075" eaLnBrk="1" hangingPunct="1">
              <a:lnSpc>
                <a:spcPct val="110000"/>
              </a:lnSpc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</a:pPr>
            <a:r>
              <a:rPr lang="lt-LT" altLang="lt-LT" sz="2600"/>
              <a:t>Mikroprogramavimą kaip procesoriaus projektavimo pagrindą pasiūlė M. Wilkesas  dar 1951 metais</a:t>
            </a:r>
          </a:p>
          <a:p>
            <a:pPr marL="346075" indent="-346075" eaLnBrk="1" hangingPunct="1">
              <a:lnSpc>
                <a:spcPct val="110000"/>
              </a:lnSpc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</a:pPr>
            <a:r>
              <a:rPr lang="lt-LT" altLang="lt-LT" sz="2600"/>
              <a:t>Mikroprograminiai procesoriai buvo populiarūs prieš keturis dešimtmečius</a:t>
            </a:r>
            <a:endParaRPr lang="en-US" altLang="lt-LT" sz="26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7178A8-CABD-4BE0-8EDC-2657685986F8}" type="slidenum">
              <a:rPr lang="lt-LT" smtClean="0"/>
              <a:pPr>
                <a:defRPr/>
              </a:pPr>
              <a:t>16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0147103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15365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15366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BC2CE5-48A6-4ACF-BD01-B753DB590D53}" type="slidenum">
              <a:rPr lang="lt-LT" altLang="lt-LT" sz="16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lt-LT" altLang="lt-LT" sz="1600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8382000" y="61071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GB" altLang="lt-LT" sz="1400">
              <a:latin typeface="Times New Roman" panose="02020603050405020304" pitchFamily="18" charset="0"/>
            </a:endParaRP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lt-LT" sz="3600" b="1"/>
              <a:t>Mikroprogramavimo ypatum</a:t>
            </a:r>
            <a:r>
              <a:rPr lang="lt-LT" altLang="lt-LT" sz="3600" b="1"/>
              <a:t>ai</a:t>
            </a:r>
            <a:endParaRPr lang="lt-LT" altLang="lt-LT" sz="3700" b="1">
              <a:latin typeface="TimesLT" charset="0"/>
            </a:endParaRP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676400"/>
            <a:ext cx="7543800" cy="4267200"/>
          </a:xfrm>
          <a:noFill/>
        </p:spPr>
        <p:txBody>
          <a:bodyPr lIns="90488" tIns="44450" rIns="90488" bIns="44450"/>
          <a:lstStyle/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altLang="lt-LT" sz="2000">
                <a:latin typeface="TimesLT" charset="0"/>
              </a:rPr>
              <a:t> </a:t>
            </a:r>
          </a:p>
        </p:txBody>
      </p:sp>
      <p:sp>
        <p:nvSpPr>
          <p:cNvPr id="15370" name="Text Box 5"/>
          <p:cNvSpPr txBox="1">
            <a:spLocks noChangeArrowheads="1"/>
          </p:cNvSpPr>
          <p:nvPr/>
        </p:nvSpPr>
        <p:spPr bwMode="auto">
          <a:xfrm>
            <a:off x="261938" y="1785799"/>
            <a:ext cx="8642350" cy="435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lt-LT" sz="2800"/>
              <a:t>Kuo ypatinga tokia procesorių realizacija? Reikia paminėti šiuos mikroprogramavimo ypatumus: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lt-LT" sz="2400"/>
              <a:t>paprastesnis projektavimo procesas;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lt-LT" sz="2400"/>
              <a:t>lengva įgyvendinti bet kokio sudėtingumo operacijas;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lt-LT" sz="2400"/>
              <a:t>patogu atlikti derinimo ir modifikavimo darbus;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lt-LT" sz="2400"/>
              <a:t>galima keisti komandų sistemą, pritaikant procesorių specialiems tikslams;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lt-LT" sz="2400"/>
              <a:t>pertrauktys gali būti apdorojamos tiek komandų, tiek ir mikrokomandų lygiu;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lt-LT" sz="2400"/>
              <a:t>komanda įvykdoma dideliu žingsnių skaičiumi.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7178A8-CABD-4BE0-8EDC-2657685986F8}" type="slidenum">
              <a:rPr lang="lt-LT" smtClean="0"/>
              <a:pPr>
                <a:defRPr/>
              </a:pPr>
              <a:t>17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266938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7E38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02E29-B101-4E91-AB52-F5588538006D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lt-LT" altLang="lt-LT" sz="160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lt-LT" sz="3200" b="1"/>
              <a:t>Specializuotas registras </a:t>
            </a:r>
            <a:endParaRPr lang="lt-LT" altLang="lt-LT" sz="3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37733"/>
            <a:ext cx="8491679" cy="2707492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8313" y="1587257"/>
            <a:ext cx="8075240" cy="389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lt-LT" sz="2800" kern="0"/>
              <a:t>Parodysime to, ką darėme </a:t>
            </a:r>
            <a:r>
              <a:rPr lang="lt-LT" sz="2800" b="1" i="1" kern="0"/>
              <a:t>Skaitmeninės logikos </a:t>
            </a:r>
            <a:r>
              <a:rPr lang="lt-LT" sz="2800" kern="0"/>
              <a:t>kurse, ryšį su šiuo laboratoriniu darbu</a:t>
            </a:r>
          </a:p>
          <a:p>
            <a:r>
              <a:rPr lang="lt-LT" sz="2800" kern="0"/>
              <a:t>Tuomet projektavome postūmio registrą, kuris vykdė, pavyzdžiui, tokias mikrooperacijas:</a:t>
            </a:r>
            <a:endParaRPr lang="en-US" sz="2800" kern="0"/>
          </a:p>
        </p:txBody>
      </p:sp>
    </p:spTree>
    <p:extLst>
      <p:ext uri="{BB962C8B-B14F-4D97-AF65-F5344CB8AC3E}">
        <p14:creationId xmlns:p14="http://schemas.microsoft.com/office/powerpoint/2010/main" val="20347096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7E38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02E29-B101-4E91-AB52-F5588538006D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lt-LT" altLang="lt-LT" sz="160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lt-LT" sz="3200" b="1"/>
              <a:t>Specializuotas registras </a:t>
            </a:r>
            <a:endParaRPr lang="lt-LT" altLang="lt-LT" sz="3200" b="1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1520" y="1310571"/>
            <a:ext cx="8712968" cy="115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9255" tIns="96807" rIns="91440" bIns="76176" numCol="1" anchor="ctr" anchorCtr="0" compatLnSpc="1">
            <a:prstTxWarp prst="textNoShape">
              <a:avLst/>
            </a:prstTxWarp>
            <a:spAutoFit/>
          </a:bodyPr>
          <a:lstStyle>
            <a:lvl1pPr indent="65088"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Jo  valdymas: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Skaitm. logikoje </a:t>
            </a:r>
            <a:r>
              <a:rPr kumimoji="0" lang="lt-LT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    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  Komp. architekt</a:t>
            </a:r>
            <a:r>
              <a:rPr kumimoji="0" lang="lt-LT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ū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ros darbe</a:t>
            </a:r>
            <a:endParaRPr kumimoji="0" lang="en-US" altLang="en-US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51678"/>
              </p:ext>
            </p:extLst>
          </p:nvPr>
        </p:nvGraphicFramePr>
        <p:xfrm>
          <a:off x="842863" y="2391798"/>
          <a:ext cx="2232249" cy="29523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224609104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4171783113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4198869338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lt-LT" sz="1800" b="1" i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lt-LT" sz="1800" b="1" i="0" baseline="-2500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i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lt-LT" sz="1800" b="1" i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lt-LT" sz="1800" b="1" i="0" baseline="-2500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i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lt-LT" sz="1800" b="1" i="0" kern="120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MO</a:t>
                      </a:r>
                      <a:endParaRPr lang="en-US" sz="1800" b="1" i="0" kern="120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813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0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0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Load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102307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0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1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LL2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041259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1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0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CR1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8237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1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1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AR1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2623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35687"/>
              </p:ext>
            </p:extLst>
          </p:nvPr>
        </p:nvGraphicFramePr>
        <p:xfrm>
          <a:off x="5285641" y="2391798"/>
          <a:ext cx="1488166" cy="29523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224609104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4198869338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lt-LT" sz="1800" b="1" i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Bitas</a:t>
                      </a:r>
                      <a:endParaRPr lang="en-US" sz="1800" i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lt-LT" sz="1800" b="1" i="0" kern="120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MO</a:t>
                      </a:r>
                      <a:endParaRPr lang="en-US" sz="1800" b="1" i="0" kern="120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813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k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Load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102307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k+1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LL2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041259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k+2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CR1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8237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k+3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AR1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262310"/>
                  </a:ext>
                </a:extLst>
              </a:tr>
            </a:tbl>
          </a:graphicData>
        </a:graphic>
      </p:graphicFrame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0487" y="5445224"/>
            <a:ext cx="3271858" cy="91333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0" tIns="96807" rIns="91440" bIns="76176" numCol="1" anchor="ctr" anchorCtr="0" compatLnSpc="1">
            <a:prstTxWarp prst="textNoShape">
              <a:avLst/>
            </a:prstTxWarp>
            <a:spAutoFit/>
          </a:bodyPr>
          <a:lstStyle>
            <a:lvl1pPr marL="342900" indent="65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lt-LT" altLang="en-US" sz="2400" kern="0"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Operaciją parinkdavome bitais A</a:t>
            </a:r>
            <a:r>
              <a:rPr lang="lt-LT" altLang="en-US" sz="2400" kern="0" baseline="-25000"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1</a:t>
            </a:r>
            <a:r>
              <a:rPr lang="lt-LT" altLang="en-US" sz="2400" kern="0"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 ir A</a:t>
            </a:r>
            <a:r>
              <a:rPr lang="lt-LT" altLang="en-US" sz="2400" kern="0" baseline="-25000"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0</a:t>
            </a:r>
            <a:endParaRPr lang="en-US" altLang="en-US" sz="2400" kern="0" baseline="-25000"/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4235745" y="5450746"/>
            <a:ext cx="4193065" cy="91333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0" tIns="96807" rIns="91440" bIns="76176" numCol="1" anchor="ctr" anchorCtr="0" compatLnSpc="1">
            <a:prstTxWarp prst="textNoShape">
              <a:avLst/>
            </a:prstTxWarp>
            <a:spAutoFit/>
          </a:bodyPr>
          <a:lstStyle>
            <a:lvl1pPr marL="342900" indent="65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lt-LT" altLang="en-US" sz="2400" kern="0" dirty="0"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Operaciją parinksime individualia</a:t>
            </a:r>
            <a:r>
              <a:rPr lang="en-US" altLang="en-US" sz="2400" kern="0" dirty="0" err="1"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i</a:t>
            </a:r>
            <a:r>
              <a:rPr lang="lt-LT" altLang="en-US" sz="2400" kern="0" dirty="0"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s MK lauko bitais</a:t>
            </a:r>
            <a:endParaRPr lang="en-US" altLang="en-US" sz="2400" kern="0" baseline="-25000" dirty="0"/>
          </a:p>
        </p:txBody>
      </p:sp>
    </p:spTree>
    <p:extLst>
      <p:ext uri="{BB962C8B-B14F-4D97-AF65-F5344CB8AC3E}">
        <p14:creationId xmlns:p14="http://schemas.microsoft.com/office/powerpoint/2010/main" val="21023403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DD67BE-709C-493C-BC71-7EB7D5A7882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t-LT" altLang="lt-LT" sz="160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7173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 dirty="0"/>
              <a:t>Š</a:t>
            </a:r>
            <a:r>
              <a:rPr lang="en-US" altLang="lt-LT" sz="3600" b="1" err="1"/>
              <a:t>ios</a:t>
            </a:r>
            <a:r>
              <a:rPr lang="en-US" altLang="lt-LT" sz="3600" b="1"/>
              <a:t> pateikties </a:t>
            </a:r>
            <a:r>
              <a:rPr lang="lt-LT" altLang="lt-LT" sz="3600" b="1" dirty="0"/>
              <a:t>turinys</a:t>
            </a: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477" y="1689919"/>
            <a:ext cx="8363272" cy="4537174"/>
          </a:xfrm>
          <a:noFill/>
        </p:spPr>
        <p:txBody>
          <a:bodyPr lIns="90488" tIns="44450" rIns="90488" bIns="44450"/>
          <a:lstStyle/>
          <a:p>
            <a:pPr marL="461963" indent="-461963" eaLnBrk="1" hangingPunct="1">
              <a:spcBef>
                <a:spcPts val="600"/>
              </a:spcBef>
            </a:pPr>
            <a:r>
              <a:rPr lang="lt-LT" altLang="lt-LT" sz="3600" dirty="0"/>
              <a:t>procesori</a:t>
            </a:r>
            <a:r>
              <a:rPr lang="en-US" altLang="lt-LT" sz="3600" dirty="0"/>
              <a:t>us</a:t>
            </a:r>
            <a:endParaRPr lang="lt-LT" altLang="lt-LT" sz="3600" dirty="0"/>
          </a:p>
          <a:p>
            <a:pPr marL="461963" indent="-461963" eaLnBrk="1" hangingPunct="1">
              <a:spcBef>
                <a:spcPts val="600"/>
              </a:spcBef>
            </a:pPr>
            <a:r>
              <a:rPr lang="en-US" altLang="lt-LT" sz="3600"/>
              <a:t>mikroprogramavimo pagrindai</a:t>
            </a:r>
            <a:endParaRPr lang="lt-LT" altLang="lt-LT" sz="3600"/>
          </a:p>
          <a:p>
            <a:pPr marL="461963" indent="-461963" eaLnBrk="1" hangingPunct="1">
              <a:spcBef>
                <a:spcPts val="600"/>
              </a:spcBef>
            </a:pPr>
            <a:r>
              <a:rPr lang="lt-LT" altLang="lt-LT" sz="3600"/>
              <a:t>m</a:t>
            </a:r>
            <a:r>
              <a:rPr lang="en-US" altLang="lt-LT" sz="3600"/>
              <a:t>ikroprogram</a:t>
            </a:r>
            <a:r>
              <a:rPr lang="lt-LT" altLang="lt-LT" sz="3600"/>
              <a:t>uojama struktūra</a:t>
            </a:r>
          </a:p>
          <a:p>
            <a:pPr marL="461963" indent="-461963" eaLnBrk="1" hangingPunct="1">
              <a:spcBef>
                <a:spcPts val="600"/>
              </a:spcBef>
            </a:pPr>
            <a:r>
              <a:rPr lang="lt-LT" altLang="lt-LT" sz="3600"/>
              <a:t>mikrokomandų adresavimo tvarka ir ypatumai</a:t>
            </a:r>
          </a:p>
          <a:p>
            <a:pPr marL="461963" indent="-461963" eaLnBrk="1" hangingPunct="1">
              <a:spcBef>
                <a:spcPts val="600"/>
              </a:spcBef>
            </a:pPr>
            <a:r>
              <a:rPr lang="lt-LT" altLang="lt-LT" sz="3600">
                <a:cs typeface="Times New Roman" panose="02020603050405020304" pitchFamily="18" charset="0"/>
              </a:rPr>
              <a:t>mikroprogramavimas duotoje struktūroje</a:t>
            </a:r>
          </a:p>
          <a:p>
            <a:pPr eaLnBrk="1" hangingPunct="1">
              <a:spcBef>
                <a:spcPts val="0"/>
              </a:spcBef>
            </a:pPr>
            <a:endParaRPr lang="lt-LT" altLang="lt-LT" sz="3600" dirty="0"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7E38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02E29-B101-4E91-AB52-F5588538006D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lt-LT" altLang="lt-LT" sz="160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lt-LT" sz="3200" b="1"/>
              <a:t>Specializuotas registras </a:t>
            </a:r>
            <a:endParaRPr lang="lt-LT" altLang="lt-LT" sz="3200" b="1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544108" y="2974769"/>
            <a:ext cx="3024336" cy="66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9255" tIns="96807" rIns="91440" bIns="76176" numCol="1" anchor="ctr" anchorCtr="0" compatLnSpc="1">
            <a:prstTxWarp prst="textNoShape">
              <a:avLst/>
            </a:prstTxWarp>
            <a:spAutoFit/>
          </a:bodyPr>
          <a:lstStyle>
            <a:lvl1pPr indent="65088"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</a:pPr>
            <a:r>
              <a:rPr kumimoji="0" lang="lt-LT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Realizacija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:</a:t>
            </a:r>
            <a:endParaRPr kumimoji="0" lang="en-US" altLang="en-US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06089"/>
              </p:ext>
            </p:extLst>
          </p:nvPr>
        </p:nvGraphicFramePr>
        <p:xfrm>
          <a:off x="2350864" y="3229673"/>
          <a:ext cx="2232249" cy="29523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224609104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4171783113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4198869338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lt-LT" sz="1800" b="1" i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lt-LT" sz="1800" b="1" i="0" baseline="-2500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i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lt-LT" sz="1800" b="1" i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lt-LT" sz="1800" b="1" i="0" baseline="-2500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i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lt-LT" sz="1800" b="1" i="0" kern="120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MO</a:t>
                      </a:r>
                      <a:endParaRPr lang="en-US" sz="1800" b="1" i="0" kern="120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813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0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0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Load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102307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0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1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LL2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041259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1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0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CR1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8237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1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1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AR1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2623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71792"/>
              </p:ext>
            </p:extLst>
          </p:nvPr>
        </p:nvGraphicFramePr>
        <p:xfrm>
          <a:off x="229570" y="3229673"/>
          <a:ext cx="1488166" cy="29523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224609104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4198869338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lt-LT" sz="1800" b="1" i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Bitas</a:t>
                      </a:r>
                      <a:endParaRPr lang="en-US" sz="1800" i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lt-LT" sz="1800" b="1" i="0" kern="120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MO</a:t>
                      </a:r>
                      <a:endParaRPr lang="en-US" sz="1800" b="1" i="0" kern="120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813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k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Load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102307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k+1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LL2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041259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k+2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CR1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8237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lt-LT" sz="1800" i="0"/>
                        <a:t>k+3</a:t>
                      </a:r>
                      <a:endParaRPr lang="en-US" sz="18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lt-LT" sz="1800" i="0"/>
                        <a:t>AR1</a:t>
                      </a:r>
                      <a:endParaRPr lang="en-US" sz="180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262310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 bwMode="auto">
          <a:xfrm>
            <a:off x="1835696" y="4465231"/>
            <a:ext cx="360040" cy="2880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228184" y="3673143"/>
            <a:ext cx="1656184" cy="21602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t-LT" b="1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Šifratorius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796136" y="4135322"/>
            <a:ext cx="432048" cy="6417"/>
          </a:xfrm>
          <a:prstGeom prst="straightConnector1">
            <a:avLst/>
          </a:prstGeom>
          <a:ln w="28575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5796136" y="4465231"/>
            <a:ext cx="432048" cy="1010"/>
          </a:xfrm>
          <a:prstGeom prst="straightConnector1">
            <a:avLst/>
          </a:prstGeom>
          <a:ln w="28575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7884368" y="4344226"/>
            <a:ext cx="432048" cy="6417"/>
          </a:xfrm>
          <a:prstGeom prst="straightConnector1">
            <a:avLst/>
          </a:prstGeom>
          <a:ln w="28575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7884368" y="4924170"/>
            <a:ext cx="432048" cy="1010"/>
          </a:xfrm>
          <a:prstGeom prst="straightConnector1">
            <a:avLst/>
          </a:prstGeom>
          <a:ln w="28575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1460" y="4135322"/>
            <a:ext cx="541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>
                <a:latin typeface="Calibri" panose="020F050202020403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lt-LT" b="1" baseline="-25000">
                <a:latin typeface="Calibri" panose="020F050202020403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1</a:t>
            </a:r>
            <a:endParaRPr lang="en-US"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lt-LT" b="1">
              <a:latin typeface="Calibri" panose="020F0502020204030204" pitchFamily="34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lt-LT" b="1">
                <a:latin typeface="Calibri" panose="020F050202020403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lt-LT" b="1" baseline="-25000">
                <a:latin typeface="Calibri" panose="020F050202020403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0</a:t>
            </a:r>
            <a:endParaRPr lang="en-US" baseline="-25000"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2121" y="3936396"/>
            <a:ext cx="102563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lt-LT" b="1">
                <a:latin typeface="Calibri" panose="020F050202020403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MK[k]</a:t>
            </a:r>
          </a:p>
          <a:p>
            <a:pPr>
              <a:spcBef>
                <a:spcPts val="300"/>
              </a:spcBef>
            </a:pPr>
            <a:r>
              <a:rPr lang="lt-LT" b="1">
                <a:latin typeface="Calibri" panose="020F050202020403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MK[k+1]</a:t>
            </a:r>
            <a:endParaRPr lang="en-US"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lt-LT" b="1">
                <a:latin typeface="Calibri" panose="020F050202020403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MK[k+1]</a:t>
            </a:r>
            <a:endParaRPr lang="en-US"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lt-LT" b="1">
                <a:latin typeface="Calibri" panose="020F050202020403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MK[k+1]</a:t>
            </a:r>
            <a:endParaRPr lang="en-US"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endParaRPr lang="en-US" baseline="-25000"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5807249" y="4780339"/>
            <a:ext cx="432048" cy="6417"/>
          </a:xfrm>
          <a:prstGeom prst="straightConnector1">
            <a:avLst/>
          </a:prstGeom>
          <a:ln w="28575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5807249" y="5110248"/>
            <a:ext cx="432048" cy="1010"/>
          </a:xfrm>
          <a:prstGeom prst="straightConnector1">
            <a:avLst/>
          </a:prstGeom>
          <a:ln w="28575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"/>
          <p:cNvSpPr txBox="1">
            <a:spLocks noChangeArrowheads="1"/>
          </p:cNvSpPr>
          <p:nvPr/>
        </p:nvSpPr>
        <p:spPr bwMode="auto">
          <a:xfrm>
            <a:off x="264506" y="1385700"/>
            <a:ext cx="8712968" cy="16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32" tIns="96807" rIns="91440" bIns="76176" numCol="1" anchor="ctr" anchorCtr="0" compatLnSpc="1">
            <a:prstTxWarp prst="textNoShape">
              <a:avLst/>
            </a:prstTxWarp>
            <a:spAutoFit/>
          </a:bodyPr>
          <a:lstStyle>
            <a:lvl1pPr marL="342900" indent="65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lt-LT" altLang="en-US" kern="0"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Faktiškai postūmio tipas buvo nustatomas multiplekserio valdymo signalais A</a:t>
            </a:r>
            <a:r>
              <a:rPr lang="lt-LT" altLang="en-US" kern="0" baseline="-25000"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1</a:t>
            </a:r>
            <a:r>
              <a:rPr lang="lt-LT" altLang="en-US" kern="0"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 ir A</a:t>
            </a:r>
            <a:r>
              <a:rPr lang="lt-LT" altLang="en-US" kern="0" baseline="-25000"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0</a:t>
            </a:r>
            <a:r>
              <a:rPr lang="lt-LT" altLang="en-US" kern="0"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, todėl būtų reikalingas toks perkodavimas</a:t>
            </a:r>
            <a:r>
              <a:rPr lang="en-US" altLang="en-US" kern="0"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:</a:t>
            </a:r>
            <a:endParaRPr lang="en-US" altLang="en-US" kern="0"/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5744377" y="5777768"/>
            <a:ext cx="2572039" cy="79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32" tIns="96807" rIns="91440" bIns="76176" numCol="1" anchor="ctr" anchorCtr="0" compatLnSpc="1">
            <a:prstTxWarp prst="textNoShape">
              <a:avLst/>
            </a:prstTxWarp>
            <a:spAutoFit/>
          </a:bodyPr>
          <a:lstStyle>
            <a:lvl1pPr marL="342900" indent="65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334963" algn="l"/>
                <a:tab pos="669925" algn="l"/>
                <a:tab pos="1006475" algn="l"/>
                <a:tab pos="1341438" algn="l"/>
                <a:tab pos="1676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lt-LT" altLang="en-US" sz="2000" kern="0">
                <a:solidFill>
                  <a:srgbClr val="FF0000"/>
                </a:solidFill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O kas bus, jei visi 4 MK lauko bitai bus lygūs 0?</a:t>
            </a:r>
            <a:endParaRPr lang="en-US" altLang="en-US" sz="2000" ker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767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DD67BE-709C-493C-BC71-7EB7D5A7882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lt-LT" altLang="lt-LT" sz="160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7173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924944"/>
            <a:ext cx="7926052" cy="1224136"/>
          </a:xfrm>
          <a:noFill/>
        </p:spPr>
        <p:txBody>
          <a:bodyPr lIns="90488" tIns="44450" rIns="90488" bIns="44450"/>
          <a:lstStyle/>
          <a:p>
            <a:pPr marL="0" indent="0" algn="ctr" eaLnBrk="1" hangingPunct="1">
              <a:spcBef>
                <a:spcPts val="0"/>
              </a:spcBef>
              <a:buNone/>
            </a:pPr>
            <a:r>
              <a:rPr lang="lt-LT" altLang="lt-LT" sz="3600" b="1">
                <a:solidFill>
                  <a:srgbClr val="FF0000"/>
                </a:solidFill>
              </a:rPr>
              <a:t>Mikrokomandų adresavimo tvarka ir ypatumai</a:t>
            </a:r>
            <a:endParaRPr lang="lt-LT" altLang="lt-LT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371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76672"/>
            <a:ext cx="8604448" cy="576064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Mikrokomandų adresacija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76" y="1268759"/>
            <a:ext cx="9124752" cy="4976465"/>
          </a:xfrm>
          <a:noFill/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lt-LT" sz="2400"/>
              <a:t>Žinomi du pagrindiniai mikrokomandų adresacijos būdai:</a:t>
            </a:r>
            <a:endParaRPr lang="lt-LT" sz="2800"/>
          </a:p>
          <a:p>
            <a:pPr marL="461963"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000" b="1" i="1"/>
              <a:t>priverstinė adresacija</a:t>
            </a:r>
            <a:r>
              <a:rPr lang="lt-LT" sz="2000"/>
              <a:t>, kai kiekvienoje mikrokomandoje aiškiai nurodomas paskesnės mikrokomandos adresas </a:t>
            </a:r>
            <a:r>
              <a:rPr lang="lt-LT" sz="2000" b="1"/>
              <a:t>A </a:t>
            </a:r>
            <a:r>
              <a:rPr lang="lt-LT" sz="2000"/>
              <a:t>(sąlyginio perėjimo (išsišakojimo) atveju – vienos iš paskesnių mikrokomandų adresas ar abiejų mikrokomandų adresai); lauke </a:t>
            </a:r>
            <a:r>
              <a:rPr lang="lt-LT" sz="2000" b="1"/>
              <a:t>X </a:t>
            </a:r>
            <a:r>
              <a:rPr lang="lt-LT" sz="2000"/>
              <a:t>nurodomas tikrinamos loginės sąlygos kodas (numeris; besąlyginio  perėjimo atveju  paprastai </a:t>
            </a:r>
            <a:r>
              <a:rPr lang="lt-LT" sz="2000" b="1"/>
              <a:t>X </a:t>
            </a:r>
            <a:r>
              <a:rPr lang="lt-LT" sz="2000"/>
              <a:t>=</a:t>
            </a:r>
            <a:r>
              <a:rPr lang="lt-LT" sz="2000" b="1"/>
              <a:t> </a:t>
            </a:r>
            <a:r>
              <a:rPr lang="lt-LT" sz="2000"/>
              <a:t>0);</a:t>
            </a:r>
            <a:endParaRPr lang="lt-LT" sz="2400"/>
          </a:p>
          <a:p>
            <a:pPr marL="461963"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000" b="1" i="1"/>
              <a:t>natūrali adresacija</a:t>
            </a:r>
            <a:r>
              <a:rPr lang="lt-LT" sz="2000"/>
              <a:t>, kai įvertinama tai, kad dažnai sutinkamos mikrokomandų grandinėlės, kuriose viena mikrokomanda seka po kitos; čia naudojami skirtingi mikrokomandų formatai (formato variantą nurodo bito </a:t>
            </a:r>
            <a:r>
              <a:rPr lang="lt-LT" sz="2000" b="1"/>
              <a:t>P </a:t>
            </a:r>
            <a:r>
              <a:rPr lang="lt-LT" sz="2000"/>
              <a:t>reikšmė):</a:t>
            </a:r>
            <a:endParaRPr lang="lt-LT" sz="2400"/>
          </a:p>
          <a:p>
            <a:pPr marL="914400" lvl="2"/>
            <a:r>
              <a:rPr lang="lt-LT" sz="1800"/>
              <a:t>operacinėje mikrokomandoje nurodomos tik inicijuojamos mikrooperacijos (</a:t>
            </a:r>
            <a:r>
              <a:rPr lang="en-US" sz="2000" b="1"/>
              <a:t>Y</a:t>
            </a:r>
            <a:r>
              <a:rPr lang="en-US" sz="2000" b="1" baseline="-25000"/>
              <a:t>i</a:t>
            </a:r>
            <a:r>
              <a:rPr lang="lt-LT" sz="1600"/>
              <a:t>)</a:t>
            </a:r>
            <a:r>
              <a:rPr lang="lt-LT" sz="1800"/>
              <a:t>;</a:t>
            </a:r>
            <a:endParaRPr lang="lt-LT"/>
          </a:p>
          <a:p>
            <a:pPr marL="914400" lvl="2"/>
            <a:r>
              <a:rPr lang="lt-LT" sz="1800"/>
              <a:t>adresinėje mikrokomandoje aiškiai nurodomas paskesnės mikrokomandos adresas </a:t>
            </a:r>
            <a:r>
              <a:rPr lang="lt-LT" sz="1800" b="1"/>
              <a:t>A </a:t>
            </a:r>
            <a:r>
              <a:rPr lang="lt-LT" sz="1800"/>
              <a:t>besąlyginio perėjimo atveju, o sąlyginio perėjimo (išsišakojimo) atveju – tikrinamos loginės sąlygos kodas (numeris) </a:t>
            </a:r>
            <a:r>
              <a:rPr lang="lt-LT" sz="1800" b="1"/>
              <a:t>X</a:t>
            </a:r>
            <a:r>
              <a:rPr lang="lt-LT" sz="1800"/>
              <a:t> ir paskesnės mikrokomandos, nesančios vykdomų mikrokomandų grandinėlėje, adresas </a:t>
            </a:r>
            <a:r>
              <a:rPr lang="lt-LT" sz="1800" b="1"/>
              <a:t>A</a:t>
            </a:r>
            <a:r>
              <a:rPr lang="lt-LT" sz="1800"/>
              <a:t>.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7491594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76672"/>
            <a:ext cx="8604448" cy="576064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Mikrokomandų formatai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564705"/>
            <a:ext cx="8841406" cy="4680520"/>
          </a:xfrm>
          <a:noFill/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lt-LT" sz="2800"/>
              <a:t>Priverstinės adresacijos mikrokomandų  formatas:</a:t>
            </a:r>
          </a:p>
          <a:p>
            <a:pPr marL="0" indent="0">
              <a:buNone/>
            </a:pPr>
            <a:endParaRPr lang="lt-LT" sz="2800"/>
          </a:p>
          <a:p>
            <a:pPr marL="0" indent="0">
              <a:buNone/>
            </a:pPr>
            <a:endParaRPr lang="lt-LT" sz="2800"/>
          </a:p>
          <a:p>
            <a:pPr marL="0" indent="0">
              <a:buNone/>
            </a:pPr>
            <a:r>
              <a:rPr lang="lt-LT" sz="2800"/>
              <a:t>Natūralios adresacijos mikrokomandų  formatai:</a:t>
            </a:r>
          </a:p>
          <a:p>
            <a:pPr marL="0" indent="0">
              <a:buNone/>
            </a:pPr>
            <a:r>
              <a:rPr lang="lt-LT" sz="2400"/>
              <a:t>a) Operacinės mikrokomandos</a:t>
            </a:r>
            <a:r>
              <a:rPr lang="en-US" sz="2400"/>
              <a:t> (</a:t>
            </a:r>
            <a:r>
              <a:rPr lang="en-US" sz="2400" b="1"/>
              <a:t>P</a:t>
            </a:r>
            <a:r>
              <a:rPr lang="en-US" sz="2400"/>
              <a:t> = 0)</a:t>
            </a:r>
            <a:r>
              <a:rPr lang="lt-LT" sz="2400"/>
              <a:t>:</a:t>
            </a:r>
          </a:p>
          <a:p>
            <a:pPr marL="0" indent="0">
              <a:buNone/>
            </a:pPr>
            <a:endParaRPr lang="lt-LT" sz="1800"/>
          </a:p>
          <a:p>
            <a:pPr marL="0" indent="0">
              <a:buNone/>
            </a:pPr>
            <a:endParaRPr lang="lt-LT" sz="1800"/>
          </a:p>
          <a:p>
            <a:pPr marL="0" indent="0">
              <a:buNone/>
            </a:pPr>
            <a:r>
              <a:rPr lang="lt-LT" sz="2400"/>
              <a:t>b) Adresinės (perėjimo) mikrokomandos</a:t>
            </a:r>
            <a:r>
              <a:rPr lang="en-US" sz="2400"/>
              <a:t> (</a:t>
            </a:r>
            <a:r>
              <a:rPr lang="en-US" sz="2400" b="1"/>
              <a:t>P</a:t>
            </a:r>
            <a:r>
              <a:rPr lang="en-US" sz="2400"/>
              <a:t> = 1) </a:t>
            </a:r>
            <a:r>
              <a:rPr lang="lt-LT" sz="2400"/>
              <a:t>:</a:t>
            </a:r>
          </a:p>
          <a:p>
            <a:pPr marL="0" indent="0">
              <a:buNone/>
            </a:pPr>
            <a:endParaRPr lang="lt-LT" sz="1400"/>
          </a:p>
          <a:p>
            <a:pPr marL="0" indent="0">
              <a:buNone/>
            </a:pPr>
            <a:endParaRPr lang="lt-LT" sz="1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32856"/>
            <a:ext cx="7730407" cy="5760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072825"/>
            <a:ext cx="6360519" cy="516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5140907"/>
            <a:ext cx="3068218" cy="5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594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76672"/>
            <a:ext cx="8604448" cy="576064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Mikrokomandų adresų priskyrimas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82" y="1772815"/>
            <a:ext cx="6620050" cy="4472409"/>
          </a:xfrm>
          <a:noFill/>
        </p:spPr>
        <p:txBody>
          <a:bodyPr lIns="90488" tIns="44450" rIns="90488" bIns="44450"/>
          <a:lstStyle/>
          <a:p>
            <a:r>
              <a:rPr lang="lt-LT" sz="2800"/>
              <a:t>Priverstinės adresacijos atveju adresai mikrokomandoms priskiriami pagal tokias taisykles: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400"/>
              <a:t>Jei mikrokomandoje loginė sąlyga (LS) nėra tikrinama, paskesnei mikrokomandai gali būti priskirtas bet koks adresas (paveiksle mėlyname apskritime ar ovale įrašyti simboliniai mikrokomandų adresai: B – vykdomos mikrokomandos adresas, A ir A+1 – paskesnės mikrokomandos adresai).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642456"/>
            <a:ext cx="215164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659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76672"/>
            <a:ext cx="8604448" cy="576064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Mikrokomandų adresų priskyrimas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5851" y="1412775"/>
            <a:ext cx="8852298" cy="2232249"/>
          </a:xfrm>
          <a:noFill/>
        </p:spPr>
        <p:txBody>
          <a:bodyPr lIns="90488" tIns="44450" rIns="90488" bIns="44450"/>
          <a:lstStyle/>
          <a:p>
            <a:pPr lvl="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400"/>
              <a:t>Jei mikrokomandoje tikrinama loginė sąlyga, paskesnei mikrokomandai adresas priskiriamas taip: mikrokomandai, kuri vykdoma, kai tikrinamos loginės sąlygos reikšmė lygi 0,  priskiriamas adresas A, o  mikrokomandai, kuri vykdoma, kai tikrinamos loginės sąlygos reikšmė lygi 1,  priskiriamas adresas A+1 (t.y., vienetu didesnis) – žr. b ir c atvejus:</a:t>
            </a:r>
            <a:endParaRPr lang="lt-LT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717031"/>
            <a:ext cx="5421280" cy="25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753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76672"/>
            <a:ext cx="8604448" cy="64807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Mikrokomandų adresų priskyrimas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82" y="1772815"/>
            <a:ext cx="6620050" cy="4472409"/>
          </a:xfrm>
          <a:noFill/>
        </p:spPr>
        <p:txBody>
          <a:bodyPr lIns="90488" tIns="44450" rIns="90488" bIns="44450"/>
          <a:lstStyle/>
          <a:p>
            <a:r>
              <a:rPr lang="lt-LT" sz="2800"/>
              <a:t>Natūralios adresacijos atveju adresai mikrokomandoms priskiriami pagal tokias taisykles: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400"/>
              <a:t>Jei mikrokomandoje nurodytos vykdomos mikrooperacijos (tokią mikrokomandą vadinsime operacine), paskesnei mikrokomandai priskiriamas adresas, vienetu didesnis už vykdomos mikrokomandos adresą </a:t>
            </a:r>
            <a:endParaRPr lang="lt-LT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780928"/>
            <a:ext cx="2252626" cy="17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2581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4"/>
            <a:ext cx="8604448" cy="64807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Mikrokomandų adresų priskyrimas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82" y="1772816"/>
            <a:ext cx="6759380" cy="3052664"/>
          </a:xfrm>
          <a:noFill/>
        </p:spPr>
        <p:txBody>
          <a:bodyPr lIns="90488" tIns="44450" rIns="90488" bIns="44450"/>
          <a:lstStyle/>
          <a:p>
            <a:pPr marL="566738" lvl="1" indent="-34290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200"/>
              <a:t>Jei mikrokomandoje tikrinama loginė sąlyga (tokią mikrokomandą vadinsime perėjimo mikrokomanda), paskesnei mikrokomandai adresas priskiriamas taip: mikrokomandai, kuri vykdoma, kai tikrinamos loginės sąlygos reikšmė lygi 0, priskiriamas adresas A, o  mikrokomandai, kuri vykdoma, kai tikrinamos loginės sąlygos reikšmė lygi 1,  – adresas B+1 (t.y., vienetu didesnis nei vykdomos mikrokomandos adresas)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700808"/>
            <a:ext cx="2549513" cy="138723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1202" y="5301208"/>
            <a:ext cx="856895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9113" lvl="1" indent="-34290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200" kern="0"/>
              <a:t>Besąlyginio perėjimo atveju X = 0, o paskesnei mikrokomandai priskiriamas adresas A</a:t>
            </a:r>
          </a:p>
        </p:txBody>
      </p:sp>
    </p:spTree>
    <p:extLst>
      <p:ext uri="{BB962C8B-B14F-4D97-AF65-F5344CB8AC3E}">
        <p14:creationId xmlns:p14="http://schemas.microsoft.com/office/powerpoint/2010/main" val="410987190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1" y="404665"/>
            <a:ext cx="8530605" cy="864095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ts val="4000"/>
              </a:lnSpc>
            </a:pPr>
            <a:r>
              <a:rPr lang="lt-LT" sz="3600" b="1"/>
              <a:t>Priverstinė</a:t>
            </a:r>
            <a:r>
              <a:rPr lang="en-US" sz="3600" b="1"/>
              <a:t>  </a:t>
            </a:r>
            <a:r>
              <a:rPr lang="lt-LT" sz="3600" b="1"/>
              <a:t>mikrokomandų adresa</a:t>
            </a:r>
            <a:r>
              <a:rPr lang="en-US" sz="3600" b="1"/>
              <a:t>cija</a:t>
            </a:r>
            <a:endParaRPr lang="lt-LT" altLang="lt-LT" sz="2800" b="1"/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243" y="1700808"/>
            <a:ext cx="8996314" cy="4392489"/>
          </a:xfrm>
          <a:noFill/>
        </p:spPr>
        <p:txBody>
          <a:bodyPr lIns="90488" tIns="44450" rIns="90488" bIns="44450"/>
          <a:lstStyle/>
          <a:p>
            <a:r>
              <a:rPr lang="lt-LT" sz="2400"/>
              <a:t>Didžiausią laisvę turime priverstinės adresacijos atveju – vienoje grandinėlėje esančių mikrokomandų adresai gali būti priskirti bet kokia tvarka</a:t>
            </a:r>
            <a:endParaRPr lang="en-US" sz="2400"/>
          </a:p>
          <a:p>
            <a:r>
              <a:rPr lang="lt-LT" sz="2400"/>
              <a:t>Tačiau reikia atidžiai adresuoti mikrokomandas mikroprogramos išsišakojimo atveju – po išsišakojimo (LS tikrinimo) esančioms mikrokomandoms privalo būti priskirti gretimi adresai (žr. 25</a:t>
            </a:r>
            <a:r>
              <a:rPr lang="en-US" sz="2400"/>
              <a:t> skaidr</a:t>
            </a:r>
            <a:r>
              <a:rPr lang="lt-LT" sz="2400"/>
              <a:t>ę, b ir c). Tai galima užrašyti tokia formule:</a:t>
            </a:r>
          </a:p>
          <a:p>
            <a:pPr marL="0" indent="0" algn="ctr">
              <a:buNone/>
            </a:pPr>
            <a:r>
              <a:rPr lang="lt-LT" sz="2400" b="1"/>
              <a:t>A</a:t>
            </a:r>
            <a:r>
              <a:rPr lang="lt-LT" sz="2400" b="1" baseline="-25000"/>
              <a:t>t+1</a:t>
            </a:r>
            <a:r>
              <a:rPr lang="lt-LT" sz="2400" b="1"/>
              <a:t> </a:t>
            </a:r>
            <a:r>
              <a:rPr lang="lt-LT" sz="2400"/>
              <a:t>=</a:t>
            </a:r>
            <a:r>
              <a:rPr lang="lt-LT" sz="2400" b="1"/>
              <a:t> A </a:t>
            </a:r>
            <a:r>
              <a:rPr lang="lt-LT" sz="2400"/>
              <a:t>+</a:t>
            </a:r>
            <a:r>
              <a:rPr lang="lt-LT" sz="2400" b="1"/>
              <a:t> x</a:t>
            </a:r>
            <a:r>
              <a:rPr lang="lt-LT" sz="2400" b="1" baseline="-25000"/>
              <a:t>X</a:t>
            </a:r>
            <a:r>
              <a:rPr lang="lt-LT" sz="2400"/>
              <a:t>;</a:t>
            </a:r>
          </a:p>
          <a:p>
            <a:pPr marL="404813" indent="0">
              <a:buNone/>
            </a:pPr>
            <a:r>
              <a:rPr lang="lt-LT" sz="2000"/>
              <a:t>čia </a:t>
            </a:r>
            <a:r>
              <a:rPr lang="lt-LT" sz="2000" b="1"/>
              <a:t>A</a:t>
            </a:r>
            <a:r>
              <a:rPr lang="lt-LT" sz="2000" b="1" baseline="-25000"/>
              <a:t>t+1</a:t>
            </a:r>
            <a:r>
              <a:rPr lang="lt-LT" sz="2000" b="1"/>
              <a:t> </a:t>
            </a:r>
            <a:r>
              <a:rPr lang="lt-LT" sz="2000"/>
              <a:t>– paskesnės mikrokomandos adresas, </a:t>
            </a:r>
            <a:r>
              <a:rPr lang="lt-LT" sz="2000" b="1"/>
              <a:t>A</a:t>
            </a:r>
            <a:r>
              <a:rPr lang="lt-LT" sz="2000"/>
              <a:t> – mikrokomandos lauko A turinys,  </a:t>
            </a:r>
            <a:r>
              <a:rPr lang="lt-LT" sz="2000" b="1"/>
              <a:t>x</a:t>
            </a:r>
            <a:r>
              <a:rPr lang="lt-LT" sz="2000" b="1" baseline="-25000"/>
              <a:t>X</a:t>
            </a:r>
            <a:r>
              <a:rPr lang="lt-LT" sz="2000"/>
              <a:t> – loginės sąlygos, kuri nurodyta lauke X, reikšmė (0 arba 1)</a:t>
            </a:r>
          </a:p>
        </p:txBody>
      </p:sp>
    </p:spTree>
    <p:extLst>
      <p:ext uri="{BB962C8B-B14F-4D97-AF65-F5344CB8AC3E}">
        <p14:creationId xmlns:p14="http://schemas.microsoft.com/office/powerpoint/2010/main" val="388951492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5"/>
            <a:ext cx="8496944" cy="861179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ts val="4000"/>
              </a:lnSpc>
            </a:pPr>
            <a:r>
              <a:rPr lang="lt-LT" sz="3600" b="1"/>
              <a:t>Priverstinė</a:t>
            </a:r>
            <a:r>
              <a:rPr lang="en-US" sz="3600" b="1"/>
              <a:t>  </a:t>
            </a:r>
            <a:r>
              <a:rPr lang="lt-LT" sz="3600" b="1"/>
              <a:t>mikrokomandų adresa</a:t>
            </a:r>
            <a:r>
              <a:rPr lang="en-US" sz="3600" b="1"/>
              <a:t>cija</a:t>
            </a:r>
            <a:endParaRPr lang="lt-LT" altLang="lt-LT" sz="2800" b="1"/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82" y="2334656"/>
            <a:ext cx="5071170" cy="3830648"/>
          </a:xfrm>
          <a:noFill/>
        </p:spPr>
        <p:txBody>
          <a:bodyPr lIns="90488" tIns="44450" rIns="90488" bIns="44450"/>
          <a:lstStyle/>
          <a:p>
            <a:r>
              <a:rPr lang="lt-LT" sz="2000"/>
              <a:t>Todėl pirmiausia reikia atkreipti dėmesį į mikroprogramos išsišakojimo vietas ir joms teikti pirmenybę priskiriant adresus</a:t>
            </a:r>
          </a:p>
          <a:p>
            <a:r>
              <a:rPr lang="lt-LT" sz="2000"/>
              <a:t>Tarkime, turime mikroprogramos grafą, kuris parodytas dešinėje. Priverstinės adresacijos atveju mikrokomandų adresai gali būti priskirti taip, kaip pavaizduota šiame paveiksle. Kiekviena mikrokomanda įrėminta žalios spalvos rėmeliu, o jai priskirtas adresas užrašytas šalia</a:t>
            </a:r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225730" y="1556792"/>
            <a:ext cx="3810766" cy="4824536"/>
            <a:chOff x="3933" y="6456"/>
            <a:chExt cx="5535" cy="6075"/>
          </a:xfrm>
        </p:grpSpPr>
        <p:cxnSp>
          <p:nvCxnSpPr>
            <p:cNvPr id="45" name="Line 20"/>
            <p:cNvCxnSpPr>
              <a:cxnSpLocks noChangeShapeType="1"/>
            </p:cNvCxnSpPr>
            <p:nvPr/>
          </p:nvCxnSpPr>
          <p:spPr bwMode="auto">
            <a:xfrm>
              <a:off x="5826" y="6681"/>
              <a:ext cx="0" cy="5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AutoShape 21"/>
            <p:cNvSpPr>
              <a:spLocks noChangeArrowheads="1"/>
            </p:cNvSpPr>
            <p:nvPr/>
          </p:nvSpPr>
          <p:spPr bwMode="auto">
            <a:xfrm>
              <a:off x="5211" y="6561"/>
              <a:ext cx="1380" cy="3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Pradžia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914" y="7581"/>
              <a:ext cx="1785" cy="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3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4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AutoShape 23"/>
            <p:cNvSpPr>
              <a:spLocks noChangeArrowheads="1"/>
            </p:cNvSpPr>
            <p:nvPr/>
          </p:nvSpPr>
          <p:spPr bwMode="auto">
            <a:xfrm>
              <a:off x="4836" y="8375"/>
              <a:ext cx="1965" cy="64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x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7104" y="8540"/>
              <a:ext cx="178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5 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6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7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8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944" y="9260"/>
              <a:ext cx="181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9 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013" y="9981"/>
              <a:ext cx="181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lt-LT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AutoShape 27"/>
            <p:cNvSpPr>
              <a:spLocks noChangeArrowheads="1"/>
            </p:cNvSpPr>
            <p:nvPr/>
          </p:nvSpPr>
          <p:spPr bwMode="auto">
            <a:xfrm>
              <a:off x="4836" y="10401"/>
              <a:ext cx="1965" cy="64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x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3" name="Line 28"/>
            <p:cNvCxnSpPr>
              <a:cxnSpLocks noChangeShapeType="1"/>
            </p:cNvCxnSpPr>
            <p:nvPr/>
          </p:nvCxnSpPr>
          <p:spPr bwMode="auto">
            <a:xfrm flipH="1">
              <a:off x="4401" y="10716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29"/>
            <p:cNvCxnSpPr>
              <a:cxnSpLocks noChangeShapeType="1"/>
            </p:cNvCxnSpPr>
            <p:nvPr/>
          </p:nvCxnSpPr>
          <p:spPr bwMode="auto">
            <a:xfrm flipV="1">
              <a:off x="4401" y="8180"/>
              <a:ext cx="0" cy="2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30"/>
            <p:cNvCxnSpPr>
              <a:cxnSpLocks noChangeShapeType="1"/>
            </p:cNvCxnSpPr>
            <p:nvPr/>
          </p:nvCxnSpPr>
          <p:spPr bwMode="auto">
            <a:xfrm>
              <a:off x="7971" y="8870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31"/>
            <p:cNvCxnSpPr>
              <a:cxnSpLocks noChangeShapeType="1"/>
            </p:cNvCxnSpPr>
            <p:nvPr/>
          </p:nvCxnSpPr>
          <p:spPr bwMode="auto">
            <a:xfrm>
              <a:off x="4401" y="8180"/>
              <a:ext cx="14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32"/>
            <p:cNvCxnSpPr>
              <a:cxnSpLocks noChangeShapeType="1"/>
            </p:cNvCxnSpPr>
            <p:nvPr/>
          </p:nvCxnSpPr>
          <p:spPr bwMode="auto">
            <a:xfrm flipH="1">
              <a:off x="5826" y="9155"/>
              <a:ext cx="21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Line 33"/>
            <p:cNvCxnSpPr>
              <a:cxnSpLocks noChangeShapeType="1"/>
            </p:cNvCxnSpPr>
            <p:nvPr/>
          </p:nvCxnSpPr>
          <p:spPr bwMode="auto">
            <a:xfrm>
              <a:off x="6786" y="8690"/>
              <a:ext cx="3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4914" y="7071"/>
              <a:ext cx="178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316" y="892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591" y="829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6216" y="1093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701" y="1084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581" y="6456"/>
              <a:ext cx="2340" cy="102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581" y="7521"/>
              <a:ext cx="2340" cy="1545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7026" y="8376"/>
              <a:ext cx="2127" cy="60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4611" y="9186"/>
              <a:ext cx="2250" cy="60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611" y="9816"/>
              <a:ext cx="2295" cy="129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491" y="8241"/>
              <a:ext cx="2355" cy="765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70" name="Text Box 45"/>
            <p:cNvSpPr txBox="1">
              <a:spLocks noChangeArrowheads="1"/>
            </p:cNvSpPr>
            <p:nvPr/>
          </p:nvSpPr>
          <p:spPr bwMode="auto">
            <a:xfrm>
              <a:off x="7098" y="6756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7008" y="7641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Text Box 47"/>
            <p:cNvSpPr txBox="1">
              <a:spLocks noChangeArrowheads="1"/>
            </p:cNvSpPr>
            <p:nvPr/>
          </p:nvSpPr>
          <p:spPr bwMode="auto">
            <a:xfrm>
              <a:off x="6948" y="9306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Text Box 48"/>
            <p:cNvSpPr txBox="1">
              <a:spLocks noChangeArrowheads="1"/>
            </p:cNvSpPr>
            <p:nvPr/>
          </p:nvSpPr>
          <p:spPr bwMode="auto">
            <a:xfrm>
              <a:off x="9153" y="8448"/>
              <a:ext cx="31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3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3933" y="8451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6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5" name="Text Box 50"/>
            <p:cNvSpPr txBox="1">
              <a:spLocks noChangeArrowheads="1"/>
            </p:cNvSpPr>
            <p:nvPr/>
          </p:nvSpPr>
          <p:spPr bwMode="auto">
            <a:xfrm>
              <a:off x="6963" y="10188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4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6" name="AutoShape 51"/>
            <p:cNvSpPr>
              <a:spLocks noChangeArrowheads="1"/>
            </p:cNvSpPr>
            <p:nvPr/>
          </p:nvSpPr>
          <p:spPr bwMode="auto">
            <a:xfrm>
              <a:off x="5097" y="12141"/>
              <a:ext cx="1494" cy="3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Pabaiga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908" y="11421"/>
              <a:ext cx="181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8" name="Text Box 53"/>
            <p:cNvSpPr txBox="1">
              <a:spLocks noChangeArrowheads="1"/>
            </p:cNvSpPr>
            <p:nvPr/>
          </p:nvSpPr>
          <p:spPr bwMode="auto">
            <a:xfrm>
              <a:off x="6813" y="11421"/>
              <a:ext cx="510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0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5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9" name="Text Box 54"/>
            <p:cNvSpPr txBox="1">
              <a:spLocks noChangeArrowheads="1"/>
            </p:cNvSpPr>
            <p:nvPr/>
          </p:nvSpPr>
          <p:spPr bwMode="auto">
            <a:xfrm>
              <a:off x="6813" y="12141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7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578" y="11271"/>
              <a:ext cx="2250" cy="60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</p:grpSp>
    </p:spTree>
    <p:extLst>
      <p:ext uri="{BB962C8B-B14F-4D97-AF65-F5344CB8AC3E}">
        <p14:creationId xmlns:p14="http://schemas.microsoft.com/office/powerpoint/2010/main" val="30681429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DD67BE-709C-493C-BC71-7EB7D5A7882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t-LT" altLang="lt-LT" sz="160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7173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3284984"/>
            <a:ext cx="8363272" cy="1235025"/>
          </a:xfrm>
          <a:noFill/>
        </p:spPr>
        <p:txBody>
          <a:bodyPr lIns="90488" tIns="44450" rIns="90488" bIns="44450"/>
          <a:lstStyle/>
          <a:p>
            <a:pPr marL="0" indent="0" algn="ctr" eaLnBrk="1" hangingPunct="1">
              <a:spcBef>
                <a:spcPts val="0"/>
              </a:spcBef>
              <a:buNone/>
            </a:pPr>
            <a:r>
              <a:rPr lang="lt-LT" altLang="lt-LT" sz="3600" b="1">
                <a:solidFill>
                  <a:srgbClr val="FF0000"/>
                </a:solidFill>
              </a:rPr>
              <a:t>Procesori</a:t>
            </a:r>
            <a:r>
              <a:rPr lang="en-US" altLang="lt-LT" sz="3600" b="1">
                <a:solidFill>
                  <a:srgbClr val="FF0000"/>
                </a:solidFill>
              </a:rPr>
              <a:t>us</a:t>
            </a:r>
            <a:r>
              <a:rPr lang="lt-LT" altLang="lt-LT" sz="3600" b="1">
                <a:solidFill>
                  <a:srgbClr val="FF0000"/>
                </a:solidFill>
              </a:rPr>
              <a:t> ir jo valdymas</a:t>
            </a:r>
            <a:endParaRPr lang="lt-LT" altLang="lt-LT" sz="36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6900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5"/>
            <a:ext cx="8496944" cy="861179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ts val="4000"/>
              </a:lnSpc>
            </a:pPr>
            <a:r>
              <a:rPr lang="lt-LT" sz="3600" b="1"/>
              <a:t>Priverstinė</a:t>
            </a:r>
            <a:r>
              <a:rPr lang="en-US" sz="3600" b="1"/>
              <a:t>  </a:t>
            </a:r>
            <a:r>
              <a:rPr lang="lt-LT" sz="3600" b="1"/>
              <a:t>mikrokomandų adresa</a:t>
            </a:r>
            <a:r>
              <a:rPr lang="en-US" sz="3600" b="1"/>
              <a:t>cija</a:t>
            </a:r>
            <a:endParaRPr lang="lt-LT" altLang="lt-LT" sz="2800" b="1"/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82" y="1885006"/>
            <a:ext cx="6031381" cy="4280298"/>
          </a:xfrm>
          <a:noFill/>
        </p:spPr>
        <p:txBody>
          <a:bodyPr lIns="90488" tIns="44450" rIns="90488" bIns="44450"/>
          <a:lstStyle/>
          <a:p>
            <a:r>
              <a:rPr lang="lt-LT" sz="2000"/>
              <a:t>Atkreipkite dėmesį, kaip buvo priskirti adresai mikrokomandoms išsišakojimų (priklausomai nuo tikrinamų loginių sąlygų reikšmių) vietose:</a:t>
            </a:r>
          </a:p>
          <a:p>
            <a:pPr lvl="1"/>
            <a:r>
              <a:rPr lang="lt-LT" sz="1600"/>
              <a:t>Vykdant MK </a:t>
            </a:r>
            <a:r>
              <a:rPr lang="lt-LT" sz="1600">
                <a:solidFill>
                  <a:srgbClr val="279D1B"/>
                </a:solidFill>
              </a:rPr>
              <a:t>1</a:t>
            </a:r>
            <a:r>
              <a:rPr lang="lt-LT" sz="1600"/>
              <a:t>, yra tikrinama LS x</a:t>
            </a:r>
            <a:r>
              <a:rPr lang="lt-LT" sz="1600" baseline="-25000"/>
              <a:t>1</a:t>
            </a:r>
            <a:r>
              <a:rPr lang="lt-LT" sz="1600"/>
              <a:t>; jei x</a:t>
            </a:r>
            <a:r>
              <a:rPr lang="lt-LT" sz="1600" baseline="-25000"/>
              <a:t>1 </a:t>
            </a:r>
            <a:r>
              <a:rPr lang="lt-LT" sz="1600"/>
              <a:t>= 0, paskesnei MK priskirtas adresas </a:t>
            </a:r>
            <a:r>
              <a:rPr lang="lt-LT" sz="1600">
                <a:solidFill>
                  <a:srgbClr val="279D1B"/>
                </a:solidFill>
              </a:rPr>
              <a:t>2</a:t>
            </a:r>
            <a:r>
              <a:rPr lang="lt-LT" sz="1600"/>
              <a:t>, o jei x</a:t>
            </a:r>
            <a:r>
              <a:rPr lang="lt-LT" sz="1600" baseline="-25000"/>
              <a:t>1 </a:t>
            </a:r>
            <a:r>
              <a:rPr lang="lt-LT" sz="1600"/>
              <a:t>= 1, paskesnei MK priskirtas vienetu didesnis adresas – </a:t>
            </a:r>
            <a:r>
              <a:rPr lang="lt-LT" sz="1600">
                <a:solidFill>
                  <a:srgbClr val="279D1B"/>
                </a:solidFill>
              </a:rPr>
              <a:t>3</a:t>
            </a:r>
            <a:r>
              <a:rPr lang="lt-LT" sz="1600"/>
              <a:t>. Perėjimas nuo MK </a:t>
            </a:r>
            <a:r>
              <a:rPr lang="lt-LT" sz="1600">
                <a:solidFill>
                  <a:srgbClr val="279D1B"/>
                </a:solidFill>
              </a:rPr>
              <a:t>3</a:t>
            </a:r>
            <a:r>
              <a:rPr lang="lt-LT" sz="1600"/>
              <a:t> prie MK </a:t>
            </a:r>
            <a:r>
              <a:rPr lang="lt-LT" sz="1600">
                <a:solidFill>
                  <a:srgbClr val="279D1B"/>
                </a:solidFill>
              </a:rPr>
              <a:t>2 </a:t>
            </a:r>
            <a:r>
              <a:rPr lang="lt-LT" sz="1600"/>
              <a:t>jokių problemų nekelia</a:t>
            </a:r>
          </a:p>
          <a:p>
            <a:pPr lvl="1"/>
            <a:r>
              <a:rPr lang="lt-LT" sz="1600"/>
              <a:t>Vykdant MK </a:t>
            </a:r>
            <a:r>
              <a:rPr lang="lt-LT" sz="1600">
                <a:solidFill>
                  <a:srgbClr val="279D1B"/>
                </a:solidFill>
              </a:rPr>
              <a:t>4</a:t>
            </a:r>
            <a:r>
              <a:rPr lang="lt-LT" sz="1600"/>
              <a:t>, yra tikrinama LS x</a:t>
            </a:r>
            <a:r>
              <a:rPr lang="lt-LT" sz="1600" baseline="-25000"/>
              <a:t>2</a:t>
            </a:r>
            <a:r>
              <a:rPr lang="lt-LT" sz="1600"/>
              <a:t>; jei x</a:t>
            </a:r>
            <a:r>
              <a:rPr lang="lt-LT" sz="1600" baseline="-25000"/>
              <a:t>2 </a:t>
            </a:r>
            <a:r>
              <a:rPr lang="lt-LT" sz="1600"/>
              <a:t>= 0, paskesnei MK priskirtas adresas </a:t>
            </a:r>
            <a:r>
              <a:rPr lang="lt-LT" sz="1600">
                <a:solidFill>
                  <a:srgbClr val="279D1B"/>
                </a:solidFill>
              </a:rPr>
              <a:t>5</a:t>
            </a:r>
            <a:r>
              <a:rPr lang="lt-LT" sz="1600"/>
              <a:t>, o jei x</a:t>
            </a:r>
            <a:r>
              <a:rPr lang="lt-LT" sz="1600" baseline="-25000"/>
              <a:t>2 </a:t>
            </a:r>
            <a:r>
              <a:rPr lang="lt-LT" sz="1600"/>
              <a:t>= 1, paskesnei MK turi būti priskirtas vienetu didesnis adresas – </a:t>
            </a:r>
            <a:r>
              <a:rPr lang="lt-LT" sz="1600">
                <a:solidFill>
                  <a:srgbClr val="279D1B"/>
                </a:solidFill>
              </a:rPr>
              <a:t>6</a:t>
            </a:r>
            <a:r>
              <a:rPr lang="lt-LT" sz="1600"/>
              <a:t>. Kadangi perėjimas „veda“ į MK </a:t>
            </a:r>
            <a:r>
              <a:rPr lang="lt-LT" sz="1600">
                <a:solidFill>
                  <a:srgbClr val="279D1B"/>
                </a:solidFill>
              </a:rPr>
              <a:t>1 </a:t>
            </a:r>
            <a:r>
              <a:rPr lang="lt-LT" sz="1600"/>
              <a:t>„vidurį“, LS x</a:t>
            </a:r>
            <a:r>
              <a:rPr lang="lt-LT" sz="1600" baseline="-25000"/>
              <a:t>1 </a:t>
            </a:r>
            <a:r>
              <a:rPr lang="lt-LT" sz="1600"/>
              <a:t>tikrinimas pažymimas kaip nauja MK – </a:t>
            </a:r>
            <a:r>
              <a:rPr lang="lt-LT" sz="160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lt-LT" sz="1600"/>
              <a:t>.</a:t>
            </a:r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012160" y="1524874"/>
            <a:ext cx="3016696" cy="4464496"/>
            <a:chOff x="3933" y="6456"/>
            <a:chExt cx="5535" cy="6075"/>
          </a:xfrm>
        </p:grpSpPr>
        <p:cxnSp>
          <p:nvCxnSpPr>
            <p:cNvPr id="45" name="Line 20"/>
            <p:cNvCxnSpPr>
              <a:cxnSpLocks noChangeShapeType="1"/>
            </p:cNvCxnSpPr>
            <p:nvPr/>
          </p:nvCxnSpPr>
          <p:spPr bwMode="auto">
            <a:xfrm>
              <a:off x="5826" y="6681"/>
              <a:ext cx="0" cy="5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AutoShape 21"/>
            <p:cNvSpPr>
              <a:spLocks noChangeArrowheads="1"/>
            </p:cNvSpPr>
            <p:nvPr/>
          </p:nvSpPr>
          <p:spPr bwMode="auto">
            <a:xfrm>
              <a:off x="5211" y="6561"/>
              <a:ext cx="1380" cy="3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Pradžia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914" y="7581"/>
              <a:ext cx="1785" cy="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3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4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AutoShape 23"/>
            <p:cNvSpPr>
              <a:spLocks noChangeArrowheads="1"/>
            </p:cNvSpPr>
            <p:nvPr/>
          </p:nvSpPr>
          <p:spPr bwMode="auto">
            <a:xfrm>
              <a:off x="4836" y="8375"/>
              <a:ext cx="1965" cy="64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x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7104" y="8540"/>
              <a:ext cx="178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5 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6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7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8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944" y="9260"/>
              <a:ext cx="181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9 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013" y="9981"/>
              <a:ext cx="181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lt-LT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AutoShape 27"/>
            <p:cNvSpPr>
              <a:spLocks noChangeArrowheads="1"/>
            </p:cNvSpPr>
            <p:nvPr/>
          </p:nvSpPr>
          <p:spPr bwMode="auto">
            <a:xfrm>
              <a:off x="4836" y="10401"/>
              <a:ext cx="1965" cy="64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x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3" name="Line 28"/>
            <p:cNvCxnSpPr>
              <a:cxnSpLocks noChangeShapeType="1"/>
            </p:cNvCxnSpPr>
            <p:nvPr/>
          </p:nvCxnSpPr>
          <p:spPr bwMode="auto">
            <a:xfrm flipH="1">
              <a:off x="4401" y="10716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29"/>
            <p:cNvCxnSpPr>
              <a:cxnSpLocks noChangeShapeType="1"/>
            </p:cNvCxnSpPr>
            <p:nvPr/>
          </p:nvCxnSpPr>
          <p:spPr bwMode="auto">
            <a:xfrm flipV="1">
              <a:off x="4401" y="8180"/>
              <a:ext cx="0" cy="2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30"/>
            <p:cNvCxnSpPr>
              <a:cxnSpLocks noChangeShapeType="1"/>
            </p:cNvCxnSpPr>
            <p:nvPr/>
          </p:nvCxnSpPr>
          <p:spPr bwMode="auto">
            <a:xfrm>
              <a:off x="7971" y="8870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31"/>
            <p:cNvCxnSpPr>
              <a:cxnSpLocks noChangeShapeType="1"/>
            </p:cNvCxnSpPr>
            <p:nvPr/>
          </p:nvCxnSpPr>
          <p:spPr bwMode="auto">
            <a:xfrm>
              <a:off x="4401" y="8180"/>
              <a:ext cx="14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32"/>
            <p:cNvCxnSpPr>
              <a:cxnSpLocks noChangeShapeType="1"/>
            </p:cNvCxnSpPr>
            <p:nvPr/>
          </p:nvCxnSpPr>
          <p:spPr bwMode="auto">
            <a:xfrm flipH="1">
              <a:off x="5826" y="9155"/>
              <a:ext cx="21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Line 33"/>
            <p:cNvCxnSpPr>
              <a:cxnSpLocks noChangeShapeType="1"/>
            </p:cNvCxnSpPr>
            <p:nvPr/>
          </p:nvCxnSpPr>
          <p:spPr bwMode="auto">
            <a:xfrm>
              <a:off x="6786" y="8690"/>
              <a:ext cx="3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4914" y="7071"/>
              <a:ext cx="178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316" y="892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591" y="829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6216" y="1093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701" y="1084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581" y="6456"/>
              <a:ext cx="2340" cy="102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581" y="7521"/>
              <a:ext cx="2340" cy="1545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7026" y="8376"/>
              <a:ext cx="2127" cy="60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4611" y="9186"/>
              <a:ext cx="2250" cy="60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611" y="9816"/>
              <a:ext cx="2295" cy="129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491" y="8241"/>
              <a:ext cx="2355" cy="765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70" name="Text Box 45"/>
            <p:cNvSpPr txBox="1">
              <a:spLocks noChangeArrowheads="1"/>
            </p:cNvSpPr>
            <p:nvPr/>
          </p:nvSpPr>
          <p:spPr bwMode="auto">
            <a:xfrm>
              <a:off x="7098" y="6756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7008" y="7641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Text Box 47"/>
            <p:cNvSpPr txBox="1">
              <a:spLocks noChangeArrowheads="1"/>
            </p:cNvSpPr>
            <p:nvPr/>
          </p:nvSpPr>
          <p:spPr bwMode="auto">
            <a:xfrm>
              <a:off x="6948" y="9306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Text Box 48"/>
            <p:cNvSpPr txBox="1">
              <a:spLocks noChangeArrowheads="1"/>
            </p:cNvSpPr>
            <p:nvPr/>
          </p:nvSpPr>
          <p:spPr bwMode="auto">
            <a:xfrm>
              <a:off x="9153" y="8448"/>
              <a:ext cx="31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3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3933" y="8451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6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5" name="Text Box 50"/>
            <p:cNvSpPr txBox="1">
              <a:spLocks noChangeArrowheads="1"/>
            </p:cNvSpPr>
            <p:nvPr/>
          </p:nvSpPr>
          <p:spPr bwMode="auto">
            <a:xfrm>
              <a:off x="6963" y="10188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4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6" name="AutoShape 51"/>
            <p:cNvSpPr>
              <a:spLocks noChangeArrowheads="1"/>
            </p:cNvSpPr>
            <p:nvPr/>
          </p:nvSpPr>
          <p:spPr bwMode="auto">
            <a:xfrm>
              <a:off x="5097" y="12141"/>
              <a:ext cx="1494" cy="3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Pabaiga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908" y="11421"/>
              <a:ext cx="181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8" name="Text Box 53"/>
            <p:cNvSpPr txBox="1">
              <a:spLocks noChangeArrowheads="1"/>
            </p:cNvSpPr>
            <p:nvPr/>
          </p:nvSpPr>
          <p:spPr bwMode="auto">
            <a:xfrm>
              <a:off x="6813" y="11421"/>
              <a:ext cx="510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0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5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9" name="Text Box 54"/>
            <p:cNvSpPr txBox="1">
              <a:spLocks noChangeArrowheads="1"/>
            </p:cNvSpPr>
            <p:nvPr/>
          </p:nvSpPr>
          <p:spPr bwMode="auto">
            <a:xfrm>
              <a:off x="6813" y="12141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7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578" y="11271"/>
              <a:ext cx="2250" cy="60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</p:grpSp>
    </p:spTree>
    <p:extLst>
      <p:ext uri="{BB962C8B-B14F-4D97-AF65-F5344CB8AC3E}">
        <p14:creationId xmlns:p14="http://schemas.microsoft.com/office/powerpoint/2010/main" val="216140026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</a:t>
            </a:r>
            <a:r>
              <a:rPr lang="lt-LT" altLang="lt-LT" sz="1600"/>
              <a:t>2</a:t>
            </a:r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5"/>
            <a:ext cx="8496944" cy="861179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ts val="4000"/>
              </a:lnSpc>
            </a:pPr>
            <a:r>
              <a:rPr lang="lt-LT" sz="3600" b="1"/>
              <a:t>Priverstinė</a:t>
            </a:r>
            <a:r>
              <a:rPr lang="en-US" sz="3600" b="1"/>
              <a:t>  </a:t>
            </a:r>
            <a:r>
              <a:rPr lang="lt-LT" sz="3600" b="1"/>
              <a:t>mikrokomandų adresa</a:t>
            </a:r>
            <a:r>
              <a:rPr lang="en-US" sz="3600" b="1"/>
              <a:t>cija</a:t>
            </a:r>
            <a:endParaRPr lang="lt-LT" altLang="lt-LT" sz="2800" b="1"/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82" y="1885006"/>
            <a:ext cx="6031381" cy="4280298"/>
          </a:xfrm>
          <a:noFill/>
        </p:spPr>
        <p:txBody>
          <a:bodyPr lIns="90488" tIns="44450" rIns="90488" bIns="44450"/>
          <a:lstStyle/>
          <a:p>
            <a:r>
              <a:rPr lang="lt-LT" sz="2000"/>
              <a:t>O dabar pažiūrėkime, kaip galėtų būti priskirti adresai mikrokomandoms, jei perėjimas esant x</a:t>
            </a:r>
            <a:r>
              <a:rPr lang="lt-LT" sz="2000" baseline="-25000"/>
              <a:t>2 </a:t>
            </a:r>
            <a:r>
              <a:rPr lang="lt-LT" sz="2000"/>
              <a:t>= 0 vestų į anksčiau pažymėtos MK </a:t>
            </a:r>
            <a:r>
              <a:rPr lang="lt-LT" sz="2000">
                <a:solidFill>
                  <a:srgbClr val="279D1B"/>
                </a:solidFill>
              </a:rPr>
              <a:t>1 </a:t>
            </a:r>
            <a:r>
              <a:rPr lang="lt-LT" sz="2000"/>
              <a:t>„pradžią“:</a:t>
            </a:r>
          </a:p>
          <a:p>
            <a:pPr lvl="1"/>
            <a:endParaRPr lang="lt-LT" sz="800"/>
          </a:p>
          <a:p>
            <a:pPr lvl="1"/>
            <a:r>
              <a:rPr lang="lt-LT" sz="1600"/>
              <a:t>Šiuo atveju pirmiausia reikia priskirti adresus mikrokomandoms, kurios vykdomos priklausomai nuo x</a:t>
            </a:r>
            <a:r>
              <a:rPr lang="lt-LT" sz="1600" baseline="-25000"/>
              <a:t>2 </a:t>
            </a:r>
            <a:r>
              <a:rPr lang="lt-LT" sz="1600"/>
              <a:t>reikšmės: jei x</a:t>
            </a:r>
            <a:r>
              <a:rPr lang="lt-LT" sz="1600" baseline="-25000"/>
              <a:t>2 </a:t>
            </a:r>
            <a:r>
              <a:rPr lang="lt-LT" sz="1600"/>
              <a:t>= 0, paskesnei MK priskirsime adresą </a:t>
            </a:r>
            <a:r>
              <a:rPr lang="lt-LT" sz="1600">
                <a:solidFill>
                  <a:srgbClr val="FF3300"/>
                </a:solidFill>
              </a:rPr>
              <a:t>1</a:t>
            </a:r>
            <a:r>
              <a:rPr lang="lt-LT" sz="1600"/>
              <a:t>, o jei x</a:t>
            </a:r>
            <a:r>
              <a:rPr lang="lt-LT" sz="1600" baseline="-25000"/>
              <a:t>2 </a:t>
            </a:r>
            <a:r>
              <a:rPr lang="lt-LT" sz="1600"/>
              <a:t>= 1, paskesnei MK turi būti priskirtas vienetu didesnis adresas – </a:t>
            </a:r>
            <a:r>
              <a:rPr lang="lt-LT" sz="1600">
                <a:solidFill>
                  <a:srgbClr val="FF3300"/>
                </a:solidFill>
              </a:rPr>
              <a:t>2</a:t>
            </a:r>
            <a:r>
              <a:rPr lang="lt-LT" sz="1600"/>
              <a:t>. </a:t>
            </a:r>
          </a:p>
          <a:p>
            <a:pPr lvl="1"/>
            <a:r>
              <a:rPr lang="lt-LT" sz="1600"/>
              <a:t>Vykdant MK </a:t>
            </a:r>
            <a:r>
              <a:rPr lang="lt-LT" sz="1600">
                <a:solidFill>
                  <a:srgbClr val="FF3300"/>
                </a:solidFill>
              </a:rPr>
              <a:t>2</a:t>
            </a:r>
            <a:r>
              <a:rPr lang="lt-LT" sz="1600"/>
              <a:t>, yra tikrinama LS x</a:t>
            </a:r>
            <a:r>
              <a:rPr lang="lt-LT" sz="1600" baseline="-25000"/>
              <a:t>1</a:t>
            </a:r>
            <a:r>
              <a:rPr lang="lt-LT" sz="1600"/>
              <a:t>; jei x</a:t>
            </a:r>
            <a:r>
              <a:rPr lang="lt-LT" sz="1600" baseline="-25000"/>
              <a:t>1 </a:t>
            </a:r>
            <a:r>
              <a:rPr lang="lt-LT" sz="1600"/>
              <a:t>= 0, paskesnei MK priskirsime adresą </a:t>
            </a:r>
            <a:r>
              <a:rPr lang="lt-LT" sz="1600">
                <a:solidFill>
                  <a:srgbClr val="FF3300"/>
                </a:solidFill>
              </a:rPr>
              <a:t>3</a:t>
            </a:r>
            <a:r>
              <a:rPr lang="lt-LT" sz="1600"/>
              <a:t>, o jei x</a:t>
            </a:r>
            <a:r>
              <a:rPr lang="lt-LT" sz="1600" baseline="-25000"/>
              <a:t>1 </a:t>
            </a:r>
            <a:r>
              <a:rPr lang="lt-LT" sz="1600"/>
              <a:t>= 1, paskesnei MK priskirsime vienetu didesnį adresą – </a:t>
            </a:r>
            <a:r>
              <a:rPr lang="lt-LT" sz="1600">
                <a:solidFill>
                  <a:srgbClr val="FF3300"/>
                </a:solidFill>
              </a:rPr>
              <a:t>4</a:t>
            </a:r>
            <a:r>
              <a:rPr lang="lt-LT" sz="1600"/>
              <a:t>. </a:t>
            </a:r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019800" y="1523564"/>
            <a:ext cx="3016696" cy="4464496"/>
            <a:chOff x="3933" y="6456"/>
            <a:chExt cx="5535" cy="6075"/>
          </a:xfrm>
        </p:grpSpPr>
        <p:cxnSp>
          <p:nvCxnSpPr>
            <p:cNvPr id="45" name="Line 20"/>
            <p:cNvCxnSpPr>
              <a:cxnSpLocks noChangeShapeType="1"/>
            </p:cNvCxnSpPr>
            <p:nvPr/>
          </p:nvCxnSpPr>
          <p:spPr bwMode="auto">
            <a:xfrm>
              <a:off x="5826" y="6681"/>
              <a:ext cx="0" cy="5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AutoShape 21"/>
            <p:cNvSpPr>
              <a:spLocks noChangeArrowheads="1"/>
            </p:cNvSpPr>
            <p:nvPr/>
          </p:nvSpPr>
          <p:spPr bwMode="auto">
            <a:xfrm>
              <a:off x="5211" y="6561"/>
              <a:ext cx="1380" cy="3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Pradžia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914" y="7581"/>
              <a:ext cx="1785" cy="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3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4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AutoShape 23"/>
            <p:cNvSpPr>
              <a:spLocks noChangeArrowheads="1"/>
            </p:cNvSpPr>
            <p:nvPr/>
          </p:nvSpPr>
          <p:spPr bwMode="auto">
            <a:xfrm>
              <a:off x="4836" y="8375"/>
              <a:ext cx="1965" cy="64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x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7104" y="8540"/>
              <a:ext cx="178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5 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6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7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8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944" y="9260"/>
              <a:ext cx="181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9 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013" y="9981"/>
              <a:ext cx="181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lt-LT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AutoShape 27"/>
            <p:cNvSpPr>
              <a:spLocks noChangeArrowheads="1"/>
            </p:cNvSpPr>
            <p:nvPr/>
          </p:nvSpPr>
          <p:spPr bwMode="auto">
            <a:xfrm>
              <a:off x="4836" y="10401"/>
              <a:ext cx="1965" cy="64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x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3" name="Line 28"/>
            <p:cNvCxnSpPr>
              <a:cxnSpLocks noChangeShapeType="1"/>
            </p:cNvCxnSpPr>
            <p:nvPr/>
          </p:nvCxnSpPr>
          <p:spPr bwMode="auto">
            <a:xfrm flipH="1">
              <a:off x="4401" y="10716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29"/>
            <p:cNvCxnSpPr>
              <a:cxnSpLocks noChangeShapeType="1"/>
            </p:cNvCxnSpPr>
            <p:nvPr/>
          </p:nvCxnSpPr>
          <p:spPr bwMode="auto">
            <a:xfrm flipV="1">
              <a:off x="4401" y="7521"/>
              <a:ext cx="0" cy="31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30"/>
            <p:cNvCxnSpPr>
              <a:cxnSpLocks noChangeShapeType="1"/>
            </p:cNvCxnSpPr>
            <p:nvPr/>
          </p:nvCxnSpPr>
          <p:spPr bwMode="auto">
            <a:xfrm>
              <a:off x="7971" y="8870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31"/>
            <p:cNvCxnSpPr>
              <a:cxnSpLocks noChangeShapeType="1"/>
            </p:cNvCxnSpPr>
            <p:nvPr/>
          </p:nvCxnSpPr>
          <p:spPr bwMode="auto">
            <a:xfrm>
              <a:off x="4425" y="7521"/>
              <a:ext cx="14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32"/>
            <p:cNvCxnSpPr>
              <a:cxnSpLocks noChangeShapeType="1"/>
            </p:cNvCxnSpPr>
            <p:nvPr/>
          </p:nvCxnSpPr>
          <p:spPr bwMode="auto">
            <a:xfrm flipH="1">
              <a:off x="5826" y="9155"/>
              <a:ext cx="21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Line 33"/>
            <p:cNvCxnSpPr>
              <a:cxnSpLocks noChangeShapeType="1"/>
            </p:cNvCxnSpPr>
            <p:nvPr/>
          </p:nvCxnSpPr>
          <p:spPr bwMode="auto">
            <a:xfrm>
              <a:off x="6786" y="8690"/>
              <a:ext cx="3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4914" y="7071"/>
              <a:ext cx="178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316" y="892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591" y="829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6216" y="1093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701" y="1084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581" y="6456"/>
              <a:ext cx="2340" cy="102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581" y="7521"/>
              <a:ext cx="2340" cy="1545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7026" y="8376"/>
              <a:ext cx="2127" cy="60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4611" y="9186"/>
              <a:ext cx="2250" cy="60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611" y="9816"/>
              <a:ext cx="2295" cy="129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  <p:sp>
          <p:nvSpPr>
            <p:cNvPr id="70" name="Text Box 45"/>
            <p:cNvSpPr txBox="1">
              <a:spLocks noChangeArrowheads="1"/>
            </p:cNvSpPr>
            <p:nvPr/>
          </p:nvSpPr>
          <p:spPr bwMode="auto">
            <a:xfrm>
              <a:off x="7098" y="6756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Text Box 47"/>
            <p:cNvSpPr txBox="1">
              <a:spLocks noChangeArrowheads="1"/>
            </p:cNvSpPr>
            <p:nvPr/>
          </p:nvSpPr>
          <p:spPr bwMode="auto">
            <a:xfrm>
              <a:off x="6948" y="9306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FF33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3</a:t>
              </a:r>
              <a:endParaRPr lang="lt-LT" sz="1200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Text Box 48"/>
            <p:cNvSpPr txBox="1">
              <a:spLocks noChangeArrowheads="1"/>
            </p:cNvSpPr>
            <p:nvPr/>
          </p:nvSpPr>
          <p:spPr bwMode="auto">
            <a:xfrm>
              <a:off x="9153" y="8448"/>
              <a:ext cx="31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FF33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4</a:t>
              </a:r>
              <a:endParaRPr lang="lt-LT" sz="1200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3933" y="8451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5" name="Text Box 50"/>
            <p:cNvSpPr txBox="1">
              <a:spLocks noChangeArrowheads="1"/>
            </p:cNvSpPr>
            <p:nvPr/>
          </p:nvSpPr>
          <p:spPr bwMode="auto">
            <a:xfrm>
              <a:off x="6973" y="10206"/>
              <a:ext cx="210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FF33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5</a:t>
              </a:r>
              <a:endParaRPr lang="lt-LT" sz="1200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6" name="AutoShape 51"/>
            <p:cNvSpPr>
              <a:spLocks noChangeArrowheads="1"/>
            </p:cNvSpPr>
            <p:nvPr/>
          </p:nvSpPr>
          <p:spPr bwMode="auto">
            <a:xfrm>
              <a:off x="5097" y="12141"/>
              <a:ext cx="1494" cy="3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Pabaiga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908" y="11421"/>
              <a:ext cx="181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8" name="Text Box 53"/>
            <p:cNvSpPr txBox="1">
              <a:spLocks noChangeArrowheads="1"/>
            </p:cNvSpPr>
            <p:nvPr/>
          </p:nvSpPr>
          <p:spPr bwMode="auto">
            <a:xfrm>
              <a:off x="6813" y="11421"/>
              <a:ext cx="822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0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strike="sngStrike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5</a:t>
              </a:r>
              <a:r>
                <a:rPr lang="lt-LT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  <a:r>
                <a:rPr lang="lt-LT" sz="1400" b="1">
                  <a:solidFill>
                    <a:srgbClr val="FF33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400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9" name="Text Box 54"/>
            <p:cNvSpPr txBox="1">
              <a:spLocks noChangeArrowheads="1"/>
            </p:cNvSpPr>
            <p:nvPr/>
          </p:nvSpPr>
          <p:spPr bwMode="auto">
            <a:xfrm>
              <a:off x="6813" y="12141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FF33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6</a:t>
              </a:r>
              <a:endParaRPr lang="lt-LT" sz="1200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578" y="11271"/>
              <a:ext cx="2250" cy="60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lt-LT"/>
            </a:p>
          </p:txBody>
        </p:sp>
      </p:grpSp>
      <p:sp>
        <p:nvSpPr>
          <p:cNvPr id="81" name="Text Box 53"/>
          <p:cNvSpPr txBox="1">
            <a:spLocks noChangeArrowheads="1"/>
          </p:cNvSpPr>
          <p:nvPr/>
        </p:nvSpPr>
        <p:spPr bwMode="auto">
          <a:xfrm>
            <a:off x="7673386" y="2312856"/>
            <a:ext cx="448008" cy="2314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0000" tIns="10800" rIns="18000" bIns="1080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lt-LT" sz="1200" b="1" strike="sngStrike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lt-LT" sz="1200" b="1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lt-LT" sz="1400" b="1">
                <a:solidFill>
                  <a:srgbClr val="FF33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endParaRPr lang="lt-LT" sz="1400">
              <a:solidFill>
                <a:srgbClr val="FF33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8784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71522" y="6239143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5"/>
            <a:ext cx="8352928" cy="84446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ts val="4000"/>
              </a:lnSpc>
            </a:pPr>
            <a:r>
              <a:rPr lang="en-US" sz="3600" b="1"/>
              <a:t>Nat</a:t>
            </a:r>
            <a:r>
              <a:rPr lang="lt-LT" sz="3600" b="1"/>
              <a:t>ūrali</a:t>
            </a:r>
            <a:r>
              <a:rPr lang="en-US" sz="3600" b="1"/>
              <a:t>  </a:t>
            </a:r>
            <a:r>
              <a:rPr lang="lt-LT" sz="3600" b="1"/>
              <a:t>mikrokomandų adresa</a:t>
            </a:r>
            <a:r>
              <a:rPr lang="en-US" sz="3600" b="1"/>
              <a:t>cija</a:t>
            </a:r>
            <a:endParaRPr lang="lt-LT" altLang="lt-LT" sz="2800" b="1"/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82" y="2096309"/>
            <a:ext cx="5467922" cy="4068995"/>
          </a:xfrm>
          <a:noFill/>
        </p:spPr>
        <p:txBody>
          <a:bodyPr lIns="90488" tIns="44450" rIns="90488" bIns="44450"/>
          <a:lstStyle/>
          <a:p>
            <a:r>
              <a:rPr lang="lt-LT" sz="2000"/>
              <a:t>Dabar pažiūrėkime, kokie adresai bus priskirti mikrokomandoms tame pačiame mikroprogramos grafe, kurį pateikėme aukščiau, kai naudojama natūrali adresacija. </a:t>
            </a:r>
          </a:p>
          <a:p>
            <a:r>
              <a:rPr lang="lt-LT" sz="2000"/>
              <a:t>Natūralios adresacijos atveju viena mikrokomanda atitinka arba operatorinę, arba salygos tikrinimo viršūnę. Tuomet mikrokomandoms adresai bus priskirti tokie, kaip parodyta paveiksle:</a:t>
            </a:r>
            <a:endParaRPr lang="lt-LT" sz="140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64088" y="1340768"/>
            <a:ext cx="3672408" cy="4176464"/>
            <a:chOff x="3266" y="6561"/>
            <a:chExt cx="6202" cy="5970"/>
          </a:xfrm>
        </p:grpSpPr>
        <p:cxnSp>
          <p:nvCxnSpPr>
            <p:cNvPr id="8" name="Line 20"/>
            <p:cNvCxnSpPr>
              <a:cxnSpLocks noChangeShapeType="1"/>
            </p:cNvCxnSpPr>
            <p:nvPr/>
          </p:nvCxnSpPr>
          <p:spPr bwMode="auto">
            <a:xfrm>
              <a:off x="5826" y="6681"/>
              <a:ext cx="0" cy="5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AutoShape 21"/>
            <p:cNvSpPr>
              <a:spLocks noChangeArrowheads="1"/>
            </p:cNvSpPr>
            <p:nvPr/>
          </p:nvSpPr>
          <p:spPr bwMode="auto">
            <a:xfrm>
              <a:off x="5211" y="6561"/>
              <a:ext cx="1380" cy="3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Pradžia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14" y="7581"/>
              <a:ext cx="1785" cy="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3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4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AutoShape 23"/>
            <p:cNvSpPr>
              <a:spLocks noChangeArrowheads="1"/>
            </p:cNvSpPr>
            <p:nvPr/>
          </p:nvSpPr>
          <p:spPr bwMode="auto">
            <a:xfrm>
              <a:off x="4836" y="8375"/>
              <a:ext cx="1965" cy="64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x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104" y="8540"/>
              <a:ext cx="178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5 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6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7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8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944" y="9260"/>
              <a:ext cx="1815" cy="3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9 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013" y="9895"/>
              <a:ext cx="1815" cy="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lt-LT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AutoShape 27"/>
            <p:cNvSpPr>
              <a:spLocks noChangeArrowheads="1"/>
            </p:cNvSpPr>
            <p:nvPr/>
          </p:nvSpPr>
          <p:spPr bwMode="auto">
            <a:xfrm>
              <a:off x="4836" y="10401"/>
              <a:ext cx="1965" cy="64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x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Line 28"/>
            <p:cNvCxnSpPr>
              <a:cxnSpLocks noChangeShapeType="1"/>
            </p:cNvCxnSpPr>
            <p:nvPr/>
          </p:nvCxnSpPr>
          <p:spPr bwMode="auto">
            <a:xfrm flipH="1">
              <a:off x="4401" y="10716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29"/>
            <p:cNvCxnSpPr>
              <a:cxnSpLocks noChangeShapeType="1"/>
            </p:cNvCxnSpPr>
            <p:nvPr/>
          </p:nvCxnSpPr>
          <p:spPr bwMode="auto">
            <a:xfrm flipV="1">
              <a:off x="4401" y="8180"/>
              <a:ext cx="0" cy="2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30"/>
            <p:cNvCxnSpPr>
              <a:cxnSpLocks noChangeShapeType="1"/>
            </p:cNvCxnSpPr>
            <p:nvPr/>
          </p:nvCxnSpPr>
          <p:spPr bwMode="auto">
            <a:xfrm>
              <a:off x="7971" y="8870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31"/>
            <p:cNvCxnSpPr>
              <a:cxnSpLocks noChangeShapeType="1"/>
            </p:cNvCxnSpPr>
            <p:nvPr/>
          </p:nvCxnSpPr>
          <p:spPr bwMode="auto">
            <a:xfrm>
              <a:off x="4401" y="8180"/>
              <a:ext cx="14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32"/>
            <p:cNvCxnSpPr>
              <a:cxnSpLocks noChangeShapeType="1"/>
            </p:cNvCxnSpPr>
            <p:nvPr/>
          </p:nvCxnSpPr>
          <p:spPr bwMode="auto">
            <a:xfrm flipH="1">
              <a:off x="5826" y="9155"/>
              <a:ext cx="21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33"/>
            <p:cNvCxnSpPr>
              <a:cxnSpLocks noChangeShapeType="1"/>
            </p:cNvCxnSpPr>
            <p:nvPr/>
          </p:nvCxnSpPr>
          <p:spPr bwMode="auto">
            <a:xfrm>
              <a:off x="6786" y="8690"/>
              <a:ext cx="3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914" y="7071"/>
              <a:ext cx="178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447" y="8927"/>
              <a:ext cx="510" cy="3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591" y="829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216" y="1093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701" y="1084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7008" y="7044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7008" y="7641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Text Box 47"/>
            <p:cNvSpPr txBox="1">
              <a:spLocks noChangeArrowheads="1"/>
            </p:cNvSpPr>
            <p:nvPr/>
          </p:nvSpPr>
          <p:spPr bwMode="auto">
            <a:xfrm>
              <a:off x="6948" y="9306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4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9153" y="8448"/>
              <a:ext cx="31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3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6861" y="10532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6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 Box 50"/>
            <p:cNvSpPr txBox="1">
              <a:spLocks noChangeArrowheads="1"/>
            </p:cNvSpPr>
            <p:nvPr/>
          </p:nvSpPr>
          <p:spPr bwMode="auto">
            <a:xfrm>
              <a:off x="6948" y="9895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5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AutoShape 51"/>
            <p:cNvSpPr>
              <a:spLocks noChangeArrowheads="1"/>
            </p:cNvSpPr>
            <p:nvPr/>
          </p:nvSpPr>
          <p:spPr bwMode="auto">
            <a:xfrm>
              <a:off x="5097" y="12141"/>
              <a:ext cx="1494" cy="3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Pabaiga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908" y="11322"/>
              <a:ext cx="1815" cy="4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6813" y="11421"/>
              <a:ext cx="620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0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8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 Box 54"/>
            <p:cNvSpPr txBox="1">
              <a:spLocks noChangeArrowheads="1"/>
            </p:cNvSpPr>
            <p:nvPr/>
          </p:nvSpPr>
          <p:spPr bwMode="auto">
            <a:xfrm>
              <a:off x="6813" y="12141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9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Text Box 46"/>
            <p:cNvSpPr txBox="1">
              <a:spLocks noChangeArrowheads="1"/>
            </p:cNvSpPr>
            <p:nvPr/>
          </p:nvSpPr>
          <p:spPr bwMode="auto">
            <a:xfrm>
              <a:off x="6227" y="8180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058" y="8390"/>
              <a:ext cx="643" cy="3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3266" y="8690"/>
              <a:ext cx="620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0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7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0" name="Freeform 39"/>
          <p:cNvSpPr/>
          <p:nvPr/>
        </p:nvSpPr>
        <p:spPr>
          <a:xfrm>
            <a:off x="6067122" y="1564402"/>
            <a:ext cx="2082949" cy="2618740"/>
          </a:xfrm>
          <a:custGeom>
            <a:avLst/>
            <a:gdLst>
              <a:gd name="connsiteX0" fmla="*/ 931653 w 1679340"/>
              <a:gd name="connsiteY0" fmla="*/ 0 h 2619466"/>
              <a:gd name="connsiteX1" fmla="*/ 957532 w 1679340"/>
              <a:gd name="connsiteY1" fmla="*/ 1078302 h 2619466"/>
              <a:gd name="connsiteX2" fmla="*/ 1535502 w 1679340"/>
              <a:gd name="connsiteY2" fmla="*/ 1242204 h 2619466"/>
              <a:gd name="connsiteX3" fmla="*/ 1639019 w 1679340"/>
              <a:gd name="connsiteY3" fmla="*/ 1570008 h 2619466"/>
              <a:gd name="connsiteX4" fmla="*/ 974785 w 1679340"/>
              <a:gd name="connsiteY4" fmla="*/ 1708030 h 2619466"/>
              <a:gd name="connsiteX5" fmla="*/ 905774 w 1679340"/>
              <a:gd name="connsiteY5" fmla="*/ 2441276 h 2619466"/>
              <a:gd name="connsiteX6" fmla="*/ 163902 w 1679340"/>
              <a:gd name="connsiteY6" fmla="*/ 2579298 h 2619466"/>
              <a:gd name="connsiteX7" fmla="*/ 0 w 1679340"/>
              <a:gd name="connsiteY7" fmla="*/ 1863306 h 261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9340" h="2619466">
                <a:moveTo>
                  <a:pt x="931653" y="0"/>
                </a:moveTo>
                <a:cubicBezTo>
                  <a:pt x="894271" y="435634"/>
                  <a:pt x="856890" y="871268"/>
                  <a:pt x="957532" y="1078302"/>
                </a:cubicBezTo>
                <a:cubicBezTo>
                  <a:pt x="1058174" y="1285336"/>
                  <a:pt x="1421921" y="1160253"/>
                  <a:pt x="1535502" y="1242204"/>
                </a:cubicBezTo>
                <a:cubicBezTo>
                  <a:pt x="1649083" y="1324155"/>
                  <a:pt x="1732472" y="1492370"/>
                  <a:pt x="1639019" y="1570008"/>
                </a:cubicBezTo>
                <a:cubicBezTo>
                  <a:pt x="1545566" y="1647646"/>
                  <a:pt x="1096992" y="1562819"/>
                  <a:pt x="974785" y="1708030"/>
                </a:cubicBezTo>
                <a:cubicBezTo>
                  <a:pt x="852578" y="1853241"/>
                  <a:pt x="1040921" y="2296065"/>
                  <a:pt x="905774" y="2441276"/>
                </a:cubicBezTo>
                <a:cubicBezTo>
                  <a:pt x="770627" y="2586487"/>
                  <a:pt x="314864" y="2675626"/>
                  <a:pt x="163902" y="2579298"/>
                </a:cubicBezTo>
                <a:cubicBezTo>
                  <a:pt x="12940" y="2482970"/>
                  <a:pt x="6470" y="2173138"/>
                  <a:pt x="0" y="1863306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t-LT"/>
          </a:p>
        </p:txBody>
      </p:sp>
      <p:sp>
        <p:nvSpPr>
          <p:cNvPr id="41" name="AutoShape 23"/>
          <p:cNvSpPr>
            <a:spLocks noChangeArrowheads="1"/>
          </p:cNvSpPr>
          <p:nvPr/>
        </p:nvSpPr>
        <p:spPr bwMode="auto">
          <a:xfrm>
            <a:off x="5661433" y="2796184"/>
            <a:ext cx="780415" cy="319405"/>
          </a:xfrm>
          <a:prstGeom prst="diamond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rot="0" vert="horz" wrap="square" lIns="36000" tIns="0" rIns="3600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lt-LT" sz="120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1=0</a:t>
            </a:r>
            <a:endParaRPr lang="lt-LT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0311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71522" y="6239143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</a:t>
            </a:r>
            <a:r>
              <a:rPr lang="lt-LT" altLang="lt-LT" sz="1600"/>
              <a:t>2</a:t>
            </a:r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5"/>
            <a:ext cx="8352928" cy="84446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ts val="4000"/>
              </a:lnSpc>
            </a:pPr>
            <a:r>
              <a:rPr lang="en-US" sz="3600" b="1"/>
              <a:t>Nat</a:t>
            </a:r>
            <a:r>
              <a:rPr lang="lt-LT" sz="3600" b="1"/>
              <a:t>ūrali</a:t>
            </a:r>
            <a:r>
              <a:rPr lang="en-US" sz="3600" b="1"/>
              <a:t>  </a:t>
            </a:r>
            <a:r>
              <a:rPr lang="lt-LT" sz="3600" b="1"/>
              <a:t>mikrokomandų adresa</a:t>
            </a:r>
            <a:r>
              <a:rPr lang="en-US" sz="3600" b="1"/>
              <a:t>cija</a:t>
            </a:r>
            <a:endParaRPr lang="lt-LT" altLang="lt-LT" sz="2800" b="1"/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430" y="1992639"/>
            <a:ext cx="5026066" cy="4068995"/>
          </a:xfrm>
          <a:noFill/>
        </p:spPr>
        <p:txBody>
          <a:bodyPr lIns="90488" tIns="44450" rIns="90488" bIns="44450"/>
          <a:lstStyle/>
          <a:p>
            <a:r>
              <a:rPr lang="lt-LT" sz="2000"/>
              <a:t>Raudona punktyrine linija pažymėtos MK grandinėlės, kuriose MK adresai didėja nuosekliai: </a:t>
            </a:r>
          </a:p>
          <a:p>
            <a:pPr lvl="1"/>
            <a:r>
              <a:rPr lang="lt-LT" sz="1600"/>
              <a:t>Ilgosios grandinėlės pabaigoje, kai x</a:t>
            </a:r>
            <a:r>
              <a:rPr lang="lt-LT" sz="1600" baseline="-25000"/>
              <a:t>2 </a:t>
            </a:r>
            <a:r>
              <a:rPr lang="lt-LT" sz="1600"/>
              <a:t>= 1, turėtų būti MK adresu 7. Kadangi mikroprogramos pradiniame grafe (28 skaidrė) esant po to turi būti tikrinama LS x</a:t>
            </a:r>
            <a:r>
              <a:rPr lang="lt-LT" sz="1600" baseline="-25000"/>
              <a:t>1</a:t>
            </a:r>
            <a:r>
              <a:rPr lang="lt-LT" sz="1600"/>
              <a:t>, tenka įterpti besąlyginio perėjimo mikrokomandą adresu 7. Tokios MK lauke  X = 0, o lauke A – 2</a:t>
            </a:r>
          </a:p>
          <a:p>
            <a:pPr lvl="1"/>
            <a:r>
              <a:rPr lang="lt-LT" sz="1600"/>
              <a:t>Kita grandinėlė prasidės adresu 8</a:t>
            </a:r>
            <a:endParaRPr lang="lt-LT" sz="100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10759" y="1559485"/>
            <a:ext cx="3413646" cy="4176464"/>
            <a:chOff x="3703" y="6561"/>
            <a:chExt cx="5765" cy="5970"/>
          </a:xfrm>
        </p:grpSpPr>
        <p:cxnSp>
          <p:nvCxnSpPr>
            <p:cNvPr id="8" name="Line 20"/>
            <p:cNvCxnSpPr>
              <a:cxnSpLocks noChangeShapeType="1"/>
            </p:cNvCxnSpPr>
            <p:nvPr/>
          </p:nvCxnSpPr>
          <p:spPr bwMode="auto">
            <a:xfrm>
              <a:off x="5826" y="6681"/>
              <a:ext cx="0" cy="5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AutoShape 21"/>
            <p:cNvSpPr>
              <a:spLocks noChangeArrowheads="1"/>
            </p:cNvSpPr>
            <p:nvPr/>
          </p:nvSpPr>
          <p:spPr bwMode="auto">
            <a:xfrm>
              <a:off x="5211" y="6561"/>
              <a:ext cx="1380" cy="3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Pradžia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14" y="7581"/>
              <a:ext cx="1785" cy="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3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4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AutoShape 23"/>
            <p:cNvSpPr>
              <a:spLocks noChangeArrowheads="1"/>
            </p:cNvSpPr>
            <p:nvPr/>
          </p:nvSpPr>
          <p:spPr bwMode="auto">
            <a:xfrm>
              <a:off x="4836" y="8375"/>
              <a:ext cx="1965" cy="64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x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104" y="8540"/>
              <a:ext cx="178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5 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6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7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8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944" y="9260"/>
              <a:ext cx="1815" cy="3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9 </a:t>
              </a: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013" y="9895"/>
              <a:ext cx="1815" cy="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lt-LT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AutoShape 27"/>
            <p:cNvSpPr>
              <a:spLocks noChangeArrowheads="1"/>
            </p:cNvSpPr>
            <p:nvPr/>
          </p:nvSpPr>
          <p:spPr bwMode="auto">
            <a:xfrm>
              <a:off x="4836" y="10401"/>
              <a:ext cx="1965" cy="64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x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Line 28"/>
            <p:cNvCxnSpPr>
              <a:cxnSpLocks noChangeShapeType="1"/>
            </p:cNvCxnSpPr>
            <p:nvPr/>
          </p:nvCxnSpPr>
          <p:spPr bwMode="auto">
            <a:xfrm flipH="1">
              <a:off x="4401" y="10716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29"/>
            <p:cNvCxnSpPr>
              <a:cxnSpLocks noChangeShapeType="1"/>
            </p:cNvCxnSpPr>
            <p:nvPr/>
          </p:nvCxnSpPr>
          <p:spPr bwMode="auto">
            <a:xfrm flipV="1">
              <a:off x="4401" y="8180"/>
              <a:ext cx="0" cy="2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30"/>
            <p:cNvCxnSpPr>
              <a:cxnSpLocks noChangeShapeType="1"/>
            </p:cNvCxnSpPr>
            <p:nvPr/>
          </p:nvCxnSpPr>
          <p:spPr bwMode="auto">
            <a:xfrm>
              <a:off x="7971" y="8870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31"/>
            <p:cNvCxnSpPr>
              <a:cxnSpLocks noChangeShapeType="1"/>
            </p:cNvCxnSpPr>
            <p:nvPr/>
          </p:nvCxnSpPr>
          <p:spPr bwMode="auto">
            <a:xfrm>
              <a:off x="4401" y="8180"/>
              <a:ext cx="14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32"/>
            <p:cNvCxnSpPr>
              <a:cxnSpLocks noChangeShapeType="1"/>
            </p:cNvCxnSpPr>
            <p:nvPr/>
          </p:nvCxnSpPr>
          <p:spPr bwMode="auto">
            <a:xfrm flipH="1">
              <a:off x="5826" y="9155"/>
              <a:ext cx="21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33"/>
            <p:cNvCxnSpPr>
              <a:cxnSpLocks noChangeShapeType="1"/>
            </p:cNvCxnSpPr>
            <p:nvPr/>
          </p:nvCxnSpPr>
          <p:spPr bwMode="auto">
            <a:xfrm>
              <a:off x="6786" y="8690"/>
              <a:ext cx="3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914" y="7071"/>
              <a:ext cx="178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447" y="8927"/>
              <a:ext cx="510" cy="3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591" y="829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216" y="1093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701" y="10847"/>
              <a:ext cx="27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7008" y="7044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7008" y="7641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Text Box 47"/>
            <p:cNvSpPr txBox="1">
              <a:spLocks noChangeArrowheads="1"/>
            </p:cNvSpPr>
            <p:nvPr/>
          </p:nvSpPr>
          <p:spPr bwMode="auto">
            <a:xfrm>
              <a:off x="6948" y="9306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4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9153" y="8448"/>
              <a:ext cx="31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3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6861" y="10532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6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 Box 50"/>
            <p:cNvSpPr txBox="1">
              <a:spLocks noChangeArrowheads="1"/>
            </p:cNvSpPr>
            <p:nvPr/>
          </p:nvSpPr>
          <p:spPr bwMode="auto">
            <a:xfrm>
              <a:off x="6948" y="9895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5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AutoShape 51"/>
            <p:cNvSpPr>
              <a:spLocks noChangeArrowheads="1"/>
            </p:cNvSpPr>
            <p:nvPr/>
          </p:nvSpPr>
          <p:spPr bwMode="auto">
            <a:xfrm>
              <a:off x="5097" y="12141"/>
              <a:ext cx="1494" cy="3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Pabaiga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908" y="11322"/>
              <a:ext cx="1815" cy="4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y</a:t>
              </a:r>
              <a:r>
                <a:rPr lang="en-US" sz="1200" baseline="-250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12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6813" y="11421"/>
              <a:ext cx="620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0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8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 Box 54"/>
            <p:cNvSpPr txBox="1">
              <a:spLocks noChangeArrowheads="1"/>
            </p:cNvSpPr>
            <p:nvPr/>
          </p:nvSpPr>
          <p:spPr bwMode="auto">
            <a:xfrm>
              <a:off x="6813" y="12141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9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Text Box 46"/>
            <p:cNvSpPr txBox="1">
              <a:spLocks noChangeArrowheads="1"/>
            </p:cNvSpPr>
            <p:nvPr/>
          </p:nvSpPr>
          <p:spPr bwMode="auto">
            <a:xfrm>
              <a:off x="6051" y="8120"/>
              <a:ext cx="31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2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058" y="8390"/>
              <a:ext cx="643" cy="3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0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3703" y="8973"/>
              <a:ext cx="620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0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lt-LT" sz="1200" b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7</a:t>
              </a:r>
              <a:endParaRPr lang="lt-L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0" name="Freeform 39"/>
          <p:cNvSpPr/>
          <p:nvPr/>
        </p:nvSpPr>
        <p:spPr>
          <a:xfrm>
            <a:off x="5611336" y="1797460"/>
            <a:ext cx="2082949" cy="2618740"/>
          </a:xfrm>
          <a:custGeom>
            <a:avLst/>
            <a:gdLst>
              <a:gd name="connsiteX0" fmla="*/ 931653 w 1679340"/>
              <a:gd name="connsiteY0" fmla="*/ 0 h 2619466"/>
              <a:gd name="connsiteX1" fmla="*/ 957532 w 1679340"/>
              <a:gd name="connsiteY1" fmla="*/ 1078302 h 2619466"/>
              <a:gd name="connsiteX2" fmla="*/ 1535502 w 1679340"/>
              <a:gd name="connsiteY2" fmla="*/ 1242204 h 2619466"/>
              <a:gd name="connsiteX3" fmla="*/ 1639019 w 1679340"/>
              <a:gd name="connsiteY3" fmla="*/ 1570008 h 2619466"/>
              <a:gd name="connsiteX4" fmla="*/ 974785 w 1679340"/>
              <a:gd name="connsiteY4" fmla="*/ 1708030 h 2619466"/>
              <a:gd name="connsiteX5" fmla="*/ 905774 w 1679340"/>
              <a:gd name="connsiteY5" fmla="*/ 2441276 h 2619466"/>
              <a:gd name="connsiteX6" fmla="*/ 163902 w 1679340"/>
              <a:gd name="connsiteY6" fmla="*/ 2579298 h 2619466"/>
              <a:gd name="connsiteX7" fmla="*/ 0 w 1679340"/>
              <a:gd name="connsiteY7" fmla="*/ 1863306 h 261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9340" h="2619466">
                <a:moveTo>
                  <a:pt x="931653" y="0"/>
                </a:moveTo>
                <a:cubicBezTo>
                  <a:pt x="894271" y="435634"/>
                  <a:pt x="856890" y="871268"/>
                  <a:pt x="957532" y="1078302"/>
                </a:cubicBezTo>
                <a:cubicBezTo>
                  <a:pt x="1058174" y="1285336"/>
                  <a:pt x="1421921" y="1160253"/>
                  <a:pt x="1535502" y="1242204"/>
                </a:cubicBezTo>
                <a:cubicBezTo>
                  <a:pt x="1649083" y="1324155"/>
                  <a:pt x="1732472" y="1492370"/>
                  <a:pt x="1639019" y="1570008"/>
                </a:cubicBezTo>
                <a:cubicBezTo>
                  <a:pt x="1545566" y="1647646"/>
                  <a:pt x="1096992" y="1562819"/>
                  <a:pt x="974785" y="1708030"/>
                </a:cubicBezTo>
                <a:cubicBezTo>
                  <a:pt x="852578" y="1853241"/>
                  <a:pt x="1040921" y="2296065"/>
                  <a:pt x="905774" y="2441276"/>
                </a:cubicBezTo>
                <a:cubicBezTo>
                  <a:pt x="770627" y="2586487"/>
                  <a:pt x="314864" y="2675626"/>
                  <a:pt x="163902" y="2579298"/>
                </a:cubicBezTo>
                <a:cubicBezTo>
                  <a:pt x="12940" y="2482970"/>
                  <a:pt x="6470" y="2173138"/>
                  <a:pt x="0" y="1863306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t-LT"/>
          </a:p>
        </p:txBody>
      </p:sp>
      <p:sp>
        <p:nvSpPr>
          <p:cNvPr id="41" name="AutoShape 23"/>
          <p:cNvSpPr>
            <a:spLocks noChangeArrowheads="1"/>
          </p:cNvSpPr>
          <p:nvPr/>
        </p:nvSpPr>
        <p:spPr bwMode="auto">
          <a:xfrm>
            <a:off x="5234018" y="2979656"/>
            <a:ext cx="780415" cy="319405"/>
          </a:xfrm>
          <a:prstGeom prst="diamond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rot="0" vert="horz" wrap="square" lIns="36000" tIns="0" rIns="3600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lt-LT" sz="120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1=0</a:t>
            </a:r>
            <a:endParaRPr lang="lt-LT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6833518" y="4765044"/>
            <a:ext cx="14881" cy="831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0231186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DD67BE-709C-493C-BC71-7EB7D5A7882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lt-LT" altLang="lt-LT" sz="160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7173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0364" y="2924944"/>
            <a:ext cx="8363272" cy="648072"/>
          </a:xfrm>
          <a:noFill/>
        </p:spPr>
        <p:txBody>
          <a:bodyPr lIns="90488" tIns="44450" rIns="90488" bIns="44450"/>
          <a:lstStyle/>
          <a:p>
            <a:pPr marL="0" indent="0" algn="ctr" eaLnBrk="1" hangingPunct="1">
              <a:spcBef>
                <a:spcPts val="0"/>
              </a:spcBef>
              <a:buNone/>
            </a:pPr>
            <a:r>
              <a:rPr lang="lt-LT" altLang="lt-LT" sz="3600" b="1">
                <a:solidFill>
                  <a:srgbClr val="FF0000"/>
                </a:solidFill>
              </a:rPr>
              <a:t>M</a:t>
            </a:r>
            <a:r>
              <a:rPr lang="en-US" altLang="lt-LT" sz="3600" b="1">
                <a:solidFill>
                  <a:srgbClr val="FF0000"/>
                </a:solidFill>
              </a:rPr>
              <a:t>ikroprogram</a:t>
            </a:r>
            <a:r>
              <a:rPr lang="lt-LT" altLang="lt-LT" sz="3600" b="1">
                <a:solidFill>
                  <a:srgbClr val="FF0000"/>
                </a:solidFill>
              </a:rPr>
              <a:t>uojama struktūra</a:t>
            </a:r>
            <a:endParaRPr lang="lt-LT" altLang="lt-LT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006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Mikroprogramuojama struktūra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621" y="1916832"/>
            <a:ext cx="8856984" cy="4114800"/>
          </a:xfrm>
          <a:noFill/>
        </p:spPr>
        <p:txBody>
          <a:bodyPr lIns="90488" tIns="44450" rIns="90488" bIns="44450"/>
          <a:lstStyle/>
          <a:p>
            <a:r>
              <a:rPr lang="lt-LT" sz="2800"/>
              <a:t>Laboratoriniame darbe naudosime supaprastintą procesoriaus struktūros variantą, parodytą kitoje skaidrėje</a:t>
            </a:r>
          </a:p>
          <a:p>
            <a:r>
              <a:rPr lang="lt-LT" sz="2800"/>
              <a:t>Struktūroje yra panaudoti pagrindiniai komponentai, reikalingi mikroprogramavimui:</a:t>
            </a:r>
          </a:p>
          <a:p>
            <a:pPr lvl="1"/>
            <a:r>
              <a:rPr lang="lt-LT" sz="2000"/>
              <a:t>Operacinis įtaisas – tai supaprastintas 16 bitų aritmetinis-loginis įtaisas su informacijos saugojimui darbo metu reikalingais registrais</a:t>
            </a:r>
          </a:p>
          <a:p>
            <a:pPr lvl="1"/>
            <a:r>
              <a:rPr lang="lt-LT" sz="2000"/>
              <a:t>Mikroprogramuojamas valdymo įtaisas su mikrokomandų atmintimi ir paskesnės mikrokomandos adreso formavimo schema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681474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DD67BE-709C-493C-BC71-7EB7D5A7882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lt-LT" altLang="lt-LT" sz="160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7173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Mikroprogramuojama struktūra </a:t>
            </a:r>
            <a:endParaRPr lang="lt-LT" altLang="lt-LT" sz="36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25513" y="1268413"/>
            <a:ext cx="7715200" cy="51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0638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Mikroprogramuojama struktūra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621" y="1916832"/>
            <a:ext cx="8856984" cy="4114800"/>
          </a:xfrm>
          <a:noFill/>
        </p:spPr>
        <p:txBody>
          <a:bodyPr lIns="90488" tIns="44450" rIns="90488" bIns="44450"/>
          <a:lstStyle/>
          <a:p>
            <a:r>
              <a:rPr lang="lt-LT" sz="2800"/>
              <a:t>Tai supaprastinto procesoriaus variantas. Su išorine aplinka šis procesorius siejamas tokiais ryšiais (paveiksle jie pažymėti alyvine spalva):</a:t>
            </a:r>
            <a:endParaRPr lang="en-US" sz="2800"/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400" b="1"/>
              <a:t>RST</a:t>
            </a:r>
            <a:r>
              <a:rPr lang="lt-LT" sz="2400"/>
              <a:t> – struktūros komponentų nustatymo į pradinę būseną signalas;</a:t>
            </a:r>
            <a:endParaRPr lang="en-US" sz="2400"/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400" b="1"/>
              <a:t>CLK</a:t>
            </a:r>
            <a:r>
              <a:rPr lang="lt-LT" sz="2400"/>
              <a:t> – sinchronizacijos signalas;</a:t>
            </a:r>
            <a:endParaRPr lang="en-US" sz="2400"/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400" b="1"/>
              <a:t>Din</a:t>
            </a:r>
            <a:r>
              <a:rPr lang="lt-LT" sz="2400"/>
              <a:t> – 16 bitų duomenų įvestis;</a:t>
            </a:r>
            <a:endParaRPr lang="en-US" sz="2400"/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400" b="1"/>
              <a:t>Dout</a:t>
            </a:r>
            <a:r>
              <a:rPr lang="lt-LT" sz="2400"/>
              <a:t> – 16 bitų duomenų </a:t>
            </a:r>
            <a:r>
              <a:rPr lang="en-US" sz="2400"/>
              <a:t>(rezultato) </a:t>
            </a:r>
            <a:r>
              <a:rPr lang="lt-LT" sz="2400"/>
              <a:t>išvestis;</a:t>
            </a:r>
            <a:endParaRPr lang="en-US" sz="2400"/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 sz="2400" b="1"/>
              <a:t>S_Done </a:t>
            </a:r>
            <a:r>
              <a:rPr lang="lt-LT" sz="2400"/>
              <a:t>– darbo pabaigos signalas.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353760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Mikroprogramuojama struktūra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620" y="1916832"/>
            <a:ext cx="8989379" cy="4176464"/>
          </a:xfrm>
          <a:noFill/>
        </p:spPr>
        <p:txBody>
          <a:bodyPr lIns="90488" tIns="44450" rIns="90488" bIns="44450"/>
          <a:lstStyle/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en-US"/>
              <a:t>Strukt</a:t>
            </a:r>
            <a:r>
              <a:rPr lang="lt-LT"/>
              <a:t>ūrą sudaro šie komponentai:</a:t>
            </a:r>
            <a:endParaRPr lang="en-US"/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/>
              <a:t>valdymo signalų formavimo schema </a:t>
            </a:r>
            <a:r>
              <a:rPr lang="lt-LT" b="1"/>
              <a:t>CTRL</a:t>
            </a:r>
            <a:r>
              <a:rPr lang="lt-LT"/>
              <a:t>,</a:t>
            </a:r>
            <a:endParaRPr lang="en-US"/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/>
              <a:t>aritmetinis loginis įtaisas </a:t>
            </a:r>
            <a:r>
              <a:rPr lang="lt-LT" b="1"/>
              <a:t>ALU</a:t>
            </a:r>
            <a:r>
              <a:rPr lang="lt-LT"/>
              <a:t>,</a:t>
            </a:r>
            <a:endParaRPr lang="en-US"/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/>
              <a:t>mikrokomandų atmintis </a:t>
            </a:r>
            <a:r>
              <a:rPr lang="lt-LT" b="1"/>
              <a:t>ROM</a:t>
            </a:r>
            <a:r>
              <a:rPr lang="lt-LT"/>
              <a:t>,</a:t>
            </a:r>
            <a:endParaRPr lang="en-US"/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/>
              <a:t>6 bendros paskirties registrai </a:t>
            </a:r>
            <a:r>
              <a:rPr lang="lt-LT" b="1"/>
              <a:t>REG A</a:t>
            </a:r>
            <a:r>
              <a:rPr lang="en-US" b="1"/>
              <a:t> - </a:t>
            </a:r>
            <a:r>
              <a:rPr lang="lt-LT" b="1"/>
              <a:t>REG F</a:t>
            </a:r>
            <a:r>
              <a:rPr lang="lt-LT"/>
              <a:t>,</a:t>
            </a:r>
            <a:endParaRPr lang="en-US"/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/>
              <a:t>multiplekseris</a:t>
            </a:r>
            <a:r>
              <a:rPr lang="lt-LT" b="1"/>
              <a:t> MUX</a:t>
            </a:r>
            <a:r>
              <a:rPr lang="lt-LT"/>
              <a:t>,</a:t>
            </a:r>
            <a:endParaRPr lang="en-US"/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/>
              <a:t>skaitiklis </a:t>
            </a:r>
            <a:r>
              <a:rPr lang="lt-LT" b="1"/>
              <a:t>CNT</a:t>
            </a:r>
            <a:r>
              <a:rPr lang="lt-LT"/>
              <a:t>,</a:t>
            </a:r>
            <a:endParaRPr lang="en-US"/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lt-LT"/>
              <a:t>požymių (loginių sąlygų) registras </a:t>
            </a:r>
            <a:r>
              <a:rPr lang="lt-LT" b="1"/>
              <a:t>FLAG</a:t>
            </a:r>
            <a:r>
              <a:rPr lang="lt-LT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234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Struktūr</a:t>
            </a:r>
            <a:r>
              <a:rPr lang="en-US" altLang="lt-LT" sz="3600" b="1"/>
              <a:t>os element</a:t>
            </a:r>
            <a:r>
              <a:rPr lang="lt-LT" altLang="lt-LT" sz="3600" b="1"/>
              <a:t>a</a:t>
            </a:r>
            <a:r>
              <a:rPr lang="en-US" altLang="lt-LT" sz="3600" b="1"/>
              <a:t>i – registrai </a:t>
            </a:r>
            <a:r>
              <a:rPr lang="lt-LT" altLang="lt-LT" sz="3600" b="1"/>
              <a:t>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310" y="1988840"/>
            <a:ext cx="8989379" cy="4006142"/>
          </a:xfrm>
          <a:noFill/>
        </p:spPr>
        <p:txBody>
          <a:bodyPr lIns="90488" tIns="44450" rIns="90488" bIns="44450"/>
          <a:lstStyle/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lt-LT" sz="2400"/>
              <a:t>Procesoriuje yra 6 universalūs 16 bitų registrai, indentifikuojami raidėmis </a:t>
            </a:r>
            <a:r>
              <a:rPr lang="lt-LT" sz="2400" b="1"/>
              <a:t>A</a:t>
            </a:r>
            <a:r>
              <a:rPr lang="lt-LT" sz="2400"/>
              <a:t>, </a:t>
            </a:r>
            <a:r>
              <a:rPr lang="lt-LT" sz="2400" b="1"/>
              <a:t>B</a:t>
            </a:r>
            <a:r>
              <a:rPr lang="lt-LT" sz="2400"/>
              <a:t>, </a:t>
            </a:r>
            <a:r>
              <a:rPr lang="lt-LT" sz="2400" b="1"/>
              <a:t>C</a:t>
            </a:r>
            <a:r>
              <a:rPr lang="lt-LT" sz="2400"/>
              <a:t>, </a:t>
            </a:r>
            <a:r>
              <a:rPr lang="lt-LT" sz="2400" b="1"/>
              <a:t>D</a:t>
            </a:r>
            <a:r>
              <a:rPr lang="lt-LT" sz="2400"/>
              <a:t>, </a:t>
            </a:r>
            <a:r>
              <a:rPr lang="lt-LT" sz="2400" b="1"/>
              <a:t>E</a:t>
            </a:r>
            <a:r>
              <a:rPr lang="lt-LT" sz="2400"/>
              <a:t>, </a:t>
            </a:r>
            <a:r>
              <a:rPr lang="lt-LT" sz="2400" b="1"/>
              <a:t>F</a:t>
            </a:r>
            <a:endParaRPr lang="en-US" sz="2400"/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lt-LT" sz="2400"/>
              <a:t>Registras </a:t>
            </a:r>
            <a:r>
              <a:rPr lang="lt-LT" sz="2400" b="1"/>
              <a:t>REG</a:t>
            </a:r>
            <a:r>
              <a:rPr lang="lt-LT" sz="2400"/>
              <a:t> </a:t>
            </a:r>
            <a:r>
              <a:rPr lang="lt-LT" sz="2400" b="1"/>
              <a:t>A </a:t>
            </a:r>
            <a:r>
              <a:rPr lang="lt-LT" sz="2400"/>
              <a:t>atlieka akumuliatoriaus funkciją. Į jį duomenys gali būti įrašomi tik iš ALU išėjimo. Registro </a:t>
            </a:r>
            <a:r>
              <a:rPr lang="lt-LT" sz="2400" b="1"/>
              <a:t>REG</a:t>
            </a:r>
            <a:r>
              <a:rPr lang="lt-LT" sz="2400"/>
              <a:t> </a:t>
            </a:r>
            <a:r>
              <a:rPr lang="lt-LT" sz="2400" b="1"/>
              <a:t>A </a:t>
            </a:r>
            <a:r>
              <a:rPr lang="lt-LT" sz="2400"/>
              <a:t>išėjimas yra tiesiogiai sujungtas su dešiniuoju (</a:t>
            </a:r>
            <a:r>
              <a:rPr lang="lt-LT" sz="2400" b="1"/>
              <a:t>R</a:t>
            </a:r>
            <a:r>
              <a:rPr lang="lt-LT" sz="2400"/>
              <a:t>) ALU įėjimu ir multiplekserio </a:t>
            </a:r>
            <a:r>
              <a:rPr lang="lt-LT" sz="2400" b="1"/>
              <a:t>Din 2</a:t>
            </a:r>
            <a:r>
              <a:rPr lang="lt-LT" sz="2400"/>
              <a:t> įėjimu</a:t>
            </a:r>
            <a:endParaRPr lang="en-US" sz="2400"/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lt-LT" sz="2400"/>
              <a:t>Registrų </a:t>
            </a:r>
            <a:r>
              <a:rPr lang="lt-LT" sz="2400" b="1"/>
              <a:t>REG</a:t>
            </a:r>
            <a:r>
              <a:rPr lang="lt-LT" sz="2400"/>
              <a:t> </a:t>
            </a:r>
            <a:r>
              <a:rPr lang="lt-LT" sz="2400" b="1"/>
              <a:t>B</a:t>
            </a:r>
            <a:r>
              <a:rPr lang="en-US" sz="2400" b="1"/>
              <a:t> </a:t>
            </a:r>
            <a:r>
              <a:rPr lang="lt-LT" sz="2400"/>
              <a:t>-</a:t>
            </a:r>
            <a:r>
              <a:rPr lang="en-US" sz="2400"/>
              <a:t> </a:t>
            </a:r>
            <a:r>
              <a:rPr lang="lt-LT" sz="2400" b="1"/>
              <a:t>REG</a:t>
            </a:r>
            <a:r>
              <a:rPr lang="lt-LT" sz="2400"/>
              <a:t> </a:t>
            </a:r>
            <a:r>
              <a:rPr lang="lt-LT" sz="2400" b="1"/>
              <a:t>F </a:t>
            </a:r>
            <a:r>
              <a:rPr lang="lt-LT" sz="2400"/>
              <a:t>duomenų įėjimai yra prijungti prie pagrindinės duomenų magistralės, o išėjimai atitinkamai prie multiplekserio </a:t>
            </a:r>
            <a:r>
              <a:rPr lang="lt-LT" sz="2400" b="1"/>
              <a:t>Din 2</a:t>
            </a:r>
            <a:r>
              <a:rPr lang="lt-LT" sz="2400"/>
              <a:t> – </a:t>
            </a:r>
            <a:r>
              <a:rPr lang="lt-LT" sz="2400" b="1"/>
              <a:t>Din 7</a:t>
            </a:r>
            <a:r>
              <a:rPr lang="lt-LT" sz="2400"/>
              <a:t> įėjimų</a:t>
            </a:r>
            <a:endParaRPr lang="en-US" sz="24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52605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8EB153-45DE-4004-9965-3ABCE0200A80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t-LT" altLang="lt-LT" sz="160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1331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lt-LT" sz="3600" b="1"/>
              <a:t>Procesorius</a:t>
            </a:r>
            <a:endParaRPr lang="lt-LT" altLang="lt-LT" sz="3600" b="1"/>
          </a:p>
        </p:txBody>
      </p:sp>
      <p:sp>
        <p:nvSpPr>
          <p:cNvPr id="133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76400"/>
            <a:ext cx="7620000" cy="4114800"/>
          </a:xfrm>
          <a:noFill/>
        </p:spPr>
        <p:txBody>
          <a:bodyPr lIns="90488" tIns="44450" rIns="90488" bIns="44450"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lt-LT" sz="2400">
                <a:cs typeface="Times New Roman" panose="02020603050405020304" pitchFamily="18" charset="0"/>
              </a:rPr>
              <a:t> </a:t>
            </a:r>
            <a:endParaRPr lang="lt-LT" altLang="lt-LT" sz="2400">
              <a:cs typeface="Times New Roman" panose="02020603050405020304" pitchFamily="18" charset="0"/>
            </a:endParaRPr>
          </a:p>
        </p:txBody>
      </p:sp>
      <p:grpSp>
        <p:nvGrpSpPr>
          <p:cNvPr id="13321" name="Group 4"/>
          <p:cNvGrpSpPr>
            <a:grpSpLocks/>
          </p:cNvGrpSpPr>
          <p:nvPr/>
        </p:nvGrpSpPr>
        <p:grpSpPr bwMode="auto">
          <a:xfrm>
            <a:off x="611188" y="1889125"/>
            <a:ext cx="7993062" cy="3916363"/>
            <a:chOff x="2160" y="9540"/>
            <a:chExt cx="9968" cy="4645"/>
          </a:xfrm>
        </p:grpSpPr>
        <p:sp>
          <p:nvSpPr>
            <p:cNvPr id="13322" name="Rectangle 5"/>
            <p:cNvSpPr>
              <a:spLocks noChangeArrowheads="1"/>
            </p:cNvSpPr>
            <p:nvPr/>
          </p:nvSpPr>
          <p:spPr bwMode="auto">
            <a:xfrm>
              <a:off x="2160" y="9540"/>
              <a:ext cx="8909" cy="3600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lt-LT" altLang="lt-LT" sz="1800"/>
            </a:p>
          </p:txBody>
        </p:sp>
        <p:sp>
          <p:nvSpPr>
            <p:cNvPr id="13323" name="Rectangle 6"/>
            <p:cNvSpPr>
              <a:spLocks noChangeArrowheads="1"/>
            </p:cNvSpPr>
            <p:nvPr/>
          </p:nvSpPr>
          <p:spPr bwMode="auto">
            <a:xfrm>
              <a:off x="2529" y="10688"/>
              <a:ext cx="2753" cy="1732"/>
            </a:xfrm>
            <a:prstGeom prst="rect">
              <a:avLst/>
            </a:prstGeom>
            <a:solidFill>
              <a:srgbClr val="A3B2C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lt-LT" altLang="lt-LT" sz="18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lang="lt-LT" altLang="lt-LT" sz="1800" b="1">
                  <a:solidFill>
                    <a:srgbClr val="000000"/>
                  </a:solidFill>
                </a:rPr>
                <a:t>Valdymo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 b="1">
                  <a:solidFill>
                    <a:srgbClr val="000000"/>
                  </a:solidFill>
                </a:rPr>
                <a:t>įtaisas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3324" name="Rectangle 7"/>
            <p:cNvSpPr>
              <a:spLocks noChangeArrowheads="1"/>
            </p:cNvSpPr>
            <p:nvPr/>
          </p:nvSpPr>
          <p:spPr bwMode="auto">
            <a:xfrm>
              <a:off x="7854" y="10688"/>
              <a:ext cx="2755" cy="17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lang="lt-LT" altLang="lt-LT" sz="1800" b="1">
                  <a:solidFill>
                    <a:srgbClr val="000000"/>
                  </a:solidFill>
                </a:rPr>
                <a:t>Operacinis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 b="1">
                  <a:solidFill>
                    <a:srgbClr val="000000"/>
                  </a:solidFill>
                </a:rPr>
                <a:t>įtaisas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3325" name="Text Box 8"/>
            <p:cNvSpPr txBox="1">
              <a:spLocks noChangeArrowheads="1"/>
            </p:cNvSpPr>
            <p:nvPr/>
          </p:nvSpPr>
          <p:spPr bwMode="auto">
            <a:xfrm>
              <a:off x="5191" y="9749"/>
              <a:ext cx="2395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PROCESORIUS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3326" name="Line 9"/>
            <p:cNvSpPr>
              <a:spLocks noChangeShapeType="1"/>
            </p:cNvSpPr>
            <p:nvPr/>
          </p:nvSpPr>
          <p:spPr bwMode="auto">
            <a:xfrm>
              <a:off x="5282" y="10980"/>
              <a:ext cx="25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0"/>
            <p:cNvSpPr>
              <a:spLocks noChangeShapeType="1"/>
            </p:cNvSpPr>
            <p:nvPr/>
          </p:nvSpPr>
          <p:spPr bwMode="auto">
            <a:xfrm flipH="1">
              <a:off x="5282" y="12060"/>
              <a:ext cx="25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Text Box 11"/>
            <p:cNvSpPr txBox="1">
              <a:spLocks noChangeArrowheads="1"/>
            </p:cNvSpPr>
            <p:nvPr/>
          </p:nvSpPr>
          <p:spPr bwMode="auto">
            <a:xfrm>
              <a:off x="5742" y="11700"/>
              <a:ext cx="2014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Informacija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apie opera-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cijos eigą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3329" name="Text Box 12"/>
            <p:cNvSpPr txBox="1">
              <a:spLocks noChangeArrowheads="1"/>
            </p:cNvSpPr>
            <p:nvPr/>
          </p:nvSpPr>
          <p:spPr bwMode="auto">
            <a:xfrm>
              <a:off x="5742" y="10585"/>
              <a:ext cx="1605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Valdymo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signalai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3330" name="Line 13"/>
            <p:cNvSpPr>
              <a:spLocks noChangeShapeType="1"/>
            </p:cNvSpPr>
            <p:nvPr/>
          </p:nvSpPr>
          <p:spPr bwMode="auto">
            <a:xfrm flipV="1">
              <a:off x="3539" y="12420"/>
              <a:ext cx="0" cy="14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Text Box 14"/>
            <p:cNvSpPr txBox="1">
              <a:spLocks noChangeArrowheads="1"/>
            </p:cNvSpPr>
            <p:nvPr/>
          </p:nvSpPr>
          <p:spPr bwMode="auto">
            <a:xfrm>
              <a:off x="3454" y="13255"/>
              <a:ext cx="2195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Komanda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(iš atminties)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3332" name="Text Box 15"/>
            <p:cNvSpPr txBox="1">
              <a:spLocks noChangeArrowheads="1"/>
            </p:cNvSpPr>
            <p:nvPr/>
          </p:nvSpPr>
          <p:spPr bwMode="auto">
            <a:xfrm>
              <a:off x="7947" y="13255"/>
              <a:ext cx="2195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Duomenys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(iš atminties)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3333" name="Line 16"/>
            <p:cNvSpPr>
              <a:spLocks noChangeShapeType="1"/>
            </p:cNvSpPr>
            <p:nvPr/>
          </p:nvSpPr>
          <p:spPr bwMode="auto">
            <a:xfrm flipV="1">
              <a:off x="8131" y="12420"/>
              <a:ext cx="0" cy="14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17"/>
            <p:cNvSpPr>
              <a:spLocks noChangeShapeType="1"/>
            </p:cNvSpPr>
            <p:nvPr/>
          </p:nvSpPr>
          <p:spPr bwMode="auto">
            <a:xfrm>
              <a:off x="10334" y="12420"/>
              <a:ext cx="0" cy="14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Text Box 18"/>
            <p:cNvSpPr txBox="1">
              <a:spLocks noChangeArrowheads="1"/>
            </p:cNvSpPr>
            <p:nvPr/>
          </p:nvSpPr>
          <p:spPr bwMode="auto">
            <a:xfrm>
              <a:off x="10334" y="13255"/>
              <a:ext cx="1794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Rezultatai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(į atmintį)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Struktūr</a:t>
            </a:r>
            <a:r>
              <a:rPr lang="en-US" altLang="lt-LT" sz="3600" b="1"/>
              <a:t>os element</a:t>
            </a:r>
            <a:r>
              <a:rPr lang="lt-LT" altLang="lt-LT" sz="3600" b="1"/>
              <a:t>a</a:t>
            </a:r>
            <a:r>
              <a:rPr lang="en-US" altLang="lt-LT" sz="3600" b="1"/>
              <a:t>i – registrai </a:t>
            </a:r>
            <a:r>
              <a:rPr lang="lt-LT" altLang="lt-LT" sz="3600" b="1"/>
              <a:t>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21506"/>
            <a:ext cx="8737859" cy="610282"/>
          </a:xfrm>
          <a:noFill/>
        </p:spPr>
        <p:txBody>
          <a:bodyPr lIns="90488" tIns="44450" rIns="90488" bIns="44450"/>
          <a:lstStyle/>
          <a:p>
            <a:r>
              <a:rPr lang="lt-LT" sz="2400"/>
              <a:t>Kiekvienas registras gali atlikti </a:t>
            </a:r>
            <a:r>
              <a:rPr lang="en-US" sz="2400"/>
              <a:t>7</a:t>
            </a:r>
            <a:r>
              <a:rPr lang="lt-LT" sz="2400"/>
              <a:t> operacijas</a:t>
            </a:r>
            <a:r>
              <a:rPr lang="en-US" sz="2400"/>
              <a:t>:</a:t>
            </a:r>
            <a:endParaRPr lang="en-US" sz="20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4208" y="4605337"/>
            <a:ext cx="8969791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lt-LT" sz="2400" kern="0"/>
              <a:t>Kiekvieną operaciją atitinka atskiras mikrokomandos bitas; jei visi to registro mikrokomandos lauko bitai lygūs 0, registras saugo informaciją</a:t>
            </a:r>
          </a:p>
          <a:p>
            <a:pPr marL="0" indent="0">
              <a:buNone/>
            </a:pPr>
            <a:r>
              <a:rPr lang="lt-LT" sz="2400" b="1" i="1" kern="0"/>
              <a:t>Pastaba</a:t>
            </a:r>
            <a:r>
              <a:rPr lang="lt-LT" sz="2400" kern="0"/>
              <a:t>: čia k – mikrokomandos lauko kairiojo bito numeris</a:t>
            </a:r>
            <a:endParaRPr lang="en-US" sz="2000" ker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99" y="1844824"/>
            <a:ext cx="7208627" cy="27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5930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28638"/>
            <a:ext cx="8609489" cy="7397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Struktūr</a:t>
            </a:r>
            <a:r>
              <a:rPr lang="en-US" altLang="lt-LT" sz="3600" b="1"/>
              <a:t>os element</a:t>
            </a:r>
            <a:r>
              <a:rPr lang="lt-LT" altLang="lt-LT" sz="3600" b="1"/>
              <a:t>a</a:t>
            </a:r>
            <a:r>
              <a:rPr lang="en-US" altLang="lt-LT" sz="3600" b="1"/>
              <a:t>i –</a:t>
            </a:r>
            <a:r>
              <a:rPr lang="lt-LT" altLang="lt-LT" sz="3600" b="1"/>
              <a:t> m</a:t>
            </a:r>
            <a:r>
              <a:rPr lang="en-US" altLang="lt-LT" sz="3600" b="1"/>
              <a:t>ultiplekseris </a:t>
            </a:r>
            <a:r>
              <a:rPr lang="lt-LT" altLang="lt-LT" sz="3600" b="1"/>
              <a:t>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621" y="1561526"/>
            <a:ext cx="8532179" cy="1618394"/>
          </a:xfrm>
          <a:noFill/>
        </p:spPr>
        <p:txBody>
          <a:bodyPr lIns="90488" tIns="44450" rIns="90488" bIns="44450"/>
          <a:lstStyle/>
          <a:p>
            <a:r>
              <a:rPr lang="lt-LT" sz="2400"/>
              <a:t>Multiplekseris gali atlikti </a:t>
            </a:r>
            <a:r>
              <a:rPr lang="en-US" sz="2400"/>
              <a:t>7</a:t>
            </a:r>
            <a:r>
              <a:rPr lang="lt-LT" sz="2400"/>
              <a:t> operacijas. Priklausomai nuo valdymo signalų, informacija iš vieno iš įėjimų yra perduodama į multiplekserio išėjimą</a:t>
            </a:r>
            <a:r>
              <a:rPr lang="en-US" sz="2400"/>
              <a:t>:</a:t>
            </a: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08920"/>
            <a:ext cx="5369129" cy="27349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9690" y="5479358"/>
            <a:ext cx="84207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2000" b="1" i="1" kern="0"/>
              <a:t>Pastaba</a:t>
            </a:r>
            <a:r>
              <a:rPr lang="lt-LT" sz="2000" kern="0"/>
              <a:t>: čia S_Data – multiplekserio išėjimas, REG_A_Dout-REG_F_Dout – atitinkamo registro išėjimas  (taip jie pavadinti modelyje)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48043898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Struktūr</a:t>
            </a:r>
            <a:r>
              <a:rPr lang="en-US" altLang="lt-LT" sz="3600" b="1"/>
              <a:t>os element</a:t>
            </a:r>
            <a:r>
              <a:rPr lang="lt-LT" altLang="lt-LT" sz="3600" b="1"/>
              <a:t>a</a:t>
            </a:r>
            <a:r>
              <a:rPr lang="en-US" altLang="lt-LT" sz="3600" b="1"/>
              <a:t>i – </a:t>
            </a:r>
            <a:r>
              <a:rPr lang="lt-LT" altLang="lt-LT" sz="3600" b="1"/>
              <a:t>ALU</a:t>
            </a:r>
            <a:r>
              <a:rPr lang="en-US" altLang="lt-LT" sz="3600" b="1"/>
              <a:t> </a:t>
            </a:r>
            <a:r>
              <a:rPr lang="lt-LT" altLang="lt-LT" sz="3600" b="1"/>
              <a:t>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310" y="1772816"/>
            <a:ext cx="8989379" cy="4222166"/>
          </a:xfrm>
          <a:noFill/>
        </p:spPr>
        <p:txBody>
          <a:bodyPr lIns="90488" tIns="44450" rIns="90488" bIns="44450"/>
          <a:lstStyle/>
          <a:p>
            <a:r>
              <a:rPr lang="lt-LT" sz="2400"/>
              <a:t>Tai pagrindines aritmetines ir loginę operacijas atliekanti kombinacinė schema</a:t>
            </a:r>
          </a:p>
          <a:p>
            <a:r>
              <a:rPr lang="lt-LT" sz="2400" b="1"/>
              <a:t>ALU</a:t>
            </a:r>
            <a:r>
              <a:rPr lang="lt-LT" sz="2400"/>
              <a:t> turi dvi duomenų įvestis: kairiąją (</a:t>
            </a:r>
            <a:r>
              <a:rPr lang="lt-LT" sz="2400" b="1"/>
              <a:t>L</a:t>
            </a:r>
            <a:r>
              <a:rPr lang="lt-LT" sz="2400"/>
              <a:t>) ir dešiniąją (</a:t>
            </a:r>
            <a:r>
              <a:rPr lang="lt-LT" sz="2400" b="1"/>
              <a:t>R</a:t>
            </a:r>
            <a:r>
              <a:rPr lang="lt-LT" sz="2400"/>
              <a:t>), bei rezultato išvestį (</a:t>
            </a:r>
            <a:r>
              <a:rPr lang="lt-LT" sz="2400" b="1"/>
              <a:t>M</a:t>
            </a:r>
            <a:r>
              <a:rPr lang="lt-LT" sz="2400"/>
              <a:t>)</a:t>
            </a:r>
          </a:p>
          <a:p>
            <a:r>
              <a:rPr lang="lt-LT" sz="2400"/>
              <a:t>Atkreipkite dėmesį, kad </a:t>
            </a:r>
            <a:r>
              <a:rPr lang="lt-LT" sz="2400" b="1"/>
              <a:t>R </a:t>
            </a:r>
            <a:r>
              <a:rPr lang="lt-LT" sz="2400"/>
              <a:t>įvestyje visada turime registro </a:t>
            </a:r>
            <a:r>
              <a:rPr lang="lt-LT" sz="2400" b="1"/>
              <a:t>A </a:t>
            </a:r>
            <a:r>
              <a:rPr lang="lt-LT" sz="2400"/>
              <a:t>turinį</a:t>
            </a:r>
          </a:p>
          <a:p>
            <a:r>
              <a:rPr lang="lt-LT" sz="2400"/>
              <a:t>Vieno ciklo metu </a:t>
            </a:r>
            <a:r>
              <a:rPr lang="lt-LT" sz="2400" b="1"/>
              <a:t>ALU</a:t>
            </a:r>
            <a:r>
              <a:rPr lang="lt-LT" sz="2400"/>
              <a:t> gali atlikti tik vieną aritmetinę operaciją</a:t>
            </a:r>
          </a:p>
          <a:p>
            <a:r>
              <a:rPr lang="lt-LT" sz="2400" b="1"/>
              <a:t>ALU</a:t>
            </a:r>
            <a:r>
              <a:rPr lang="lt-LT" sz="2400"/>
              <a:t> atliekamos operacijos yra apibrėžtos lentelėje: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2664596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Struktūr</a:t>
            </a:r>
            <a:r>
              <a:rPr lang="en-US" altLang="lt-LT" sz="3600" b="1"/>
              <a:t>os element</a:t>
            </a:r>
            <a:r>
              <a:rPr lang="lt-LT" altLang="lt-LT" sz="3600" b="1"/>
              <a:t>a</a:t>
            </a:r>
            <a:r>
              <a:rPr lang="en-US" altLang="lt-LT" sz="3600" b="1"/>
              <a:t>i – </a:t>
            </a:r>
            <a:r>
              <a:rPr lang="lt-LT" altLang="lt-LT" sz="3600" b="1"/>
              <a:t>ALU</a:t>
            </a:r>
            <a:r>
              <a:rPr lang="en-US" altLang="lt-LT" sz="3600" b="1"/>
              <a:t> </a:t>
            </a:r>
            <a:r>
              <a:rPr lang="lt-LT" altLang="lt-LT" sz="3600" b="1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72816"/>
            <a:ext cx="6340774" cy="309634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5085184"/>
            <a:ext cx="8640960" cy="116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lt-LT" sz="2400" kern="0"/>
              <a:t>Sudėties operacijos metu formuojama pernašos iš </a:t>
            </a:r>
            <a:r>
              <a:rPr lang="lt-LT" sz="2400"/>
              <a:t>aukščiausiosios skilties </a:t>
            </a:r>
            <a:r>
              <a:rPr lang="lt-LT" sz="2400" kern="0"/>
              <a:t>reikšmė fiksuojama </a:t>
            </a:r>
            <a:r>
              <a:rPr lang="lt-LT" sz="2400" b="1" kern="0"/>
              <a:t>FLAGS </a:t>
            </a:r>
            <a:r>
              <a:rPr lang="lt-LT" sz="2400" kern="0"/>
              <a:t>registre</a:t>
            </a:r>
            <a:r>
              <a:rPr lang="lt-LT" sz="2400" b="1" kern="0"/>
              <a:t> </a:t>
            </a:r>
            <a:r>
              <a:rPr lang="lt-LT" sz="2400" kern="0"/>
              <a:t>(14 bitas)</a:t>
            </a:r>
            <a:endParaRPr lang="en-US" sz="2400" kern="0"/>
          </a:p>
        </p:txBody>
      </p:sp>
    </p:spTree>
    <p:extLst>
      <p:ext uri="{BB962C8B-B14F-4D97-AF65-F5344CB8AC3E}">
        <p14:creationId xmlns:p14="http://schemas.microsoft.com/office/powerpoint/2010/main" val="37184182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28638"/>
            <a:ext cx="8609489" cy="7397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Struktūr</a:t>
            </a:r>
            <a:r>
              <a:rPr lang="en-US" altLang="lt-LT" sz="3600" b="1"/>
              <a:t>os element</a:t>
            </a:r>
            <a:r>
              <a:rPr lang="lt-LT" altLang="lt-LT" sz="3600" b="1"/>
              <a:t>a</a:t>
            </a:r>
            <a:r>
              <a:rPr lang="en-US" altLang="lt-LT" sz="3600" b="1"/>
              <a:t>i –</a:t>
            </a:r>
            <a:r>
              <a:rPr lang="lt-LT" altLang="lt-LT" sz="3600" b="1"/>
              <a:t> skaitikl</a:t>
            </a:r>
            <a:r>
              <a:rPr lang="en-US" altLang="lt-LT" sz="3600" b="1"/>
              <a:t>is </a:t>
            </a:r>
            <a:r>
              <a:rPr lang="lt-LT" altLang="lt-LT" sz="3600" b="1"/>
              <a:t>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310" y="1772816"/>
            <a:ext cx="8989379" cy="3706626"/>
          </a:xfrm>
          <a:noFill/>
        </p:spPr>
        <p:txBody>
          <a:bodyPr lIns="90488" tIns="44450" rIns="90488" bIns="44450"/>
          <a:lstStyle/>
          <a:p>
            <a:r>
              <a:rPr lang="lt-LT" sz="2400"/>
              <a:t>Skaitiklis (</a:t>
            </a:r>
            <a:r>
              <a:rPr lang="lt-LT" sz="2400" b="1"/>
              <a:t>CNT</a:t>
            </a:r>
            <a:r>
              <a:rPr lang="lt-LT" sz="2400"/>
              <a:t>) yra 16 bitų registras, kuris sumažina savo turinį vienetu, gavęs valdymo signalą, formuojamą MK bitu CNT- - </a:t>
            </a:r>
          </a:p>
          <a:p>
            <a:r>
              <a:rPr lang="lt-LT" sz="2400"/>
              <a:t>Skaitiklis naudojamas ciklams realizuoti mikroprogramoje. Kai skaitiklio turinys tampa lygus 0, skaitiklis išduoda signalą į požymių registro </a:t>
            </a:r>
            <a:r>
              <a:rPr lang="lt-LT" sz="2400" b="1"/>
              <a:t>FLAGS </a:t>
            </a:r>
            <a:r>
              <a:rPr lang="lt-LT" sz="2400"/>
              <a:t>13-ą bitą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133831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528638"/>
            <a:ext cx="8887177" cy="7397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Struktūr</a:t>
            </a:r>
            <a:r>
              <a:rPr lang="en-US" altLang="lt-LT" sz="3600" b="1"/>
              <a:t>os element</a:t>
            </a:r>
            <a:r>
              <a:rPr lang="lt-LT" altLang="lt-LT" sz="3600" b="1"/>
              <a:t>a</a:t>
            </a:r>
            <a:r>
              <a:rPr lang="en-US" altLang="lt-LT" sz="3600" b="1"/>
              <a:t>i –</a:t>
            </a:r>
            <a:r>
              <a:rPr lang="lt-LT" altLang="lt-LT" sz="3600" b="1"/>
              <a:t> registras FLAGS</a:t>
            </a:r>
            <a:r>
              <a:rPr lang="en-US" altLang="lt-LT" sz="3600" b="1"/>
              <a:t> </a:t>
            </a:r>
            <a:r>
              <a:rPr lang="lt-LT" altLang="lt-LT" sz="3600" b="1"/>
              <a:t>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78" y="1630971"/>
            <a:ext cx="8989379" cy="4608512"/>
          </a:xfrm>
          <a:noFill/>
        </p:spPr>
        <p:txBody>
          <a:bodyPr lIns="90488" tIns="44450" rIns="90488" bIns="44450"/>
          <a:lstStyle/>
          <a:p>
            <a:r>
              <a:rPr lang="lt-LT" sz="2400" b="1"/>
              <a:t>FLAGS</a:t>
            </a:r>
            <a:r>
              <a:rPr lang="lt-LT" sz="2400"/>
              <a:t> – požymių registras, fiksuojantis loginių sąlygų reikšmes</a:t>
            </a:r>
          </a:p>
          <a:p>
            <a:r>
              <a:rPr lang="lt-LT" sz="2400"/>
              <a:t>Šio registro bitų paskirtis pateikta lentelėje</a:t>
            </a:r>
          </a:p>
          <a:p>
            <a:r>
              <a:rPr lang="lt-LT" sz="2400" b="1"/>
              <a:t>FLAGS</a:t>
            </a:r>
            <a:r>
              <a:rPr lang="lt-LT" sz="2400"/>
              <a:t>(</a:t>
            </a:r>
            <a:r>
              <a:rPr lang="en-US" sz="2400"/>
              <a:t>1</a:t>
            </a:r>
            <a:r>
              <a:rPr lang="lt-LT" sz="2400"/>
              <a:t>) bitas parodo, jog A registro 15 (kairysis) bitas lygus 1, kas rodo, jog registre yra įrašytas neigiamas skaičius. Šis bitas naudojamas tikrinant skaičiaus ženklą </a:t>
            </a:r>
          </a:p>
          <a:p>
            <a:r>
              <a:rPr lang="lt-LT" sz="2400" b="1"/>
              <a:t>FLAGS</a:t>
            </a:r>
            <a:r>
              <a:rPr lang="lt-LT" sz="2400"/>
              <a:t>(</a:t>
            </a:r>
            <a:r>
              <a:rPr lang="en-US" sz="2400"/>
              <a:t>2</a:t>
            </a:r>
            <a:r>
              <a:rPr lang="lt-LT" sz="2400"/>
              <a:t>) bitas parodo, jog A registro žemiausioji (dešinioji) skiltis lygi 1. Šis bitas yra naudojamas tikrinant žemiausiąją skaičiaus skiltį</a:t>
            </a:r>
            <a:endParaRPr lang="en-US" sz="2400"/>
          </a:p>
          <a:p>
            <a:r>
              <a:rPr lang="en-US" sz="2400"/>
              <a:t>Kit</a:t>
            </a:r>
            <a:r>
              <a:rPr lang="lt-LT" sz="2400"/>
              <a:t>ų registrų aukščiausiųjų ir žemiausiųjų skilčių reikšmes rodo bitai </a:t>
            </a:r>
            <a:r>
              <a:rPr lang="lt-LT" sz="2400" b="1"/>
              <a:t>FLAGS</a:t>
            </a:r>
            <a:r>
              <a:rPr lang="lt-LT" sz="2400"/>
              <a:t>(3)-</a:t>
            </a:r>
            <a:r>
              <a:rPr lang="lt-LT" sz="2400" b="1"/>
              <a:t>FLAGS</a:t>
            </a:r>
            <a:r>
              <a:rPr lang="lt-LT" sz="2400"/>
              <a:t>(</a:t>
            </a:r>
            <a:r>
              <a:rPr lang="en-US" sz="2400"/>
              <a:t>1</a:t>
            </a:r>
            <a:r>
              <a:rPr lang="lt-LT" sz="2400"/>
              <a:t>2):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0992539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528638"/>
            <a:ext cx="8887177" cy="7397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Struktūr</a:t>
            </a:r>
            <a:r>
              <a:rPr lang="en-US" altLang="lt-LT" sz="3600" b="1"/>
              <a:t>os element</a:t>
            </a:r>
            <a:r>
              <a:rPr lang="lt-LT" altLang="lt-LT" sz="3600" b="1"/>
              <a:t>a</a:t>
            </a:r>
            <a:r>
              <a:rPr lang="en-US" altLang="lt-LT" sz="3600" b="1"/>
              <a:t>i –</a:t>
            </a:r>
            <a:r>
              <a:rPr lang="lt-LT" altLang="lt-LT" sz="3600" b="1"/>
              <a:t> registras FLAGS</a:t>
            </a:r>
            <a:r>
              <a:rPr lang="en-US" altLang="lt-LT" sz="3600" b="1"/>
              <a:t> </a:t>
            </a:r>
            <a:r>
              <a:rPr lang="lt-LT" altLang="lt-LT" sz="3600" b="1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52816"/>
              </p:ext>
            </p:extLst>
          </p:nvPr>
        </p:nvGraphicFramePr>
        <p:xfrm>
          <a:off x="1430050" y="1166019"/>
          <a:ext cx="4589750" cy="518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997389247"/>
                    </a:ext>
                  </a:extLst>
                </a:gridCol>
                <a:gridCol w="2429510">
                  <a:extLst>
                    <a:ext uri="{9D8B030D-6E8A-4147-A177-3AD203B41FA5}">
                      <a16:colId xmlns:a16="http://schemas.microsoft.com/office/drawing/2014/main" val="528120835"/>
                    </a:ext>
                  </a:extLst>
                </a:gridCol>
              </a:tblGrid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FLAGS bito numeris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Atitinka (rodo)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341845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REG A(15)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846642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REG A(0)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359090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REG B(15)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208666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REG B(0)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625472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REG C(15)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687351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REG C(0)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41058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REG D(15)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89426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REG D(0)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914855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REG E(15)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186736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REG E(0)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888269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REG F(15)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666342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REG F(0)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950810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lt-LT" sz="1400" baseline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lt-LT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315395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Pernaša iš ALU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578641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573854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/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lt-LT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69803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44208" y="2492896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/>
              <a:t>FLAGS bito numeris nurodomas LS lauke kaip tikrinamos loginės sąlygos numeris</a:t>
            </a:r>
          </a:p>
        </p:txBody>
      </p:sp>
    </p:spTree>
    <p:extLst>
      <p:ext uri="{BB962C8B-B14F-4D97-AF65-F5344CB8AC3E}">
        <p14:creationId xmlns:p14="http://schemas.microsoft.com/office/powerpoint/2010/main" val="78221108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823" y="476672"/>
            <a:ext cx="8887177" cy="936104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Struktūr</a:t>
            </a:r>
            <a:r>
              <a:rPr lang="en-US" altLang="lt-LT" sz="3600" b="1"/>
              <a:t>os element</a:t>
            </a:r>
            <a:r>
              <a:rPr lang="lt-LT" altLang="lt-LT" sz="3600" b="1"/>
              <a:t>a</a:t>
            </a:r>
            <a:r>
              <a:rPr lang="en-US" altLang="lt-LT" sz="3600" b="1"/>
              <a:t>i –</a:t>
            </a:r>
            <a:r>
              <a:rPr lang="lt-LT" altLang="lt-LT" sz="3600" b="1"/>
              <a:t> </a:t>
            </a:r>
            <a:r>
              <a:rPr lang="it-IT" altLang="lt-LT" sz="3600" b="1"/>
              <a:t>Valdymo signalų formavimo schema</a:t>
            </a:r>
            <a:endParaRPr lang="lt-LT" altLang="lt-LT" sz="3600" b="1"/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310" y="2128623"/>
            <a:ext cx="8989379" cy="4608512"/>
          </a:xfrm>
          <a:noFill/>
        </p:spPr>
        <p:txBody>
          <a:bodyPr lIns="90488" tIns="44450" rIns="90488" bIns="44450"/>
          <a:lstStyle/>
          <a:p>
            <a:r>
              <a:rPr lang="lt-LT" sz="2400"/>
              <a:t>Ši schema, paveiksle pažymėta </a:t>
            </a:r>
            <a:r>
              <a:rPr lang="lt-LT" sz="2400" b="1"/>
              <a:t>CTRL</a:t>
            </a:r>
            <a:r>
              <a:rPr lang="lt-LT" sz="2400"/>
              <a:t> vardu, organizuoja procesoriaus darbą pagal vartotojo sukurtą mikroprogramą, esančią pastoviojoje atmintyje </a:t>
            </a:r>
            <a:r>
              <a:rPr lang="lt-LT" sz="2400" b="1"/>
              <a:t>ROM</a:t>
            </a:r>
          </a:p>
          <a:p>
            <a:r>
              <a:rPr lang="lt-LT" sz="2400"/>
              <a:t>Kiekvieno takto pradžioje </a:t>
            </a:r>
            <a:r>
              <a:rPr lang="lt-LT" sz="2400" b="1"/>
              <a:t>CTRL</a:t>
            </a:r>
            <a:r>
              <a:rPr lang="lt-LT" sz="2400"/>
              <a:t> iš </a:t>
            </a:r>
            <a:r>
              <a:rPr lang="lt-LT" sz="2400" b="1"/>
              <a:t>ROM</a:t>
            </a:r>
            <a:r>
              <a:rPr lang="lt-LT" sz="2400"/>
              <a:t> išrenka vieną mikrokomandą (MK) ir į struktūros komponentus perduoda atitinkamus valdymo signalus</a:t>
            </a:r>
          </a:p>
          <a:p>
            <a:r>
              <a:rPr lang="lt-LT" sz="2400"/>
              <a:t>MK struktūra priklauso nuo naudojamo MK adresavimo būdo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6393588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823" y="476672"/>
            <a:ext cx="8887177" cy="936104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Struktūr</a:t>
            </a:r>
            <a:r>
              <a:rPr lang="en-US" altLang="lt-LT" sz="3600" b="1"/>
              <a:t>os element</a:t>
            </a:r>
            <a:r>
              <a:rPr lang="lt-LT" altLang="lt-LT" sz="3600" b="1"/>
              <a:t>a</a:t>
            </a:r>
            <a:r>
              <a:rPr lang="en-US" altLang="lt-LT" sz="3600" b="1"/>
              <a:t>i –</a:t>
            </a:r>
            <a:r>
              <a:rPr lang="lt-LT" altLang="lt-LT" sz="3600" b="1"/>
              <a:t> Mikrokomandų atmintis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921" y="1858437"/>
            <a:ext cx="8667552" cy="4234859"/>
          </a:xfrm>
          <a:noFill/>
        </p:spPr>
        <p:txBody>
          <a:bodyPr lIns="90488" tIns="44450" rIns="90488" bIns="44450"/>
          <a:lstStyle/>
          <a:p>
            <a:r>
              <a:rPr lang="lt-LT" sz="2400"/>
              <a:t>Mikrokomandų pastovioji atmintis (</a:t>
            </a:r>
            <a:r>
              <a:rPr lang="lt-LT" sz="2400" b="1"/>
              <a:t>ROM</a:t>
            </a:r>
            <a:r>
              <a:rPr lang="lt-LT" sz="2400"/>
              <a:t>) yra struktūros elementas, kuriame talpinama vykdomoji mikroprograma</a:t>
            </a:r>
          </a:p>
          <a:p>
            <a:r>
              <a:rPr lang="lt-LT" sz="2400" b="1"/>
              <a:t>ROM</a:t>
            </a:r>
            <a:r>
              <a:rPr lang="lt-LT" sz="2400"/>
              <a:t> žodžio (mikrokomandos) ilgis priklauso nuo MO skaičiaus ir naudojamos adresavimo būdo</a:t>
            </a:r>
          </a:p>
          <a:p>
            <a:pPr lvl="1"/>
            <a:r>
              <a:rPr lang="lt-LT" sz="2200"/>
              <a:t>Jei naudojama priverstinė adresacija, mikrokomandos ilgis yra lygus MO, LS ir adresą koduojančių bitų skaičiaus sumai</a:t>
            </a:r>
          </a:p>
          <a:p>
            <a:pPr lvl="1"/>
            <a:r>
              <a:rPr lang="lt-LT" sz="2200"/>
              <a:t>Natūralios adresacijos atveju </a:t>
            </a:r>
            <a:r>
              <a:rPr lang="lt-LT" sz="2200" b="1"/>
              <a:t>ROM</a:t>
            </a:r>
            <a:r>
              <a:rPr lang="lt-LT" sz="2200"/>
              <a:t> mikrokomandos yra lygus MO skaičiui +1.</a:t>
            </a:r>
          </a:p>
          <a:p>
            <a:r>
              <a:rPr lang="lt-LT" sz="2400"/>
              <a:t>Modelyje maksimalus </a:t>
            </a:r>
            <a:r>
              <a:rPr lang="lt-LT" sz="2400" b="1"/>
              <a:t>ROM</a:t>
            </a:r>
            <a:r>
              <a:rPr lang="lt-LT" sz="2400"/>
              <a:t> žodžių skaičius – 256 (tai maksimalus mikroprogramos ilgis)</a:t>
            </a:r>
          </a:p>
        </p:txBody>
      </p:sp>
    </p:spTree>
    <p:extLst>
      <p:ext uri="{BB962C8B-B14F-4D97-AF65-F5344CB8AC3E}">
        <p14:creationId xmlns:p14="http://schemas.microsoft.com/office/powerpoint/2010/main" val="335242117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823" y="404664"/>
            <a:ext cx="8887177" cy="936104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Mikrokomandų formatai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2220" y="1672873"/>
            <a:ext cx="8667552" cy="490443"/>
          </a:xfrm>
          <a:noFill/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lt-LT" sz="2400"/>
              <a:t>Mikrokomandų formatas priverstinės adresacijos atveju: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1906" y="2403722"/>
            <a:ext cx="8856984" cy="158417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4" y="4197752"/>
            <a:ext cx="8856984" cy="15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870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0E072F-FAC0-4D8E-8BE2-141CCDDC93EC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lt-LT" altLang="lt-LT" sz="160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lt-LT" sz="3600" b="1"/>
              <a:t>Procesorius</a:t>
            </a:r>
            <a:r>
              <a:rPr lang="en-US" altLang="lt-LT" sz="3700" b="1">
                <a:latin typeface="TimesLT" charset="0"/>
              </a:rPr>
              <a:t> </a:t>
            </a:r>
            <a:endParaRPr lang="lt-LT" altLang="lt-LT" sz="3700" b="1">
              <a:latin typeface="TimesLT" charset="0"/>
            </a:endParaRP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676400"/>
            <a:ext cx="7543800" cy="4267200"/>
          </a:xfrm>
          <a:noFill/>
        </p:spPr>
        <p:txBody>
          <a:bodyPr lIns="90488" tIns="44450" rIns="90488" bIns="44450"/>
          <a:lstStyle/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altLang="lt-LT" sz="2000">
                <a:latin typeface="TimesLT" charset="0"/>
              </a:rPr>
              <a:t> </a:t>
            </a:r>
          </a:p>
        </p:txBody>
      </p:sp>
      <p:sp>
        <p:nvSpPr>
          <p:cNvPr id="15370" name="Text Box 5"/>
          <p:cNvSpPr txBox="1">
            <a:spLocks noChangeArrowheads="1"/>
          </p:cNvSpPr>
          <p:nvPr/>
        </p:nvSpPr>
        <p:spPr bwMode="auto">
          <a:xfrm>
            <a:off x="261938" y="1455738"/>
            <a:ext cx="8642350" cy="452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lt-LT" altLang="lt-LT" sz="2400" b="1"/>
              <a:t>valdymo įtaisas</a:t>
            </a:r>
            <a:r>
              <a:rPr lang="lt-LT" altLang="lt-LT" sz="2400"/>
              <a:t> išrenka iš atminties komandą, ją analizuoja ir valdo operacinio įtaiso darbą (jame vykdomas operacijas, kreipinius į atmintį duomenims išrinkti ar rezultatui įrašyti);</a:t>
            </a:r>
            <a:endParaRPr lang="en-US" altLang="lt-LT" sz="24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lt-LT" altLang="lt-LT" sz="2400" b="1"/>
              <a:t>operacinis įtaisas</a:t>
            </a:r>
            <a:r>
              <a:rPr lang="lt-LT" altLang="lt-LT" sz="2400"/>
              <a:t> vykdo operaciją, kurią nurodo komanda;</a:t>
            </a:r>
            <a:endParaRPr lang="en-US" altLang="lt-LT" sz="24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lt-LT" altLang="lt-LT" sz="2400"/>
              <a:t>šie du įtaisai dirba kartu: valdymo įtaisas pagal operacijos kodą formuoja signalus, valdančius operacinio įtaiso darbą; pastarasis perduoda į valdymo įtaisą signalus, informuojančius apie operacijos eigą, nuo kurių gali priklausyti paskesnių valdymo įtaiso signalų formavimas (pavyzdžiui, operando ženklas, jo kurios nors skilties reikšmė ir t.t.).</a:t>
            </a:r>
            <a:endParaRPr lang="en-US" altLang="lt-LT" sz="24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823" y="404664"/>
            <a:ext cx="8887177" cy="936104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Mikrokomandų formatai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224" y="1546916"/>
            <a:ext cx="8905776" cy="1076383"/>
          </a:xfrm>
          <a:noFill/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lt-LT" sz="2400"/>
              <a:t>Mikrokomandų formatai natūralios adresacijos atveju:</a:t>
            </a:r>
          </a:p>
          <a:p>
            <a:pPr marL="0" indent="0">
              <a:buNone/>
            </a:pPr>
            <a:endParaRPr lang="lt-LT" sz="1050"/>
          </a:p>
          <a:p>
            <a:pPr marL="0" indent="0">
              <a:buNone/>
            </a:pPr>
            <a:r>
              <a:rPr lang="lt-LT" sz="2400"/>
              <a:t>a) operacinių mikrokomandų formatas (bitas </a:t>
            </a:r>
            <a:r>
              <a:rPr lang="lt-LT" sz="2400" b="1"/>
              <a:t>P </a:t>
            </a:r>
            <a:r>
              <a:rPr lang="lt-LT" sz="2400"/>
              <a:t>= 0)</a:t>
            </a:r>
          </a:p>
          <a:p>
            <a:pPr marL="0" indent="0">
              <a:buNone/>
            </a:pPr>
            <a:endParaRPr lang="lt-LT" sz="240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96970" y="4283220"/>
            <a:ext cx="8667518" cy="15940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69" y="2711837"/>
            <a:ext cx="8647005" cy="14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7262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823" y="404664"/>
            <a:ext cx="8887177" cy="936104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Mikrokomandų formatai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224" y="1546916"/>
            <a:ext cx="8905776" cy="1076383"/>
          </a:xfrm>
          <a:noFill/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lt-LT" sz="2400"/>
              <a:t>Mikrokomandų formatai natūralios adresacijos atveju:</a:t>
            </a:r>
          </a:p>
          <a:p>
            <a:pPr marL="0" indent="0">
              <a:buNone/>
            </a:pPr>
            <a:endParaRPr lang="lt-LT" sz="1050"/>
          </a:p>
          <a:p>
            <a:pPr marL="0" indent="0">
              <a:buNone/>
            </a:pPr>
            <a:r>
              <a:rPr lang="lt-LT" sz="2400"/>
              <a:t>b) perėjimo mikrokomandų formatas (bitas </a:t>
            </a:r>
            <a:r>
              <a:rPr lang="lt-LT" sz="2400" b="1"/>
              <a:t>P </a:t>
            </a:r>
            <a:r>
              <a:rPr lang="lt-LT" sz="2400"/>
              <a:t>= 1)</a:t>
            </a:r>
          </a:p>
          <a:p>
            <a:pPr marL="0" indent="0">
              <a:buNone/>
            </a:pPr>
            <a:endParaRPr lang="lt-LT" sz="240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31321" y="2780928"/>
            <a:ext cx="487292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7760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76672"/>
            <a:ext cx="8604448" cy="576064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lt-LT" altLang="lt-LT" sz="3600" b="1"/>
              <a:t>Valdymo signalai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412776"/>
            <a:ext cx="8667552" cy="1728192"/>
          </a:xfrm>
          <a:noFill/>
        </p:spPr>
        <p:txBody>
          <a:bodyPr lIns="90488" tIns="44450" rIns="90488" bIns="44450"/>
          <a:lstStyle/>
          <a:p>
            <a:r>
              <a:rPr lang="lt-LT" sz="2200"/>
              <a:t>Išorinis </a:t>
            </a:r>
            <a:r>
              <a:rPr lang="lt-LT" sz="2200" b="1"/>
              <a:t>RST</a:t>
            </a:r>
            <a:r>
              <a:rPr lang="lt-LT" sz="2200"/>
              <a:t> signalas nustato pagrindinius komponentus į pradinę būseną (registrus – į 0, </a:t>
            </a:r>
            <a:r>
              <a:rPr lang="lt-LT" sz="2200" b="1"/>
              <a:t>CNT</a:t>
            </a:r>
            <a:r>
              <a:rPr lang="lt-LT" sz="2200"/>
              <a:t> – į 8)</a:t>
            </a:r>
          </a:p>
          <a:p>
            <a:r>
              <a:rPr lang="lt-LT" sz="2200"/>
              <a:t>Mikroprogramuotojas reikiamu metu gali atitinkamus komponentus nustatyti į pradinę būseną, naudodamas </a:t>
            </a:r>
            <a:r>
              <a:rPr lang="lt-LT" sz="2200" b="1"/>
              <a:t>Reset</a:t>
            </a:r>
            <a:r>
              <a:rPr lang="lt-LT" sz="2200"/>
              <a:t> lauko bitus: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38224" y="5445224"/>
            <a:ext cx="8667552" cy="93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lt-LT" sz="2200" b="1" kern="0"/>
              <a:t>Data_OUTPUT</a:t>
            </a:r>
            <a:r>
              <a:rPr lang="lt-LT" sz="2200" kern="0"/>
              <a:t> bitas į išorę perduoda </a:t>
            </a:r>
            <a:r>
              <a:rPr lang="lt-LT" sz="2200" b="1" kern="0"/>
              <a:t>MUX</a:t>
            </a:r>
            <a:r>
              <a:rPr lang="lt-LT" sz="2200" kern="0"/>
              <a:t> parinktą reikšmę ir stabdo modeliavimą, formuodamas signalą </a:t>
            </a:r>
            <a:r>
              <a:rPr lang="lt-LT" sz="2200" b="1" kern="0"/>
              <a:t>S_Done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101480"/>
            <a:ext cx="4104456" cy="238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532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DD67BE-709C-493C-BC71-7EB7D5A7882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lt-LT" altLang="lt-LT" sz="160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7173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0364" y="2924944"/>
            <a:ext cx="8363272" cy="1224136"/>
          </a:xfrm>
          <a:noFill/>
        </p:spPr>
        <p:txBody>
          <a:bodyPr lIns="90488" tIns="44450" rIns="90488" bIns="44450"/>
          <a:lstStyle/>
          <a:p>
            <a:pPr marL="0" indent="0" algn="ctr" eaLnBrk="1" hangingPunct="1">
              <a:spcBef>
                <a:spcPts val="0"/>
              </a:spcBef>
              <a:buNone/>
            </a:pPr>
            <a:r>
              <a:rPr lang="lt-LT" altLang="lt-LT" sz="3600" b="1">
                <a:solidFill>
                  <a:srgbClr val="FF0000"/>
                </a:solidFill>
              </a:rPr>
              <a:t>M</a:t>
            </a:r>
            <a:r>
              <a:rPr lang="en-US" altLang="lt-LT" sz="3600" b="1">
                <a:solidFill>
                  <a:srgbClr val="FF0000"/>
                </a:solidFill>
              </a:rPr>
              <a:t>ikroprogram</a:t>
            </a:r>
            <a:r>
              <a:rPr lang="lt-LT" altLang="lt-LT" sz="3600" b="1">
                <a:solidFill>
                  <a:srgbClr val="FF0000"/>
                </a:solidFill>
              </a:rPr>
              <a:t>avimas duotoje struktūroje</a:t>
            </a:r>
            <a:endParaRPr lang="lt-LT" altLang="lt-LT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231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5"/>
            <a:ext cx="8352928" cy="1364974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ts val="4000"/>
              </a:lnSpc>
            </a:pPr>
            <a:r>
              <a:rPr lang="lt-LT" sz="3600" b="1"/>
              <a:t>Užduoties sprendimo tvarka</a:t>
            </a:r>
            <a:endParaRPr lang="lt-LT" altLang="lt-LT" sz="28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412776"/>
            <a:ext cx="32289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205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5"/>
            <a:ext cx="8352928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užduoties analizė 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251520" y="1340768"/>
            <a:ext cx="8579115" cy="473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 dirty="0">
              <a:solidFill>
                <a:srgbClr val="000000"/>
              </a:solidFill>
            </a:endParaRPr>
          </a:p>
          <a:p>
            <a:pPr marL="231775" indent="-2317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lt-LT" sz="2000" dirty="0">
                <a:solidFill>
                  <a:srgbClr val="FF0000"/>
                </a:solidFill>
              </a:rPr>
              <a:t> 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Spręsime tokią užduotį: paskaičiuoti išraiškos </a:t>
            </a:r>
          </a:p>
          <a:p>
            <a:pPr algn="ctr">
              <a:spcBef>
                <a:spcPts val="600"/>
              </a:spcBef>
            </a:pPr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F </a:t>
            </a:r>
            <a:r>
              <a:rPr lang="pt-BR" sz="3600" dirty="0">
                <a:solidFill>
                  <a:schemeClr val="accent5">
                    <a:lumMod val="50000"/>
                  </a:schemeClr>
                </a:solidFill>
              </a:rPr>
              <a:t>= (</a:t>
            </a:r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pt-BR" sz="3600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3600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 c</a:t>
            </a:r>
            <a:r>
              <a:rPr lang="pt-BR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lt-LT" sz="3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36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lt-LT" sz="3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3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pt-BR" sz="3600" dirty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 b</a:t>
            </a:r>
            <a:r>
              <a:rPr lang="pt-BR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pt-BR" sz="3600" dirty="0">
              <a:solidFill>
                <a:schemeClr val="accent5">
                  <a:lumMod val="50000"/>
                </a:schemeClr>
              </a:solidFill>
            </a:endParaRPr>
          </a:p>
          <a:p>
            <a:pPr marL="288925"/>
            <a:r>
              <a:rPr lang="lt-LT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rezultatą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, kai </a:t>
            </a:r>
            <a:r>
              <a:rPr lang="lt-LT" sz="2800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&lt;0, </a:t>
            </a:r>
            <a:r>
              <a:rPr lang="lt-LT" sz="2800" b="1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&gt;0, </a:t>
            </a:r>
            <a:r>
              <a:rPr lang="lt-LT" sz="2800" b="1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&gt;0, be to, </a:t>
            </a:r>
            <a:r>
              <a:rPr lang="lt-LT" sz="2800" b="1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&lt;|</a:t>
            </a:r>
            <a:r>
              <a:rPr lang="lt-LT" sz="2800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|, 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pt-BR" sz="2800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lt-LT" sz="2800" b="1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, neigiami skaičiai pateikiami papildomuoju kodu (rezultatas turi būti pateiktas taip pat papildomuoju kodu) </a:t>
            </a:r>
          </a:p>
          <a:p>
            <a:pPr marL="288925"/>
            <a:endParaRPr lang="lt-LT" dirty="0">
              <a:solidFill>
                <a:srgbClr val="000000"/>
              </a:solidFill>
            </a:endParaRPr>
          </a:p>
          <a:p>
            <a:pPr marL="231775" indent="-2317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lt-LT" sz="2400" dirty="0">
                <a:latin typeface="+mn-lt"/>
              </a:rPr>
              <a:t>Kadangi </a:t>
            </a:r>
            <a:r>
              <a:rPr lang="lt-LT" sz="2400" dirty="0">
                <a:solidFill>
                  <a:srgbClr val="000000"/>
                </a:solidFill>
              </a:rPr>
              <a:t> </a:t>
            </a:r>
            <a:r>
              <a:rPr lang="lt-LT" sz="2400" b="1" dirty="0">
                <a:solidFill>
                  <a:srgbClr val="000000"/>
                </a:solidFill>
              </a:rPr>
              <a:t>b</a:t>
            </a:r>
            <a:r>
              <a:rPr lang="lt-LT" sz="2400" dirty="0">
                <a:solidFill>
                  <a:srgbClr val="000000"/>
                </a:solidFill>
              </a:rPr>
              <a:t>&lt;|</a:t>
            </a:r>
            <a:r>
              <a:rPr lang="lt-LT" sz="2400" b="1" dirty="0">
                <a:solidFill>
                  <a:srgbClr val="000000"/>
                </a:solidFill>
              </a:rPr>
              <a:t>a</a:t>
            </a:r>
            <a:r>
              <a:rPr lang="lt-LT" sz="2400" dirty="0">
                <a:solidFill>
                  <a:srgbClr val="000000"/>
                </a:solidFill>
              </a:rPr>
              <a:t>|, suma (</a:t>
            </a:r>
            <a:r>
              <a:rPr lang="lt-LT" sz="2400" b="1" dirty="0">
                <a:solidFill>
                  <a:srgbClr val="000000"/>
                </a:solidFill>
              </a:rPr>
              <a:t>a </a:t>
            </a:r>
            <a:r>
              <a:rPr lang="lt-LT" sz="2400" dirty="0">
                <a:solidFill>
                  <a:srgbClr val="000000"/>
                </a:solidFill>
              </a:rPr>
              <a:t>+ </a:t>
            </a:r>
            <a:r>
              <a:rPr lang="lt-LT" sz="2400" b="1" dirty="0">
                <a:solidFill>
                  <a:srgbClr val="000000"/>
                </a:solidFill>
              </a:rPr>
              <a:t>b</a:t>
            </a:r>
            <a:r>
              <a:rPr lang="lt-LT" sz="2400" dirty="0">
                <a:solidFill>
                  <a:srgbClr val="000000"/>
                </a:solidFill>
              </a:rPr>
              <a:t>) bus neigiama, skirtumas (</a:t>
            </a:r>
            <a:r>
              <a:rPr lang="lt-LT" sz="2400" b="1" dirty="0">
                <a:solidFill>
                  <a:srgbClr val="000000"/>
                </a:solidFill>
              </a:rPr>
              <a:t>a</a:t>
            </a:r>
            <a:r>
              <a:rPr lang="lt-LT" sz="2400" b="1" baseline="46000" dirty="0">
                <a:solidFill>
                  <a:srgbClr val="000000"/>
                </a:solidFill>
              </a:rPr>
              <a:t>2 </a:t>
            </a:r>
            <a:r>
              <a:rPr lang="lt-LT" sz="2400" dirty="0">
                <a:solidFill>
                  <a:srgbClr val="000000"/>
                </a:solidFill>
              </a:rPr>
              <a:t>– </a:t>
            </a:r>
            <a:r>
              <a:rPr lang="lt-LT" sz="2400" b="1" dirty="0">
                <a:solidFill>
                  <a:srgbClr val="000000"/>
                </a:solidFill>
              </a:rPr>
              <a:t>c</a:t>
            </a:r>
            <a:r>
              <a:rPr lang="lt-LT" sz="2400" dirty="0">
                <a:solidFill>
                  <a:srgbClr val="000000"/>
                </a:solidFill>
              </a:rPr>
              <a:t>) – teigiamas, rezultatas – neigiamas, tad jį reikės pervesti į </a:t>
            </a:r>
            <a:r>
              <a:rPr lang="lt-LT" sz="2400">
                <a:solidFill>
                  <a:srgbClr val="000000"/>
                </a:solidFill>
              </a:rPr>
              <a:t>papildomąjį kodą 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350203334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5"/>
            <a:ext cx="8352928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algoritmo sudarymas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683567" y="1210953"/>
            <a:ext cx="3240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2000" b="1">
                <a:solidFill>
                  <a:schemeClr val="accent5">
                    <a:lumMod val="50000"/>
                  </a:schemeClr>
                </a:solidFill>
              </a:rPr>
              <a:t>F </a:t>
            </a:r>
            <a:r>
              <a:rPr lang="pt-BR" sz="2000">
                <a:solidFill>
                  <a:schemeClr val="accent5">
                    <a:lumMod val="50000"/>
                  </a:schemeClr>
                </a:solidFill>
              </a:rPr>
              <a:t>= (</a:t>
            </a:r>
            <a:r>
              <a:rPr lang="pt-BR" sz="2000" b="1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pt-BR" sz="2000" b="1" baseline="3000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pt-BR" sz="2000" b="1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200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pt-BR" sz="2000" b="1">
                <a:solidFill>
                  <a:schemeClr val="accent5">
                    <a:lumMod val="50000"/>
                  </a:schemeClr>
                </a:solidFill>
              </a:rPr>
              <a:t> c</a:t>
            </a:r>
            <a:r>
              <a:rPr lang="pt-BR" sz="200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lt-LT" sz="20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200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lt-LT" sz="20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200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pt-BR" sz="2000" b="1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pt-BR" sz="200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pt-BR" sz="2000" b="1">
                <a:solidFill>
                  <a:schemeClr val="accent5">
                    <a:lumMod val="50000"/>
                  </a:schemeClr>
                </a:solidFill>
              </a:rPr>
              <a:t> b</a:t>
            </a:r>
            <a:r>
              <a:rPr lang="pt-BR" sz="200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pt-BR" sz="2000" b="1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pt-BR" sz="2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1872" y="1729129"/>
            <a:ext cx="59046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88925">
              <a:spcBef>
                <a:spcPts val="300"/>
              </a:spcBef>
            </a:pPr>
            <a:r>
              <a:rPr lang="lt-LT" sz="1600"/>
              <a:t>1. Įvedame pradinius duomenis, pateiktus papildomuoju kodu.</a:t>
            </a:r>
          </a:p>
          <a:p>
            <a:pPr marL="288925" indent="-288925">
              <a:spcBef>
                <a:spcPts val="300"/>
              </a:spcBef>
            </a:pPr>
            <a:r>
              <a:rPr lang="lt-LT" sz="1600"/>
              <a:t>2. Kadangi </a:t>
            </a:r>
            <a:r>
              <a:rPr lang="lt-LT" sz="1600" b="1"/>
              <a:t>a</a:t>
            </a:r>
            <a:r>
              <a:rPr lang="lt-LT" sz="1600" b="1" baseline="30000"/>
              <a:t>2</a:t>
            </a:r>
            <a:r>
              <a:rPr lang="lt-LT" sz="1600" b="1"/>
              <a:t> </a:t>
            </a:r>
            <a:r>
              <a:rPr lang="lt-LT" sz="1600"/>
              <a:t>= </a:t>
            </a:r>
            <a:r>
              <a:rPr lang="lt-LT" sz="1600" b="1"/>
              <a:t>a</a:t>
            </a:r>
            <a:r>
              <a:rPr lang="lt-LT" sz="1600"/>
              <a:t> × </a:t>
            </a:r>
            <a:r>
              <a:rPr lang="lt-LT" sz="1600" b="1"/>
              <a:t>a</a:t>
            </a:r>
            <a:r>
              <a:rPr lang="lt-LT" sz="1600"/>
              <a:t> ir naudosime skaičių modulių daugybą, daugybai paruošiame operandus, į </a:t>
            </a:r>
            <a:r>
              <a:rPr lang="lt-LT" sz="1600" b="1"/>
              <a:t>d</a:t>
            </a:r>
            <a:r>
              <a:rPr lang="lt-LT" sz="1600"/>
              <a:t> ir </a:t>
            </a:r>
            <a:r>
              <a:rPr lang="lt-LT" sz="1600" b="1"/>
              <a:t>e</a:t>
            </a:r>
            <a:r>
              <a:rPr lang="lt-LT" sz="1600"/>
              <a:t> įrašydami –</a:t>
            </a:r>
            <a:r>
              <a:rPr lang="lt-LT" sz="1600" b="1"/>
              <a:t>a</a:t>
            </a:r>
            <a:r>
              <a:rPr lang="lt-LT" sz="1600"/>
              <a:t>. Tam teks atlikti veiksmus </a:t>
            </a:r>
            <a:r>
              <a:rPr lang="lt-LT" sz="1600" b="1"/>
              <a:t>d</a:t>
            </a:r>
            <a:r>
              <a:rPr lang="lt-LT" sz="1600"/>
              <a:t> = </a:t>
            </a:r>
            <a:r>
              <a:rPr lang="lt-LT" sz="1600" b="1"/>
              <a:t>e</a:t>
            </a:r>
            <a:r>
              <a:rPr lang="lt-LT" sz="1600"/>
              <a:t> = not(</a:t>
            </a:r>
            <a:r>
              <a:rPr lang="lt-LT" sz="1600" b="1"/>
              <a:t>a</a:t>
            </a:r>
            <a:r>
              <a:rPr lang="lt-LT" sz="1600"/>
              <a:t>)+1.</a:t>
            </a:r>
          </a:p>
          <a:p>
            <a:pPr marL="288925" indent="-288925">
              <a:spcBef>
                <a:spcPts val="300"/>
              </a:spcBef>
            </a:pPr>
            <a:r>
              <a:rPr lang="lt-LT" sz="1600"/>
              <a:t>3. Pirmiausia paskaičiuosime vardiklio (</a:t>
            </a:r>
            <a:r>
              <a:rPr lang="lt-LT" sz="1600" b="1"/>
              <a:t>a</a:t>
            </a:r>
            <a:r>
              <a:rPr lang="lt-LT" sz="1600"/>
              <a:t> + </a:t>
            </a:r>
            <a:r>
              <a:rPr lang="lt-LT" sz="1600" b="1"/>
              <a:t>b</a:t>
            </a:r>
            <a:r>
              <a:rPr lang="lt-LT" sz="1600"/>
              <a:t>) reikšmę.</a:t>
            </a:r>
          </a:p>
          <a:p>
            <a:pPr marL="288925" indent="-288925">
              <a:spcBef>
                <a:spcPts val="300"/>
              </a:spcBef>
            </a:pPr>
            <a:r>
              <a:rPr lang="lt-LT" sz="1600"/>
              <a:t>4. Vykdant dalybą, vardiklis atimamas arba pridedamas, todėl reikia turėti ir neigiamą vardiklio reikšmę.</a:t>
            </a:r>
          </a:p>
          <a:p>
            <a:pPr marL="288925" indent="-288925">
              <a:spcBef>
                <a:spcPts val="300"/>
              </a:spcBef>
            </a:pPr>
            <a:r>
              <a:rPr lang="lt-LT" sz="1600"/>
              <a:t>5. Paskaičiuosime sandaugos </a:t>
            </a:r>
            <a:r>
              <a:rPr lang="lt-LT" sz="1600" b="1"/>
              <a:t>d</a:t>
            </a:r>
            <a:r>
              <a:rPr lang="lt-LT" sz="1600"/>
              <a:t> × </a:t>
            </a:r>
            <a:r>
              <a:rPr lang="lt-LT" sz="1600" b="1"/>
              <a:t>e</a:t>
            </a:r>
            <a:r>
              <a:rPr lang="lt-LT" sz="1600"/>
              <a:t> reikšmę.</a:t>
            </a:r>
          </a:p>
          <a:p>
            <a:pPr marL="288925" indent="-288925">
              <a:spcBef>
                <a:spcPts val="300"/>
              </a:spcBef>
            </a:pPr>
            <a:r>
              <a:rPr lang="lt-LT" sz="1600"/>
              <a:t>6. Paskaičiuosime skaitiklio (</a:t>
            </a:r>
            <a:r>
              <a:rPr lang="lt-LT" sz="1600" b="1"/>
              <a:t>a</a:t>
            </a:r>
            <a:r>
              <a:rPr lang="lt-LT" sz="1600" b="1" baseline="30000"/>
              <a:t>2</a:t>
            </a:r>
            <a:r>
              <a:rPr lang="lt-LT" sz="1600"/>
              <a:t> – </a:t>
            </a:r>
            <a:r>
              <a:rPr lang="lt-LT" sz="1600" b="1"/>
              <a:t>c</a:t>
            </a:r>
            <a:r>
              <a:rPr lang="lt-LT" sz="1600"/>
              <a:t>) reikšmę; tam pirmiausia suformuodami –</a:t>
            </a:r>
            <a:r>
              <a:rPr lang="lt-LT" sz="1600" b="1"/>
              <a:t>c</a:t>
            </a:r>
            <a:r>
              <a:rPr lang="lt-LT" sz="1600"/>
              <a:t> papildomajame kode.</a:t>
            </a:r>
          </a:p>
          <a:p>
            <a:pPr marL="288925" indent="-288925">
              <a:spcBef>
                <a:spcPts val="300"/>
              </a:spcBef>
            </a:pPr>
            <a:r>
              <a:rPr lang="lt-LT" sz="1600"/>
              <a:t>7. Paruošiame operandus dalybai, vardiklį ir neigiamą jo reikšmę perstumdami į žodžio pradžią, nes to reikalauja dalybos algoritmas.</a:t>
            </a:r>
          </a:p>
          <a:p>
            <a:pPr marL="288925" indent="-288925">
              <a:spcBef>
                <a:spcPts val="300"/>
              </a:spcBef>
            </a:pPr>
            <a:r>
              <a:rPr lang="lt-LT" sz="1600"/>
              <a:t>8. Atliksime dalybą, naudodami skaitiklio ir vardiklio modulius.</a:t>
            </a:r>
          </a:p>
          <a:p>
            <a:pPr marL="288925" indent="-288925">
              <a:spcBef>
                <a:spcPts val="300"/>
              </a:spcBef>
            </a:pPr>
            <a:r>
              <a:rPr lang="lt-LT" sz="1600"/>
              <a:t>9. Suformuojame galutinį rezultatą, pervesdami jį į papildomąjį kodą, ir išvedame.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002733"/>
            <a:ext cx="1990595" cy="57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8733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5"/>
            <a:ext cx="8352928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daugybos algoritmas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sp>
        <p:nvSpPr>
          <p:cNvPr id="2" name="Rectangle 1"/>
          <p:cNvSpPr/>
          <p:nvPr/>
        </p:nvSpPr>
        <p:spPr>
          <a:xfrm>
            <a:off x="3491880" y="1556792"/>
            <a:ext cx="512273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lt-LT" sz="2000"/>
              <a:t>Dauginsime skaičių modulius. Naudosime modulių daugybos algoritmą, stumiant dauginamąjį ir tikrinant daugiklio skiltis pradedant žemiausiąja </a:t>
            </a:r>
          </a:p>
          <a:p>
            <a:pPr marL="288925" indent="-288925">
              <a:spcBef>
                <a:spcPts val="300"/>
              </a:spcBef>
            </a:pPr>
            <a:endParaRPr lang="lt-LT" sz="2000"/>
          </a:p>
          <a:p>
            <a:pPr marL="288925" indent="-288925">
              <a:spcBef>
                <a:spcPts val="300"/>
              </a:spcBef>
            </a:pPr>
            <a:r>
              <a:rPr lang="lt-LT" sz="2000"/>
              <a:t>s – sandauga</a:t>
            </a:r>
          </a:p>
          <a:p>
            <a:pPr marL="288925" indent="-288925">
              <a:spcBef>
                <a:spcPts val="300"/>
              </a:spcBef>
            </a:pPr>
            <a:r>
              <a:rPr lang="lt-LT" sz="2000"/>
              <a:t>a – dauginamasis</a:t>
            </a:r>
          </a:p>
          <a:p>
            <a:pPr marL="288925" indent="-288925">
              <a:spcBef>
                <a:spcPts val="300"/>
              </a:spcBef>
            </a:pPr>
            <a:r>
              <a:rPr lang="lt-LT" sz="2000"/>
              <a:t>c – daugiklis</a:t>
            </a:r>
          </a:p>
          <a:p>
            <a:pPr marL="288925" indent="-288925">
              <a:spcBef>
                <a:spcPts val="300"/>
              </a:spcBef>
            </a:pPr>
            <a:r>
              <a:rPr lang="lt-LT" sz="2000"/>
              <a:t>cl – žemiausioji daugiklio skiltis</a:t>
            </a:r>
          </a:p>
          <a:p>
            <a:pPr marL="288925" indent="-288925">
              <a:spcBef>
                <a:spcPts val="300"/>
              </a:spcBef>
            </a:pPr>
            <a:r>
              <a:rPr lang="lt-LT" sz="2000"/>
              <a:t>sk – daugybos ciklų skaitiklis</a:t>
            </a:r>
          </a:p>
          <a:p>
            <a:pPr marL="288925" indent="-288925">
              <a:spcBef>
                <a:spcPts val="300"/>
              </a:spcBef>
            </a:pPr>
            <a:r>
              <a:rPr lang="lt-LT" sz="2000"/>
              <a:t>ll1 – loginis postūmis į kairę</a:t>
            </a:r>
          </a:p>
          <a:p>
            <a:pPr marL="288925" indent="-288925">
              <a:spcBef>
                <a:spcPts val="300"/>
              </a:spcBef>
            </a:pPr>
            <a:r>
              <a:rPr lang="lt-LT" sz="2000"/>
              <a:t>lr1 – loginis postūmis į dešinę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6" y="1052735"/>
            <a:ext cx="3174160" cy="54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00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5"/>
            <a:ext cx="8352928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dalybos algoritmas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sp>
        <p:nvSpPr>
          <p:cNvPr id="2" name="Rectangle 1"/>
          <p:cNvSpPr/>
          <p:nvPr/>
        </p:nvSpPr>
        <p:spPr>
          <a:xfrm>
            <a:off x="4648999" y="1916832"/>
            <a:ext cx="4389256" cy="3824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88925">
              <a:spcBef>
                <a:spcPts val="300"/>
              </a:spcBef>
            </a:pPr>
            <a:r>
              <a:rPr lang="lt-LT" sz="2000"/>
              <a:t>Dalinsime skaičių modulius. </a:t>
            </a:r>
          </a:p>
          <a:p>
            <a:pPr marL="288925" indent="-288925">
              <a:spcBef>
                <a:spcPts val="300"/>
              </a:spcBef>
            </a:pPr>
            <a:endParaRPr lang="lt-LT" sz="2000"/>
          </a:p>
          <a:p>
            <a:pPr marL="288925" indent="-288925">
              <a:spcBef>
                <a:spcPts val="300"/>
              </a:spcBef>
            </a:pPr>
            <a:r>
              <a:rPr lang="lt-LT" sz="2000"/>
              <a:t>L – pradžioje – dalinamasis, toliau – liekana</a:t>
            </a:r>
          </a:p>
          <a:p>
            <a:pPr marL="288925" indent="-288925">
              <a:spcBef>
                <a:spcPts val="300"/>
              </a:spcBef>
            </a:pPr>
            <a:r>
              <a:rPr lang="lt-LT" sz="2000"/>
              <a:t>v – daliklis (išraiškos vardiklis)</a:t>
            </a:r>
          </a:p>
          <a:p>
            <a:pPr marL="288925" indent="-288925">
              <a:spcBef>
                <a:spcPts val="300"/>
              </a:spcBef>
            </a:pPr>
            <a:r>
              <a:rPr lang="lt-LT" sz="2000"/>
              <a:t>-v – neigiamas daliklis (pap. kode)</a:t>
            </a:r>
          </a:p>
          <a:p>
            <a:pPr marL="288925" indent="-288925">
              <a:spcBef>
                <a:spcPts val="300"/>
              </a:spcBef>
            </a:pPr>
            <a:r>
              <a:rPr lang="lt-LT" sz="2000"/>
              <a:t>r – dalmuo – dalybos rezultatas</a:t>
            </a:r>
          </a:p>
          <a:p>
            <a:pPr marL="288925" indent="-288925">
              <a:spcBef>
                <a:spcPts val="300"/>
              </a:spcBef>
            </a:pPr>
            <a:r>
              <a:rPr lang="lt-LT" sz="2000"/>
              <a:t>cl – žemiausioji daugiklio skiltis</a:t>
            </a:r>
          </a:p>
          <a:p>
            <a:pPr marL="288925" indent="-288925">
              <a:spcBef>
                <a:spcPts val="300"/>
              </a:spcBef>
            </a:pPr>
            <a:r>
              <a:rPr lang="lt-LT" sz="2000"/>
              <a:t>sk – ciklų skaitiklis</a:t>
            </a:r>
          </a:p>
          <a:p>
            <a:pPr marL="288925" indent="-288925">
              <a:spcBef>
                <a:spcPts val="300"/>
              </a:spcBef>
            </a:pPr>
            <a:r>
              <a:rPr lang="lt-LT" sz="2000"/>
              <a:t>ll1 – loginis postūmis į kairę</a:t>
            </a:r>
          </a:p>
          <a:p>
            <a:pPr marL="288925" indent="-288925">
              <a:spcBef>
                <a:spcPts val="300"/>
              </a:spcBef>
            </a:pPr>
            <a:r>
              <a:rPr lang="lt-LT" sz="2000"/>
              <a:t>cl1 – ciklinis postūmis į kairę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" y="1799861"/>
            <a:ext cx="4391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4167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</a:t>
            </a:r>
            <a:r>
              <a:rPr lang="lt-LT" altLang="lt-LT" sz="1600"/>
              <a:t>2</a:t>
            </a:r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5"/>
            <a:ext cx="8352928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dalybos algoritmas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sp>
        <p:nvSpPr>
          <p:cNvPr id="2" name="Rectangle 1"/>
          <p:cNvSpPr/>
          <p:nvPr/>
        </p:nvSpPr>
        <p:spPr>
          <a:xfrm>
            <a:off x="3334936" y="1229410"/>
            <a:ext cx="5762399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88925">
              <a:spcBef>
                <a:spcPts val="300"/>
              </a:spcBef>
            </a:pPr>
            <a:r>
              <a:rPr lang="lt-LT" sz="2000"/>
              <a:t>Paaiškinsime dalybos algoritmą. Dalmens formavimui naudojama konstanta </a:t>
            </a:r>
            <a:r>
              <a:rPr lang="lt-LT" sz="2000" b="1"/>
              <a:t>r</a:t>
            </a:r>
            <a:r>
              <a:rPr lang="lt-LT" sz="2000"/>
              <a:t>, kurios pradinė reikšmė lygi 1111111100000000 (psė vienetų ir tiek pat nulių)</a:t>
            </a:r>
          </a:p>
          <a:p>
            <a:pPr>
              <a:spcBef>
                <a:spcPts val="300"/>
              </a:spcBef>
            </a:pPr>
            <a:r>
              <a:rPr lang="lt-LT" sz="2000"/>
              <a:t>Kiekviename dalybos algoritmo cikle atliekami tokie veiksmai:</a:t>
            </a:r>
          </a:p>
          <a:p>
            <a:pPr marL="457200" indent="-457200">
              <a:spcBef>
                <a:spcPts val="300"/>
              </a:spcBef>
              <a:buAutoNum type="arabicParenR"/>
            </a:pPr>
            <a:r>
              <a:rPr lang="lt-LT" sz="2000"/>
              <a:t>Iš liekanos </a:t>
            </a:r>
            <a:r>
              <a:rPr lang="lt-LT" sz="2000" b="1"/>
              <a:t>L</a:t>
            </a:r>
            <a:r>
              <a:rPr lang="lt-LT" sz="2000"/>
              <a:t> atimama vardiklio </a:t>
            </a:r>
            <a:r>
              <a:rPr lang="lt-LT" sz="2000" b="1"/>
              <a:t>v</a:t>
            </a:r>
            <a:r>
              <a:rPr lang="lt-LT" sz="2000"/>
              <a:t> reikšmė;</a:t>
            </a:r>
          </a:p>
          <a:p>
            <a:pPr marL="457200" indent="-457200">
              <a:spcBef>
                <a:spcPts val="300"/>
              </a:spcBef>
              <a:buFontTx/>
              <a:buAutoNum type="arabicParenR"/>
            </a:pPr>
            <a:r>
              <a:rPr lang="lt-LT" sz="2000"/>
              <a:t>Jei gauta liekana </a:t>
            </a:r>
            <a:r>
              <a:rPr lang="lt-LT" sz="2000" b="1"/>
              <a:t>L </a:t>
            </a:r>
            <a:r>
              <a:rPr lang="lt-LT" sz="2000"/>
              <a:t> teigiama, naudojant ciklinį postūmį dalmens gale įrašomas 1; jei liekana </a:t>
            </a:r>
            <a:r>
              <a:rPr lang="lt-LT" sz="2000" b="1"/>
              <a:t>L </a:t>
            </a:r>
            <a:r>
              <a:rPr lang="lt-LT" sz="2000"/>
              <a:t> neigiama, naudojant loginį postūmį dalmens gale įrašomas 0, be to, liekana atstatoma, pridedant vardiklį </a:t>
            </a:r>
            <a:r>
              <a:rPr lang="lt-LT" sz="2000" b="1"/>
              <a:t>v</a:t>
            </a:r>
          </a:p>
          <a:p>
            <a:pPr marL="457200" indent="-457200">
              <a:spcBef>
                <a:spcPts val="300"/>
              </a:spcBef>
              <a:buFontTx/>
              <a:buAutoNum type="arabicParenR"/>
            </a:pPr>
            <a:r>
              <a:rPr lang="lt-LT" sz="2000"/>
              <a:t>Atliekamas liekanos </a:t>
            </a:r>
            <a:r>
              <a:rPr lang="lt-LT" sz="2000" b="1"/>
              <a:t>L </a:t>
            </a:r>
            <a:r>
              <a:rPr lang="lt-LT" sz="2000"/>
              <a:t> postūmis į kairę</a:t>
            </a:r>
          </a:p>
          <a:p>
            <a:pPr marL="457200" indent="-457200">
              <a:spcBef>
                <a:spcPts val="300"/>
              </a:spcBef>
              <a:buFontTx/>
              <a:buAutoNum type="arabicParenR"/>
            </a:pPr>
            <a:r>
              <a:rPr lang="lt-LT" sz="2000"/>
              <a:t>Ciklų skaitiklio </a:t>
            </a:r>
            <a:r>
              <a:rPr lang="lt-LT" sz="2000" b="1"/>
              <a:t>sk </a:t>
            </a:r>
            <a:r>
              <a:rPr lang="lt-LT" sz="2000"/>
              <a:t>turinys sumažinamas 1</a:t>
            </a:r>
          </a:p>
          <a:p>
            <a:pPr marL="457200" indent="-457200">
              <a:spcBef>
                <a:spcPts val="300"/>
              </a:spcBef>
              <a:buFontTx/>
              <a:buAutoNum type="arabicParenR"/>
            </a:pPr>
            <a:r>
              <a:rPr lang="lt-LT" sz="2000"/>
              <a:t>Jei  skaitiklio </a:t>
            </a:r>
            <a:r>
              <a:rPr lang="lt-LT" sz="2000" b="1"/>
              <a:t>sk </a:t>
            </a:r>
            <a:r>
              <a:rPr lang="lt-LT" sz="2000"/>
              <a:t>turinys nelygus 0, ciklas kartojamas nuo pradžių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" y="1386635"/>
            <a:ext cx="3108010" cy="30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80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57BD2E-7909-4197-80F6-91AC70C6B06B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lt-LT" altLang="lt-LT" sz="160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17413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lt-LT" sz="3600" b="1"/>
              <a:t>Procesoriaus</a:t>
            </a:r>
            <a:r>
              <a:rPr lang="lt-LT" altLang="lt-LT">
                <a:solidFill>
                  <a:srgbClr val="000000"/>
                </a:solidFill>
              </a:rPr>
              <a:t> </a:t>
            </a:r>
            <a:r>
              <a:rPr lang="en-US" altLang="lt-LT" sz="3600" b="1"/>
              <a:t>o</a:t>
            </a:r>
            <a:r>
              <a:rPr lang="lt-LT" altLang="lt-LT" sz="3600" b="1"/>
              <a:t>peracinis</a:t>
            </a:r>
            <a:r>
              <a:rPr lang="lt-LT" altLang="lt-LT">
                <a:solidFill>
                  <a:srgbClr val="000000"/>
                </a:solidFill>
              </a:rPr>
              <a:t> </a:t>
            </a:r>
            <a:r>
              <a:rPr lang="lt-LT" altLang="lt-LT" sz="3600" b="1"/>
              <a:t>įtaisas</a:t>
            </a:r>
            <a:endParaRPr lang="en-US" altLang="lt-LT" sz="3600" b="1"/>
          </a:p>
        </p:txBody>
      </p:sp>
      <p:grpSp>
        <p:nvGrpSpPr>
          <p:cNvPr id="17416" name="Group 3"/>
          <p:cNvGrpSpPr>
            <a:grpSpLocks/>
          </p:cNvGrpSpPr>
          <p:nvPr/>
        </p:nvGrpSpPr>
        <p:grpSpPr bwMode="auto">
          <a:xfrm>
            <a:off x="539750" y="1844675"/>
            <a:ext cx="7840663" cy="4248150"/>
            <a:chOff x="2340" y="7560"/>
            <a:chExt cx="8603" cy="5084"/>
          </a:xfrm>
        </p:grpSpPr>
        <p:sp>
          <p:nvSpPr>
            <p:cNvPr id="17417" name="Rectangle 4"/>
            <p:cNvSpPr>
              <a:spLocks noChangeArrowheads="1"/>
            </p:cNvSpPr>
            <p:nvPr/>
          </p:nvSpPr>
          <p:spPr bwMode="auto">
            <a:xfrm>
              <a:off x="2700" y="7560"/>
              <a:ext cx="8243" cy="353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lt-LT" altLang="lt-LT" sz="1800"/>
            </a:p>
          </p:txBody>
        </p:sp>
        <p:sp>
          <p:nvSpPr>
            <p:cNvPr id="17418" name="Rectangle 5"/>
            <p:cNvSpPr>
              <a:spLocks noChangeArrowheads="1"/>
            </p:cNvSpPr>
            <p:nvPr/>
          </p:nvSpPr>
          <p:spPr bwMode="auto">
            <a:xfrm>
              <a:off x="3354" y="8331"/>
              <a:ext cx="2244" cy="2255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2000" b="1">
                  <a:solidFill>
                    <a:srgbClr val="000000"/>
                  </a:solidFill>
                </a:rPr>
                <a:t>Vidinė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2000" b="1">
                  <a:solidFill>
                    <a:srgbClr val="000000"/>
                  </a:solidFill>
                </a:rPr>
                <a:t>atmintis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2000" b="1">
                  <a:solidFill>
                    <a:srgbClr val="000000"/>
                  </a:solidFill>
                </a:rPr>
                <a:t>(registrai,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2000" b="1">
                  <a:solidFill>
                    <a:srgbClr val="000000"/>
                  </a:solidFill>
                </a:rPr>
                <a:t>spart. atmintis)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7419" name="Rectangle 6"/>
            <p:cNvSpPr>
              <a:spLocks noChangeArrowheads="1"/>
            </p:cNvSpPr>
            <p:nvPr/>
          </p:nvSpPr>
          <p:spPr bwMode="auto">
            <a:xfrm>
              <a:off x="7968" y="8331"/>
              <a:ext cx="1762" cy="2304"/>
            </a:xfrm>
            <a:prstGeom prst="rect">
              <a:avLst/>
            </a:prstGeom>
            <a:solidFill>
              <a:srgbClr val="EE7F7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lang="lt-LT" altLang="lt-LT" sz="2000" b="1">
                  <a:solidFill>
                    <a:srgbClr val="000000"/>
                  </a:solidFill>
                </a:rPr>
                <a:t>Operacijas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2000" b="1">
                  <a:solidFill>
                    <a:srgbClr val="000000"/>
                  </a:solidFill>
                </a:rPr>
                <a:t>vykdančios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2000" b="1">
                  <a:solidFill>
                    <a:srgbClr val="000000"/>
                  </a:solidFill>
                </a:rPr>
                <a:t>schemos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5504" y="7560"/>
              <a:ext cx="2855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2100">
                  <a:solidFill>
                    <a:srgbClr val="000000"/>
                  </a:solidFill>
                  <a:latin typeface="Verdana" panose="020B0604030504040204" pitchFamily="34" charset="0"/>
                </a:rPr>
                <a:t>Operacinis įtaisas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7421" name="Line 8"/>
            <p:cNvSpPr>
              <a:spLocks noChangeShapeType="1"/>
            </p:cNvSpPr>
            <p:nvPr/>
          </p:nvSpPr>
          <p:spPr bwMode="auto">
            <a:xfrm>
              <a:off x="5589" y="8721"/>
              <a:ext cx="237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2" name="Line 9"/>
            <p:cNvSpPr>
              <a:spLocks noChangeShapeType="1"/>
            </p:cNvSpPr>
            <p:nvPr/>
          </p:nvSpPr>
          <p:spPr bwMode="auto">
            <a:xfrm flipH="1">
              <a:off x="5589" y="10180"/>
              <a:ext cx="237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6249" y="9633"/>
              <a:ext cx="1400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900">
                  <a:solidFill>
                    <a:srgbClr val="000000"/>
                  </a:solidFill>
                  <a:latin typeface="Verdana" panose="020B0604030504040204" pitchFamily="34" charset="0"/>
                </a:rPr>
                <a:t>rezultatai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7424" name="Text Box 11"/>
            <p:cNvSpPr txBox="1">
              <a:spLocks noChangeArrowheads="1"/>
            </p:cNvSpPr>
            <p:nvPr/>
          </p:nvSpPr>
          <p:spPr bwMode="auto">
            <a:xfrm>
              <a:off x="6026" y="8168"/>
              <a:ext cx="1470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900">
                  <a:solidFill>
                    <a:srgbClr val="000000"/>
                  </a:solidFill>
                  <a:latin typeface="Verdana" panose="020B0604030504040204" pitchFamily="34" charset="0"/>
                </a:rPr>
                <a:t>operandai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4139" y="11574"/>
              <a:ext cx="2157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Valdymo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signalai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(iš valdymo įtaiso)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7426" name="Line 13"/>
            <p:cNvSpPr>
              <a:spLocks noChangeShapeType="1"/>
            </p:cNvSpPr>
            <p:nvPr/>
          </p:nvSpPr>
          <p:spPr bwMode="auto">
            <a:xfrm flipV="1">
              <a:off x="5348" y="11090"/>
              <a:ext cx="0" cy="12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7" name="Line 14"/>
            <p:cNvSpPr>
              <a:spLocks noChangeShapeType="1"/>
            </p:cNvSpPr>
            <p:nvPr/>
          </p:nvSpPr>
          <p:spPr bwMode="auto">
            <a:xfrm>
              <a:off x="8269" y="10614"/>
              <a:ext cx="0" cy="12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8" name="Text Box 15"/>
            <p:cNvSpPr txBox="1">
              <a:spLocks noChangeArrowheads="1"/>
            </p:cNvSpPr>
            <p:nvPr/>
          </p:nvSpPr>
          <p:spPr bwMode="auto">
            <a:xfrm>
              <a:off x="6839" y="11094"/>
              <a:ext cx="2031" cy="1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Informacija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apie opera-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cijos eigą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(į valdymo įtaisą)</a:t>
              </a: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7429" name="Line 16"/>
            <p:cNvSpPr>
              <a:spLocks noChangeShapeType="1"/>
            </p:cNvSpPr>
            <p:nvPr/>
          </p:nvSpPr>
          <p:spPr bwMode="auto">
            <a:xfrm flipV="1">
              <a:off x="3960" y="10620"/>
              <a:ext cx="0" cy="12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0" name="Text Box 17"/>
            <p:cNvSpPr txBox="1">
              <a:spLocks noChangeArrowheads="1"/>
            </p:cNvSpPr>
            <p:nvPr/>
          </p:nvSpPr>
          <p:spPr bwMode="auto">
            <a:xfrm>
              <a:off x="2340" y="11073"/>
              <a:ext cx="1620" cy="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Duomenys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(iš atminties)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lt-LT" sz="2800">
                <a:latin typeface="Verdana" panose="020B0604030504040204" pitchFamily="34" charset="0"/>
              </a:endParaRPr>
            </a:p>
          </p:txBody>
        </p:sp>
        <p:sp>
          <p:nvSpPr>
            <p:cNvPr id="17431" name="Line 18"/>
            <p:cNvSpPr>
              <a:spLocks noChangeShapeType="1"/>
            </p:cNvSpPr>
            <p:nvPr/>
          </p:nvSpPr>
          <p:spPr bwMode="auto">
            <a:xfrm>
              <a:off x="9360" y="10614"/>
              <a:ext cx="0" cy="12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2" name="Text Box 19"/>
            <p:cNvSpPr txBox="1">
              <a:spLocks noChangeArrowheads="1"/>
            </p:cNvSpPr>
            <p:nvPr/>
          </p:nvSpPr>
          <p:spPr bwMode="auto">
            <a:xfrm>
              <a:off x="9360" y="11253"/>
              <a:ext cx="1440" cy="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Rezultatai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lt-LT" altLang="lt-LT" sz="1800">
                  <a:solidFill>
                    <a:srgbClr val="000000"/>
                  </a:solidFill>
                </a:rPr>
                <a:t>(į atmintį)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lt-LT" sz="2800">
                <a:latin typeface="Verdana" panose="020B0604030504040204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5"/>
            <a:ext cx="8352928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struktūros analizė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sp>
        <p:nvSpPr>
          <p:cNvPr id="2" name="Rectangle 1"/>
          <p:cNvSpPr/>
          <p:nvPr/>
        </p:nvSpPr>
        <p:spPr>
          <a:xfrm>
            <a:off x="286544" y="1916832"/>
            <a:ext cx="460851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lt-LT" sz="2000">
                <a:latin typeface="+mn-lt"/>
              </a:rPr>
              <a:t>Duomenims ir tarpiniams bei galutiniam rezultatams saugoti turime penkis registrus – B, C, D, E, F (registras A naudojamas ALU rezultatui fiksuoti, tad jį rezervuojame tik šiam tikslui)</a:t>
            </a:r>
          </a:p>
          <a:p>
            <a:pPr marL="231775" indent="-2317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lt-LT" sz="2000">
                <a:latin typeface="+mn-lt"/>
              </a:rPr>
              <a:t>Kadangi daugybai reikia pakeisti a ženklą, o vardiklio v reikšmė reikalinga tiek teigiama, tiek ir neigiama, sudarytąjį algoritmą modifikuosime, pakeisdami veiksmų tvarką taip, kaip parodyta paveiksle: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389" y="920051"/>
            <a:ext cx="2643351" cy="55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0849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04665"/>
            <a:ext cx="9001000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mikroprogramos sudarymas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sp>
        <p:nvSpPr>
          <p:cNvPr id="2" name="Rectangle 1"/>
          <p:cNvSpPr/>
          <p:nvPr/>
        </p:nvSpPr>
        <p:spPr>
          <a:xfrm>
            <a:off x="323528" y="1340768"/>
            <a:ext cx="85071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lt-LT" sz="2000"/>
              <a:t>VHDL aprašytos struktūros ypatumai reikalauja kai kuriuos atrodytų paprastus žingsnius realizuoti ne viena, o keliomis mikrokomandomis. Pavyzdžiui, jei reikia susumuoti dviejų registrų B ir C turinius, įrašant sumą į registrą D, reikės tokių mikrokomandų: </a:t>
            </a:r>
            <a:endParaRPr lang="lt-LT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24944"/>
            <a:ext cx="6773224" cy="20592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527" y="5085184"/>
            <a:ext cx="8507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2000">
                <a:solidFill>
                  <a:srgbClr val="000000"/>
                </a:solidFill>
              </a:rPr>
              <a:t>Čia kiekviena mikrooperacija sąlyginai užrašyta nurodant komponentą ir to komponento mikrooperaciją, atskiriant pasvirusiu brūkšniu (toks pseudokodas gan patogus mikroprogramos analizei) </a:t>
            </a:r>
            <a:endParaRPr lang="lt-LT" sz="2000"/>
          </a:p>
        </p:txBody>
      </p:sp>
    </p:spTree>
    <p:extLst>
      <p:ext uri="{BB962C8B-B14F-4D97-AF65-F5344CB8AC3E}">
        <p14:creationId xmlns:p14="http://schemas.microsoft.com/office/powerpoint/2010/main" val="313626524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04665"/>
            <a:ext cx="9001000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mikroprograma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" y="2462871"/>
            <a:ext cx="8477250" cy="3095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75" y="1027694"/>
            <a:ext cx="290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1935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04665"/>
            <a:ext cx="9001000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mikroprograma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1" y="2790826"/>
            <a:ext cx="8439150" cy="2733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100" y="1552577"/>
            <a:ext cx="29146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6521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04665"/>
            <a:ext cx="9001000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mikroprograma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5" y="5433510"/>
            <a:ext cx="8391525" cy="72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633" y="1041408"/>
            <a:ext cx="2924175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31" y="2600538"/>
            <a:ext cx="84105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56352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04665"/>
            <a:ext cx="9001000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mikroprograma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169313"/>
            <a:ext cx="6610126" cy="4223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80" y="1046744"/>
            <a:ext cx="2943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44431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2020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04665"/>
            <a:ext cx="9001000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mikroprograma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1" y="2345877"/>
            <a:ext cx="7825266" cy="4094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912" y="936177"/>
            <a:ext cx="29241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9634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938" y="3711132"/>
            <a:ext cx="5162550" cy="2647950"/>
          </a:xfrm>
          <a:prstGeom prst="rect">
            <a:avLst/>
          </a:prstGeom>
        </p:spPr>
      </p:pic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2022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04665"/>
            <a:ext cx="9001000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mikroprogramos testavimas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sp>
        <p:nvSpPr>
          <p:cNvPr id="2" name="Rectangle 1"/>
          <p:cNvSpPr/>
          <p:nvPr/>
        </p:nvSpPr>
        <p:spPr>
          <a:xfrm>
            <a:off x="211216" y="1421110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lt-LT">
                <a:solidFill>
                  <a:srgbClr val="000000"/>
                </a:solidFill>
              </a:rPr>
              <a:t>Modeliuosime išraiškos skaičiavimo mikroprogramą, pateikdami tokius testinius duomenis: </a:t>
            </a:r>
            <a:r>
              <a:rPr lang="lt-LT" sz="2000" b="1">
                <a:solidFill>
                  <a:srgbClr val="000000"/>
                </a:solidFill>
              </a:rPr>
              <a:t>a</a:t>
            </a:r>
            <a:r>
              <a:rPr lang="lt-LT" sz="2400" b="1">
                <a:solidFill>
                  <a:srgbClr val="000000"/>
                </a:solidFill>
              </a:rPr>
              <a:t> </a:t>
            </a:r>
            <a:r>
              <a:rPr lang="lt-LT">
                <a:solidFill>
                  <a:srgbClr val="000000"/>
                </a:solidFill>
              </a:rPr>
              <a:t>= –25, </a:t>
            </a:r>
            <a:r>
              <a:rPr lang="lt-LT" sz="2000" b="1">
                <a:solidFill>
                  <a:srgbClr val="000000"/>
                </a:solidFill>
              </a:rPr>
              <a:t>b</a:t>
            </a:r>
            <a:r>
              <a:rPr lang="lt-LT" sz="2400" b="1">
                <a:solidFill>
                  <a:srgbClr val="000000"/>
                </a:solidFill>
              </a:rPr>
              <a:t> </a:t>
            </a:r>
            <a:r>
              <a:rPr lang="lt-LT">
                <a:solidFill>
                  <a:srgbClr val="000000"/>
                </a:solidFill>
              </a:rPr>
              <a:t>= 14, </a:t>
            </a:r>
            <a:r>
              <a:rPr lang="lt-LT" b="1">
                <a:solidFill>
                  <a:srgbClr val="000000"/>
                </a:solidFill>
              </a:rPr>
              <a:t>c </a:t>
            </a:r>
            <a:r>
              <a:rPr lang="lt-LT">
                <a:solidFill>
                  <a:srgbClr val="000000"/>
                </a:solidFill>
              </a:rPr>
              <a:t>= 24. Turime gauti </a:t>
            </a:r>
            <a:r>
              <a:rPr lang="lt-LT" sz="2000" b="1">
                <a:solidFill>
                  <a:srgbClr val="000000"/>
                </a:solidFill>
              </a:rPr>
              <a:t>a</a:t>
            </a:r>
            <a:r>
              <a:rPr lang="lt-LT" sz="2000">
                <a:solidFill>
                  <a:srgbClr val="000000"/>
                </a:solidFill>
              </a:rPr>
              <a:t>+</a:t>
            </a:r>
            <a:r>
              <a:rPr lang="lt-LT" sz="2000" b="1">
                <a:solidFill>
                  <a:srgbClr val="000000"/>
                </a:solidFill>
              </a:rPr>
              <a:t>b</a:t>
            </a:r>
            <a:r>
              <a:rPr lang="lt-LT" sz="2400" b="1">
                <a:solidFill>
                  <a:srgbClr val="000000"/>
                </a:solidFill>
              </a:rPr>
              <a:t> </a:t>
            </a:r>
            <a:r>
              <a:rPr lang="lt-LT">
                <a:solidFill>
                  <a:srgbClr val="000000"/>
                </a:solidFill>
              </a:rPr>
              <a:t>= –11, </a:t>
            </a:r>
            <a:r>
              <a:rPr lang="lt-LT" sz="2000" b="1">
                <a:solidFill>
                  <a:srgbClr val="000000"/>
                </a:solidFill>
              </a:rPr>
              <a:t>c</a:t>
            </a:r>
            <a:r>
              <a:rPr lang="lt-LT" sz="2400" b="1">
                <a:solidFill>
                  <a:srgbClr val="000000"/>
                </a:solidFill>
              </a:rPr>
              <a:t> </a:t>
            </a:r>
            <a:r>
              <a:rPr lang="lt-LT">
                <a:solidFill>
                  <a:srgbClr val="000000"/>
                </a:solidFill>
              </a:rPr>
              <a:t>= 49, </a:t>
            </a:r>
            <a:r>
              <a:rPr lang="lt-LT" sz="2000" b="1">
                <a:solidFill>
                  <a:srgbClr val="000000"/>
                </a:solidFill>
              </a:rPr>
              <a:t>a</a:t>
            </a:r>
            <a:r>
              <a:rPr lang="lt-LT" sz="2000" b="1" baseline="30000">
                <a:solidFill>
                  <a:srgbClr val="000000"/>
                </a:solidFill>
              </a:rPr>
              <a:t>2</a:t>
            </a:r>
            <a:r>
              <a:rPr lang="lt-LT" sz="1600">
                <a:solidFill>
                  <a:srgbClr val="000000"/>
                </a:solidFill>
              </a:rPr>
              <a:t>–</a:t>
            </a:r>
            <a:r>
              <a:rPr lang="lt-LT" sz="2000" b="1">
                <a:solidFill>
                  <a:srgbClr val="000000"/>
                </a:solidFill>
              </a:rPr>
              <a:t>c</a:t>
            </a:r>
            <a:r>
              <a:rPr lang="lt-LT" sz="2400" b="1">
                <a:solidFill>
                  <a:srgbClr val="000000"/>
                </a:solidFill>
              </a:rPr>
              <a:t> </a:t>
            </a:r>
            <a:r>
              <a:rPr lang="lt-LT">
                <a:solidFill>
                  <a:srgbClr val="000000"/>
                </a:solidFill>
              </a:rPr>
              <a:t>= 601, o 601/(–11) = 54 (liekana 7), </a:t>
            </a:r>
            <a:r>
              <a:rPr lang="lt-LT" sz="2000" b="1">
                <a:solidFill>
                  <a:srgbClr val="000000"/>
                </a:solidFill>
              </a:rPr>
              <a:t>r</a:t>
            </a:r>
            <a:r>
              <a:rPr lang="lt-LT" sz="2400" b="1">
                <a:solidFill>
                  <a:srgbClr val="000000"/>
                </a:solidFill>
              </a:rPr>
              <a:t> </a:t>
            </a:r>
            <a:r>
              <a:rPr lang="lt-LT" sz="2000">
                <a:solidFill>
                  <a:srgbClr val="000000"/>
                </a:solidFill>
              </a:rPr>
              <a:t>=</a:t>
            </a:r>
            <a:r>
              <a:rPr lang="lt-LT" sz="2400" b="1">
                <a:solidFill>
                  <a:srgbClr val="000000"/>
                </a:solidFill>
              </a:rPr>
              <a:t> </a:t>
            </a:r>
            <a:r>
              <a:rPr lang="lt-LT">
                <a:solidFill>
                  <a:srgbClr val="000000"/>
                </a:solidFill>
              </a:rPr>
              <a:t>–54. 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lt-LT">
                <a:solidFill>
                  <a:srgbClr val="000000"/>
                </a:solidFill>
              </a:rPr>
              <a:t>Rezultatams stebėti į ekraną papildomai išvesime visų registrų turinius, vykdytos mikrokomandos adresą ir skaitiklio turinį. Rezultatus matysime papildomajame kode (išskyrus RegF – dvejetainiu pavidalu). 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>
                <a:solidFill>
                  <a:srgbClr val="000000"/>
                </a:solidFill>
              </a:rPr>
              <a:t>Duomenų įvedimas ir </a:t>
            </a:r>
            <a:r>
              <a:rPr lang="pt-BR" sz="2000" b="1">
                <a:solidFill>
                  <a:srgbClr val="000000"/>
                </a:solidFill>
              </a:rPr>
              <a:t>a</a:t>
            </a:r>
            <a:r>
              <a:rPr lang="pt-BR" sz="2000">
                <a:solidFill>
                  <a:srgbClr val="000000"/>
                </a:solidFill>
              </a:rPr>
              <a:t>+</a:t>
            </a:r>
            <a:r>
              <a:rPr lang="pt-BR" sz="2000" b="1">
                <a:solidFill>
                  <a:srgbClr val="000000"/>
                </a:solidFill>
              </a:rPr>
              <a:t>b </a:t>
            </a:r>
            <a:r>
              <a:rPr lang="pt-BR" sz="2000">
                <a:solidFill>
                  <a:srgbClr val="000000"/>
                </a:solidFill>
              </a:rPr>
              <a:t>= </a:t>
            </a:r>
            <a:r>
              <a:rPr lang="pt-BR">
                <a:solidFill>
                  <a:srgbClr val="000000"/>
                </a:solidFill>
              </a:rPr>
              <a:t>–11 (vardiklio</a:t>
            </a:r>
            <a:r>
              <a:rPr lang="lt-LT">
                <a:solidFill>
                  <a:srgbClr val="000000"/>
                </a:solidFill>
              </a:rPr>
              <a:t> – žr. Reg_E</a:t>
            </a:r>
            <a:r>
              <a:rPr lang="pt-BR">
                <a:solidFill>
                  <a:srgbClr val="000000"/>
                </a:solidFill>
              </a:rPr>
              <a:t>) paskaičiavimas: </a:t>
            </a:r>
            <a:endParaRPr lang="lt-LT"/>
          </a:p>
        </p:txBody>
      </p:sp>
      <p:sp>
        <p:nvSpPr>
          <p:cNvPr id="11" name="Oval 10"/>
          <p:cNvSpPr/>
          <p:nvPr/>
        </p:nvSpPr>
        <p:spPr bwMode="auto">
          <a:xfrm>
            <a:off x="6444208" y="5353552"/>
            <a:ext cx="359060" cy="21602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 bwMode="auto">
          <a:xfrm>
            <a:off x="3706924" y="3553352"/>
            <a:ext cx="2789867" cy="18318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1102886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0" y="2450702"/>
            <a:ext cx="5939548" cy="3226826"/>
          </a:xfrm>
          <a:prstGeom prst="rect">
            <a:avLst/>
          </a:prstGeom>
        </p:spPr>
      </p:pic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2022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04665"/>
            <a:ext cx="9001000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mikroprogramos testavimas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sp>
        <p:nvSpPr>
          <p:cNvPr id="2" name="Rectangle 1"/>
          <p:cNvSpPr/>
          <p:nvPr/>
        </p:nvSpPr>
        <p:spPr>
          <a:xfrm>
            <a:off x="251520" y="1482009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lt-LT" sz="2000"/>
              <a:t>Daugybos ciklo pabaiga ir </a:t>
            </a:r>
            <a:r>
              <a:rPr lang="lt-LT" sz="2000" b="1"/>
              <a:t>a</a:t>
            </a:r>
            <a:r>
              <a:rPr lang="lt-LT" sz="2000" b="1" baseline="30000"/>
              <a:t>2</a:t>
            </a:r>
            <a:r>
              <a:rPr lang="lt-LT" sz="2000"/>
              <a:t>–</a:t>
            </a:r>
            <a:r>
              <a:rPr lang="lt-LT" sz="2000" b="1"/>
              <a:t>c </a:t>
            </a:r>
            <a:r>
              <a:rPr lang="lt-LT" sz="2000"/>
              <a:t>= 625–24 = 601 (skaitiklio) paskaičiavimas: </a:t>
            </a:r>
            <a:r>
              <a:rPr lang="pt-BR" sz="2000">
                <a:solidFill>
                  <a:srgbClr val="000000"/>
                </a:solidFill>
              </a:rPr>
              <a:t> </a:t>
            </a:r>
            <a:endParaRPr lang="lt-LT" sz="2000"/>
          </a:p>
        </p:txBody>
      </p:sp>
      <p:cxnSp>
        <p:nvCxnSpPr>
          <p:cNvPr id="9" name="Straight Arrow Connector 8"/>
          <p:cNvCxnSpPr>
            <a:endCxn id="11" idx="0"/>
          </p:cNvCxnSpPr>
          <p:nvPr/>
        </p:nvCxnSpPr>
        <p:spPr bwMode="auto">
          <a:xfrm>
            <a:off x="5877742" y="1814223"/>
            <a:ext cx="294091" cy="17770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5991813" y="3591303"/>
            <a:ext cx="360040" cy="2493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31149" y="3557263"/>
            <a:ext cx="360040" cy="3772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147173" y="1814223"/>
            <a:ext cx="501826" cy="17770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33147811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2022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04665"/>
            <a:ext cx="9001000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mikroprogramos testavimas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sp>
        <p:nvSpPr>
          <p:cNvPr id="2" name="Rectangle 1"/>
          <p:cNvSpPr/>
          <p:nvPr/>
        </p:nvSpPr>
        <p:spPr>
          <a:xfrm>
            <a:off x="236378" y="1684502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lt-LT" sz="2400"/>
              <a:t>Pasirengimas dalybai</a:t>
            </a:r>
            <a:r>
              <a:rPr lang="lt-LT" sz="2800"/>
              <a:t>: </a:t>
            </a:r>
            <a:r>
              <a:rPr lang="pt-BR" sz="2800">
                <a:solidFill>
                  <a:srgbClr val="000000"/>
                </a:solidFill>
              </a:rPr>
              <a:t> </a:t>
            </a:r>
            <a:endParaRPr lang="lt-LT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07722"/>
            <a:ext cx="6650682" cy="321067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2699792" y="3944143"/>
            <a:ext cx="1086179" cy="17891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3199675" y="4293097"/>
            <a:ext cx="874328" cy="14401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582658" y="4493382"/>
            <a:ext cx="752735" cy="12398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18" name="Date Placeholder 3"/>
          <p:cNvSpPr txBox="1">
            <a:spLocks/>
          </p:cNvSpPr>
          <p:nvPr/>
        </p:nvSpPr>
        <p:spPr bwMode="auto">
          <a:xfrm>
            <a:off x="2515399" y="5529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 b="1"/>
              <a:t>v     -v     </a:t>
            </a:r>
            <a:r>
              <a:rPr lang="lt-LT" altLang="lt-LT" sz="1600" b="1"/>
              <a:t> </a:t>
            </a:r>
            <a:r>
              <a:rPr lang="en-US" altLang="lt-LT" sz="1600" b="1"/>
              <a:t>r</a:t>
            </a:r>
            <a:r>
              <a:rPr lang="lt-LT" altLang="lt-LT" sz="16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006983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DE8AC5-2466-4BF1-8897-BDA329D5D2FD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lt-LT" altLang="lt-LT" sz="160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lt-LT" sz="3600" b="1"/>
              <a:t>Procesoriaus</a:t>
            </a:r>
            <a:r>
              <a:rPr lang="lt-LT" altLang="lt-LT" sz="3600" b="1"/>
              <a:t> </a:t>
            </a:r>
            <a:r>
              <a:rPr lang="en-US" altLang="lt-LT" sz="3600" b="1"/>
              <a:t>o</a:t>
            </a:r>
            <a:r>
              <a:rPr lang="lt-LT" altLang="lt-LT" sz="3600" b="1"/>
              <a:t>peracinis įtaisas</a:t>
            </a:r>
            <a:endParaRPr lang="en-US" altLang="lt-LT" sz="3600" b="1"/>
          </a:p>
        </p:txBody>
      </p:sp>
      <p:sp>
        <p:nvSpPr>
          <p:cNvPr id="19464" name="Text Box 3"/>
          <p:cNvSpPr txBox="1">
            <a:spLocks noChangeArrowheads="1"/>
          </p:cNvSpPr>
          <p:nvPr/>
        </p:nvSpPr>
        <p:spPr bwMode="auto">
          <a:xfrm>
            <a:off x="395288" y="1773238"/>
            <a:ext cx="8280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2400"/>
              <a:t>Jei pažvelgtume į operacinio įtaiso vidų, galėtume jame išskirti dvi schemų grupes: </a:t>
            </a:r>
            <a:endParaRPr lang="en-US" altLang="lt-LT" sz="24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lt-LT" altLang="lt-LT" sz="2400" b="1"/>
              <a:t>vidinę atmintį</a:t>
            </a:r>
            <a:r>
              <a:rPr lang="lt-LT" altLang="lt-LT" sz="2400"/>
              <a:t>, kuri reikalinga apdorojamiems duomenims (operandams) laikyti; ją sudaro registrai, atskiri trigeriai, spartinančioji atmintis [kešas], kai kuriuose įtaisuose – stekas;</a:t>
            </a:r>
            <a:endParaRPr lang="en-US" altLang="lt-LT" sz="24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lt-LT" altLang="lt-LT" sz="2400" b="1"/>
              <a:t>operacijas vykdančios schemos</a:t>
            </a:r>
            <a:r>
              <a:rPr lang="lt-LT" altLang="lt-LT" sz="2400"/>
              <a:t>, kurios atlieka visus informacijos apdorojimui reikalingus veiksmus – sudėtį, logines operacijas, postūmius ir t.t.</a:t>
            </a:r>
            <a:endParaRPr lang="en-US" altLang="lt-LT" sz="24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lt-LT"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20175"/>
            <a:ext cx="6276355" cy="3045718"/>
          </a:xfrm>
          <a:prstGeom prst="rect">
            <a:avLst/>
          </a:prstGeom>
        </p:spPr>
      </p:pic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25652" y="6245225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2022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04665"/>
            <a:ext cx="9001000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mikroprogramos testavimas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sp>
        <p:nvSpPr>
          <p:cNvPr id="2" name="Rectangle 1"/>
          <p:cNvSpPr/>
          <p:nvPr/>
        </p:nvSpPr>
        <p:spPr>
          <a:xfrm>
            <a:off x="251520" y="1482009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lt-LT" sz="2400"/>
              <a:t>Pirmasis dalybos ciklas:</a:t>
            </a:r>
            <a:r>
              <a:rPr lang="lt-LT" sz="2800"/>
              <a:t> </a:t>
            </a:r>
            <a:r>
              <a:rPr lang="pt-BR" sz="2800">
                <a:solidFill>
                  <a:srgbClr val="000000"/>
                </a:solidFill>
              </a:rPr>
              <a:t> </a:t>
            </a:r>
            <a:endParaRPr lang="lt-LT" sz="2800"/>
          </a:p>
        </p:txBody>
      </p:sp>
      <p:sp>
        <p:nvSpPr>
          <p:cNvPr id="12" name="Oval 11"/>
          <p:cNvSpPr/>
          <p:nvPr/>
        </p:nvSpPr>
        <p:spPr bwMode="auto">
          <a:xfrm>
            <a:off x="4692443" y="3625184"/>
            <a:ext cx="360040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110516" y="3621824"/>
            <a:ext cx="360040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219617" y="3609316"/>
            <a:ext cx="360040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37536" y="3631210"/>
            <a:ext cx="382736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8" name="Straight Arrow Connector 17"/>
          <p:cNvCxnSpPr>
            <a:endCxn id="26" idx="4"/>
          </p:cNvCxnSpPr>
          <p:nvPr/>
        </p:nvCxnSpPr>
        <p:spPr bwMode="auto">
          <a:xfrm flipV="1">
            <a:off x="2684647" y="4060519"/>
            <a:ext cx="1314046" cy="19371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20" name="Date Placeholder 3"/>
          <p:cNvSpPr txBox="1">
            <a:spLocks/>
          </p:cNvSpPr>
          <p:nvPr/>
        </p:nvSpPr>
        <p:spPr bwMode="auto">
          <a:xfrm>
            <a:off x="2515432" y="5821786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 b="1"/>
              <a:t>s</a:t>
            </a:r>
            <a:r>
              <a:rPr lang="en-US" altLang="lt-LT" sz="1600" b="1"/>
              <a:t>     v  </a:t>
            </a:r>
            <a:r>
              <a:rPr lang="lt-LT" altLang="lt-LT" sz="1600" b="1"/>
              <a:t> </a:t>
            </a:r>
            <a:r>
              <a:rPr lang="lt-LT" altLang="lt-LT" sz="1600"/>
              <a:t>Liekana  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370886" y="3919244"/>
            <a:ext cx="949876" cy="21020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22" name="Date Placeholder 3"/>
          <p:cNvSpPr txBox="1">
            <a:spLocks/>
          </p:cNvSpPr>
          <p:nvPr/>
        </p:nvSpPr>
        <p:spPr bwMode="auto">
          <a:xfrm>
            <a:off x="4057578" y="5813407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 b="1"/>
              <a:t>s - v</a:t>
            </a:r>
            <a:endParaRPr lang="lt-LT" altLang="lt-LT" sz="160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5528435" y="3877158"/>
            <a:ext cx="834311" cy="20743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24" name="Date Placeholder 3"/>
          <p:cNvSpPr txBox="1">
            <a:spLocks/>
          </p:cNvSpPr>
          <p:nvPr/>
        </p:nvSpPr>
        <p:spPr bwMode="auto">
          <a:xfrm>
            <a:off x="4840400" y="5797009"/>
            <a:ext cx="184340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Atstatyta liekana</a:t>
            </a:r>
          </a:p>
        </p:txBody>
      </p:sp>
      <p:cxnSp>
        <p:nvCxnSpPr>
          <p:cNvPr id="25" name="Straight Arrow Connector 24"/>
          <p:cNvCxnSpPr>
            <a:endCxn id="17" idx="4"/>
          </p:cNvCxnSpPr>
          <p:nvPr/>
        </p:nvCxnSpPr>
        <p:spPr bwMode="auto">
          <a:xfrm flipH="1" flipV="1">
            <a:off x="6828904" y="3919242"/>
            <a:ext cx="74371" cy="21020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6472771" y="5798201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Pastumta liekana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3818673" y="3772487"/>
            <a:ext cx="360040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724530" y="3865060"/>
            <a:ext cx="1150006" cy="21477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3094039" y="4276163"/>
            <a:ext cx="1018057" cy="17530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3923928" y="4009315"/>
            <a:ext cx="360040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44156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968" y="2634143"/>
            <a:ext cx="6343650" cy="2352675"/>
          </a:xfrm>
          <a:prstGeom prst="rect">
            <a:avLst/>
          </a:prstGeom>
        </p:spPr>
      </p:pic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©S.Maciulevi</a:t>
            </a:r>
            <a:r>
              <a:rPr lang="lt-LT" altLang="lt-LT" sz="1600"/>
              <a:t>čius</a:t>
            </a:r>
            <a:endParaRPr lang="en-US" altLang="lt-LT" sz="160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AD1E-649E-4628-B6E5-2417266A2373}" type="slidenum">
              <a:rPr lang="lt-LT" altLang="lt-LT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lt-LT" altLang="lt-LT" sz="160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/>
              <a:t>2022</a:t>
            </a:r>
            <a:endParaRPr lang="lt-LT" altLang="lt-LT" sz="160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04665"/>
            <a:ext cx="9001000" cy="576063"/>
          </a:xfrm>
          <a:noFill/>
        </p:spPr>
        <p:txBody>
          <a:bodyPr lIns="90488" tIns="44450" rIns="90488" bIns="44450"/>
          <a:lstStyle/>
          <a:p>
            <a:r>
              <a:rPr lang="lt-LT" sz="3600" b="1"/>
              <a:t>Pavyzdys – mikroprogramos testavimas</a:t>
            </a:r>
            <a:endParaRPr lang="lt-LT" altLang="lt-LT" sz="3600" b="1"/>
          </a:p>
        </p:txBody>
      </p:sp>
      <p:sp>
        <p:nvSpPr>
          <p:cNvPr id="3" name="Rectangle 2"/>
          <p:cNvSpPr/>
          <p:nvPr/>
        </p:nvSpPr>
        <p:spPr>
          <a:xfrm>
            <a:off x="467363" y="1340768"/>
            <a:ext cx="836327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t-LT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lt-LT">
                <a:solidFill>
                  <a:srgbClr val="000000"/>
                </a:solidFill>
              </a:rPr>
              <a:t> </a:t>
            </a:r>
            <a:endParaRPr lang="lt-LT"/>
          </a:p>
        </p:txBody>
      </p:sp>
      <p:sp>
        <p:nvSpPr>
          <p:cNvPr id="2" name="Rectangle 1"/>
          <p:cNvSpPr/>
          <p:nvPr/>
        </p:nvSpPr>
        <p:spPr>
          <a:xfrm>
            <a:off x="251520" y="1482009"/>
            <a:ext cx="864096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lt-LT" sz="2400"/>
              <a:t>Dalybos pabaiga ir rezultato (–54 papildomajame kode) formavimas:</a:t>
            </a:r>
            <a:r>
              <a:rPr lang="lt-LT" sz="2800"/>
              <a:t> </a:t>
            </a:r>
            <a:r>
              <a:rPr lang="pt-BR" sz="2800">
                <a:solidFill>
                  <a:srgbClr val="000000"/>
                </a:solidFill>
              </a:rPr>
              <a:t> </a:t>
            </a:r>
            <a:endParaRPr lang="lt-LT" sz="2800"/>
          </a:p>
        </p:txBody>
      </p:sp>
      <p:sp>
        <p:nvSpPr>
          <p:cNvPr id="5" name="Oval 4"/>
          <p:cNvSpPr/>
          <p:nvPr/>
        </p:nvSpPr>
        <p:spPr bwMode="auto">
          <a:xfrm>
            <a:off x="7390578" y="2894267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 bwMode="auto">
          <a:xfrm>
            <a:off x="5004048" y="1925980"/>
            <a:ext cx="2439257" cy="10210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5702118" y="4400676"/>
            <a:ext cx="1090740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5523763" y="4760716"/>
            <a:ext cx="699913" cy="6443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18" name="Footer Placeholder 1"/>
          <p:cNvSpPr txBox="1">
            <a:spLocks/>
          </p:cNvSpPr>
          <p:nvPr/>
        </p:nvSpPr>
        <p:spPr bwMode="auto">
          <a:xfrm>
            <a:off x="4855018" y="530790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Dalmuo (54)</a:t>
            </a:r>
            <a:endParaRPr lang="en-US" altLang="lt-LT" sz="1600"/>
          </a:p>
        </p:txBody>
      </p:sp>
    </p:spTree>
    <p:extLst>
      <p:ext uri="{BB962C8B-B14F-4D97-AF65-F5344CB8AC3E}">
        <p14:creationId xmlns:p14="http://schemas.microsoft.com/office/powerpoint/2010/main" val="2593427824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7178A8-CABD-4BE0-8EDC-2657685986F8}" type="slidenum">
              <a:rPr lang="lt-LT" smtClean="0"/>
              <a:pPr>
                <a:defRPr/>
              </a:pPr>
              <a:t>72</a:t>
            </a:fld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lt-LT"/>
              <a:t>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404665"/>
            <a:ext cx="9001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3600" b="1" kern="0"/>
              <a:t>Kodo keitimas </a:t>
            </a:r>
            <a:r>
              <a:rPr lang="lt-LT" sz="3600" b="1" kern="0"/>
              <a:t>(</a:t>
            </a:r>
            <a:r>
              <a:rPr lang="en-US" sz="3600" b="1" kern="0"/>
              <a:t>neigiamam skai</a:t>
            </a:r>
            <a:r>
              <a:rPr lang="lt-LT" sz="3600" b="1" kern="0"/>
              <a:t>č</a:t>
            </a:r>
            <a:r>
              <a:rPr lang="en-US" sz="3600" b="1" kern="0"/>
              <a:t>iui</a:t>
            </a:r>
            <a:r>
              <a:rPr lang="lt-LT" sz="3600" b="1" kern="0"/>
              <a:t>)</a:t>
            </a:r>
            <a:endParaRPr lang="lt-LT" altLang="lt-LT" sz="3600" b="1" kern="0"/>
          </a:p>
        </p:txBody>
      </p:sp>
      <p:sp>
        <p:nvSpPr>
          <p:cNvPr id="6" name="Rectangle 5"/>
          <p:cNvSpPr/>
          <p:nvPr/>
        </p:nvSpPr>
        <p:spPr>
          <a:xfrm>
            <a:off x="287524" y="3517516"/>
            <a:ext cx="864096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lt-LT" sz="2400"/>
              <a:t>Ši schema rodo, kokios operacijos reikalingos keičiant neigiamo skaičiaus kodą; simboliai žymi: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lt-LT" sz="2400" b="1"/>
              <a:t>T</a:t>
            </a:r>
            <a:r>
              <a:rPr lang="lt-LT" sz="2400"/>
              <a:t> – tiesioginį kodą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lt-LT" sz="2400" b="1"/>
              <a:t>M</a:t>
            </a:r>
            <a:r>
              <a:rPr lang="lt-LT" sz="2400"/>
              <a:t> – skaičiaus modulį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lt-LT" sz="2400" b="1"/>
              <a:t>A</a:t>
            </a:r>
            <a:r>
              <a:rPr lang="lt-LT" sz="2400"/>
              <a:t> – atvirkštinį kodą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lt-LT" sz="2400" b="1"/>
              <a:t>P</a:t>
            </a:r>
            <a:r>
              <a:rPr lang="lt-LT" sz="2400"/>
              <a:t> – papildomąjį kodą </a:t>
            </a:r>
            <a:r>
              <a:rPr lang="lt-LT" sz="2800"/>
              <a:t> </a:t>
            </a:r>
            <a:r>
              <a:rPr lang="pt-BR" sz="2800">
                <a:solidFill>
                  <a:srgbClr val="000000"/>
                </a:solidFill>
              </a:rPr>
              <a:t> </a:t>
            </a:r>
            <a:endParaRPr lang="lt-LT" sz="2800"/>
          </a:p>
        </p:txBody>
      </p:sp>
      <p:grpSp>
        <p:nvGrpSpPr>
          <p:cNvPr id="38" name="Group 37"/>
          <p:cNvGrpSpPr/>
          <p:nvPr/>
        </p:nvGrpSpPr>
        <p:grpSpPr>
          <a:xfrm>
            <a:off x="611560" y="980729"/>
            <a:ext cx="7992888" cy="2417562"/>
            <a:chOff x="863351" y="2261313"/>
            <a:chExt cx="6404784" cy="1813420"/>
          </a:xfrm>
        </p:grpSpPr>
        <p:cxnSp>
          <p:nvCxnSpPr>
            <p:cNvPr id="13" name="Curved Connector 12"/>
            <p:cNvCxnSpPr>
              <a:stCxn id="7" idx="7"/>
              <a:endCxn id="9" idx="1"/>
            </p:cNvCxnSpPr>
            <p:nvPr/>
          </p:nvCxnSpPr>
          <p:spPr bwMode="auto">
            <a:xfrm rot="5400000" flipH="1" flipV="1">
              <a:off x="2155793" y="2172432"/>
              <a:ext cx="12700" cy="1478557"/>
            </a:xfrm>
            <a:prstGeom prst="curvedConnector3">
              <a:avLst>
                <a:gd name="adj1" fmla="val 254730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4" name="Curved Connector 23"/>
            <p:cNvCxnSpPr/>
            <p:nvPr/>
          </p:nvCxnSpPr>
          <p:spPr bwMode="auto">
            <a:xfrm rot="5400000" flipH="1" flipV="1">
              <a:off x="4122791" y="2172432"/>
              <a:ext cx="12700" cy="1478557"/>
            </a:xfrm>
            <a:prstGeom prst="curvedConnector3">
              <a:avLst>
                <a:gd name="adj1" fmla="val 2547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6" name="Curved Connector 25"/>
            <p:cNvCxnSpPr/>
            <p:nvPr/>
          </p:nvCxnSpPr>
          <p:spPr bwMode="auto">
            <a:xfrm rot="5400000" flipH="1" flipV="1">
              <a:off x="5992619" y="2172433"/>
              <a:ext cx="12700" cy="1478557"/>
            </a:xfrm>
            <a:prstGeom prst="curvedConnector3">
              <a:avLst>
                <a:gd name="adj1" fmla="val 2547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8" name="Curved Connector 27"/>
            <p:cNvCxnSpPr/>
            <p:nvPr/>
          </p:nvCxnSpPr>
          <p:spPr bwMode="auto">
            <a:xfrm rot="5400000">
              <a:off x="5992618" y="2610597"/>
              <a:ext cx="12700" cy="1478557"/>
            </a:xfrm>
            <a:prstGeom prst="curvedConnector3">
              <a:avLst>
                <a:gd name="adj1" fmla="val 2547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0" name="Curved Connector 29"/>
            <p:cNvCxnSpPr/>
            <p:nvPr/>
          </p:nvCxnSpPr>
          <p:spPr bwMode="auto">
            <a:xfrm rot="5400000">
              <a:off x="4078794" y="2633304"/>
              <a:ext cx="12700" cy="1478557"/>
            </a:xfrm>
            <a:prstGeom prst="curvedConnector3">
              <a:avLst>
                <a:gd name="adj1" fmla="val 2547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1" name="Curved Connector 30"/>
            <p:cNvCxnSpPr/>
            <p:nvPr/>
          </p:nvCxnSpPr>
          <p:spPr bwMode="auto">
            <a:xfrm rot="5400000">
              <a:off x="2162143" y="2633304"/>
              <a:ext cx="12700" cy="1478557"/>
            </a:xfrm>
            <a:prstGeom prst="curvedConnector3">
              <a:avLst>
                <a:gd name="adj1" fmla="val 2547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665853" y="2261313"/>
              <a:ext cx="1149887" cy="346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LL1; LR1</a:t>
              </a:r>
              <a:endParaRPr lang="lt-LT" sz="240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82658" y="3714124"/>
              <a:ext cx="1608455" cy="346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LL1; +1; CR1</a:t>
              </a:r>
              <a:endParaRPr lang="lt-LT" sz="240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08981" y="2261313"/>
              <a:ext cx="668199" cy="346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NOT</a:t>
              </a:r>
              <a:endParaRPr lang="lt-LT" sz="240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4898" y="3728437"/>
              <a:ext cx="668199" cy="346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NOT</a:t>
              </a:r>
              <a:endParaRPr lang="lt-LT" sz="240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52634" y="2261313"/>
              <a:ext cx="429281" cy="346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+1</a:t>
              </a:r>
              <a:endParaRPr lang="lt-LT" sz="240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38334" y="3728437"/>
              <a:ext cx="367625" cy="346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-1</a:t>
              </a:r>
              <a:endParaRPr lang="lt-LT" sz="240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863351" y="2816802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T</a:t>
              </a:r>
              <a:endParaRPr kumimoji="0" lang="lt-LT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00164" y="2816802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/>
                <a:t>M</a:t>
              </a:r>
              <a:endParaRPr kumimoji="0" lang="lt-LT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675955" y="2816802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A</a:t>
              </a:r>
              <a:endParaRPr kumimoji="0" lang="lt-LT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620063" y="2806660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P</a:t>
              </a:r>
              <a:endParaRPr kumimoji="0" lang="lt-LT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1398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7178A8-CABD-4BE0-8EDC-2657685986F8}" type="slidenum">
              <a:rPr lang="lt-LT" smtClean="0"/>
              <a:pPr>
                <a:defRPr/>
              </a:pPr>
              <a:t>73</a:t>
            </a:fld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lt-LT"/>
              <a:t>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404665"/>
            <a:ext cx="9001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3600" b="1" kern="0"/>
              <a:t>Kodo keitimas </a:t>
            </a:r>
            <a:r>
              <a:rPr lang="lt-LT" sz="3600" b="1" kern="0"/>
              <a:t>(</a:t>
            </a:r>
            <a:r>
              <a:rPr lang="en-US" sz="3600" b="1" kern="0"/>
              <a:t>neigiamam skai</a:t>
            </a:r>
            <a:r>
              <a:rPr lang="lt-LT" sz="3600" b="1" kern="0"/>
              <a:t>č</a:t>
            </a:r>
            <a:r>
              <a:rPr lang="en-US" sz="3600" b="1" kern="0"/>
              <a:t>iui</a:t>
            </a:r>
            <a:r>
              <a:rPr lang="lt-LT" sz="3600" b="1" kern="0"/>
              <a:t>)</a:t>
            </a:r>
            <a:endParaRPr lang="lt-LT" altLang="lt-LT" sz="3600" b="1" kern="0"/>
          </a:p>
        </p:txBody>
      </p:sp>
      <p:sp>
        <p:nvSpPr>
          <p:cNvPr id="6" name="Rectangle 5"/>
          <p:cNvSpPr/>
          <p:nvPr/>
        </p:nvSpPr>
        <p:spPr>
          <a:xfrm>
            <a:off x="457200" y="2655121"/>
            <a:ext cx="86409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lt-LT" sz="2400"/>
              <a:t>Pavyzdžiui, dalybos rezultatas turi būti neigiamas ir pateiktas tiesioginiame kode. Tegul padalinę gavome </a:t>
            </a:r>
            <a:r>
              <a:rPr lang="lt-LT" sz="2400">
                <a:solidFill>
                  <a:schemeClr val="accent1">
                    <a:lumMod val="50000"/>
                  </a:schemeClr>
                </a:solidFill>
              </a:rPr>
              <a:t>14</a:t>
            </a:r>
            <a:r>
              <a:rPr lang="lt-LT" sz="2400"/>
              <a:t> (8 bitų formatu tai 00001110. Pagal diagramą esame </a:t>
            </a:r>
            <a:r>
              <a:rPr lang="lt-LT" sz="2400" b="1"/>
              <a:t>M </a:t>
            </a:r>
            <a:r>
              <a:rPr lang="lt-LT" sz="2400"/>
              <a:t>„būsenoje“: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lt-LT" sz="2400" b="1"/>
              <a:t>M</a:t>
            </a:r>
            <a:r>
              <a:rPr lang="lt-LT" sz="2400"/>
              <a:t> –       </a:t>
            </a:r>
            <a:r>
              <a:rPr lang="lt-LT" sz="2400">
                <a:solidFill>
                  <a:schemeClr val="accent1">
                    <a:lumMod val="50000"/>
                  </a:schemeClr>
                </a:solidFill>
              </a:rPr>
              <a:t>00001110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lt-LT" sz="2400"/>
              <a:t>Po </a:t>
            </a:r>
            <a:r>
              <a:rPr lang="lt-LT" sz="2400">
                <a:solidFill>
                  <a:srgbClr val="FF0000"/>
                </a:solidFill>
              </a:rPr>
              <a:t>LL1</a:t>
            </a:r>
            <a:r>
              <a:rPr lang="lt-LT" sz="2400"/>
              <a:t>: </a:t>
            </a:r>
            <a:r>
              <a:rPr lang="lt-LT" sz="2400">
                <a:solidFill>
                  <a:schemeClr val="accent1">
                    <a:lumMod val="50000"/>
                  </a:schemeClr>
                </a:solidFill>
              </a:rPr>
              <a:t>00011100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lt-LT" sz="2400"/>
              <a:t>Po </a:t>
            </a:r>
            <a:r>
              <a:rPr lang="lt-LT" sz="2400">
                <a:solidFill>
                  <a:srgbClr val="FF0000"/>
                </a:solidFill>
              </a:rPr>
              <a:t>+1</a:t>
            </a:r>
            <a:r>
              <a:rPr lang="lt-LT" sz="2400"/>
              <a:t>:   </a:t>
            </a:r>
            <a:r>
              <a:rPr lang="lt-LT" sz="2400">
                <a:solidFill>
                  <a:schemeClr val="accent1">
                    <a:lumMod val="50000"/>
                  </a:schemeClr>
                </a:solidFill>
              </a:rPr>
              <a:t>00011101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lt-LT" sz="2400"/>
              <a:t>Po </a:t>
            </a:r>
            <a:r>
              <a:rPr lang="lt-LT" sz="2400">
                <a:solidFill>
                  <a:srgbClr val="FF0000"/>
                </a:solidFill>
              </a:rPr>
              <a:t>CR1</a:t>
            </a:r>
            <a:r>
              <a:rPr lang="lt-LT" sz="2400"/>
              <a:t>:</a:t>
            </a:r>
            <a:r>
              <a:rPr lang="lt-LT" sz="2400">
                <a:solidFill>
                  <a:schemeClr val="accent1">
                    <a:lumMod val="50000"/>
                  </a:schemeClr>
                </a:solidFill>
              </a:rPr>
              <a:t>10001110</a:t>
            </a:r>
            <a:r>
              <a:rPr lang="lt-LT" sz="2400"/>
              <a:t> – tai </a:t>
            </a:r>
            <a:r>
              <a:rPr lang="lt-LT" sz="2400">
                <a:solidFill>
                  <a:schemeClr val="accent1">
                    <a:lumMod val="50000"/>
                  </a:schemeClr>
                </a:solidFill>
              </a:rPr>
              <a:t>-14 </a:t>
            </a:r>
            <a:r>
              <a:rPr lang="lt-LT" sz="2400"/>
              <a:t>tiesioginiame kode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31640" y="980728"/>
            <a:ext cx="7272808" cy="1561953"/>
            <a:chOff x="863351" y="2261313"/>
            <a:chExt cx="6404784" cy="1873125"/>
          </a:xfrm>
        </p:grpSpPr>
        <p:cxnSp>
          <p:nvCxnSpPr>
            <p:cNvPr id="13" name="Curved Connector 12"/>
            <p:cNvCxnSpPr>
              <a:stCxn id="7" idx="7"/>
              <a:endCxn id="9" idx="1"/>
            </p:cNvCxnSpPr>
            <p:nvPr/>
          </p:nvCxnSpPr>
          <p:spPr bwMode="auto">
            <a:xfrm rot="5400000" flipH="1" flipV="1">
              <a:off x="2155793" y="2172432"/>
              <a:ext cx="12700" cy="1478557"/>
            </a:xfrm>
            <a:prstGeom prst="curvedConnector3">
              <a:avLst>
                <a:gd name="adj1" fmla="val 254730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4" name="Curved Connector 23"/>
            <p:cNvCxnSpPr/>
            <p:nvPr/>
          </p:nvCxnSpPr>
          <p:spPr bwMode="auto">
            <a:xfrm rot="5400000" flipH="1" flipV="1">
              <a:off x="4122791" y="2172432"/>
              <a:ext cx="12700" cy="1478557"/>
            </a:xfrm>
            <a:prstGeom prst="curvedConnector3">
              <a:avLst>
                <a:gd name="adj1" fmla="val 2547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6" name="Curved Connector 25"/>
            <p:cNvCxnSpPr/>
            <p:nvPr/>
          </p:nvCxnSpPr>
          <p:spPr bwMode="auto">
            <a:xfrm rot="5400000" flipH="1" flipV="1">
              <a:off x="5992619" y="2172433"/>
              <a:ext cx="12700" cy="1478557"/>
            </a:xfrm>
            <a:prstGeom prst="curvedConnector3">
              <a:avLst>
                <a:gd name="adj1" fmla="val 2547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8" name="Curved Connector 27"/>
            <p:cNvCxnSpPr/>
            <p:nvPr/>
          </p:nvCxnSpPr>
          <p:spPr bwMode="auto">
            <a:xfrm rot="5400000">
              <a:off x="5992618" y="2610597"/>
              <a:ext cx="12700" cy="1478557"/>
            </a:xfrm>
            <a:prstGeom prst="curvedConnector3">
              <a:avLst>
                <a:gd name="adj1" fmla="val 2547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0" name="Curved Connector 29"/>
            <p:cNvCxnSpPr/>
            <p:nvPr/>
          </p:nvCxnSpPr>
          <p:spPr bwMode="auto">
            <a:xfrm rot="5400000">
              <a:off x="4078794" y="2633304"/>
              <a:ext cx="12700" cy="1478557"/>
            </a:xfrm>
            <a:prstGeom prst="curvedConnector3">
              <a:avLst>
                <a:gd name="adj1" fmla="val 2547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1" name="Curved Connector 30"/>
            <p:cNvCxnSpPr/>
            <p:nvPr/>
          </p:nvCxnSpPr>
          <p:spPr bwMode="auto">
            <a:xfrm rot="5400000">
              <a:off x="2162143" y="2633304"/>
              <a:ext cx="12700" cy="1478557"/>
            </a:xfrm>
            <a:prstGeom prst="curvedConnector3">
              <a:avLst>
                <a:gd name="adj1" fmla="val 2547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665853" y="2261313"/>
              <a:ext cx="895289" cy="406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LL1; LR1</a:t>
              </a:r>
              <a:endParaRPr lang="lt-LT" sz="160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82658" y="3714125"/>
              <a:ext cx="1232680" cy="406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LL1; +1; CR1</a:t>
              </a:r>
              <a:endParaRPr lang="lt-LT" sz="160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08981" y="2261313"/>
              <a:ext cx="543780" cy="406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NOT</a:t>
              </a:r>
              <a:endParaRPr lang="lt-LT" sz="160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4898" y="3728437"/>
              <a:ext cx="543780" cy="406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NOT</a:t>
              </a:r>
              <a:endParaRPr lang="lt-LT" sz="160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52634" y="2261313"/>
              <a:ext cx="368731" cy="406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+1</a:t>
              </a:r>
              <a:endParaRPr lang="lt-LT" sz="160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38334" y="3728437"/>
              <a:ext cx="323557" cy="406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-1</a:t>
              </a:r>
              <a:endParaRPr lang="lt-LT" sz="160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863351" y="2816802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T</a:t>
              </a:r>
              <a:endParaRPr kumimoji="0" lang="lt-L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00164" y="2816802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/>
                <a:t>M</a:t>
              </a:r>
              <a:endParaRPr kumimoji="0" lang="lt-L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675955" y="2816802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A</a:t>
              </a:r>
              <a:endParaRPr kumimoji="0" lang="lt-L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620063" y="2806660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P</a:t>
              </a:r>
              <a:endParaRPr kumimoji="0" lang="lt-L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08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15365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15366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BC2CE5-48A6-4ACF-BD01-B753DB590D53}" type="slidenum">
              <a:rPr lang="lt-LT" altLang="lt-LT" sz="16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lt-LT" altLang="lt-LT" sz="1600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8382000" y="61071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GB" altLang="lt-LT" sz="1400">
              <a:latin typeface="Times New Roman" panose="02020603050405020304" pitchFamily="18" charset="0"/>
            </a:endParaRP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lt-LT" sz="3600" b="1"/>
              <a:t>Operacijos ir mikrooperacijos</a:t>
            </a:r>
            <a:endParaRPr lang="lt-LT" altLang="lt-LT" sz="3700" b="1">
              <a:latin typeface="TimesLT" charset="0"/>
            </a:endParaRP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676400"/>
            <a:ext cx="7543800" cy="4267200"/>
          </a:xfrm>
          <a:noFill/>
        </p:spPr>
        <p:txBody>
          <a:bodyPr lIns="90488" tIns="44450" rIns="90488" bIns="44450"/>
          <a:lstStyle/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altLang="lt-LT" sz="2000">
                <a:latin typeface="TimesLT" charset="0"/>
              </a:rPr>
              <a:t> </a:t>
            </a:r>
          </a:p>
        </p:txBody>
      </p:sp>
      <p:sp>
        <p:nvSpPr>
          <p:cNvPr id="15370" name="Text Box 5"/>
          <p:cNvSpPr txBox="1">
            <a:spLocks noChangeArrowheads="1"/>
          </p:cNvSpPr>
          <p:nvPr/>
        </p:nvSpPr>
        <p:spPr bwMode="auto">
          <a:xfrm>
            <a:off x="179164" y="1720910"/>
            <a:ext cx="878567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6075" indent="-346075" eaLnBrk="1" hangingPunct="1"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</a:pPr>
            <a:r>
              <a:rPr lang="en-US" altLang="lt-LT" sz="2400"/>
              <a:t>Procesorius atlieka u</a:t>
            </a:r>
            <a:r>
              <a:rPr lang="lt-LT" altLang="lt-LT" sz="2400"/>
              <a:t>ž</a:t>
            </a:r>
            <a:r>
              <a:rPr lang="en-US" altLang="lt-LT" sz="2400"/>
              <a:t>duotis naudodamas </a:t>
            </a:r>
            <a:r>
              <a:rPr lang="lt-LT" altLang="lt-LT" sz="2400"/>
              <a:t>komandas iš jo komandų sistemos</a:t>
            </a:r>
          </a:p>
          <a:p>
            <a:pPr marL="346075" indent="-346075" eaLnBrk="1" hangingPunct="1"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</a:pPr>
            <a:r>
              <a:rPr lang="lt-LT" altLang="lt-LT" sz="2400"/>
              <a:t>Kiekviena </a:t>
            </a:r>
            <a:r>
              <a:rPr lang="lt-LT" altLang="lt-LT" sz="2400" b="1" i="1"/>
              <a:t>komanda</a:t>
            </a:r>
            <a:r>
              <a:rPr lang="lt-LT" altLang="lt-LT" sz="2400"/>
              <a:t> vykdo kurią nors </a:t>
            </a:r>
            <a:r>
              <a:rPr lang="lt-LT" altLang="lt-LT" sz="2400" b="1" i="1"/>
              <a:t>operaciją</a:t>
            </a:r>
            <a:r>
              <a:rPr lang="lt-LT" altLang="lt-LT" sz="2400"/>
              <a:t> – sudėtį, daugybą, sąlyginį perėjimą ir pan.</a:t>
            </a:r>
          </a:p>
          <a:p>
            <a:pPr marL="346075" indent="-346075" eaLnBrk="1" hangingPunct="1"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</a:pPr>
            <a:r>
              <a:rPr lang="lt-LT" altLang="lt-LT" sz="2400"/>
              <a:t>Komandos yra nevienodo sudėtingumo – palyginkite tokias operacijas, kaip loginė sudėtis (ARBA) ir sveikųjų skaičių daugyba</a:t>
            </a:r>
          </a:p>
          <a:p>
            <a:pPr marL="346075" indent="-346075" eaLnBrk="1" hangingPunct="1"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</a:pPr>
            <a:r>
              <a:rPr lang="lt-LT" altLang="lt-LT" sz="2400"/>
              <a:t>Todėl sudėtingesnės komandos atliekamos per kelis ar keliolika (ir net kelis šimtų) žingsnių, kuriuos aprašyti galima žemesnio lygio programa, vadinama </a:t>
            </a:r>
            <a:r>
              <a:rPr lang="lt-LT" altLang="lt-LT" sz="2400" b="1" i="1"/>
              <a:t>mikroprograma</a:t>
            </a:r>
          </a:p>
          <a:p>
            <a:pPr marL="346075" indent="-346075" eaLnBrk="1" hangingPunct="1"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</a:pPr>
            <a:r>
              <a:rPr lang="lt-LT" altLang="lt-LT" sz="2400"/>
              <a:t>Elementarią operaciją, valdančią konkretaus loginio įtaiso (registro, multiplekserio) darbą vadiname </a:t>
            </a:r>
            <a:r>
              <a:rPr lang="lt-LT" altLang="lt-LT" sz="2400" b="1" i="1"/>
              <a:t>mikrooperacija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7178A8-CABD-4BE0-8EDC-2657685986F8}" type="slidenum">
              <a:rPr lang="lt-LT" smtClean="0"/>
              <a:pPr>
                <a:defRPr/>
              </a:pPr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7985463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lt-LT" altLang="lt-LT" sz="1600"/>
              <a:t>2020</a:t>
            </a:r>
          </a:p>
        </p:txBody>
      </p:sp>
      <p:sp>
        <p:nvSpPr>
          <p:cNvPr id="15365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lt-LT" sz="1600">
                <a:cs typeface="Arial" panose="020B0604020202020204" pitchFamily="34" charset="0"/>
              </a:rPr>
              <a:t>©S.Maciulevi</a:t>
            </a:r>
            <a:r>
              <a:rPr lang="lt-LT" altLang="lt-LT" sz="1600">
                <a:cs typeface="Arial" panose="020B0604020202020204" pitchFamily="34" charset="0"/>
              </a:rPr>
              <a:t>čius</a:t>
            </a:r>
            <a:endParaRPr lang="en-US" altLang="lt-LT" sz="1600">
              <a:cs typeface="Arial" panose="020B0604020202020204" pitchFamily="34" charset="0"/>
            </a:endParaRPr>
          </a:p>
        </p:txBody>
      </p:sp>
      <p:sp>
        <p:nvSpPr>
          <p:cNvPr id="15366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BC2CE5-48A6-4ACF-BD01-B753DB590D53}" type="slidenum">
              <a:rPr lang="lt-LT" altLang="lt-LT" sz="16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lt-LT" altLang="lt-LT" sz="1600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8382000" y="61071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GB" altLang="lt-LT" sz="1400">
              <a:latin typeface="Times New Roman" panose="02020603050405020304" pitchFamily="18" charset="0"/>
            </a:endParaRP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lt-LT" sz="3600" b="1"/>
              <a:t>Procesori</a:t>
            </a:r>
            <a:r>
              <a:rPr lang="lt-LT" altLang="lt-LT" sz="3600" b="1"/>
              <a:t>a</a:t>
            </a:r>
            <a:r>
              <a:rPr lang="en-US" altLang="lt-LT" sz="3600" b="1"/>
              <a:t>us</a:t>
            </a:r>
            <a:r>
              <a:rPr lang="en-US" altLang="lt-LT" sz="3700" b="1">
                <a:latin typeface="TimesLT" charset="0"/>
              </a:rPr>
              <a:t> </a:t>
            </a:r>
            <a:r>
              <a:rPr lang="lt-LT" altLang="lt-LT" sz="3700" b="1">
                <a:latin typeface="TimesLT" charset="0"/>
              </a:rPr>
              <a:t>valdymo įtaisas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676400"/>
            <a:ext cx="7543800" cy="4267200"/>
          </a:xfrm>
          <a:noFill/>
        </p:spPr>
        <p:txBody>
          <a:bodyPr lIns="90488" tIns="44450" rIns="90488" bIns="44450"/>
          <a:lstStyle/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altLang="lt-LT" sz="2000">
                <a:latin typeface="TimesLT" charset="0"/>
              </a:rPr>
              <a:t> </a:t>
            </a:r>
          </a:p>
        </p:txBody>
      </p:sp>
      <p:sp>
        <p:nvSpPr>
          <p:cNvPr id="15370" name="Text Box 5"/>
          <p:cNvSpPr txBox="1">
            <a:spLocks noChangeArrowheads="1"/>
          </p:cNvSpPr>
          <p:nvPr/>
        </p:nvSpPr>
        <p:spPr bwMode="auto">
          <a:xfrm>
            <a:off x="250825" y="1844675"/>
            <a:ext cx="8642350" cy="40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lt-LT" altLang="lt-LT" sz="2800" b="1"/>
              <a:t>Galima skirti du valdymo įtaisų realizacijos principus: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lt-LT" sz="2400"/>
              <a:t>valdymo įtaisas kuriamas </a:t>
            </a:r>
            <a:r>
              <a:rPr lang="lt-LT" sz="2400" b="1" i="1"/>
              <a:t>mikroprogramavimo</a:t>
            </a:r>
            <a:r>
              <a:rPr lang="lt-LT" sz="2400"/>
              <a:t> principų pagrindu:</a:t>
            </a:r>
          </a:p>
          <a:p>
            <a:pPr marL="533400" lvl="1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lt-LT" sz="2000"/>
              <a:t>kiekviena komanda pateikiama kaip žingsnių seka, kur kiekvienas žingsnis aprašomas </a:t>
            </a:r>
            <a:r>
              <a:rPr lang="lt-LT" sz="2000" b="1" i="1"/>
              <a:t>mikro</a:t>
            </a:r>
            <a:r>
              <a:rPr lang="lt-LT" altLang="lt-LT" sz="2000" b="1" i="1"/>
              <a:t>komanda</a:t>
            </a:r>
            <a:r>
              <a:rPr lang="lt-LT" altLang="lt-LT" sz="2000"/>
              <a:t> (MK); </a:t>
            </a:r>
          </a:p>
          <a:p>
            <a:pPr marL="533400" lvl="1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lt-LT" altLang="lt-LT" sz="2000"/>
              <a:t>MK nurodomas vykdomų elementarių operacijų (</a:t>
            </a:r>
            <a:r>
              <a:rPr lang="lt-LT" altLang="lt-LT" sz="2000" b="1" i="1"/>
              <a:t>mikrooperacijų</a:t>
            </a:r>
            <a:r>
              <a:rPr lang="lt-LT" altLang="lt-LT" sz="2000"/>
              <a:t>) rinkinys ir/arba pateikiama informacija paskesnės MK išrinkimui</a:t>
            </a:r>
            <a:endParaRPr lang="en-US" altLang="lt-LT" sz="20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2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lt-LT" sz="2400"/>
              <a:t>valdymo įtaisas kuriamas remiantis </a:t>
            </a:r>
            <a:r>
              <a:rPr lang="lt-LT" sz="2400" b="1" i="1"/>
              <a:t>baigtinių automatų </a:t>
            </a:r>
            <a:r>
              <a:rPr lang="lt-LT" sz="2400"/>
              <a:t>teorijos pagrindais</a:t>
            </a:r>
            <a:endParaRPr lang="en-US" altLang="lt-LT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©S.Maciulevi</a:t>
            </a:r>
            <a:r>
              <a:rPr lang="lt-LT"/>
              <a:t>čius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7178A8-CABD-4BE0-8EDC-2657685986F8}" type="slidenum">
              <a:rPr lang="lt-LT" smtClean="0"/>
              <a:pPr>
                <a:defRPr/>
              </a:pPr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1490646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build="p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266</TotalTime>
  <Pages>2</Pages>
  <Words>4399</Words>
  <Application>Microsoft Office PowerPoint</Application>
  <PresentationFormat>Demonstracija ekrane (4:3)</PresentationFormat>
  <Paragraphs>929</Paragraphs>
  <Slides>73</Slides>
  <Notes>70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Skaidrių pavadinimai</vt:lpstr>
      </vt:variant>
      <vt:variant>
        <vt:i4>73</vt:i4>
      </vt:variant>
    </vt:vector>
  </HeadingPairs>
  <TitlesOfParts>
    <vt:vector size="74" baseType="lpstr">
      <vt:lpstr>Pixel</vt:lpstr>
      <vt:lpstr>KOMPIUTERIŲ ARCHITEKTŪRA 1 lab. darbas –  MIKROPROGRAMAVIMAS</vt:lpstr>
      <vt:lpstr>Šios pateikties turinys</vt:lpstr>
      <vt:lpstr>„PowerPoint“ pateiktis</vt:lpstr>
      <vt:lpstr>Procesorius</vt:lpstr>
      <vt:lpstr>Procesorius </vt:lpstr>
      <vt:lpstr>Procesoriaus operacinis įtaisas</vt:lpstr>
      <vt:lpstr>Procesoriaus operacinis įtaisas</vt:lpstr>
      <vt:lpstr>Operacijos ir mikrooperacijos</vt:lpstr>
      <vt:lpstr>Procesoriaus valdymo įtaisas</vt:lpstr>
      <vt:lpstr>„PowerPoint“ pateiktis</vt:lpstr>
      <vt:lpstr>Baigtinių automatų tipai (Skaitm.log.)</vt:lpstr>
      <vt:lpstr>“Kietosios logikos” valdymo įtaisas </vt:lpstr>
      <vt:lpstr>Mikroprograminis valdymo įtaisas</vt:lpstr>
      <vt:lpstr>Mikroprograminis valdymo įtaisas</vt:lpstr>
      <vt:lpstr>Mikroprograminis valdymo įtaisas</vt:lpstr>
      <vt:lpstr>Mikroprograma</vt:lpstr>
      <vt:lpstr>Mikroprogramavimo ypatumai</vt:lpstr>
      <vt:lpstr>Specializuotas registras </vt:lpstr>
      <vt:lpstr>Specializuotas registras </vt:lpstr>
      <vt:lpstr>Specializuotas registras </vt:lpstr>
      <vt:lpstr>„PowerPoint“ pateiktis</vt:lpstr>
      <vt:lpstr>Mikrokomandų adresacija </vt:lpstr>
      <vt:lpstr>Mikrokomandų formatai </vt:lpstr>
      <vt:lpstr>Mikrokomandų adresų priskyrimas </vt:lpstr>
      <vt:lpstr>Mikrokomandų adresų priskyrimas </vt:lpstr>
      <vt:lpstr>Mikrokomandų adresų priskyrimas </vt:lpstr>
      <vt:lpstr>Mikrokomandų adresų priskyrimas </vt:lpstr>
      <vt:lpstr>Priverstinė  mikrokomandų adresacija</vt:lpstr>
      <vt:lpstr>Priverstinė  mikrokomandų adresacija</vt:lpstr>
      <vt:lpstr>Priverstinė  mikrokomandų adresacija</vt:lpstr>
      <vt:lpstr>Priverstinė  mikrokomandų adresacija</vt:lpstr>
      <vt:lpstr>Natūrali  mikrokomandų adresacija</vt:lpstr>
      <vt:lpstr>Natūrali  mikrokomandų adresacija</vt:lpstr>
      <vt:lpstr>„PowerPoint“ pateiktis</vt:lpstr>
      <vt:lpstr>Mikroprogramuojama struktūra </vt:lpstr>
      <vt:lpstr>Mikroprogramuojama struktūra </vt:lpstr>
      <vt:lpstr>Mikroprogramuojama struktūra </vt:lpstr>
      <vt:lpstr>Mikroprogramuojama struktūra </vt:lpstr>
      <vt:lpstr>Struktūros elementai – registrai  </vt:lpstr>
      <vt:lpstr>Struktūros elementai – registrai  </vt:lpstr>
      <vt:lpstr>Struktūros elementai – multiplekseris  </vt:lpstr>
      <vt:lpstr>Struktūros elementai – ALU  </vt:lpstr>
      <vt:lpstr>Struktūros elementai – ALU  </vt:lpstr>
      <vt:lpstr>Struktūros elementai – skaitiklis  </vt:lpstr>
      <vt:lpstr>Struktūros elementai – registras FLAGS  </vt:lpstr>
      <vt:lpstr>Struktūros elementai – registras FLAGS  </vt:lpstr>
      <vt:lpstr>Struktūros elementai – Valdymo signalų formavimo schema</vt:lpstr>
      <vt:lpstr>Struktūros elementai – Mikrokomandų atmintis</vt:lpstr>
      <vt:lpstr>Mikrokomandų formatai</vt:lpstr>
      <vt:lpstr>Mikrokomandų formatai</vt:lpstr>
      <vt:lpstr>Mikrokomandų formatai</vt:lpstr>
      <vt:lpstr>Valdymo signalai</vt:lpstr>
      <vt:lpstr>„PowerPoint“ pateiktis</vt:lpstr>
      <vt:lpstr>Užduoties sprendimo tvarka</vt:lpstr>
      <vt:lpstr>Pavyzdys – užduoties analizė </vt:lpstr>
      <vt:lpstr>Pavyzdys – algoritmo sudarymas</vt:lpstr>
      <vt:lpstr>Pavyzdys – daugybos algoritmas</vt:lpstr>
      <vt:lpstr>Pavyzdys – dalybos algoritmas</vt:lpstr>
      <vt:lpstr>Pavyzdys – dalybos algoritmas</vt:lpstr>
      <vt:lpstr>Pavyzdys – struktūros analizė</vt:lpstr>
      <vt:lpstr>Pavyzdys – mikroprogramos sudarymas</vt:lpstr>
      <vt:lpstr>Pavyzdys – mikroprograma</vt:lpstr>
      <vt:lpstr>Pavyzdys – mikroprograma</vt:lpstr>
      <vt:lpstr>Pavyzdys – mikroprograma</vt:lpstr>
      <vt:lpstr>Pavyzdys – mikroprograma</vt:lpstr>
      <vt:lpstr>Pavyzdys – mikroprograma</vt:lpstr>
      <vt:lpstr>Pavyzdys – mikroprogramos testavimas</vt:lpstr>
      <vt:lpstr>Pavyzdys – mikroprogramos testavimas</vt:lpstr>
      <vt:lpstr>Pavyzdys – mikroprogramos testavimas</vt:lpstr>
      <vt:lpstr>Pavyzdys – mikroprogramos testavimas</vt:lpstr>
      <vt:lpstr>Pavyzdys – mikroprogramos testavimas</vt:lpstr>
      <vt:lpstr>„PowerPoint“ pateiktis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Šiuolaikinių kompiuterių architektūra</dc:title>
  <dc:creator>Stasys Maciulevičius</dc:creator>
  <cp:lastModifiedBy>Stasys Maciulevičius</cp:lastModifiedBy>
  <cp:revision>296</cp:revision>
  <cp:lastPrinted>1601-01-01T00:00:00Z</cp:lastPrinted>
  <dcterms:created xsi:type="dcterms:W3CDTF">2002-01-26T08:30:44Z</dcterms:created>
  <dcterms:modified xsi:type="dcterms:W3CDTF">2022-09-08T11:31:22Z</dcterms:modified>
</cp:coreProperties>
</file>