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3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86491"/>
  </p:normalViewPr>
  <p:slideViewPr>
    <p:cSldViewPr snapToGrid="0" snapToObjects="1">
      <p:cViewPr varScale="1">
        <p:scale>
          <a:sx n="105" d="100"/>
          <a:sy n="105" d="100"/>
        </p:scale>
        <p:origin x="208" y="2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43227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586B75A-687E-405C-8A0B-8D00578BA2C3}" type="datetimeFigureOut">
              <a:rPr lang="en-US" smtClean="0"/>
              <a:pPr/>
              <a:t>2/9/21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717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586B75A-687E-405C-8A0B-8D00578BA2C3}" type="datetimeFigureOut">
              <a:rPr lang="en-US" smtClean="0"/>
              <a:pPr/>
              <a:t>2/9/21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706835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586B75A-687E-405C-8A0B-8D00578BA2C3}" type="datetimeFigureOut">
              <a:rPr lang="en-US" smtClean="0"/>
              <a:pPr/>
              <a:t>2/9/21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4204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63802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6922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46625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586B75A-687E-405C-8A0B-8D00578BA2C3}" type="datetimeFigureOut">
              <a:rPr lang="en-US" smtClean="0"/>
              <a:pPr/>
              <a:t>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77748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640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586B75A-687E-405C-8A0B-8D00578BA2C3}" type="datetimeFigureOut">
              <a:rPr lang="en-US" smtClean="0"/>
              <a:pPr/>
              <a:t>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64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0555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9827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14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86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24634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0014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16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84" r:id="rId1"/>
    <p:sldLayoutId id="2147484385" r:id="rId2"/>
    <p:sldLayoutId id="2147484386" r:id="rId3"/>
    <p:sldLayoutId id="2147484387" r:id="rId4"/>
    <p:sldLayoutId id="2147484388" r:id="rId5"/>
    <p:sldLayoutId id="2147484389" r:id="rId6"/>
    <p:sldLayoutId id="2147484390" r:id="rId7"/>
    <p:sldLayoutId id="2147484391" r:id="rId8"/>
    <p:sldLayoutId id="2147484392" r:id="rId9"/>
    <p:sldLayoutId id="2147484393" r:id="rId10"/>
    <p:sldLayoutId id="2147484394" r:id="rId11"/>
    <p:sldLayoutId id="2147484395" r:id="rId12"/>
    <p:sldLayoutId id="2147484396" r:id="rId13"/>
    <p:sldLayoutId id="2147484397" r:id="rId14"/>
    <p:sldLayoutId id="2147484398" r:id="rId15"/>
    <p:sldLayoutId id="2147484399" r:id="rId16"/>
    <p:sldLayoutId id="2147484400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99439D-0ABA-1943-8D5A-FB30D5C2FFBA}"/>
              </a:ext>
            </a:extLst>
          </p:cNvPr>
          <p:cNvSpPr/>
          <p:nvPr/>
        </p:nvSpPr>
        <p:spPr>
          <a:xfrm>
            <a:off x="9338610" y="0"/>
            <a:ext cx="285339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7B00F0-E1E4-304E-86A4-D26762212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4878" y="1963042"/>
            <a:ext cx="7315200" cy="3255264"/>
          </a:xfrm>
        </p:spPr>
        <p:txBody>
          <a:bodyPr>
            <a:normAutofit fontScale="90000"/>
          </a:bodyPr>
          <a:lstStyle/>
          <a:p>
            <a:br>
              <a:rPr lang="id-ID" sz="6000" b="1" dirty="0"/>
            </a:br>
            <a:br>
              <a:rPr lang="id-ID" sz="6000" b="1" dirty="0"/>
            </a:br>
            <a:br>
              <a:rPr lang="id-ID" sz="6000" b="1" dirty="0"/>
            </a:br>
            <a:br>
              <a:rPr lang="id-ID" sz="6000" b="1" dirty="0"/>
            </a:br>
            <a:br>
              <a:rPr lang="id-ID" sz="6000" b="1" dirty="0"/>
            </a:br>
            <a:br>
              <a:rPr lang="id-ID" sz="6000" b="1" dirty="0"/>
            </a:br>
            <a:br>
              <a:rPr lang="id-ID" sz="6000" b="1" dirty="0"/>
            </a:br>
            <a:br>
              <a:rPr lang="id-ID" sz="6000" b="1" dirty="0"/>
            </a:br>
            <a:br>
              <a:rPr lang="id-ID" sz="6000" b="1" dirty="0"/>
            </a:br>
            <a:r>
              <a:rPr lang="id-ID" sz="6000" b="1" dirty="0"/>
              <a:t>SIDANG SKRIPSI </a:t>
            </a:r>
            <a:br>
              <a:rPr lang="id-ID" sz="6000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207E9-E44C-DF46-8163-8A98CAA46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1797" y="4761106"/>
            <a:ext cx="7315200" cy="914400"/>
          </a:xfrm>
        </p:spPr>
        <p:txBody>
          <a:bodyPr>
            <a:normAutofit fontScale="92500"/>
          </a:bodyPr>
          <a:lstStyle/>
          <a:p>
            <a:pPr algn="ctr"/>
            <a:r>
              <a:rPr lang="en-US" sz="2400" b="1" dirty="0"/>
              <a:t>PERANCANGAN SISTEM PEMASARAN RUMAH KAYU BERBASIS WEBSITE PADA PT. KARYA STUDIO OPTIMIZER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8C915A-91A7-CE46-971D-4EF1ABD53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544" y="248541"/>
            <a:ext cx="4572003" cy="34290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15646A-A66A-7E40-B9DE-AE3DB3FCC2B6}"/>
              </a:ext>
            </a:extLst>
          </p:cNvPr>
          <p:cNvSpPr/>
          <p:nvPr/>
        </p:nvSpPr>
        <p:spPr>
          <a:xfrm>
            <a:off x="9414344" y="3262044"/>
            <a:ext cx="28533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Baskerville" panose="02020502070401020303" pitchFamily="18" charset="0"/>
                <a:ea typeface="Baskerville" panose="02020502070401020303" pitchFamily="18" charset="0"/>
                <a:cs typeface="Ayuthaya" pitchFamily="2" charset="-34"/>
              </a:rPr>
              <a:t>Nama     : Hendra </a:t>
            </a:r>
            <a:r>
              <a:rPr lang="en-US" sz="1600" dirty="0" err="1">
                <a:latin typeface="Baskerville" panose="02020502070401020303" pitchFamily="18" charset="0"/>
                <a:ea typeface="Baskerville" panose="02020502070401020303" pitchFamily="18" charset="0"/>
                <a:cs typeface="Ayuthaya" pitchFamily="2" charset="-34"/>
              </a:rPr>
              <a:t>Latumeten</a:t>
            </a:r>
            <a:endParaRPr lang="en-US" sz="1600" dirty="0">
              <a:latin typeface="Baskerville" panose="02020502070401020303" pitchFamily="18" charset="0"/>
              <a:ea typeface="Baskerville" panose="02020502070401020303" pitchFamily="18" charset="0"/>
              <a:cs typeface="Ayuthaya" pitchFamily="2" charset="-34"/>
            </a:endParaRPr>
          </a:p>
          <a:p>
            <a:pPr>
              <a:tabLst>
                <a:tab pos="800100" algn="l"/>
                <a:tab pos="1016000" algn="l"/>
              </a:tabLst>
            </a:pPr>
            <a:r>
              <a:rPr lang="en-US" sz="1600" dirty="0">
                <a:latin typeface="Baskerville" panose="02020502070401020303" pitchFamily="18" charset="0"/>
                <a:ea typeface="Baskerville" panose="02020502070401020303" pitchFamily="18" charset="0"/>
                <a:cs typeface="Ayuthaya" pitchFamily="2" charset="-34"/>
              </a:rPr>
              <a:t>NIM       : 2015141254</a:t>
            </a:r>
          </a:p>
          <a:p>
            <a:pPr>
              <a:tabLst>
                <a:tab pos="749300" algn="l"/>
              </a:tabLst>
            </a:pPr>
            <a:r>
              <a:rPr lang="en-US" sz="1600" dirty="0">
                <a:latin typeface="Baskerville" panose="02020502070401020303" pitchFamily="18" charset="0"/>
                <a:ea typeface="Baskerville" panose="02020502070401020303" pitchFamily="18" charset="0"/>
                <a:cs typeface="Ayuthaya" pitchFamily="2" charset="-34"/>
              </a:rPr>
              <a:t>Prodi      : Teknik </a:t>
            </a:r>
            <a:r>
              <a:rPr lang="en-US" sz="1600" dirty="0" err="1">
                <a:latin typeface="Baskerville" panose="02020502070401020303" pitchFamily="18" charset="0"/>
                <a:ea typeface="Baskerville" panose="02020502070401020303" pitchFamily="18" charset="0"/>
                <a:cs typeface="Ayuthaya" pitchFamily="2" charset="-34"/>
              </a:rPr>
              <a:t>Informatika</a:t>
            </a:r>
            <a:endParaRPr lang="en-US" sz="1600" dirty="0">
              <a:latin typeface="Baskerville" panose="02020502070401020303" pitchFamily="18" charset="0"/>
              <a:ea typeface="Baskerville" panose="02020502070401020303" pitchFamily="18" charset="0"/>
              <a:cs typeface="Ayuthaya" pitchFamily="2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D57026-14DC-3242-B256-F3B206288EF1}"/>
              </a:ext>
            </a:extLst>
          </p:cNvPr>
          <p:cNvSpPr txBox="1"/>
          <p:nvPr/>
        </p:nvSpPr>
        <p:spPr>
          <a:xfrm>
            <a:off x="3338824" y="6112738"/>
            <a:ext cx="3001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Drs.Ardianto</a:t>
            </a:r>
            <a:r>
              <a:rPr lang="en-US" b="1" u="sng" dirty="0"/>
              <a:t> </a:t>
            </a:r>
            <a:r>
              <a:rPr lang="en-US" b="1" u="sng" dirty="0" err="1"/>
              <a:t>Moenir</a:t>
            </a:r>
            <a:r>
              <a:rPr lang="en-US" b="1" u="sng" dirty="0"/>
              <a:t>, M.M</a:t>
            </a:r>
            <a:endParaRPr lang="en-ID" b="1" dirty="0"/>
          </a:p>
          <a:p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9C06C-60EF-8343-BDA1-0492EB25CA39}"/>
              </a:ext>
            </a:extLst>
          </p:cNvPr>
          <p:cNvSpPr txBox="1"/>
          <p:nvPr/>
        </p:nvSpPr>
        <p:spPr>
          <a:xfrm>
            <a:off x="3989643" y="5835739"/>
            <a:ext cx="1699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Dosen</a:t>
            </a:r>
            <a:r>
              <a:rPr lang="en-US" sz="1200" dirty="0"/>
              <a:t> </a:t>
            </a:r>
            <a:r>
              <a:rPr lang="en-US" sz="1200" dirty="0" err="1"/>
              <a:t>pembimbing</a:t>
            </a:r>
            <a:r>
              <a:rPr lang="en-US" sz="1200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8B6E3F-F914-4549-A9B9-1A4BDE2B4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7773" y="751989"/>
            <a:ext cx="2526531" cy="24221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AF2579-85D3-6D45-9090-6CA58B1331C4}"/>
              </a:ext>
            </a:extLst>
          </p:cNvPr>
          <p:cNvSpPr txBox="1"/>
          <p:nvPr/>
        </p:nvSpPr>
        <p:spPr>
          <a:xfrm>
            <a:off x="9495243" y="4634173"/>
            <a:ext cx="2540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American Typewriter" panose="02090604020004020304" pitchFamily="18" charset="77"/>
              </a:rPr>
              <a:t>“</a:t>
            </a:r>
            <a:r>
              <a:rPr lang="en-US" sz="1200" b="1" i="1" dirty="0" err="1">
                <a:latin typeface="American Typewriter" panose="02090604020004020304" pitchFamily="18" charset="77"/>
              </a:rPr>
              <a:t>Hati</a:t>
            </a:r>
            <a:r>
              <a:rPr lang="en-US" sz="1200" b="1" i="1" dirty="0">
                <a:latin typeface="American Typewriter" panose="02090604020004020304" pitchFamily="18" charset="77"/>
              </a:rPr>
              <a:t> yang </a:t>
            </a:r>
            <a:r>
              <a:rPr lang="en-US" sz="1200" b="1" i="1" dirty="0" err="1">
                <a:latin typeface="American Typewriter" panose="02090604020004020304" pitchFamily="18" charset="77"/>
              </a:rPr>
              <a:t>kuat</a:t>
            </a:r>
            <a:r>
              <a:rPr lang="en-US" sz="1200" b="1" i="1" dirty="0">
                <a:latin typeface="American Typewriter" panose="02090604020004020304" pitchFamily="18" charset="77"/>
              </a:rPr>
              <a:t> </a:t>
            </a:r>
            <a:r>
              <a:rPr lang="en-US" sz="1200" b="1" i="1" dirty="0" err="1">
                <a:latin typeface="American Typewriter" panose="02090604020004020304" pitchFamily="18" charset="77"/>
              </a:rPr>
              <a:t>mampu</a:t>
            </a:r>
            <a:r>
              <a:rPr lang="en-US" sz="1200" b="1" i="1" dirty="0">
                <a:latin typeface="American Typewriter" panose="02090604020004020304" pitchFamily="18" charset="77"/>
              </a:rPr>
              <a:t> </a:t>
            </a:r>
            <a:r>
              <a:rPr lang="en-US" sz="1200" b="1" i="1" dirty="0" err="1">
                <a:latin typeface="American Typewriter" panose="02090604020004020304" pitchFamily="18" charset="77"/>
              </a:rPr>
              <a:t>menerima</a:t>
            </a:r>
            <a:r>
              <a:rPr lang="en-US" sz="1200" b="1" i="1" dirty="0">
                <a:latin typeface="American Typewriter" panose="02090604020004020304" pitchFamily="18" charset="77"/>
              </a:rPr>
              <a:t> Keputusan yang BESAR”</a:t>
            </a:r>
          </a:p>
        </p:txBody>
      </p:sp>
    </p:spTree>
    <p:extLst>
      <p:ext uri="{BB962C8B-B14F-4D97-AF65-F5344CB8AC3E}">
        <p14:creationId xmlns:p14="http://schemas.microsoft.com/office/powerpoint/2010/main" val="56643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A5C1B-F2CF-8946-ADFB-D6CE7F9B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223" y="191062"/>
            <a:ext cx="8610600" cy="1293028"/>
          </a:xfrm>
        </p:spPr>
        <p:txBody>
          <a:bodyPr/>
          <a:lstStyle/>
          <a:p>
            <a:r>
              <a:rPr lang="en-US" dirty="0"/>
              <a:t>ANALISA SISTEM USULAN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75B5FE-117E-DB40-BDF9-115760FA0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336" y="1064718"/>
            <a:ext cx="10205327" cy="56022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68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FF7AB-3A6E-7742-92C6-7536B5A3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29" y="777436"/>
            <a:ext cx="8610600" cy="1293028"/>
          </a:xfrm>
        </p:spPr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1508D1-FDFC-6249-B667-A918DF1B1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71" y="184653"/>
            <a:ext cx="6720840" cy="6488693"/>
          </a:xfrm>
        </p:spPr>
      </p:pic>
    </p:spTree>
    <p:extLst>
      <p:ext uri="{BB962C8B-B14F-4D97-AF65-F5344CB8AC3E}">
        <p14:creationId xmlns:p14="http://schemas.microsoft.com/office/powerpoint/2010/main" val="259715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CFD9-6D87-E343-951C-9B4C45807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Pengujian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FB7C0-8DB5-F742-969B-62A996FC3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081564"/>
            <a:ext cx="10820400" cy="4024125"/>
          </a:xfrm>
        </p:spPr>
        <p:txBody>
          <a:bodyPr/>
          <a:lstStyle/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mengunakan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b="1" dirty="0"/>
              <a:t>Black Box.</a:t>
            </a:r>
          </a:p>
          <a:p>
            <a:r>
              <a:rPr lang="id-ID" dirty="0"/>
              <a:t>Pengujian ini dimaksudkan untuk mengetahui apakah fungsi-fungsi, masukan dan </a:t>
            </a:r>
            <a:r>
              <a:rPr lang="id-ID" dirty="0" err="1"/>
              <a:t>keluran</a:t>
            </a:r>
            <a:r>
              <a:rPr lang="id-ID" dirty="0"/>
              <a:t> dari perangkat lunak sesuai dengan </a:t>
            </a:r>
            <a:r>
              <a:rPr lang="id-ID" dirty="0" err="1"/>
              <a:t>spsesifikasi</a:t>
            </a:r>
            <a:r>
              <a:rPr lang="id-ID" dirty="0"/>
              <a:t> yang dibutuhkan.</a:t>
            </a:r>
          </a:p>
          <a:p>
            <a:r>
              <a:rPr lang="id-ID" dirty="0"/>
              <a:t>Pengujian </a:t>
            </a:r>
            <a:r>
              <a:rPr lang="id-ID" i="1" dirty="0" err="1"/>
              <a:t>black</a:t>
            </a:r>
            <a:r>
              <a:rPr lang="id-ID" i="1" dirty="0"/>
              <a:t> </a:t>
            </a:r>
            <a:r>
              <a:rPr lang="id-ID" i="1" dirty="0" err="1"/>
              <a:t>box</a:t>
            </a:r>
            <a:r>
              <a:rPr lang="id-ID" dirty="0"/>
              <a:t> dilakukan dengan membuat kasus uji yang bersifat mencoba semua fungsi dengan memakai perangkat lunak apakah sesuai dengan spesifikasi yang dibutuhkan</a:t>
            </a:r>
            <a:r>
              <a:rPr lang="en-ID" dirty="0"/>
              <a:t>.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9A6EE0-F5D6-9548-858D-B082CAB7D62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964" y="1947964"/>
            <a:ext cx="4001997" cy="19181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9904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E9C6F-C66B-9646-B45A-CCD3D6BFA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kesimpulan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F6229-52CF-EB42-A208-3A1B206A0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42162"/>
            <a:ext cx="10820400" cy="4024125"/>
          </a:xfrm>
        </p:spPr>
        <p:txBody>
          <a:bodyPr/>
          <a:lstStyle/>
          <a:p>
            <a:pPr lvl="0"/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pemasaran</a:t>
            </a:r>
            <a:r>
              <a:rPr lang="en-GB" dirty="0"/>
              <a:t> </a:t>
            </a:r>
            <a:r>
              <a:rPr lang="en-GB" dirty="0" err="1"/>
              <a:t>dirancang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mengunakan</a:t>
            </a:r>
            <a:r>
              <a:rPr lang="en-GB" dirty="0"/>
              <a:t> </a:t>
            </a:r>
            <a:r>
              <a:rPr lang="en-GB" dirty="0" err="1"/>
              <a:t>metode</a:t>
            </a:r>
            <a:r>
              <a:rPr lang="en-GB" dirty="0"/>
              <a:t> </a:t>
            </a:r>
            <a:r>
              <a:rPr lang="en-GB" i="1" dirty="0"/>
              <a:t>waterfall</a:t>
            </a:r>
            <a:r>
              <a:rPr lang="en-GB" dirty="0"/>
              <a:t> </a:t>
            </a:r>
            <a:r>
              <a:rPr lang="en-GB" dirty="0" err="1"/>
              <a:t>dimana</a:t>
            </a:r>
            <a:r>
              <a:rPr lang="en-GB" dirty="0"/>
              <a:t> </a:t>
            </a:r>
            <a:r>
              <a:rPr lang="en-GB" dirty="0" err="1"/>
              <a:t>penulis</a:t>
            </a:r>
            <a:r>
              <a:rPr lang="en-GB" dirty="0"/>
              <a:t>  </a:t>
            </a:r>
            <a:r>
              <a:rPr lang="en-GB" dirty="0" err="1"/>
              <a:t>melakukan</a:t>
            </a:r>
            <a:r>
              <a:rPr lang="en-GB" dirty="0"/>
              <a:t> </a:t>
            </a:r>
            <a:r>
              <a:rPr lang="en-GB" i="1" dirty="0"/>
              <a:t>survey</a:t>
            </a:r>
            <a:r>
              <a:rPr lang="en-GB" dirty="0"/>
              <a:t> </a:t>
            </a:r>
            <a:r>
              <a:rPr lang="en-GB" dirty="0" err="1"/>
              <a:t>terhadap</a:t>
            </a:r>
            <a:r>
              <a:rPr lang="en-GB" dirty="0"/>
              <a:t>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berjalan</a:t>
            </a:r>
            <a:r>
              <a:rPr lang="en-GB" dirty="0"/>
              <a:t> dan </a:t>
            </a:r>
            <a:r>
              <a:rPr lang="en-GB" dirty="0" err="1"/>
              <a:t>mengusulkan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usulan</a:t>
            </a:r>
            <a:r>
              <a:rPr lang="en-GB" dirty="0"/>
              <a:t>.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mengevaluasi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berjalan</a:t>
            </a:r>
            <a:r>
              <a:rPr lang="en-GB" dirty="0"/>
              <a:t>, </a:t>
            </a:r>
            <a:r>
              <a:rPr lang="en-GB" dirty="0" err="1"/>
              <a:t>penulis</a:t>
            </a:r>
            <a:r>
              <a:rPr lang="en-GB" dirty="0"/>
              <a:t> </a:t>
            </a:r>
            <a:r>
              <a:rPr lang="en-GB" dirty="0" err="1"/>
              <a:t>merancang</a:t>
            </a:r>
            <a:r>
              <a:rPr lang="en-GB" dirty="0"/>
              <a:t>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design </a:t>
            </a:r>
            <a:r>
              <a:rPr lang="en-GB" dirty="0" err="1"/>
              <a:t>lebih</a:t>
            </a:r>
            <a:r>
              <a:rPr lang="en-GB" dirty="0"/>
              <a:t> </a:t>
            </a:r>
            <a:r>
              <a:rPr lang="en-GB" dirty="0" err="1"/>
              <a:t>dinamis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meningkatkan</a:t>
            </a:r>
            <a:r>
              <a:rPr lang="en-GB" dirty="0"/>
              <a:t> </a:t>
            </a:r>
            <a:r>
              <a:rPr lang="en-GB" dirty="0" err="1"/>
              <a:t>promosi</a:t>
            </a:r>
            <a:r>
              <a:rPr lang="en-GB" dirty="0"/>
              <a:t> </a:t>
            </a:r>
            <a:r>
              <a:rPr lang="en-GB" dirty="0" err="1"/>
              <a:t>rumah</a:t>
            </a:r>
            <a:r>
              <a:rPr lang="en-GB" dirty="0"/>
              <a:t> </a:t>
            </a:r>
            <a:r>
              <a:rPr lang="en-GB" dirty="0" err="1"/>
              <a:t>kayu</a:t>
            </a:r>
            <a:r>
              <a:rPr lang="en-GB" dirty="0"/>
              <a:t>.</a:t>
            </a:r>
            <a:endParaRPr lang="en-ID" dirty="0"/>
          </a:p>
          <a:p>
            <a:pPr lvl="0"/>
            <a:r>
              <a:rPr lang="en-GB" dirty="0" err="1"/>
              <a:t>Aplikasi</a:t>
            </a:r>
            <a:r>
              <a:rPr lang="en-GB" dirty="0"/>
              <a:t> </a:t>
            </a:r>
            <a:r>
              <a:rPr lang="en-GB" dirty="0" err="1"/>
              <a:t>pemasaran</a:t>
            </a:r>
            <a:r>
              <a:rPr lang="en-GB" dirty="0"/>
              <a:t> </a:t>
            </a:r>
            <a:r>
              <a:rPr lang="en-GB" dirty="0" err="1"/>
              <a:t>dibuat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mengunakan</a:t>
            </a:r>
            <a:r>
              <a:rPr lang="en-GB" dirty="0"/>
              <a:t> </a:t>
            </a:r>
            <a:r>
              <a:rPr lang="en-GB" dirty="0" err="1"/>
              <a:t>bahasa</a:t>
            </a:r>
            <a:r>
              <a:rPr lang="en-GB" dirty="0"/>
              <a:t> </a:t>
            </a:r>
            <a:r>
              <a:rPr lang="en-GB" dirty="0" err="1"/>
              <a:t>pemrograman</a:t>
            </a:r>
            <a:r>
              <a:rPr lang="en-GB" dirty="0"/>
              <a:t> Php </a:t>
            </a:r>
            <a:r>
              <a:rPr lang="en-GB" dirty="0" err="1"/>
              <a:t>dengan</a:t>
            </a:r>
            <a:r>
              <a:rPr lang="en-GB" dirty="0"/>
              <a:t> MySQL </a:t>
            </a:r>
            <a:r>
              <a:rPr lang="en-GB" dirty="0" err="1"/>
              <a:t>sebagai</a:t>
            </a:r>
            <a:r>
              <a:rPr lang="en-GB" dirty="0"/>
              <a:t> database dan </a:t>
            </a:r>
            <a:r>
              <a:rPr lang="en-GB" dirty="0" err="1"/>
              <a:t>designnya</a:t>
            </a:r>
            <a:r>
              <a:rPr lang="en-GB" dirty="0"/>
              <a:t> </a:t>
            </a:r>
            <a:r>
              <a:rPr lang="en-GB" dirty="0" err="1"/>
              <a:t>menggunakan</a:t>
            </a:r>
            <a:r>
              <a:rPr lang="en-GB" dirty="0"/>
              <a:t> </a:t>
            </a:r>
            <a:r>
              <a:rPr lang="en-GB" dirty="0" err="1"/>
              <a:t>Bootsrap</a:t>
            </a:r>
            <a:r>
              <a:rPr lang="en-GB" dirty="0"/>
              <a:t>. </a:t>
            </a:r>
            <a:r>
              <a:rPr lang="en-GB" dirty="0" err="1"/>
              <a:t>Penyusunan</a:t>
            </a:r>
            <a:r>
              <a:rPr lang="en-GB" dirty="0"/>
              <a:t> data </a:t>
            </a:r>
            <a:r>
              <a:rPr lang="en-GB" dirty="0" err="1"/>
              <a:t>dilakukan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perancangan</a:t>
            </a:r>
            <a:r>
              <a:rPr lang="en-GB" dirty="0"/>
              <a:t> yang </a:t>
            </a:r>
            <a:r>
              <a:rPr lang="en-GB" dirty="0" err="1"/>
              <a:t>akurat</a:t>
            </a:r>
            <a:r>
              <a:rPr lang="en-GB" dirty="0"/>
              <a:t> agar data </a:t>
            </a:r>
            <a:r>
              <a:rPr lang="en-GB" dirty="0" err="1"/>
              <a:t>mudah</a:t>
            </a:r>
            <a:r>
              <a:rPr lang="en-GB" dirty="0"/>
              <a:t> </a:t>
            </a:r>
            <a:r>
              <a:rPr lang="en-GB" dirty="0" err="1"/>
              <a:t>diolah</a:t>
            </a:r>
            <a:r>
              <a:rPr lang="en-GB" dirty="0"/>
              <a:t> dan </a:t>
            </a:r>
            <a:r>
              <a:rPr lang="en-GB" dirty="0" err="1"/>
              <a:t>penjualan</a:t>
            </a:r>
            <a:r>
              <a:rPr lang="en-GB" dirty="0"/>
              <a:t> </a:t>
            </a:r>
            <a:r>
              <a:rPr lang="en-GB" dirty="0" err="1"/>
              <a:t>rumah</a:t>
            </a:r>
            <a:r>
              <a:rPr lang="en-GB" dirty="0"/>
              <a:t> </a:t>
            </a:r>
            <a:r>
              <a:rPr lang="en-GB" dirty="0" err="1"/>
              <a:t>kayu</a:t>
            </a:r>
            <a:r>
              <a:rPr lang="en-GB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ditingkatkan</a:t>
            </a:r>
            <a:r>
              <a:rPr lang="en-GB" dirty="0"/>
              <a:t>.</a:t>
            </a:r>
            <a:endParaRPr lang="en-ID" dirty="0"/>
          </a:p>
          <a:p>
            <a:pPr lvl="0"/>
            <a:r>
              <a:rPr lang="en-GB" dirty="0" err="1"/>
              <a:t>Aplikasi</a:t>
            </a:r>
            <a:r>
              <a:rPr lang="en-GB" dirty="0"/>
              <a:t> </a:t>
            </a:r>
            <a:r>
              <a:rPr lang="en-GB" dirty="0" err="1"/>
              <a:t>pembelian</a:t>
            </a:r>
            <a:r>
              <a:rPr lang="en-GB" dirty="0"/>
              <a:t> yang </a:t>
            </a:r>
            <a:r>
              <a:rPr lang="en-GB" dirty="0" err="1"/>
              <a:t>telah</a:t>
            </a:r>
            <a:r>
              <a:rPr lang="en-GB" dirty="0"/>
              <a:t> </a:t>
            </a:r>
            <a:r>
              <a:rPr lang="en-GB" dirty="0" err="1"/>
              <a:t>dirancang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US" dirty="0" err="1"/>
              <a:t>kemudahan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yang </a:t>
            </a:r>
            <a:r>
              <a:rPr lang="en-US" dirty="0" err="1"/>
              <a:t>ditawarkan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cicilan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progres</a:t>
            </a:r>
            <a:r>
              <a:rPr lang="en-US" dirty="0"/>
              <a:t> </a:t>
            </a:r>
            <a:r>
              <a:rPr lang="en-US" dirty="0" err="1"/>
              <a:t>pengerjaan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, </a:t>
            </a:r>
            <a:r>
              <a:rPr lang="en-US" dirty="0" err="1"/>
              <a:t>perincian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kayu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detail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pemasaran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dan </a:t>
            </a:r>
            <a:r>
              <a:rPr lang="en-US" dirty="0" err="1"/>
              <a:t>tepat</a:t>
            </a:r>
            <a:r>
              <a:rPr lang="en-GB" dirty="0"/>
              <a:t>.</a:t>
            </a:r>
            <a:endParaRPr lang="en-ID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459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D25EB-F1A0-9A44-9BF7-F0C20E38E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2782486"/>
            <a:ext cx="8610600" cy="1293028"/>
          </a:xfrm>
        </p:spPr>
        <p:txBody>
          <a:bodyPr/>
          <a:lstStyle/>
          <a:p>
            <a:r>
              <a:rPr lang="en-US" dirty="0"/>
              <a:t>SEKIAN DAN </a:t>
            </a:r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5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38CA-A8DE-2E41-B26D-C63F2C1C1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LATAR BELAKANG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6B2F0-7D90-6448-AE8A-FA31ECCE2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Pada era </a:t>
            </a:r>
            <a:r>
              <a:rPr lang="en-US" dirty="0" err="1"/>
              <a:t>globalisasi</a:t>
            </a:r>
            <a:r>
              <a:rPr lang="en-US" dirty="0"/>
              <a:t>,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persaingan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b="1" dirty="0" err="1"/>
              <a:t>teknologi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peusahaan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instansi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peranan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kemajuan</a:t>
            </a:r>
            <a:r>
              <a:rPr lang="en-US" dirty="0"/>
              <a:t> di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yang </a:t>
            </a:r>
            <a:r>
              <a:rPr lang="en-US" dirty="0" err="1"/>
              <a:t>diperuntunkan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pada </a:t>
            </a:r>
            <a:r>
              <a:rPr lang="en-US" dirty="0" err="1"/>
              <a:t>umumnya</a:t>
            </a:r>
            <a:r>
              <a:rPr lang="en-US" dirty="0"/>
              <a:t>. </a:t>
            </a:r>
            <a:endParaRPr lang="en-ID" dirty="0"/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internet,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dibatasi</a:t>
            </a:r>
            <a:r>
              <a:rPr lang="en-US" dirty="0"/>
              <a:t> oleh </a:t>
            </a:r>
            <a:r>
              <a:rPr lang="en-US" dirty="0" err="1"/>
              <a:t>jarak</a:t>
            </a:r>
            <a:r>
              <a:rPr lang="en-US" dirty="0"/>
              <a:t> dan </a:t>
            </a:r>
            <a:r>
              <a:rPr lang="en-US" dirty="0" err="1"/>
              <a:t>waktu</a:t>
            </a:r>
            <a:r>
              <a:rPr lang="en-US" dirty="0"/>
              <a:t>. </a:t>
            </a:r>
            <a:r>
              <a:rPr lang="en-US" dirty="0" err="1"/>
              <a:t>Kemudahan</a:t>
            </a:r>
            <a:r>
              <a:rPr lang="en-US" dirty="0"/>
              <a:t> </a:t>
            </a:r>
            <a:r>
              <a:rPr lang="en-US" dirty="0" err="1"/>
              <a:t>inilah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yang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berkembangnya</a:t>
            </a:r>
            <a:r>
              <a:rPr lang="en-US" dirty="0"/>
              <a:t> </a:t>
            </a:r>
            <a:r>
              <a:rPr lang="en-US" i="1" dirty="0"/>
              <a:t>Electronic commerce (E-Commerce)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i="1" dirty="0"/>
              <a:t>E-commerce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tercapainya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meraih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 yang </a:t>
            </a:r>
            <a:r>
              <a:rPr lang="en-US" dirty="0" err="1"/>
              <a:t>kompetitif</a:t>
            </a:r>
            <a:r>
              <a:rPr lang="en-US" dirty="0"/>
              <a:t>, </a:t>
            </a:r>
            <a:r>
              <a:rPr lang="en-US" dirty="0" err="1"/>
              <a:t>memperluas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pemasaran</a:t>
            </a:r>
            <a:r>
              <a:rPr lang="en-US" dirty="0"/>
              <a:t> dan </a:t>
            </a:r>
            <a:r>
              <a:rPr lang="en-US" dirty="0" err="1"/>
              <a:t>pembinaan</a:t>
            </a:r>
            <a:r>
              <a:rPr lang="en-US" dirty="0"/>
              <a:t> </a:t>
            </a:r>
            <a:r>
              <a:rPr lang="en-US" dirty="0" err="1"/>
              <a:t>kesetiaan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</a:t>
            </a:r>
            <a:r>
              <a:rPr lang="en-ID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41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32505-7BEC-034D-91ED-544C17535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/>
              <a:t>PT. Karya Studio </a:t>
            </a:r>
            <a:r>
              <a:rPr lang="id-ID" b="1" dirty="0" err="1"/>
              <a:t>Optimizer</a:t>
            </a:r>
            <a:r>
              <a:rPr lang="id-ID" b="1" dirty="0"/>
              <a:t> </a:t>
            </a:r>
            <a:r>
              <a:rPr lang="id-ID" dirty="0"/>
              <a:t>yang bergerak dalam bidang arsitek, kontraktor, </a:t>
            </a:r>
            <a:r>
              <a:rPr lang="id-ID" dirty="0" err="1"/>
              <a:t>kontruksi</a:t>
            </a:r>
            <a:r>
              <a:rPr lang="id-ID" dirty="0"/>
              <a:t>, rumah kayu, gazebo, </a:t>
            </a:r>
            <a:r>
              <a:rPr lang="id-ID" dirty="0" err="1"/>
              <a:t>factory</a:t>
            </a:r>
            <a:r>
              <a:rPr lang="id-ID" dirty="0"/>
              <a:t> </a:t>
            </a:r>
            <a:r>
              <a:rPr lang="id-ID" dirty="0" err="1"/>
              <a:t>funiture</a:t>
            </a:r>
            <a:r>
              <a:rPr lang="id-ID" dirty="0"/>
              <a:t> dan </a:t>
            </a:r>
            <a:r>
              <a:rPr lang="id-ID" dirty="0" err="1"/>
              <a:t>general</a:t>
            </a:r>
            <a:r>
              <a:rPr lang="id-ID" dirty="0"/>
              <a:t> </a:t>
            </a:r>
            <a:r>
              <a:rPr lang="id-ID" dirty="0" err="1"/>
              <a:t>trading</a:t>
            </a:r>
            <a:r>
              <a:rPr lang="id-ID" dirty="0"/>
              <a:t> yang memiliki </a:t>
            </a:r>
            <a:r>
              <a:rPr lang="id-ID" dirty="0" err="1"/>
              <a:t>keungulan</a:t>
            </a:r>
            <a:r>
              <a:rPr lang="id-ID" dirty="0"/>
              <a:t> di bidangnya </a:t>
            </a:r>
            <a:r>
              <a:rPr lang="id-ID" dirty="0" err="1"/>
              <a:t>masing</a:t>
            </a:r>
            <a:r>
              <a:rPr lang="id-ID" dirty="0"/>
              <a:t> </a:t>
            </a:r>
            <a:r>
              <a:rPr lang="id-ID" dirty="0" err="1"/>
              <a:t>masing</a:t>
            </a:r>
            <a:r>
              <a:rPr lang="id-ID" dirty="0"/>
              <a:t>. </a:t>
            </a:r>
            <a:r>
              <a:rPr lang="en-US" dirty="0"/>
              <a:t>PT. </a:t>
            </a:r>
            <a:r>
              <a:rPr lang="en-US" dirty="0" err="1"/>
              <a:t>Karya</a:t>
            </a:r>
            <a:r>
              <a:rPr lang="en-US" dirty="0"/>
              <a:t> Studio Optimizer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strategi </a:t>
            </a:r>
            <a:r>
              <a:rPr lang="en-US" dirty="0" err="1"/>
              <a:t>pemasaran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,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menarik</a:t>
            </a:r>
            <a:r>
              <a:rPr lang="en-US" dirty="0"/>
              <a:t> dan </a:t>
            </a:r>
            <a:r>
              <a:rPr lang="en-US" dirty="0" err="1"/>
              <a:t>menjangkau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 dan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memuaskan</a:t>
            </a:r>
            <a:r>
              <a:rPr lang="en-US" dirty="0"/>
              <a:t> </a:t>
            </a:r>
            <a:r>
              <a:rPr lang="en-US" dirty="0" err="1"/>
              <a:t>keinginan</a:t>
            </a:r>
            <a:r>
              <a:rPr lang="en-US" dirty="0"/>
              <a:t> dan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.</a:t>
            </a:r>
            <a:r>
              <a:rPr lang="en-ID" dirty="0"/>
              <a:t> </a:t>
            </a:r>
          </a:p>
          <a:p>
            <a:r>
              <a:rPr lang="en-US" dirty="0"/>
              <a:t>Oleh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tertarik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id-ID" dirty="0"/>
              <a:t>sistem pemasaran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id-ID" dirty="0"/>
              <a:t>solusi dalam memasarkan rumah kayu berbasis </a:t>
            </a:r>
            <a:r>
              <a:rPr lang="id-ID" dirty="0" err="1"/>
              <a:t>website</a:t>
            </a:r>
            <a:r>
              <a:rPr lang="id-ID" dirty="0"/>
              <a:t> yang berguna untuk  memudahkan konsumen dalam proses pemesanan.</a:t>
            </a:r>
            <a:endParaRPr lang="en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838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B45C3-85A9-1C45-87EE-AB0E7B6ED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IDENTIFIKASI MASALAH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E6B0F-B1FF-6B47-B0E6-998DAC947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dirty="0"/>
              <a:t>Sistem pemasaran untuk mempromosikan rumah kayu pada PT.</a:t>
            </a:r>
            <a:r>
              <a:rPr lang="en-US" dirty="0"/>
              <a:t> K</a:t>
            </a:r>
            <a:r>
              <a:rPr lang="id-ID" dirty="0"/>
              <a:t>arya </a:t>
            </a:r>
            <a:r>
              <a:rPr lang="en-US" dirty="0"/>
              <a:t>S</a:t>
            </a:r>
            <a:r>
              <a:rPr lang="id-ID" dirty="0" err="1"/>
              <a:t>tudio</a:t>
            </a:r>
            <a:r>
              <a:rPr lang="id-ID" dirty="0"/>
              <a:t> </a:t>
            </a:r>
            <a:r>
              <a:rPr lang="en-US" dirty="0"/>
              <a:t>O</a:t>
            </a:r>
            <a:r>
              <a:rPr lang="id-ID" dirty="0" err="1"/>
              <a:t>ptimizer</a:t>
            </a:r>
            <a:r>
              <a:rPr lang="id-ID" dirty="0"/>
              <a:t> masih </a:t>
            </a:r>
            <a:r>
              <a:rPr lang="id-ID" dirty="0" err="1"/>
              <a:t>mengunakan</a:t>
            </a:r>
            <a:r>
              <a:rPr lang="id-ID" dirty="0"/>
              <a:t> </a:t>
            </a:r>
            <a:r>
              <a:rPr lang="id-ID" dirty="0" err="1"/>
              <a:t>wordpress</a:t>
            </a:r>
            <a:r>
              <a:rPr lang="id-ID" dirty="0"/>
              <a:t> sebagai media informasi.</a:t>
            </a:r>
            <a:endParaRPr lang="en-ID" dirty="0"/>
          </a:p>
          <a:p>
            <a:pPr lvl="0"/>
            <a:r>
              <a:rPr lang="id-ID" dirty="0"/>
              <a:t>Aplikasi yang digunakan masih rentan dalam mengelola data pemasaran, karena masih </a:t>
            </a:r>
            <a:r>
              <a:rPr lang="id-ID" dirty="0" err="1"/>
              <a:t>mengunakan</a:t>
            </a:r>
            <a:r>
              <a:rPr lang="id-ID" dirty="0"/>
              <a:t> </a:t>
            </a:r>
            <a:r>
              <a:rPr lang="id-ID" dirty="0" err="1"/>
              <a:t>wordpress</a:t>
            </a:r>
            <a:r>
              <a:rPr lang="en-US" dirty="0"/>
              <a:t>.</a:t>
            </a:r>
            <a:endParaRPr lang="en-ID" dirty="0"/>
          </a:p>
          <a:p>
            <a:pPr lvl="0"/>
            <a:r>
              <a:rPr lang="en-US" dirty="0"/>
              <a:t>Proses </a:t>
            </a:r>
            <a:r>
              <a:rPr lang="en-US" dirty="0" err="1"/>
              <a:t>pembelian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kayu</a:t>
            </a:r>
            <a:r>
              <a:rPr lang="en-US" dirty="0"/>
              <a:t> pada PT. </a:t>
            </a:r>
            <a:r>
              <a:rPr lang="en-US" dirty="0" err="1"/>
              <a:t>Karya</a:t>
            </a:r>
            <a:r>
              <a:rPr lang="en-US" dirty="0"/>
              <a:t> Studio Optimizer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konvensional</a:t>
            </a:r>
            <a:r>
              <a:rPr lang="en-US" dirty="0"/>
              <a:t>. </a:t>
            </a:r>
            <a:endParaRPr lang="en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66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EC926-7751-BF41-954A-6F6F33EA1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RUMUSAN MASALAH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9A5EF-BF73-4B41-BB3E-10D1BFDDA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dirty="0"/>
              <a:t>Bagaimana merancang sistem pemasaran untuk mempromosikan rumah kayu yang lebih dinamis</a:t>
            </a:r>
            <a:r>
              <a:rPr lang="en-US" dirty="0"/>
              <a:t>?</a:t>
            </a:r>
            <a:endParaRPr lang="en-ID" dirty="0"/>
          </a:p>
          <a:p>
            <a:pPr lvl="0"/>
            <a:r>
              <a:rPr lang="id-ID" dirty="0"/>
              <a:t>Bagaimana membuat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id-ID" dirty="0"/>
              <a:t> pemasaran ini dapat membantu mengolah data untuk meningkatkan penjualan rumah kayu</a:t>
            </a:r>
            <a:r>
              <a:rPr lang="en-US" dirty="0"/>
              <a:t>?</a:t>
            </a:r>
            <a:endParaRPr lang="en-ID" dirty="0"/>
          </a:p>
          <a:p>
            <a:pPr lvl="0"/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 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memasarkan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kayu</a:t>
            </a:r>
            <a:r>
              <a:rPr lang="en-US" dirty="0"/>
              <a:t>?</a:t>
            </a:r>
            <a:endParaRPr lang="en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5ADF-7382-5949-967B-D7128182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TUJUAN PENELITIAN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E1D2F-BD4B-1342-8543-52D995332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Me</a:t>
            </a:r>
            <a:r>
              <a:rPr lang="id-ID" dirty="0"/>
              <a:t>rancang suatu aplikasi yang bertujuan untuk </a:t>
            </a:r>
            <a:r>
              <a:rPr lang="id-ID" dirty="0" err="1"/>
              <a:t>mengelolah</a:t>
            </a:r>
            <a:r>
              <a:rPr lang="id-ID" dirty="0"/>
              <a:t> data pemasaran rumah kayu agar lebih efisien dan akurat.</a:t>
            </a:r>
            <a:endParaRPr lang="en-ID" dirty="0"/>
          </a:p>
          <a:p>
            <a:pPr lvl="0"/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minat</a:t>
            </a:r>
            <a:r>
              <a:rPr lang="en-US" dirty="0"/>
              <a:t> </a:t>
            </a:r>
            <a:r>
              <a:rPr lang="id-ID" dirty="0"/>
              <a:t>pembeli dalam memasarkan produk dengan tampilan yang menarik</a:t>
            </a:r>
            <a:r>
              <a:rPr lang="en-US" dirty="0"/>
              <a:t>.</a:t>
            </a:r>
            <a:endParaRPr lang="en-ID" dirty="0"/>
          </a:p>
          <a:p>
            <a:pPr lvl="0"/>
            <a:r>
              <a:rPr lang="id-ID" dirty="0"/>
              <a:t>Memudahkan pelanggan dalam melakukan pemesanan rumah kayu agar aman dari penipuan.</a:t>
            </a:r>
            <a:endParaRPr lang="en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2562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18C86-EDD4-F14E-B8D4-A6F015BBB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METODE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BFF561-5B01-314A-A505-7FE034C6B705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2"/>
          <a:stretch/>
        </p:blipFill>
        <p:spPr bwMode="auto">
          <a:xfrm>
            <a:off x="126202" y="2220052"/>
            <a:ext cx="5294884" cy="387357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B2F0E4-D797-A04D-AC9A-ABA62D37A488}"/>
              </a:ext>
            </a:extLst>
          </p:cNvPr>
          <p:cNvSpPr txBox="1"/>
          <p:nvPr/>
        </p:nvSpPr>
        <p:spPr>
          <a:xfrm>
            <a:off x="5529944" y="2939178"/>
            <a:ext cx="72029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(</a:t>
            </a:r>
            <a:r>
              <a:rPr lang="en-US" i="1" dirty="0"/>
              <a:t>Requirement</a:t>
            </a:r>
            <a:r>
              <a:rPr lang="en-US" dirty="0"/>
              <a:t>)</a:t>
            </a:r>
          </a:p>
          <a:p>
            <a:endParaRPr lang="en-ID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Design </a:t>
            </a:r>
            <a:r>
              <a:rPr lang="en-US" dirty="0" err="1"/>
              <a:t>sistem</a:t>
            </a:r>
            <a:r>
              <a:rPr lang="en-US" dirty="0"/>
              <a:t> (</a:t>
            </a:r>
            <a:r>
              <a:rPr lang="en-US" i="1" dirty="0"/>
              <a:t>Design System</a:t>
            </a:r>
            <a:r>
              <a:rPr lang="en-US" dirty="0"/>
              <a:t>)</a:t>
            </a:r>
          </a:p>
          <a:p>
            <a:endParaRPr lang="en-ID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implemention</a:t>
            </a:r>
            <a:r>
              <a:rPr lang="en-US" dirty="0"/>
              <a:t> (</a:t>
            </a:r>
            <a:r>
              <a:rPr lang="en-US" i="1" dirty="0"/>
              <a:t>Coding</a:t>
            </a:r>
            <a:r>
              <a:rPr lang="en-US" dirty="0"/>
              <a:t> &amp; </a:t>
            </a:r>
            <a:r>
              <a:rPr lang="en-US" i="1" dirty="0"/>
              <a:t>Testing</a:t>
            </a:r>
            <a:r>
              <a:rPr lang="en-US" dirty="0"/>
              <a:t>)</a:t>
            </a:r>
          </a:p>
          <a:p>
            <a:endParaRPr lang="en-ID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Penerapan</a:t>
            </a:r>
            <a:r>
              <a:rPr lang="en-US" dirty="0"/>
              <a:t> / </a:t>
            </a:r>
            <a:r>
              <a:rPr lang="en-US" dirty="0" err="1"/>
              <a:t>Pengujian</a:t>
            </a:r>
            <a:r>
              <a:rPr lang="en-US" dirty="0"/>
              <a:t> Program (</a:t>
            </a:r>
            <a:r>
              <a:rPr lang="en-US" i="1" dirty="0"/>
              <a:t>Integration</a:t>
            </a:r>
            <a:r>
              <a:rPr lang="en-US" dirty="0"/>
              <a:t> &amp; </a:t>
            </a:r>
            <a:r>
              <a:rPr lang="en-US" i="1" dirty="0"/>
              <a:t>Testing</a:t>
            </a:r>
            <a:r>
              <a:rPr lang="en-US" dirty="0"/>
              <a:t>)</a:t>
            </a:r>
          </a:p>
          <a:p>
            <a:endParaRPr lang="en-ID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Pemeliharaan</a:t>
            </a:r>
            <a:r>
              <a:rPr lang="en-US" dirty="0"/>
              <a:t> (</a:t>
            </a:r>
            <a:r>
              <a:rPr lang="en-US" i="1" dirty="0"/>
              <a:t>Operation</a:t>
            </a:r>
            <a:r>
              <a:rPr lang="en-US" dirty="0"/>
              <a:t> &amp; </a:t>
            </a:r>
            <a:r>
              <a:rPr lang="en-US" i="1" dirty="0"/>
              <a:t>Maintenance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B900C8-BB40-7741-980D-21FB5AFF32FB}"/>
              </a:ext>
            </a:extLst>
          </p:cNvPr>
          <p:cNvSpPr txBox="1"/>
          <p:nvPr/>
        </p:nvSpPr>
        <p:spPr>
          <a:xfrm>
            <a:off x="5773781" y="2220052"/>
            <a:ext cx="3265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METODE WATERFALL</a:t>
            </a:r>
          </a:p>
        </p:txBody>
      </p:sp>
    </p:spTree>
    <p:extLst>
      <p:ext uri="{BB962C8B-B14F-4D97-AF65-F5344CB8AC3E}">
        <p14:creationId xmlns:p14="http://schemas.microsoft.com/office/powerpoint/2010/main" val="95897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A38B8-C775-4949-8DC7-942DBEBFA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782486"/>
            <a:ext cx="8610600" cy="1293028"/>
          </a:xfrm>
        </p:spPr>
        <p:txBody>
          <a:bodyPr/>
          <a:lstStyle/>
          <a:p>
            <a:r>
              <a:rPr lang="en-US" dirty="0"/>
              <a:t>PERANCANGAN SISTEM</a:t>
            </a:r>
          </a:p>
        </p:txBody>
      </p:sp>
    </p:spTree>
    <p:extLst>
      <p:ext uri="{BB962C8B-B14F-4D97-AF65-F5344CB8AC3E}">
        <p14:creationId xmlns:p14="http://schemas.microsoft.com/office/powerpoint/2010/main" val="302184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E967-43BC-304B-ABB7-C0EB2B90C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223" y="450864"/>
            <a:ext cx="8610600" cy="1293028"/>
          </a:xfrm>
        </p:spPr>
        <p:txBody>
          <a:bodyPr/>
          <a:lstStyle/>
          <a:p>
            <a:r>
              <a:rPr lang="en-US" dirty="0" err="1"/>
              <a:t>ANAlisa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berjalan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4F19B7-281F-294F-BC81-DA4A550E6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3896" y="1623059"/>
            <a:ext cx="7855131" cy="50652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3627214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{3B15516E-9CF2-ED42-8326-B612D888EEE3}tf10001079</Template>
  <TotalTime>4007</TotalTime>
  <Words>625</Words>
  <Application>Microsoft Macintosh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American Typewriter</vt:lpstr>
      <vt:lpstr>Arial</vt:lpstr>
      <vt:lpstr>Baskerville</vt:lpstr>
      <vt:lpstr>Century Gothic</vt:lpstr>
      <vt:lpstr>Wingdings</vt:lpstr>
      <vt:lpstr>Vapor Trail</vt:lpstr>
      <vt:lpstr>         SIDANG SKRIPSI  </vt:lpstr>
      <vt:lpstr>LATAR BELAKANG</vt:lpstr>
      <vt:lpstr>PowerPoint Presentation</vt:lpstr>
      <vt:lpstr>IDENTIFIKASI MASALAH</vt:lpstr>
      <vt:lpstr>RUMUSAN MASALAH</vt:lpstr>
      <vt:lpstr>TUJUAN PENELITIAN</vt:lpstr>
      <vt:lpstr>METODE PENGembangan Sistem</vt:lpstr>
      <vt:lpstr>PERANCANGAN SISTEM</vt:lpstr>
      <vt:lpstr>ANAlisa sistem berjalan</vt:lpstr>
      <vt:lpstr>ANALISA SISTEM USULAN</vt:lpstr>
      <vt:lpstr>Use case diagram</vt:lpstr>
      <vt:lpstr>Metode Pengujian</vt:lpstr>
      <vt:lpstr>kesimpulan</vt:lpstr>
      <vt:lpstr>SEKIAN DAN 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SIDANG SKRIPSI  </dc:title>
  <dc:creator>hendrawyt34@gmail.com</dc:creator>
  <cp:lastModifiedBy>hendrawyt34@gmail.com</cp:lastModifiedBy>
  <cp:revision>12</cp:revision>
  <dcterms:created xsi:type="dcterms:W3CDTF">2021-02-08T14:11:06Z</dcterms:created>
  <dcterms:modified xsi:type="dcterms:W3CDTF">2021-02-11T18:14:44Z</dcterms:modified>
</cp:coreProperties>
</file>