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63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5EC94-1D20-47C8-BC63-2B2E3029BF9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9BE57-E8C4-492D-8DE6-B3EC8721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5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BE57-E8C4-492D-8DE6-B3EC8721D2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1"/>
            <a:ext cx="7620000" cy="1676400"/>
          </a:xfrm>
        </p:spPr>
        <p:txBody>
          <a:bodyPr/>
          <a:lstStyle/>
          <a:p>
            <a:r>
              <a:rPr lang="en-US" dirty="0" smtClean="0"/>
              <a:t>Agile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667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endParaRPr lang="ar-EG" sz="3000" dirty="0" smtClean="0"/>
          </a:p>
          <a:p>
            <a:pPr marL="0" indent="0" algn="r" rtl="1">
              <a:buNone/>
            </a:pPr>
            <a:r>
              <a:rPr lang="ar-EG" sz="3000" dirty="0" smtClean="0"/>
              <a:t>اكتسبت </a:t>
            </a:r>
            <a:r>
              <a:rPr lang="en-US" sz="3000" dirty="0"/>
              <a:t>Agile </a:t>
            </a:r>
            <a:r>
              <a:rPr lang="en-US" sz="3000" dirty="0" smtClean="0"/>
              <a:t>Method</a:t>
            </a:r>
            <a:r>
              <a:rPr lang="ar-EG" sz="3000" dirty="0" smtClean="0"/>
              <a:t> أو ما يعرف «بالمنهجية الرشيقة» شعبية </a:t>
            </a:r>
            <a:r>
              <a:rPr lang="ar-EG" sz="3000" dirty="0"/>
              <a:t>كبيرة نظرًا لقدرتها على تقديم </a:t>
            </a:r>
            <a:r>
              <a:rPr lang="ar-EG" sz="3000" dirty="0" smtClean="0"/>
              <a:t>تحسينات تدريجية في كل إصدار، بالاضافة الى القدرة على التكيف </a:t>
            </a:r>
            <a:r>
              <a:rPr lang="ar-EG" sz="3000" dirty="0"/>
              <a:t>مع المتطلبات المتغيرة، وتعزيز الفرق التعاونية والمتحمسة.</a:t>
            </a:r>
            <a:endParaRPr lang="en-US" sz="3000" dirty="0"/>
          </a:p>
          <a:p>
            <a:pPr marL="0" indent="0" algn="r" rtl="1">
              <a:buNone/>
            </a:pPr>
            <a:r>
              <a:rPr lang="ar-EG" sz="3000" dirty="0" smtClean="0"/>
              <a:t>وفي هذا العرض سنتناول ما يلي:</a:t>
            </a:r>
            <a:endParaRPr lang="ar-EG" sz="3000" dirty="0"/>
          </a:p>
          <a:p>
            <a:pPr algn="r" rtl="1"/>
            <a:r>
              <a:rPr lang="ar-EG" sz="3000" dirty="0" smtClean="0"/>
              <a:t>مفهوم </a:t>
            </a:r>
            <a:r>
              <a:rPr lang="en-US" sz="3000" dirty="0"/>
              <a:t>Agile </a:t>
            </a:r>
            <a:r>
              <a:rPr lang="en-US" sz="3000" dirty="0" smtClean="0"/>
              <a:t>Method</a:t>
            </a:r>
            <a:r>
              <a:rPr lang="ar-EG" sz="3000" dirty="0" smtClean="0"/>
              <a:t>.</a:t>
            </a:r>
            <a:endParaRPr lang="ar-EG" sz="3000" dirty="0"/>
          </a:p>
          <a:p>
            <a:pPr algn="r" rtl="1"/>
            <a:r>
              <a:rPr lang="ar-EG" sz="3000" dirty="0" smtClean="0"/>
              <a:t>قيم ومباديء</a:t>
            </a:r>
            <a:r>
              <a:rPr lang="en-US" sz="3000" dirty="0" smtClean="0"/>
              <a:t>Agile Method</a:t>
            </a:r>
            <a:r>
              <a:rPr lang="ar-EG" sz="3000" dirty="0" smtClean="0"/>
              <a:t>. </a:t>
            </a:r>
          </a:p>
          <a:p>
            <a:pPr algn="r" rtl="1"/>
            <a:r>
              <a:rPr lang="ar-EG" sz="3000" dirty="0" smtClean="0"/>
              <a:t>أهداف </a:t>
            </a:r>
            <a:r>
              <a:rPr lang="en-US" sz="3000" dirty="0"/>
              <a:t>Agile </a:t>
            </a:r>
            <a:r>
              <a:rPr lang="en-US" sz="3000" dirty="0" smtClean="0"/>
              <a:t>Method</a:t>
            </a:r>
            <a:r>
              <a:rPr lang="ar-EG" sz="3000" dirty="0" smtClean="0"/>
              <a:t>.</a:t>
            </a:r>
            <a:endParaRPr lang="ar-EG" sz="3000" dirty="0"/>
          </a:p>
          <a:p>
            <a:pPr algn="r" rtl="1"/>
            <a:r>
              <a:rPr lang="ar-EG" sz="3000" dirty="0" smtClean="0"/>
              <a:t>أشهر تطبيقات</a:t>
            </a:r>
            <a:r>
              <a:rPr lang="en-US" sz="3000" dirty="0"/>
              <a:t>Agile </a:t>
            </a:r>
            <a:r>
              <a:rPr lang="en-US" sz="3000" dirty="0" smtClean="0"/>
              <a:t>Method</a:t>
            </a:r>
            <a:r>
              <a:rPr lang="ar-EG" sz="3000" dirty="0" smtClean="0"/>
              <a:t> .</a:t>
            </a:r>
            <a:endParaRPr lang="en-US" sz="3000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Simplified Arabic" pitchFamily="18" charset="-78"/>
              </a:rPr>
              <a:t>Agile Method</a:t>
            </a:r>
            <a:r>
              <a:rPr lang="ar-EG" b="1" dirty="0" smtClean="0">
                <a:cs typeface="Simplified Arabic" pitchFamily="18" charset="-78"/>
              </a:rPr>
              <a:t>مفهوم</a:t>
            </a:r>
            <a:r>
              <a:rPr lang="ar-EG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endParaRPr lang="en-US" b="1" dirty="0">
              <a:latin typeface="Simplified Arabic" pitchFamily="18" charset="-78"/>
              <a:cs typeface="Simplified Arabic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EG" dirty="0" smtClean="0">
                <a:latin typeface="Simplified Arabic" pitchFamily="18" charset="-78"/>
                <a:cs typeface="Simplified Arabic" pitchFamily="18" charset="-78"/>
              </a:rPr>
              <a:t>مجموعة من الاجراءات والممارسات التعاونية والتكاملية بين مطوري البرمجيات تهدف الى تطوير برامج العمل بأعلى جودة واكثر فعالية في اسرع وقت ممكن. </a:t>
            </a:r>
            <a:endParaRPr lang="en-US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58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</a:t>
            </a:r>
            <a:r>
              <a:rPr lang="en-US" b="1" dirty="0" smtClean="0"/>
              <a:t>Method</a:t>
            </a:r>
            <a:r>
              <a:rPr lang="ar-EG" b="1" dirty="0" smtClean="0"/>
              <a:t>القيم الاربعة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2800" dirty="0" smtClean="0"/>
              <a:t>يمكننا </a:t>
            </a:r>
            <a:r>
              <a:rPr lang="ar-EG" sz="2800" dirty="0"/>
              <a:t>تعريف </a:t>
            </a:r>
            <a:r>
              <a:rPr lang="ar-EG" sz="2800" dirty="0" smtClean="0"/>
              <a:t>بأنها </a:t>
            </a:r>
            <a:r>
              <a:rPr lang="ar-EG" sz="2800" dirty="0"/>
              <a:t>نهج محدد لتطوير البرمجيات يعتمد على فلسفة أجايل الموضحة في بيان </a:t>
            </a:r>
            <a:r>
              <a:rPr lang="ar-EG" sz="2800" dirty="0" smtClean="0"/>
              <a:t>أجايل الصادر في براير 2001 .</a:t>
            </a:r>
          </a:p>
          <a:p>
            <a:pPr marL="0" indent="0" algn="r" rtl="1">
              <a:buNone/>
            </a:pPr>
            <a:r>
              <a:rPr lang="ar-EG" sz="2800" dirty="0"/>
              <a:t>يحدد بيان </a:t>
            </a:r>
            <a:r>
              <a:rPr lang="en-US" sz="2800" dirty="0"/>
              <a:t>Agile </a:t>
            </a:r>
            <a:r>
              <a:rPr lang="ar-EG" sz="2800" dirty="0"/>
              <a:t>مجموعة من 4 قيم و 12 مبدأ لتطوير </a:t>
            </a:r>
            <a:r>
              <a:rPr lang="ar-EG" sz="2800" dirty="0" smtClean="0"/>
              <a:t>البرمجيات بشكل غير تقليدي، وتنص القيم الفلسفية الاربعة على:</a:t>
            </a:r>
            <a:endParaRPr lang="ar-EG" sz="2800" dirty="0"/>
          </a:p>
          <a:p>
            <a:pPr algn="r" rtl="1"/>
            <a:r>
              <a:rPr lang="ar-EG" sz="2800" dirty="0"/>
              <a:t>أن الفلسفة تعطي الأولوية </a:t>
            </a:r>
            <a:r>
              <a:rPr lang="ar-EG" sz="2800" dirty="0" smtClean="0"/>
              <a:t>لبرنامج </a:t>
            </a:r>
            <a:r>
              <a:rPr lang="ar-EG" sz="2800" dirty="0"/>
              <a:t>العمل على التوثيق </a:t>
            </a:r>
            <a:r>
              <a:rPr lang="ar-EG" sz="2800" dirty="0" smtClean="0"/>
              <a:t>الشامل.</a:t>
            </a:r>
            <a:endParaRPr lang="ar-EG" sz="2800" dirty="0"/>
          </a:p>
          <a:p>
            <a:pPr algn="r" rtl="1"/>
            <a:r>
              <a:rPr lang="ar-EG" sz="2800" dirty="0"/>
              <a:t>أن الفلسفة تعطي الأولوية </a:t>
            </a:r>
            <a:r>
              <a:rPr lang="ar-EG" sz="2800" dirty="0" smtClean="0"/>
              <a:t>لتعاون </a:t>
            </a:r>
            <a:r>
              <a:rPr lang="ar-EG" sz="2800" dirty="0"/>
              <a:t>العملاء على التفاوض على </a:t>
            </a:r>
            <a:r>
              <a:rPr lang="ar-EG" sz="2800" dirty="0" smtClean="0"/>
              <a:t>العقد.</a:t>
            </a:r>
            <a:endParaRPr lang="ar-EG" sz="2800" dirty="0"/>
          </a:p>
          <a:p>
            <a:pPr algn="r" rtl="1"/>
            <a:r>
              <a:rPr lang="ar-EG" sz="2800" dirty="0" smtClean="0"/>
              <a:t>أن </a:t>
            </a:r>
            <a:r>
              <a:rPr lang="ar-EG" sz="2800" dirty="0"/>
              <a:t>الفلسفة تعطي الأولوية </a:t>
            </a:r>
            <a:r>
              <a:rPr lang="ar-EG" sz="2800" dirty="0" smtClean="0"/>
              <a:t>للاستجابة </a:t>
            </a:r>
            <a:r>
              <a:rPr lang="ar-EG" sz="2800" dirty="0"/>
              <a:t>للتغيير على اتباع </a:t>
            </a:r>
            <a:r>
              <a:rPr lang="ar-EG" sz="2800" dirty="0" smtClean="0"/>
              <a:t>خطة.</a:t>
            </a:r>
          </a:p>
          <a:p>
            <a:pPr algn="r" rtl="1"/>
            <a:r>
              <a:rPr lang="ar-EG" sz="2800" dirty="0" smtClean="0"/>
              <a:t>أن </a:t>
            </a:r>
            <a:r>
              <a:rPr lang="ar-EG" sz="2800" dirty="0"/>
              <a:t>الفلسفة تعطي الأولوية </a:t>
            </a:r>
            <a:r>
              <a:rPr lang="ar-EG" sz="2800" dirty="0" smtClean="0"/>
              <a:t>للأفراد </a:t>
            </a:r>
            <a:r>
              <a:rPr lang="ar-EG" sz="2800" dirty="0"/>
              <a:t>والتفاعلات على العمليات </a:t>
            </a:r>
            <a:r>
              <a:rPr lang="ar-EG" sz="2800" dirty="0" smtClean="0"/>
              <a:t>والأدوات.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7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</a:t>
            </a:r>
            <a:r>
              <a:rPr lang="ar-EG" dirty="0"/>
              <a:t>المباديء 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ar-EG" dirty="0" smtClean="0"/>
              <a:t>تعزز </a:t>
            </a:r>
            <a:r>
              <a:rPr lang="en-US" dirty="0"/>
              <a:t>Agile Method </a:t>
            </a:r>
            <a:r>
              <a:rPr lang="ar-EG" dirty="0" smtClean="0"/>
              <a:t> </a:t>
            </a:r>
            <a:r>
              <a:rPr lang="ar-EG" dirty="0"/>
              <a:t>التنمية المستدامة. </a:t>
            </a:r>
            <a:endParaRPr lang="ar-EG" dirty="0" smtClean="0"/>
          </a:p>
          <a:p>
            <a:pPr algn="r" rtl="1"/>
            <a:r>
              <a:rPr lang="ar-EG" dirty="0" smtClean="0"/>
              <a:t>يجب </a:t>
            </a:r>
            <a:r>
              <a:rPr lang="ar-EG" dirty="0"/>
              <a:t>أن يكون الرعاة والمطورون والمستخدمون قادرين على الحفاظ على وتيرة ثابتة إلى أجل غير مسمى.</a:t>
            </a:r>
          </a:p>
          <a:p>
            <a:pPr algn="r" rtl="1"/>
            <a:r>
              <a:rPr lang="ar-EG" dirty="0"/>
              <a:t>الاهتمام المستمر بالتميز التقني والتصميم الجيد يعزز خفة الحركة.</a:t>
            </a:r>
          </a:p>
          <a:p>
            <a:pPr algn="r" rtl="1"/>
            <a:r>
              <a:rPr lang="ar-EG" dirty="0"/>
              <a:t>البساطة - فن تعظيم حجم العمل غير المنجز - أمر ضروري.</a:t>
            </a:r>
          </a:p>
          <a:p>
            <a:pPr algn="r" rtl="1"/>
            <a:r>
              <a:rPr lang="ar-EG" dirty="0"/>
              <a:t>تظهر أفضل الهياكل والمتطلبات والتصاميم من فرق ذاتية التنظيم.</a:t>
            </a:r>
          </a:p>
          <a:p>
            <a:pPr algn="r" rtl="1"/>
            <a:r>
              <a:rPr lang="ar-EG" dirty="0"/>
              <a:t>على فترات منتظمة ، يفكر الفريق في كيفية أن يصبح أكثر فاعلية ، ثم يقوم بضبط سلوكه وتعديله وفقًا لذلك.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ar-EG" dirty="0" smtClean="0"/>
              <a:t>إرضاء </a:t>
            </a:r>
            <a:r>
              <a:rPr lang="ar-EG" dirty="0"/>
              <a:t>العميل </a:t>
            </a:r>
            <a:r>
              <a:rPr lang="ar-EG" dirty="0" smtClean="0"/>
              <a:t>أولوية قصوى.</a:t>
            </a:r>
            <a:endParaRPr lang="ar-EG" dirty="0"/>
          </a:p>
          <a:p>
            <a:pPr algn="r" rtl="1"/>
            <a:r>
              <a:rPr lang="ar-EG" dirty="0" smtClean="0"/>
              <a:t>توصيل </a:t>
            </a:r>
            <a:r>
              <a:rPr lang="ar-EG" dirty="0"/>
              <a:t>برامج العمل بشكل متكرر ، من أسبوعين إلى شهرين ، مع تفضيل على النطاق الزمني </a:t>
            </a:r>
            <a:r>
              <a:rPr lang="ar-EG" dirty="0" smtClean="0"/>
              <a:t>القصير.</a:t>
            </a:r>
            <a:endParaRPr lang="ar-EG" dirty="0"/>
          </a:p>
          <a:p>
            <a:pPr algn="r" rtl="1"/>
            <a:r>
              <a:rPr lang="ar-EG" dirty="0" smtClean="0"/>
              <a:t>التعاون المستمر بين رجال </a:t>
            </a:r>
            <a:r>
              <a:rPr lang="ar-EG" dirty="0"/>
              <a:t>الأعمال </a:t>
            </a:r>
            <a:r>
              <a:rPr lang="ar-EG" dirty="0" smtClean="0"/>
              <a:t>والمطورين </a:t>
            </a:r>
            <a:r>
              <a:rPr lang="ar-EG" dirty="0"/>
              <a:t>طوال فترة المشروع.</a:t>
            </a:r>
          </a:p>
          <a:p>
            <a:pPr algn="r" rtl="1"/>
            <a:r>
              <a:rPr lang="ar-EG" dirty="0" smtClean="0"/>
              <a:t>منح الثقة والدعم للأفراد لإنجاز المهام.</a:t>
            </a:r>
            <a:endParaRPr lang="ar-EG" dirty="0"/>
          </a:p>
          <a:p>
            <a:pPr algn="r" rtl="1"/>
            <a:r>
              <a:rPr lang="ar-EG" dirty="0"/>
              <a:t>الطريقة الأكثر كفاءة وفعالية لنقل المعلومات إلى فريق التطوير </a:t>
            </a:r>
            <a:r>
              <a:rPr lang="ar-EG" dirty="0" smtClean="0"/>
              <a:t>هي النقاش المباشر والتفاعل المستمر.</a:t>
            </a:r>
          </a:p>
          <a:p>
            <a:pPr algn="r" rtl="1"/>
            <a:r>
              <a:rPr lang="ar-EG" dirty="0"/>
              <a:t>عمل البرنامج هو المقياس الأساسي للتقدم</a:t>
            </a:r>
            <a:r>
              <a:rPr lang="ar-EG" dirty="0" smtClean="0"/>
              <a:t>.</a:t>
            </a:r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</a:t>
            </a:r>
            <a:r>
              <a:rPr lang="en-US" b="1" dirty="0" smtClean="0"/>
              <a:t>Method</a:t>
            </a:r>
            <a:r>
              <a:rPr lang="ar-EG" b="1" dirty="0" smtClean="0"/>
              <a:t> أهداف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buFont typeface="Wingdings" pitchFamily="2" charset="2"/>
              <a:buChar char="Ø"/>
            </a:pPr>
            <a:r>
              <a:rPr lang="ar-EG" dirty="0"/>
              <a:t>التفاعل المستمر بين مطوري البرمجيات من المصممين والمختبرين مع العملاء والمستخدمين.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dirty="0"/>
              <a:t>تقييم المنتج بشكل دوري وتحسينه عبر الاصدارات المتكررة.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dirty="0"/>
              <a:t>التكيف مع تغير الأولويات بناء على احتياجات المستخدمين والعملاء.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dirty="0"/>
              <a:t>التركيز على جودة المنتج النهائي.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dirty="0"/>
              <a:t>التكامل المتكرر لتغييرات التعليمات البرمجية والاختبار المستمر لضمان الكشف المبكر عن المشكلات للحفاظ على مستوى عال من جودة البرامج</a:t>
            </a:r>
            <a:r>
              <a:rPr lang="ar-EG" dirty="0" smtClean="0"/>
              <a:t>.</a:t>
            </a:r>
          </a:p>
          <a:p>
            <a:pPr algn="r" rtl="1">
              <a:buFont typeface="Wingdings" pitchFamily="2" charset="2"/>
              <a:buChar char="Ø"/>
            </a:pPr>
            <a:r>
              <a:rPr lang="ar-EG" dirty="0" smtClean="0"/>
              <a:t>فرق </a:t>
            </a:r>
            <a:r>
              <a:rPr lang="ar-EG" dirty="0"/>
              <a:t>متعددة </a:t>
            </a:r>
            <a:r>
              <a:rPr lang="ar-EG" dirty="0" smtClean="0"/>
              <a:t>الوظائف وتتكون </a:t>
            </a:r>
            <a:r>
              <a:rPr lang="ar-EG" dirty="0"/>
              <a:t>من المطورين والمختبرين والمصممين </a:t>
            </a:r>
            <a:r>
              <a:rPr lang="ar-EG" dirty="0" smtClean="0"/>
              <a:t>وتعمل </a:t>
            </a:r>
            <a:r>
              <a:rPr lang="ar-EG" dirty="0"/>
              <a:t>هذه الفرق بشكل تعاوني وتنظيم ذاتي لتحقيق أهداف </a:t>
            </a:r>
            <a:r>
              <a:rPr lang="ar-EG" dirty="0" smtClean="0"/>
              <a:t>المشروع </a:t>
            </a:r>
            <a:r>
              <a:rPr lang="ar-EG" dirty="0"/>
              <a:t>من خلال وجود مجموعة متنوعة من المهارات داخل </a:t>
            </a:r>
            <a:r>
              <a:rPr lang="ar-EG" dirty="0" smtClean="0"/>
              <a:t>الفريق الواحد.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r>
              <a:rPr lang="en-US" dirty="0" smtClean="0"/>
              <a:t>Method</a:t>
            </a:r>
            <a:r>
              <a:rPr lang="ar-EG" dirty="0"/>
              <a:t>أ</a:t>
            </a:r>
            <a:r>
              <a:rPr lang="ar-EG" dirty="0" smtClean="0"/>
              <a:t>شهر تطبيقات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dirty="0" smtClean="0"/>
              <a:t> من أهم أطر عمل</a:t>
            </a:r>
            <a:r>
              <a:rPr lang="en-US" dirty="0" smtClean="0"/>
              <a:t> </a:t>
            </a:r>
            <a:r>
              <a:rPr lang="en-US" smtClean="0"/>
              <a:t>Agile Method </a:t>
            </a:r>
            <a:endParaRPr lang="ar-EG" dirty="0" smtClean="0"/>
          </a:p>
          <a:p>
            <a:pPr algn="r" rtl="1"/>
            <a:r>
              <a:rPr lang="en-US" dirty="0" smtClean="0"/>
              <a:t>Scrum </a:t>
            </a:r>
            <a:endParaRPr lang="ar-EG" dirty="0" smtClean="0"/>
          </a:p>
          <a:p>
            <a:pPr algn="r" rtl="1"/>
            <a:r>
              <a:rPr lang="en-US" dirty="0" err="1" smtClean="0"/>
              <a:t>Kanban</a:t>
            </a:r>
            <a:r>
              <a:rPr lang="en-US" dirty="0" smtClean="0"/>
              <a:t> </a:t>
            </a:r>
            <a:endParaRPr lang="ar-EG" dirty="0" smtClean="0"/>
          </a:p>
          <a:p>
            <a:pPr algn="r" rtl="1"/>
            <a:r>
              <a:rPr lang="ar-EG" dirty="0"/>
              <a:t>(</a:t>
            </a:r>
            <a:r>
              <a:rPr lang="en-US" dirty="0" smtClean="0"/>
              <a:t>Extreme </a:t>
            </a:r>
            <a:r>
              <a:rPr lang="en-US" dirty="0"/>
              <a:t>Programming (</a:t>
            </a:r>
            <a:r>
              <a:rPr lang="en-US" dirty="0" smtClean="0"/>
              <a:t>XP</a:t>
            </a:r>
            <a:endParaRPr lang="ar-EG" dirty="0" smtClean="0"/>
          </a:p>
          <a:p>
            <a:pPr marL="0" indent="0" algn="r" rtl="1">
              <a:buNone/>
            </a:pPr>
            <a:endParaRPr lang="ar-EG" dirty="0" smtClean="0"/>
          </a:p>
          <a:p>
            <a:pPr marL="0" indent="0" algn="r" rtl="1">
              <a:buNone/>
            </a:pPr>
            <a:r>
              <a:rPr lang="en-US" dirty="0" smtClean="0"/>
              <a:t> </a:t>
            </a:r>
            <a:r>
              <a:rPr lang="ar-EG" dirty="0"/>
              <a:t>يوفر كل </a:t>
            </a:r>
            <a:r>
              <a:rPr lang="ar-EG" dirty="0" smtClean="0"/>
              <a:t>إطار عمل مجموعة </a:t>
            </a:r>
            <a:r>
              <a:rPr lang="ar-EG" dirty="0"/>
              <a:t>من الممارسات </a:t>
            </a:r>
            <a:r>
              <a:rPr lang="ar-EG" dirty="0" smtClean="0"/>
              <a:t>والأوامر </a:t>
            </a:r>
            <a:r>
              <a:rPr lang="ar-EG" dirty="0"/>
              <a:t>التوجيهية المصممة خصيصًا لتلبية احتياجات المشروع </a:t>
            </a:r>
            <a:r>
              <a:rPr lang="ar-EG" dirty="0" smtClean="0"/>
              <a:t>المحددة.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445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Method</vt:lpstr>
      <vt:lpstr>Agile Method</vt:lpstr>
      <vt:lpstr>Agile Methodمفهوم </vt:lpstr>
      <vt:lpstr>Agile Methodالقيم الاربعة </vt:lpstr>
      <vt:lpstr>Agile Methodالمباديء 12 </vt:lpstr>
      <vt:lpstr>Agile Method أهداف </vt:lpstr>
      <vt:lpstr>Agile Methodأشهر تطبيقات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</dc:title>
  <dc:creator>M</dc:creator>
  <cp:lastModifiedBy>M</cp:lastModifiedBy>
  <cp:revision>18</cp:revision>
  <dcterms:created xsi:type="dcterms:W3CDTF">2006-08-16T00:00:00Z</dcterms:created>
  <dcterms:modified xsi:type="dcterms:W3CDTF">2024-05-15T11:16:09Z</dcterms:modified>
</cp:coreProperties>
</file>