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620000" cy="2057400"/>
          </a:xfrm>
        </p:spPr>
        <p:txBody>
          <a:bodyPr>
            <a:normAutofit fontScale="90000"/>
          </a:bodyPr>
          <a:lstStyle/>
          <a:p>
            <a:r>
              <a:rPr lang="ar-EG" dirty="0" smtClean="0"/>
              <a:t> </a:t>
            </a:r>
            <a:r>
              <a:rPr lang="en-US" dirty="0" smtClean="0"/>
              <a:t> </a:t>
            </a:r>
            <a:r>
              <a:rPr lang="en-US" sz="3600" b="1" dirty="0" err="1" smtClean="0"/>
              <a:t>Diffrences</a:t>
            </a:r>
            <a:r>
              <a:rPr lang="en-US" sz="3600" b="1" dirty="0" smtClean="0"/>
              <a:t> between Continuous </a:t>
            </a:r>
            <a:r>
              <a:rPr lang="en-US" sz="3600" b="1" dirty="0"/>
              <a:t>integration (</a:t>
            </a:r>
            <a:r>
              <a:rPr lang="en-US" sz="3600" b="1" dirty="0" smtClean="0"/>
              <a:t>CI), </a:t>
            </a:r>
            <a:r>
              <a:rPr lang="en-US" sz="3600" b="1" dirty="0" smtClean="0"/>
              <a:t>Continuous Deployment (CD</a:t>
            </a:r>
            <a:r>
              <a:rPr lang="en-US" sz="3600" b="1" dirty="0"/>
              <a:t>)&amp;Continuous </a:t>
            </a:r>
            <a:r>
              <a:rPr lang="en-US" sz="3600" b="1" dirty="0" smtClean="0"/>
              <a:t>Delivery</a:t>
            </a:r>
            <a:r>
              <a:rPr lang="en-US" sz="3600" b="1" dirty="0"/>
              <a:t>(CD)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err="1"/>
              <a:t>Diffrences</a:t>
            </a:r>
            <a:r>
              <a:rPr lang="en-US" sz="2400" b="1" dirty="0"/>
              <a:t> between Continuous integration (CI), Continuous Deployment (CD)&amp;Continuous Delivery(CD)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000" dirty="0"/>
              <a:t>في عالم </a:t>
            </a:r>
            <a:r>
              <a:rPr lang="en-US" sz="2000" dirty="0" err="1" smtClean="0"/>
              <a:t>DevOps</a:t>
            </a:r>
            <a:r>
              <a:rPr lang="en-US" sz="2000" dirty="0"/>
              <a:t>، </a:t>
            </a:r>
            <a:r>
              <a:rPr lang="ar-EG" sz="2000" dirty="0" smtClean="0"/>
              <a:t>هناك خطأ شائع في استخدام مصطلحات </a:t>
            </a:r>
            <a:r>
              <a:rPr lang="ar-EG" sz="2000" dirty="0"/>
              <a:t>التكامل المستمر والتسليم المستمر والنشر </a:t>
            </a:r>
            <a:r>
              <a:rPr lang="ar-EG" sz="2000" dirty="0" smtClean="0"/>
              <a:t>المستمركمترادفات، فعلى </a:t>
            </a:r>
            <a:r>
              <a:rPr lang="ar-EG" sz="2000" dirty="0"/>
              <a:t>الرغم من أن جميعها جزء من عملية تسليم البرنامج، إلا أن لكل منها متطلباته الخاصة، </a:t>
            </a:r>
            <a:r>
              <a:rPr lang="ar-EG" sz="2000" dirty="0" smtClean="0"/>
              <a:t>وفوائده، وفهم </a:t>
            </a:r>
            <a:r>
              <a:rPr lang="ar-EG" sz="2000" dirty="0"/>
              <a:t>هذه الاختلافات هو الخطوة الأولى في تنفيذها بشكل </a:t>
            </a:r>
            <a:r>
              <a:rPr lang="ar-EG" sz="2000" dirty="0" smtClean="0"/>
              <a:t>صحيح، </a:t>
            </a:r>
            <a:r>
              <a:rPr lang="ar-EG" sz="2000" dirty="0"/>
              <a:t>ولكن ما هي الاختلافات وكيف تتناسب الأساليب المختلفة مع </a:t>
            </a:r>
            <a:r>
              <a:rPr lang="ar-EG" sz="2000" dirty="0" smtClean="0"/>
              <a:t>عملية التطوير.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35933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/>
              <a:t> </a:t>
            </a:r>
            <a:r>
              <a:rPr lang="ar-EG" sz="2400" dirty="0" smtClean="0"/>
              <a:t>هو إحدى </a:t>
            </a:r>
            <a:r>
              <a:rPr lang="ar-EG" sz="2400" dirty="0"/>
              <a:t>ممارسات </a:t>
            </a:r>
            <a:r>
              <a:rPr lang="ar-EG" sz="2400" dirty="0" smtClean="0"/>
              <a:t>هندسة البرمجيات التي </a:t>
            </a:r>
            <a:r>
              <a:rPr lang="ar-EG" sz="2400" dirty="0"/>
              <a:t>تعمل </a:t>
            </a:r>
            <a:r>
              <a:rPr lang="ar-EG" sz="2400" dirty="0" smtClean="0"/>
              <a:t>على دمج وأتمتة عملية التغييرات </a:t>
            </a:r>
            <a:r>
              <a:rPr lang="ar-EG" sz="2400" dirty="0"/>
              <a:t>البرمجية من مطورين متعددين في مستودع </a:t>
            </a:r>
            <a:r>
              <a:rPr lang="ar-EG" sz="2400" dirty="0" smtClean="0"/>
              <a:t>مركزي، مما يتيح للمطورين إجراء </a:t>
            </a:r>
            <a:r>
              <a:rPr lang="ar-EG" sz="2400" dirty="0"/>
              <a:t>عمليات إنشاء واختبار متكررة للكود، مما يساعد على تحديد الأخطاء وإصلاحها في وقت مبكر من عملية </a:t>
            </a:r>
            <a:r>
              <a:rPr lang="ar-EG" sz="2400" dirty="0" smtClean="0"/>
              <a:t>التطوير.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78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</a:t>
            </a:r>
            <a:r>
              <a:rPr lang="en-US" b="1" dirty="0" smtClean="0"/>
              <a:t>integration</a:t>
            </a:r>
            <a:r>
              <a:rPr lang="ar-EG" dirty="0" smtClean="0"/>
              <a:t>أهمية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أصبح</a:t>
            </a:r>
            <a:r>
              <a:rPr lang="en-US" sz="1800" dirty="0" smtClean="0"/>
              <a:t>Continuous integration</a:t>
            </a:r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من </a:t>
            </a:r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أفضل الممارسات لتطوير البرمجيات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لعدة أسباب، أهمها:</a:t>
            </a:r>
          </a:p>
          <a:p>
            <a:pPr algn="r" rtl="1"/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سرعة اكتشاف الأخطاء </a:t>
            </a:r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وتحديد موقعها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بسهولة.</a:t>
            </a:r>
            <a:endParaRPr lang="ar-EG" sz="1800" dirty="0">
              <a:latin typeface="Simplified Arabic" pitchFamily="18" charset="-78"/>
              <a:cs typeface="Simplified Arabic" pitchFamily="18" charset="-78"/>
            </a:endParaRPr>
          </a:p>
          <a:p>
            <a:pPr algn="r" rtl="1"/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تحسين جودة التعليمات البرمجية: يساعد </a:t>
            </a:r>
            <a:r>
              <a:rPr lang="en-US" sz="1800" dirty="0" smtClean="0">
                <a:latin typeface="Simplified Arabic" pitchFamily="18" charset="-78"/>
                <a:cs typeface="Simplified Arabic" pitchFamily="18" charset="-78"/>
              </a:rPr>
              <a:t>CI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 في تحديد </a:t>
            </a:r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الأخطاء وإصلاحها في وقت مبكر من عملية التطوير، مما قد يؤدي إلى برامج ذات جودة أعلى.</a:t>
            </a:r>
          </a:p>
          <a:p>
            <a:pPr algn="r" rtl="1"/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تطوير أسرع: يمكن أن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يساعد</a:t>
            </a:r>
            <a:r>
              <a:rPr lang="en-US" sz="1800" dirty="0" smtClean="0">
                <a:latin typeface="Simplified Arabic" pitchFamily="18" charset="-78"/>
                <a:cs typeface="Simplified Arabic" pitchFamily="18" charset="-78"/>
              </a:rPr>
              <a:t>CI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 في تسريع </a:t>
            </a:r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عملية التطوير عن طريق أتمتة المهام التي كان من الممكن إجراؤها يدويًا.</a:t>
            </a:r>
          </a:p>
          <a:p>
            <a:pPr algn="r" rtl="1"/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زيادة التعاون: يمكن أن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يساعد</a:t>
            </a:r>
            <a:r>
              <a:rPr lang="en-US" sz="1800" dirty="0" smtClean="0">
                <a:latin typeface="Simplified Arabic" pitchFamily="18" charset="-78"/>
                <a:cs typeface="Simplified Arabic" pitchFamily="18" charset="-78"/>
              </a:rPr>
              <a:t>CI </a:t>
            </a:r>
            <a:r>
              <a:rPr lang="ar-EG" sz="1800" dirty="0" smtClean="0">
                <a:latin typeface="Simplified Arabic" pitchFamily="18" charset="-78"/>
                <a:cs typeface="Simplified Arabic" pitchFamily="18" charset="-78"/>
              </a:rPr>
              <a:t> في </a:t>
            </a:r>
            <a:r>
              <a:rPr lang="ar-EG" sz="1800" dirty="0">
                <a:latin typeface="Simplified Arabic" pitchFamily="18" charset="-78"/>
                <a:cs typeface="Simplified Arabic" pitchFamily="18" charset="-78"/>
              </a:rPr>
              <a:t>تحسين التعاون بين المطورين من خلال توفير موقع مركزي لدمج واختبار تغييرات التعليمات البرمجية.</a:t>
            </a:r>
            <a:endParaRPr lang="en-US" sz="1800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9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</a:t>
            </a:r>
            <a:r>
              <a:rPr lang="en-US" b="1" dirty="0" smtClean="0"/>
              <a:t>Delivery (</a:t>
            </a:r>
            <a:r>
              <a:rPr lang="en-US" b="1" dirty="0"/>
              <a:t>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2800" dirty="0" smtClean="0"/>
              <a:t>هو </a:t>
            </a:r>
            <a:r>
              <a:rPr lang="ar-EG" sz="2800" dirty="0"/>
              <a:t>إحدى ممارسات هندسة البرمجيات التي تعمل على أتمتة عملية تسليم تغييرات التعليمات البرمجية من قاعدة تعليمات برمجية مشتركة إلى بيئات </a:t>
            </a:r>
            <a:r>
              <a:rPr lang="ar-EG" sz="2800" dirty="0" smtClean="0"/>
              <a:t>الإنتاج</a:t>
            </a:r>
            <a:r>
              <a:rPr lang="ar-EG" sz="2800" dirty="0"/>
              <a:t> </a:t>
            </a:r>
            <a:r>
              <a:rPr lang="ar-EG" sz="2800" dirty="0" smtClean="0"/>
              <a:t>مما يساعد في تبسيط </a:t>
            </a:r>
            <a:r>
              <a:rPr lang="ar-EG" sz="2800" dirty="0"/>
              <a:t>عملية النشر لإصدار الميزات والإصلاحات بشكل أسرع وأكثر موثوقية.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90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 </a:t>
            </a:r>
            <a:r>
              <a:rPr lang="ar-EG" dirty="0" smtClean="0"/>
              <a:t>أهمية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ar-EG" sz="2000" dirty="0"/>
              <a:t>تحسين جودة البرامج: من خلال أتمتة الاختبار وعمليات النشر، </a:t>
            </a:r>
            <a:r>
              <a:rPr lang="ar-EG" sz="2000" dirty="0" smtClean="0"/>
              <a:t>يساعد</a:t>
            </a:r>
            <a:r>
              <a:rPr lang="en-US" sz="2000" b="1" dirty="0"/>
              <a:t> Continuous </a:t>
            </a:r>
            <a:r>
              <a:rPr lang="en-US" sz="2000" b="1" dirty="0" smtClean="0"/>
              <a:t>Delivery</a:t>
            </a:r>
            <a:r>
              <a:rPr lang="ar-EG" sz="2000" b="1" dirty="0" smtClean="0"/>
              <a:t> </a:t>
            </a:r>
            <a:r>
              <a:rPr lang="ar-EG" sz="2000" dirty="0" smtClean="0"/>
              <a:t>في </a:t>
            </a:r>
            <a:r>
              <a:rPr lang="ar-EG" sz="2000" dirty="0"/>
              <a:t>اكتشاف الأخطاء في وقت مبكر من عملية التطوير.</a:t>
            </a:r>
          </a:p>
          <a:p>
            <a:pPr algn="r" rtl="1"/>
            <a:r>
              <a:rPr lang="ar-EG" sz="2000" dirty="0"/>
              <a:t>زيادة إنتاجية المطورين: يمكن للمطورين قضاء وقت أقل في عمليات النشر اليدوية ووقت أطول في كتابة التعليمات البرمجية وإضافة </a:t>
            </a:r>
            <a:r>
              <a:rPr lang="ar-EG" sz="2000" dirty="0" smtClean="0"/>
              <a:t>الميزات الحديثة.</a:t>
            </a:r>
            <a:endParaRPr lang="ar-EG" sz="2000" dirty="0"/>
          </a:p>
          <a:p>
            <a:pPr algn="r" rtl="1"/>
            <a:r>
              <a:rPr lang="ar-EG" sz="2000" dirty="0"/>
              <a:t>تعزيز رضا العملاء: من خلال تقديم ميزات جديدة وإصلاحات للأخطاء بشكل متكرر، يمكن أن يساعد </a:t>
            </a:r>
            <a:r>
              <a:rPr lang="en-US" sz="2000" b="1" dirty="0"/>
              <a:t>Continuous </a:t>
            </a:r>
            <a:r>
              <a:rPr lang="en-US" sz="2000" b="1" dirty="0" smtClean="0"/>
              <a:t>Delivery</a:t>
            </a:r>
            <a:r>
              <a:rPr lang="ar-EG" sz="2000" dirty="0" smtClean="0"/>
              <a:t> </a:t>
            </a:r>
            <a:r>
              <a:rPr lang="ar-EG" sz="2000" dirty="0"/>
              <a:t>في تحسين رضا العملاء.</a:t>
            </a:r>
          </a:p>
          <a:p>
            <a:pPr algn="r" rtl="1"/>
            <a:r>
              <a:rPr lang="ar-EG" sz="2000" dirty="0"/>
              <a:t>تقليل المخاطر: من خلال أتمتة عمليات النشر، يقلل </a:t>
            </a:r>
            <a:r>
              <a:rPr lang="en-US" sz="2000" b="1" dirty="0"/>
              <a:t>Continuous Delivery </a:t>
            </a:r>
            <a:r>
              <a:rPr lang="ar-EG" sz="2000" dirty="0" smtClean="0"/>
              <a:t>من </a:t>
            </a:r>
            <a:r>
              <a:rPr lang="ar-EG" sz="2000" dirty="0"/>
              <a:t>مخاطر إدخال الأخطاء في الإنتاج.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65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Continuous </a:t>
            </a:r>
            <a:r>
              <a:rPr lang="en-US" sz="4000" b="1" dirty="0" smtClean="0"/>
              <a:t>deployment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400" dirty="0" smtClean="0"/>
              <a:t>هو أحد أساليب </a:t>
            </a:r>
            <a:r>
              <a:rPr lang="ar-EG" sz="2400" dirty="0"/>
              <a:t>هندسة البرمجيات حيث يتم إصدار تغييرات التعليمات البرمجية تلقائيًا إلى الإنتاج بعد إكمال سلسلة من الاختبارات الآلية </a:t>
            </a:r>
            <a:r>
              <a:rPr lang="ar-EG" sz="2400" dirty="0" smtClean="0"/>
              <a:t>بنجاح، يعد هذا الاسلوب امتدادا ل</a:t>
            </a:r>
            <a:r>
              <a:rPr lang="en-US" sz="2400" b="1" dirty="0" smtClean="0"/>
              <a:t> </a:t>
            </a:r>
            <a:r>
              <a:rPr lang="en-US" sz="2400" b="1" dirty="0"/>
              <a:t>Continuous </a:t>
            </a:r>
            <a:r>
              <a:rPr lang="en-US" sz="2400" b="1" dirty="0" smtClean="0"/>
              <a:t>Delivery</a:t>
            </a:r>
            <a:r>
              <a:rPr lang="ar-EG" sz="2400" dirty="0" smtClean="0"/>
              <a:t>الذي </a:t>
            </a:r>
            <a:r>
              <a:rPr lang="ar-EG" sz="2400" dirty="0"/>
              <a:t>يعمل على أتمتة عملية إصدار البرنامج حتى </a:t>
            </a:r>
            <a:r>
              <a:rPr lang="ar-EG" sz="2400" dirty="0" smtClean="0"/>
              <a:t>الوصول </a:t>
            </a:r>
            <a:r>
              <a:rPr lang="ar-EG" sz="2400" dirty="0"/>
              <a:t>إ</a:t>
            </a:r>
            <a:r>
              <a:rPr lang="ar-EG" sz="2400" dirty="0" smtClean="0"/>
              <a:t>لى مرحلة </a:t>
            </a:r>
            <a:r>
              <a:rPr lang="ar-EG" sz="2400" dirty="0"/>
              <a:t>النشر.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7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Continuous deployment</a:t>
            </a:r>
            <a:r>
              <a:rPr lang="ar-EG" sz="4000" b="1" dirty="0" smtClean="0"/>
              <a:t>أهمية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000" dirty="0"/>
              <a:t>وقت أسرع لتسويق الميزات الجديدة وإصلاحات </a:t>
            </a:r>
            <a:r>
              <a:rPr lang="ar-EG" sz="2000" dirty="0" smtClean="0"/>
              <a:t>الأخطاء.</a:t>
            </a:r>
            <a:endParaRPr lang="ar-EG" sz="2000" dirty="0"/>
          </a:p>
          <a:p>
            <a:pPr algn="r" rtl="1"/>
            <a:r>
              <a:rPr lang="ar-EG" sz="2000" dirty="0"/>
              <a:t>تقليل مخاطر الانحدارات بسبب عمليات النشر </a:t>
            </a:r>
            <a:r>
              <a:rPr lang="ar-EG" sz="2000" dirty="0" smtClean="0"/>
              <a:t>المتكررة.</a:t>
            </a:r>
            <a:endParaRPr lang="ar-EG" sz="2000" dirty="0"/>
          </a:p>
          <a:p>
            <a:pPr algn="r" rtl="1"/>
            <a:r>
              <a:rPr lang="ar-EG" sz="2000" dirty="0"/>
              <a:t>تحسين جودة وموثوقية </a:t>
            </a:r>
            <a:r>
              <a:rPr lang="ar-EG" sz="2000" dirty="0" smtClean="0"/>
              <a:t>البرمجيات.</a:t>
            </a:r>
            <a:endParaRPr lang="ar-EG" sz="2000" dirty="0"/>
          </a:p>
          <a:p>
            <a:pPr marL="0" indent="0" algn="r" rtl="1">
              <a:buNone/>
            </a:pPr>
            <a:r>
              <a:rPr lang="ar-EG" sz="2000" dirty="0" smtClean="0"/>
              <a:t>ومع </a:t>
            </a:r>
            <a:r>
              <a:rPr lang="ar-EG" sz="2000" dirty="0"/>
              <a:t>ذلك، </a:t>
            </a:r>
            <a:r>
              <a:rPr lang="ar-EG" sz="2000" dirty="0" smtClean="0"/>
              <a:t>فإن </a:t>
            </a:r>
            <a:r>
              <a:rPr lang="en-US" sz="2000" dirty="0" smtClean="0"/>
              <a:t>Continuous deployment</a:t>
            </a:r>
            <a:r>
              <a:rPr lang="ar-EG" sz="2000" dirty="0" smtClean="0"/>
              <a:t> له </a:t>
            </a:r>
            <a:r>
              <a:rPr lang="ar-EG" sz="2000" dirty="0"/>
              <a:t>أيضًا بعض العيوب التي يجب أخذها في الاعتبار</a:t>
            </a:r>
            <a:r>
              <a:rPr lang="ar-EG" sz="2000" dirty="0" smtClean="0"/>
              <a:t>:</a:t>
            </a:r>
            <a:endParaRPr lang="ar-EG" sz="2000" dirty="0"/>
          </a:p>
          <a:p>
            <a:pPr algn="r" rtl="1"/>
            <a:r>
              <a:rPr lang="ar-EG" sz="2000" dirty="0"/>
              <a:t>يتطلب درجة عالية من الأتمتة </a:t>
            </a:r>
            <a:r>
              <a:rPr lang="ar-EG" sz="2000" dirty="0" smtClean="0"/>
              <a:t>والاختبار.</a:t>
            </a:r>
            <a:endParaRPr lang="ar-EG" sz="2000" dirty="0"/>
          </a:p>
          <a:p>
            <a:pPr algn="r" rtl="1"/>
            <a:r>
              <a:rPr lang="ar-EG" sz="2000" dirty="0"/>
              <a:t>يمكن أن يؤدي إلى مشاكل إنتاجية أكثر تكرارًا إذا لم يتم اتخاذ </a:t>
            </a:r>
            <a:r>
              <a:rPr lang="ar-EG" sz="2000" dirty="0" smtClean="0"/>
              <a:t>الاحتياطات المناسبة.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357240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475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Diffrences between Continuous integration (CI), Continuous Deployment (CD)&amp;Continuous Delivery(CD) </vt:lpstr>
      <vt:lpstr>Diffrences between Continuous integration (CI), Continuous Deployment (CD)&amp;Continuous Delivery(CD) </vt:lpstr>
      <vt:lpstr>Continuous integration (CI)</vt:lpstr>
      <vt:lpstr>Continuous integrationأهمية </vt:lpstr>
      <vt:lpstr>Continuous Delivery (CD)</vt:lpstr>
      <vt:lpstr>Continuous Delivery أهمية </vt:lpstr>
      <vt:lpstr>Continuous deployment</vt:lpstr>
      <vt:lpstr>Continuous deploymentأهمية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Diffrences between Continuous integration (CI) &amp; Continuous Deployment (CD) </dc:title>
  <dc:creator>M</dc:creator>
  <cp:lastModifiedBy>M</cp:lastModifiedBy>
  <cp:revision>22</cp:revision>
  <dcterms:created xsi:type="dcterms:W3CDTF">2006-08-16T00:00:00Z</dcterms:created>
  <dcterms:modified xsi:type="dcterms:W3CDTF">2024-05-15T13:13:43Z</dcterms:modified>
</cp:coreProperties>
</file>