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5" r:id="rId7"/>
    <p:sldId id="266" r:id="rId8"/>
    <p:sldId id="264" r:id="rId9"/>
    <p:sldId id="259" r:id="rId10"/>
    <p:sldId id="260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SQL Injection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Hend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ashwan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9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  <a:r>
              <a:rPr lang="ar-EG" dirty="0" smtClean="0"/>
              <a:t>كيفية حماية الموقع من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EG" dirty="0" smtClean="0"/>
              <a:t>لحماية </a:t>
            </a:r>
            <a:r>
              <a:rPr lang="ar-EG" dirty="0"/>
              <a:t>التطبيقات من ثغرة </a:t>
            </a:r>
            <a:r>
              <a:rPr lang="en-US" dirty="0"/>
              <a:t>SQL Injection، </a:t>
            </a:r>
            <a:r>
              <a:rPr lang="ar-EG" dirty="0"/>
              <a:t>يجب على </a:t>
            </a:r>
            <a:r>
              <a:rPr lang="ar-EG" dirty="0" smtClean="0"/>
              <a:t>المطورين القيام بما يلي:</a:t>
            </a:r>
          </a:p>
          <a:p>
            <a:pPr algn="r" rtl="1"/>
            <a:r>
              <a:rPr lang="ar-EG" dirty="0"/>
              <a:t>استخدام خاصية التحقق من صحة الإدخال وتصفية بيانات </a:t>
            </a:r>
            <a:r>
              <a:rPr lang="ar-EG" dirty="0" smtClean="0"/>
              <a:t>المستخدم.</a:t>
            </a:r>
            <a:endParaRPr lang="ar-EG" dirty="0"/>
          </a:p>
          <a:p>
            <a:pPr algn="r" rtl="1"/>
            <a:r>
              <a:rPr lang="ar-EG" dirty="0" smtClean="0"/>
              <a:t>استخدام </a:t>
            </a:r>
            <a:r>
              <a:rPr lang="ar-EG" dirty="0"/>
              <a:t>إجراءات الحماية مثل استخدام تعليمات معدلة مسبقًا (</a:t>
            </a:r>
            <a:r>
              <a:rPr lang="en-US" dirty="0"/>
              <a:t>Prepared Statements) </a:t>
            </a:r>
            <a:r>
              <a:rPr lang="ar-EG" dirty="0"/>
              <a:t>أو استخدام </a:t>
            </a:r>
            <a:r>
              <a:rPr lang="en-US" dirty="0"/>
              <a:t>ORM (Object-Relational Mapping) </a:t>
            </a:r>
            <a:r>
              <a:rPr lang="ar-EG" dirty="0"/>
              <a:t>لتجنب تشكيل استعلامات </a:t>
            </a:r>
            <a:r>
              <a:rPr lang="en-US" dirty="0"/>
              <a:t>SQL </a:t>
            </a:r>
            <a:r>
              <a:rPr lang="ar-EG" dirty="0"/>
              <a:t>يدويًا</a:t>
            </a:r>
            <a:r>
              <a:rPr lang="ar-EG" dirty="0" smtClean="0"/>
              <a:t>.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5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/>
              <a:t>تجنب لغة </a:t>
            </a:r>
            <a:r>
              <a:rPr lang="en-US" dirty="0"/>
              <a:t>SQL </a:t>
            </a:r>
            <a:r>
              <a:rPr lang="ar-EG" dirty="0" smtClean="0"/>
              <a:t>الديناميكية: تقدم </a:t>
            </a:r>
            <a:r>
              <a:rPr lang="ar-EG" dirty="0"/>
              <a:t>لغة </a:t>
            </a:r>
            <a:r>
              <a:rPr lang="en-US" dirty="0"/>
              <a:t>SQL </a:t>
            </a:r>
            <a:r>
              <a:rPr lang="ar-EG" dirty="0"/>
              <a:t>الديناميكية ثغرة أمنية بسبب الطريقة التي يتم بها التشغيل الآلي. بدلاً من </a:t>
            </a:r>
            <a:r>
              <a:rPr lang="en-US" dirty="0"/>
              <a:t>SQL </a:t>
            </a:r>
            <a:r>
              <a:rPr lang="ar-EG" dirty="0"/>
              <a:t>الثابت، يقوم الشكل الديناميكي للغة تلقائيًا بإنشاء وتنفيذ العبارات مما يخلق فرصًا للمتسللين، لذلك من الحكمة استخدام العبارات المعدة أو الاستعلامات غير المعروفة أو الإجراءات المخزنة للحفاظ على موقع 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ar-EG" dirty="0" smtClean="0"/>
              <a:t> </a:t>
            </a:r>
            <a:r>
              <a:rPr lang="ar-EG" dirty="0"/>
              <a:t>آمنًا من هجوم حقن </a:t>
            </a:r>
            <a:r>
              <a:rPr lang="en-US" dirty="0"/>
              <a:t>SQL.</a:t>
            </a:r>
          </a:p>
          <a:p>
            <a:pPr algn="r" rtl="1"/>
            <a:r>
              <a:rPr lang="ar-EG" dirty="0"/>
              <a:t>إزالة وظائف قاعدة البيانات غير </a:t>
            </a:r>
            <a:r>
              <a:rPr lang="ar-EG" dirty="0" smtClean="0"/>
              <a:t>الضرورية.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7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3200" b="1" dirty="0" smtClean="0">
                <a:latin typeface="Simplified Arabic" pitchFamily="18" charset="-78"/>
                <a:cs typeface="Simplified Arabic" pitchFamily="18" charset="-78"/>
              </a:rPr>
              <a:t>) </a:t>
            </a:r>
            <a:r>
              <a:rPr lang="en-US" sz="3200" b="1" dirty="0" err="1">
                <a:latin typeface="Simplified Arabic" pitchFamily="18" charset="-78"/>
                <a:cs typeface="Simplified Arabic" pitchFamily="18" charset="-78"/>
              </a:rPr>
              <a:t>Strucured</a:t>
            </a:r>
            <a:r>
              <a:rPr lang="en-US" sz="3200" b="1" dirty="0">
                <a:latin typeface="Simplified Arabic" pitchFamily="18" charset="-78"/>
                <a:cs typeface="Simplified Arabic" pitchFamily="18" charset="-78"/>
              </a:rPr>
              <a:t> Query </a:t>
            </a:r>
            <a:r>
              <a:rPr lang="en-US" sz="3200" b="1" dirty="0" smtClean="0">
                <a:latin typeface="Simplified Arabic" pitchFamily="18" charset="-78"/>
                <a:cs typeface="Simplified Arabic" pitchFamily="18" charset="-78"/>
              </a:rPr>
              <a:t>Language</a:t>
            </a:r>
            <a:r>
              <a:rPr lang="ar-EG" sz="3200" b="1" dirty="0" smtClean="0">
                <a:latin typeface="Simplified Arabic" pitchFamily="18" charset="-78"/>
                <a:cs typeface="Simplified Arabic" pitchFamily="18" charset="-78"/>
              </a:rPr>
              <a:t>( </a:t>
            </a:r>
            <a:r>
              <a:rPr lang="en-US" sz="3200" b="1" dirty="0" smtClean="0">
                <a:latin typeface="Simplified Arabic" pitchFamily="18" charset="-78"/>
                <a:cs typeface="Simplified Arabic" pitchFamily="18" charset="-78"/>
              </a:rPr>
              <a:t>SQL</a:t>
            </a:r>
            <a:r>
              <a:rPr lang="ar-EG" sz="3200" b="1" dirty="0" smtClean="0">
                <a:latin typeface="Simplified Arabic" pitchFamily="18" charset="-78"/>
                <a:cs typeface="Simplified Arabic" pitchFamily="18" charset="-78"/>
              </a:rPr>
              <a:t>مفهوم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: SQL </a:t>
            </a:r>
            <a:r>
              <a:rPr lang="ar-EG" dirty="0">
                <a:latin typeface="Simplified Arabic" pitchFamily="18" charset="-78"/>
                <a:cs typeface="Simplified Arabic" pitchFamily="18" charset="-78"/>
              </a:rPr>
              <a:t>هي إختصار لـ </a:t>
            </a:r>
            <a:r>
              <a:rPr lang="en-US" dirty="0" err="1">
                <a:latin typeface="Simplified Arabic" pitchFamily="18" charset="-78"/>
                <a:cs typeface="Simplified Arabic" pitchFamily="18" charset="-78"/>
              </a:rPr>
              <a:t>Strucured</a:t>
            </a:r>
            <a:r>
              <a:rPr lang="en-US" dirty="0">
                <a:latin typeface="Simplified Arabic" pitchFamily="18" charset="-78"/>
                <a:cs typeface="Simplified Arabic" pitchFamily="18" charset="-78"/>
              </a:rPr>
              <a:t> Query Language </a:t>
            </a:r>
            <a:r>
              <a:rPr lang="ar-EG" dirty="0" smtClean="0">
                <a:latin typeface="Simplified Arabic" pitchFamily="18" charset="-78"/>
                <a:cs typeface="Simplified Arabic" pitchFamily="18" charset="-78"/>
              </a:rPr>
              <a:t>وهي لغة تستخدم </a:t>
            </a:r>
            <a:r>
              <a:rPr lang="ar-EG" dirty="0">
                <a:latin typeface="Simplified Arabic" pitchFamily="18" charset="-78"/>
                <a:cs typeface="Simplified Arabic" pitchFamily="18" charset="-78"/>
              </a:rPr>
              <a:t>للاستعلام عن قواعد </a:t>
            </a:r>
            <a:r>
              <a:rPr lang="ar-EG" dirty="0" smtClean="0">
                <a:latin typeface="Simplified Arabic" pitchFamily="18" charset="-78"/>
                <a:cs typeface="Simplified Arabic" pitchFamily="18" charset="-78"/>
              </a:rPr>
              <a:t>البيانات وتلعب دور الوسيط بين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Web Application </a:t>
            </a:r>
            <a:r>
              <a:rPr lang="ar-EG" dirty="0" smtClean="0">
                <a:latin typeface="Simplified Arabic" pitchFamily="18" charset="-78"/>
                <a:cs typeface="Simplified Arabic" pitchFamily="18" charset="-78"/>
              </a:rPr>
              <a:t> و</a:t>
            </a:r>
            <a:r>
              <a:rPr lang="en-US" dirty="0" err="1" smtClean="0">
                <a:latin typeface="Simplified Arabic" pitchFamily="18" charset="-78"/>
                <a:cs typeface="Simplified Arabic" pitchFamily="18" charset="-78"/>
              </a:rPr>
              <a:t>Dataabse</a:t>
            </a:r>
            <a:r>
              <a:rPr lang="ar-EG" dirty="0" smtClean="0">
                <a:latin typeface="Simplified Arabic" pitchFamily="18" charset="-78"/>
                <a:cs typeface="Simplified Arabic" pitchFamily="18" charset="-78"/>
              </a:rPr>
              <a:t>.</a:t>
            </a:r>
            <a:endParaRPr lang="en-US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663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/>
              <a:t>هو </a:t>
            </a:r>
            <a:r>
              <a:rPr lang="ar-EG" dirty="0" smtClean="0"/>
              <a:t>واحدة من </a:t>
            </a:r>
            <a:r>
              <a:rPr lang="ar-EG" dirty="0"/>
              <a:t>الثغرات الأمنية الأكثر انتشاراً على الويب، وتنتج عن سوء </a:t>
            </a:r>
            <a:r>
              <a:rPr lang="ar-EG" dirty="0" smtClean="0"/>
              <a:t>كتابة </a:t>
            </a:r>
            <a:r>
              <a:rPr lang="ar-EG" dirty="0"/>
              <a:t>البرنامج بواسطة المبرمج</a:t>
            </a:r>
            <a:r>
              <a:rPr lang="ar-EG" dirty="0" smtClean="0"/>
              <a:t>.</a:t>
            </a:r>
          </a:p>
          <a:p>
            <a:pPr marL="0" indent="0" algn="r" rtl="1">
              <a:buNone/>
            </a:pPr>
            <a:r>
              <a:rPr lang="en-US" dirty="0" smtClean="0"/>
              <a:t>SQL </a:t>
            </a:r>
            <a:r>
              <a:rPr lang="en-US" dirty="0"/>
              <a:t>Injection </a:t>
            </a:r>
            <a:r>
              <a:rPr lang="ar-EG" dirty="0" smtClean="0"/>
              <a:t>: هي </a:t>
            </a:r>
            <a:r>
              <a:rPr lang="ar-EG" dirty="0"/>
              <a:t>ثغرة أمنية شائعة في تطبيقات قواعد البيانات، وتسمح للمهاجم بحقن أوامر </a:t>
            </a:r>
            <a:r>
              <a:rPr lang="en-US" dirty="0"/>
              <a:t>SQL </a:t>
            </a:r>
            <a:r>
              <a:rPr lang="ar-EG" dirty="0"/>
              <a:t>ضارة في استعلامات قاعدة </a:t>
            </a:r>
            <a:r>
              <a:rPr lang="ar-EG" dirty="0" smtClean="0"/>
              <a:t>البيانات، ويمكن </a:t>
            </a:r>
            <a:r>
              <a:rPr lang="ar-EG" dirty="0"/>
              <a:t>أن تؤدي هذه الثغرة إلى استخراج معلومات حساسة أو تعديل قاعدة البيانات أو حذفها بشكل غير مصرح به.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5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EG" dirty="0" smtClean="0"/>
              <a:t> </a:t>
            </a:r>
            <a:r>
              <a:rPr lang="ar-EG" dirty="0"/>
              <a:t>في بعض التطبيقات، يتم بناء </a:t>
            </a:r>
            <a:r>
              <a:rPr lang="ar-EG" dirty="0" smtClean="0"/>
              <a:t>استعلامات</a:t>
            </a:r>
            <a:r>
              <a:rPr lang="en-US" dirty="0" smtClean="0"/>
              <a:t>SQL </a:t>
            </a:r>
            <a:r>
              <a:rPr lang="ar-EG" dirty="0"/>
              <a:t>باستخدام بيانات المستخدم بدون التحقق من صحتها أو تهيئتها بشكل صحيح. وهنا يحدث خطأ، حيث يمكن للمهاجم إدخال بيانات تحتوي على أوامر </a:t>
            </a:r>
            <a:r>
              <a:rPr lang="en-US" dirty="0"/>
              <a:t>SQL </a:t>
            </a:r>
            <a:r>
              <a:rPr lang="ar-EG" dirty="0"/>
              <a:t>ضارة.</a:t>
            </a:r>
          </a:p>
          <a:p>
            <a:pPr marL="0" indent="0" algn="r" rtl="1">
              <a:buNone/>
            </a:pPr>
            <a:r>
              <a:rPr lang="ar-EG" dirty="0" smtClean="0"/>
              <a:t>وتكمن </a:t>
            </a:r>
            <a:r>
              <a:rPr lang="ar-EG" dirty="0"/>
              <a:t>نقاط الضعف في الطرق التي يتم بها تشكيل استعلامات </a:t>
            </a:r>
            <a:r>
              <a:rPr lang="en-US" dirty="0"/>
              <a:t>SQL. </a:t>
            </a:r>
            <a:r>
              <a:rPr lang="ar-EG" dirty="0"/>
              <a:t>على سبيل المثال، استخدام تعليمات </a:t>
            </a:r>
            <a:r>
              <a:rPr lang="en-US" dirty="0"/>
              <a:t>SQL </a:t>
            </a:r>
            <a:r>
              <a:rPr lang="ar-EG" dirty="0"/>
              <a:t>داخل سلاسل نصية أو عدم التحقق من بيانات المدخلات قبل استخدامها في استعلام.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6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Injection </a:t>
            </a:r>
            <a:r>
              <a:rPr lang="ar-EG" dirty="0" smtClean="0"/>
              <a:t>انواع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en-US" dirty="0"/>
              <a:t>Blind </a:t>
            </a:r>
            <a:r>
              <a:rPr lang="en-US" dirty="0" err="1" smtClean="0"/>
              <a:t>SQLi</a:t>
            </a:r>
            <a:r>
              <a:rPr lang="ar-EG" dirty="0" smtClean="0"/>
              <a:t> يعتبر </a:t>
            </a:r>
            <a:r>
              <a:rPr lang="ar-EG" dirty="0"/>
              <a:t>ذلك النوع صعباً في التعامل معه حيث لا يتم تلقي أي استجابة من قاعدة البيانات، حيث يعتمد الحقن </a:t>
            </a:r>
            <a:r>
              <a:rPr lang="ar-EG" dirty="0" smtClean="0"/>
              <a:t>على </a:t>
            </a:r>
            <a:r>
              <a:rPr lang="ar-EG" dirty="0"/>
              <a:t>مراقبة سلوك قاعدة البيانات والخادم، </a:t>
            </a:r>
            <a:r>
              <a:rPr lang="ar-EG" dirty="0" smtClean="0"/>
              <a:t>وذلك </a:t>
            </a:r>
            <a:r>
              <a:rPr lang="ar-EG" dirty="0"/>
              <a:t>قد يأخذ وقتاً طويلاً للوصول إلى نتيجة، وينقسم ذلك النوع إلى قسمين</a:t>
            </a:r>
            <a:r>
              <a:rPr lang="ar-EG" dirty="0" smtClean="0"/>
              <a:t>:</a:t>
            </a:r>
          </a:p>
          <a:p>
            <a:pPr marL="0" indent="0" algn="r" rtl="1">
              <a:buNone/>
            </a:pPr>
            <a:r>
              <a:rPr lang="ar-EG" dirty="0" smtClean="0"/>
              <a:t>1- </a:t>
            </a:r>
            <a:r>
              <a:rPr lang="en-US" dirty="0"/>
              <a:t>Blind Time</a:t>
            </a:r>
            <a:r>
              <a:rPr lang="ar-EG" dirty="0"/>
              <a:t>: يستخدم ذلك الحقن لمراقبة ما إذا كان الخادم وقاعدة البيانات تستجيب لـ </a:t>
            </a:r>
            <a:r>
              <a:rPr lang="en-US" dirty="0"/>
              <a:t>Query </a:t>
            </a:r>
            <a:r>
              <a:rPr lang="ar-EG" dirty="0"/>
              <a:t>قد تسبب أي تأخيرات زمنية.</a:t>
            </a:r>
          </a:p>
          <a:p>
            <a:pPr marL="0" indent="0" algn="r" rtl="1">
              <a:buNone/>
            </a:pPr>
            <a:r>
              <a:rPr lang="ar-EG" dirty="0" smtClean="0"/>
              <a:t>2- </a:t>
            </a:r>
            <a:r>
              <a:rPr lang="en-US" dirty="0"/>
              <a:t>Blind Boolean</a:t>
            </a:r>
            <a:r>
              <a:rPr lang="ar-EG" dirty="0"/>
              <a:t>: يعتمد على الشروط المنطقية، حيث يقوم المهاجم بدمج</a:t>
            </a:r>
            <a:r>
              <a:rPr lang="en-US" dirty="0"/>
              <a:t>Payload </a:t>
            </a:r>
            <a:r>
              <a:rPr lang="ar-EG" dirty="0"/>
              <a:t> الحقن مع شرط منطقي للتأكد ما إذا كانت المدخلات صحيحة أم لا.</a:t>
            </a:r>
            <a:endParaRPr lang="en-US" dirty="0"/>
          </a:p>
          <a:p>
            <a:pPr marL="0" indent="0" algn="r" rtl="1">
              <a:buNone/>
            </a:pPr>
            <a:endParaRPr lang="ar-EG" dirty="0" smtClean="0"/>
          </a:p>
        </p:txBody>
      </p:sp>
    </p:spTree>
    <p:extLst>
      <p:ext uri="{BB962C8B-B14F-4D97-AF65-F5344CB8AC3E}">
        <p14:creationId xmlns:p14="http://schemas.microsoft.com/office/powerpoint/2010/main" val="272313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Injection </a:t>
            </a:r>
            <a:r>
              <a:rPr lang="ar-EG" dirty="0"/>
              <a:t>انواع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en-US" b="1" dirty="0"/>
              <a:t>In-band </a:t>
            </a:r>
            <a:r>
              <a:rPr lang="en-US" b="1" dirty="0" err="1" smtClean="0"/>
              <a:t>SQLi</a:t>
            </a:r>
            <a:r>
              <a:rPr lang="ar-EG" dirty="0" smtClean="0"/>
              <a:t>: هو </a:t>
            </a:r>
            <a:r>
              <a:rPr lang="ar-EG" dirty="0"/>
              <a:t>نوع من أنواع الـ </a:t>
            </a:r>
            <a:r>
              <a:rPr lang="en-US" dirty="0" err="1"/>
              <a:t>SQLi</a:t>
            </a:r>
            <a:r>
              <a:rPr lang="en-US" dirty="0"/>
              <a:t> </a:t>
            </a:r>
            <a:r>
              <a:rPr lang="ar-EG" dirty="0"/>
              <a:t>حيث تظهر نتيجة الهجوم مباشرة، فإذا قام المهاجم بالحقن يدوياً باستخدام متصفح ويب، فسيتم عرض نتيجة الهجوم بداخل متصفح الويب نفسه، وينقسم ذلك النوع إلى قسمين: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b="1" dirty="0"/>
              <a:t>Error </a:t>
            </a:r>
            <a:r>
              <a:rPr lang="en-US" b="1" dirty="0" smtClean="0"/>
              <a:t>Based</a:t>
            </a:r>
            <a:r>
              <a:rPr lang="ar-EG" dirty="0" smtClean="0"/>
              <a:t>: يمثل </a:t>
            </a:r>
            <a:r>
              <a:rPr lang="ar-EG" dirty="0"/>
              <a:t>معرفة ما يحدث علي السيرفر وعرض الأخطاء المفصلة للمستخدمين خطأ كارثياً، يحدث الـ </a:t>
            </a:r>
            <a:r>
              <a:rPr lang="en-US" dirty="0"/>
              <a:t>Error Based </a:t>
            </a:r>
            <a:r>
              <a:rPr lang="ar-EG" dirty="0"/>
              <a:t>عندما يقوم المهاجم بعملية الحقن ليظهر له خطأ في قاعدة البيانات، وذلك ما يوفر له بعض المعلومات مثل نوع قاعدة البيانات التي يتعامل معها مما يسهل له كتابة الـ </a:t>
            </a:r>
            <a:r>
              <a:rPr lang="en-US" dirty="0"/>
              <a:t>Payload </a:t>
            </a:r>
            <a:r>
              <a:rPr lang="ar-EG" dirty="0" smtClean="0"/>
              <a:t>المناسب</a:t>
            </a:r>
            <a:r>
              <a:rPr lang="ar-EG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3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Injection </a:t>
            </a:r>
            <a:r>
              <a:rPr lang="ar-EG" dirty="0"/>
              <a:t>انواع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ar-EG" dirty="0" smtClean="0"/>
              <a:t>2- </a:t>
            </a:r>
            <a:r>
              <a:rPr lang="en-US" dirty="0"/>
              <a:t>UNION </a:t>
            </a:r>
            <a:r>
              <a:rPr lang="en-US" dirty="0" smtClean="0"/>
              <a:t>Based</a:t>
            </a:r>
            <a:r>
              <a:rPr lang="ar-EG" dirty="0" smtClean="0"/>
              <a:t>: يعتبر </a:t>
            </a:r>
            <a:r>
              <a:rPr lang="ar-EG" dirty="0"/>
              <a:t>أخطر أنواع الـ </a:t>
            </a:r>
            <a:r>
              <a:rPr lang="en-US" dirty="0" err="1"/>
              <a:t>SQLi</a:t>
            </a:r>
            <a:r>
              <a:rPr lang="en-US" dirty="0"/>
              <a:t> </a:t>
            </a:r>
            <a:r>
              <a:rPr lang="ar-EG" dirty="0"/>
              <a:t>لأنه يتيح الحصول علي المعلومات مباشرة من قاعدة البيانات من خلال حقن </a:t>
            </a:r>
            <a:r>
              <a:rPr lang="en-US" dirty="0"/>
              <a:t>UNION </a:t>
            </a:r>
            <a:r>
              <a:rPr lang="en-US" dirty="0" smtClean="0"/>
              <a:t>Queries</a:t>
            </a:r>
            <a:r>
              <a:rPr lang="ar-E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5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Injection </a:t>
            </a:r>
            <a:r>
              <a:rPr lang="ar-EG" b="1" dirty="0"/>
              <a:t>انواع</a:t>
            </a:r>
            <a:r>
              <a:rPr lang="ar-EG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  <a:p>
            <a:pPr algn="r" rtl="1"/>
            <a:r>
              <a:rPr lang="en-US" sz="3000" dirty="0" smtClean="0"/>
              <a:t>Out-of-Band</a:t>
            </a:r>
            <a:r>
              <a:rPr lang="ar-EG" sz="3000" dirty="0" smtClean="0"/>
              <a:t>: لا </a:t>
            </a:r>
            <a:r>
              <a:rPr lang="ar-EG" sz="3000" dirty="0"/>
              <a:t>يعد ذلك النوع من الحقن شائعاً، لأنه يعتمد علي الـ </a:t>
            </a:r>
            <a:r>
              <a:rPr lang="en-US" sz="3000" dirty="0"/>
              <a:t>Services </a:t>
            </a:r>
            <a:r>
              <a:rPr lang="ar-EG" sz="3000" dirty="0"/>
              <a:t>والـ </a:t>
            </a:r>
            <a:r>
              <a:rPr lang="en-US" sz="3000" dirty="0"/>
              <a:t>Ports </a:t>
            </a:r>
            <a:r>
              <a:rPr lang="ar-EG" sz="3000" dirty="0"/>
              <a:t>التي تعمل علي خادم قاعدة البيانات، حيث لا يستطيع المهاجم الوصول لنتائج من التطبيق نفسه، حيث يتم الهجوم من خلال الاعتماد على قدرة خادم قاعدة البيانات من الاستجابة علي الـ </a:t>
            </a:r>
            <a:r>
              <a:rPr lang="en-US" sz="3000" dirty="0"/>
              <a:t>HTTP </a:t>
            </a:r>
            <a:r>
              <a:rPr lang="en-US" sz="3000" dirty="0" err="1"/>
              <a:t>Requsts</a:t>
            </a:r>
            <a:r>
              <a:rPr lang="en-US" sz="3000" dirty="0"/>
              <a:t> </a:t>
            </a:r>
            <a:r>
              <a:rPr lang="ar-EG" sz="3000" dirty="0"/>
              <a:t>أو الـ </a:t>
            </a:r>
            <a:r>
              <a:rPr lang="en-US" sz="3000" dirty="0"/>
              <a:t>DNS Requests </a:t>
            </a:r>
            <a:r>
              <a:rPr lang="ar-EG" sz="3000" dirty="0"/>
              <a:t>وتلقي الـ  </a:t>
            </a:r>
            <a:r>
              <a:rPr lang="en-US" sz="3000" dirty="0"/>
              <a:t>Response </a:t>
            </a:r>
            <a:r>
              <a:rPr lang="ar-EG" sz="3000" dirty="0"/>
              <a:t>في نقطة خارجية.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5373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Injection </a:t>
            </a:r>
            <a:r>
              <a:rPr lang="ar-EG" dirty="0" smtClean="0"/>
              <a:t>خطورة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ar-EG" sz="2400" dirty="0"/>
              <a:t> </a:t>
            </a:r>
            <a:r>
              <a:rPr lang="ar-EG" sz="2400" dirty="0">
                <a:latin typeface="Simplified Arabic" pitchFamily="18" charset="-78"/>
                <a:cs typeface="Simplified Arabic" pitchFamily="18" charset="-78"/>
              </a:rPr>
              <a:t>أمثلة على الثغرة: على سبيل المثال، </a:t>
            </a:r>
            <a:r>
              <a:rPr lang="ar-EG" sz="2400" dirty="0" smtClean="0">
                <a:latin typeface="Simplified Arabic" pitchFamily="18" charset="-78"/>
                <a:cs typeface="Simplified Arabic" pitchFamily="18" charset="-78"/>
              </a:rPr>
              <a:t>بافترض </a:t>
            </a:r>
            <a:r>
              <a:rPr lang="ar-EG" sz="2400" dirty="0">
                <a:latin typeface="Simplified Arabic" pitchFamily="18" charset="-78"/>
                <a:cs typeface="Simplified Arabic" pitchFamily="18" charset="-78"/>
              </a:rPr>
              <a:t>أن لدينا صفحة تسجيل الدخول، وعند إدخال اسم المستخدم وكلمة المرور، يتم تشكيل استعلام </a:t>
            </a:r>
            <a:r>
              <a:rPr lang="en-US" sz="2400" dirty="0">
                <a:latin typeface="Simplified Arabic" pitchFamily="18" charset="-78"/>
                <a:cs typeface="Simplified Arabic" pitchFamily="18" charset="-78"/>
              </a:rPr>
              <a:t>SQL </a:t>
            </a:r>
            <a:r>
              <a:rPr lang="ar-EG" sz="2400" dirty="0">
                <a:latin typeface="Simplified Arabic" pitchFamily="18" charset="-78"/>
                <a:cs typeface="Simplified Arabic" pitchFamily="18" charset="-78"/>
              </a:rPr>
              <a:t>للتحقق من صحة بيانات المستخدم. إذا كان المطور لا يتحقق من المدخلات بشكل صحيح، يمكن للمهاجم إدخال "</a:t>
            </a:r>
            <a:r>
              <a:rPr lang="en-US" sz="2400" dirty="0">
                <a:latin typeface="Simplified Arabic" pitchFamily="18" charset="-78"/>
                <a:cs typeface="Simplified Arabic" pitchFamily="18" charset="-78"/>
              </a:rPr>
              <a:t>OR '1'='1" </a:t>
            </a:r>
            <a:r>
              <a:rPr lang="ar-EG" sz="2400" dirty="0">
                <a:latin typeface="Simplified Arabic" pitchFamily="18" charset="-78"/>
                <a:cs typeface="Simplified Arabic" pitchFamily="18" charset="-78"/>
              </a:rPr>
              <a:t>كقيمة لحقل كلمة المرور، وبذلك ستكون الشرط صحيحة دائمًا، ويتم تجاوز التحقق.</a:t>
            </a:r>
          </a:p>
          <a:p>
            <a:pPr marL="0" indent="0" algn="r" rtl="1">
              <a:buNone/>
            </a:pPr>
            <a:r>
              <a:rPr lang="ar-EG" sz="2400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ar-EG" sz="2400" dirty="0">
                <a:latin typeface="Simplified Arabic" pitchFamily="18" charset="-78"/>
                <a:cs typeface="Simplified Arabic" pitchFamily="18" charset="-78"/>
              </a:rPr>
              <a:t>بعد استغلال ثغرة </a:t>
            </a:r>
            <a:r>
              <a:rPr lang="en-US" sz="2400" dirty="0">
                <a:latin typeface="Simplified Arabic" pitchFamily="18" charset="-78"/>
                <a:cs typeface="Simplified Arabic" pitchFamily="18" charset="-78"/>
              </a:rPr>
              <a:t>SQL Injection </a:t>
            </a:r>
            <a:r>
              <a:rPr lang="ar-EG" sz="2400" dirty="0">
                <a:latin typeface="Simplified Arabic" pitchFamily="18" charset="-78"/>
                <a:cs typeface="Simplified Arabic" pitchFamily="18" charset="-78"/>
              </a:rPr>
              <a:t>بنجاح، يمكن للمهاجم تنفيذ أوامر </a:t>
            </a:r>
            <a:r>
              <a:rPr lang="en-US" sz="2400" dirty="0">
                <a:latin typeface="Simplified Arabic" pitchFamily="18" charset="-78"/>
                <a:cs typeface="Simplified Arabic" pitchFamily="18" charset="-78"/>
              </a:rPr>
              <a:t>SQL </a:t>
            </a:r>
            <a:r>
              <a:rPr lang="ar-EG" sz="2400" dirty="0">
                <a:latin typeface="Simplified Arabic" pitchFamily="18" charset="-78"/>
                <a:cs typeface="Simplified Arabic" pitchFamily="18" charset="-78"/>
              </a:rPr>
              <a:t>ضارة مثل استرداد قائمة المستخدمين أو حذف البيانات أو تعديلها بشكل غير مصرح </a:t>
            </a:r>
            <a:r>
              <a:rPr lang="ar-EG" sz="2400" dirty="0" smtClean="0">
                <a:latin typeface="Simplified Arabic" pitchFamily="18" charset="-78"/>
                <a:cs typeface="Simplified Arabic" pitchFamily="18" charset="-78"/>
              </a:rPr>
              <a:t>به</a:t>
            </a:r>
            <a:r>
              <a:rPr lang="ar-EG" sz="2400" dirty="0">
                <a:latin typeface="Simplified Arabic" pitchFamily="18" charset="-78"/>
                <a:cs typeface="Simplified Arabic" pitchFamily="18" charset="-78"/>
              </a:rPr>
              <a:t>،</a:t>
            </a:r>
            <a:endParaRPr lang="ar-EG" sz="2400" dirty="0" smtClean="0">
              <a:latin typeface="Simplified Arabic" pitchFamily="18" charset="-78"/>
              <a:cs typeface="Simplified Arabic" pitchFamily="18" charset="-78"/>
            </a:endParaRPr>
          </a:p>
          <a:p>
            <a:pPr marL="0" indent="0" algn="r" rtl="1">
              <a:buNone/>
            </a:pPr>
            <a:r>
              <a:rPr lang="ar-EG" sz="2400" dirty="0" smtClean="0">
                <a:latin typeface="Simplified Arabic" pitchFamily="18" charset="-78"/>
                <a:cs typeface="Simplified Arabic" pitchFamily="18" charset="-78"/>
              </a:rPr>
              <a:t>كما يمكن للمهاجم </a:t>
            </a:r>
            <a:r>
              <a:rPr lang="ar-EG" sz="2400" dirty="0">
                <a:latin typeface="Simplified Arabic" pitchFamily="18" charset="-78"/>
                <a:cs typeface="Simplified Arabic" pitchFamily="18" charset="-78"/>
              </a:rPr>
              <a:t>استخدام </a:t>
            </a:r>
            <a:r>
              <a:rPr lang="ar-EG" sz="2400" dirty="0" smtClean="0">
                <a:latin typeface="Simplified Arabic" pitchFamily="18" charset="-78"/>
                <a:cs typeface="Simplified Arabic" pitchFamily="18" charset="-78"/>
              </a:rPr>
              <a:t>هجمات </a:t>
            </a:r>
            <a:r>
              <a:rPr lang="en-US" sz="2400" dirty="0">
                <a:latin typeface="Simplified Arabic" pitchFamily="18" charset="-78"/>
                <a:cs typeface="Simplified Arabic" pitchFamily="18" charset="-78"/>
              </a:rPr>
              <a:t>SQL </a:t>
            </a:r>
            <a:r>
              <a:rPr lang="ar-EG" sz="2400" dirty="0">
                <a:latin typeface="Simplified Arabic" pitchFamily="18" charset="-78"/>
                <a:cs typeface="Simplified Arabic" pitchFamily="18" charset="-78"/>
              </a:rPr>
              <a:t>لسرقة البيانات الحساسة، مثل كلمات المرور ومعلومات بطاقات الائتمان.</a:t>
            </a:r>
          </a:p>
        </p:txBody>
      </p:sp>
    </p:spTree>
    <p:extLst>
      <p:ext uri="{BB962C8B-B14F-4D97-AF65-F5344CB8AC3E}">
        <p14:creationId xmlns:p14="http://schemas.microsoft.com/office/powerpoint/2010/main" val="193244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606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SQL Injection </vt:lpstr>
      <vt:lpstr>) Strucured Query Language( SQLمفهوم </vt:lpstr>
      <vt:lpstr>SQL Injection</vt:lpstr>
      <vt:lpstr>SQL Injection</vt:lpstr>
      <vt:lpstr>SQL Injection انواع </vt:lpstr>
      <vt:lpstr>SQL Injection انواع </vt:lpstr>
      <vt:lpstr>SQL Injection انواع </vt:lpstr>
      <vt:lpstr>SQL Injection انواع </vt:lpstr>
      <vt:lpstr>SQL Injection خطورة </vt:lpstr>
      <vt:lpstr>SQL injectionكيفية حماية الموقع من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</dc:title>
  <dc:creator>M</dc:creator>
  <cp:lastModifiedBy>M</cp:lastModifiedBy>
  <cp:revision>16</cp:revision>
  <dcterms:created xsi:type="dcterms:W3CDTF">2006-08-16T00:00:00Z</dcterms:created>
  <dcterms:modified xsi:type="dcterms:W3CDTF">2024-05-19T13:09:47Z</dcterms:modified>
</cp:coreProperties>
</file>