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Black"/>
      <p:bold r:id="rId23"/>
      <p:boldItalic r:id="rId24"/>
    </p:embeddedFon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aleway Medium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italic.fntdata"/><Relationship Id="rId24" Type="http://schemas.openxmlformats.org/officeDocument/2006/relationships/font" Target="fonts/RobotoBlack-boldItalic.fntdata"/><Relationship Id="rId23" Type="http://schemas.openxmlformats.org/officeDocument/2006/relationships/font" Target="fonts/Roboto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RalewayMedium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RalewayMedium-italic.fntdata"/><Relationship Id="rId12" Type="http://schemas.openxmlformats.org/officeDocument/2006/relationships/slide" Target="slides/slide8.xml"/><Relationship Id="rId34" Type="http://schemas.openxmlformats.org/officeDocument/2006/relationships/font" Target="fonts/RalewayMedium-bold.fntdata"/><Relationship Id="rId15" Type="http://schemas.openxmlformats.org/officeDocument/2006/relationships/slide" Target="slides/slide11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59d50b0b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e59d50b0b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e2c964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eee2c964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ee2c964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eee2c964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ee2c964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eee2c964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ee2c964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eee2c964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f0421a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ef0421a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59d50b0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e59d50b0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d5769ad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3d5769ad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50ec97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e50ec97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f499ef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f499ef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f499ef7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f499ef7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f499ef7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f499ef7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f499ef7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f499ef7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3fb31d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3d3fb31d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59d50b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e59d50b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59c4740c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59c4740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i="0" sz="1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de Goiás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36317" l="2049" r="72681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2049" r="72681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Google Shape;30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6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8" name="Google Shape;48;p6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0" i="0" lang="en" sz="20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0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2" name="Google Shape;52;p7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005C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0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595300" y="3140325"/>
            <a:ext cx="5583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52575" y="1577200"/>
            <a:ext cx="7891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900">
                <a:latin typeface="Roboto Black"/>
                <a:ea typeface="Roboto Black"/>
                <a:cs typeface="Roboto Black"/>
                <a:sym typeface="Roboto Black"/>
              </a:rPr>
              <a:t>Catálogo de Filmes</a:t>
            </a:r>
            <a:endParaRPr sz="390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0" y="462700"/>
            <a:ext cx="2760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DESENVOLVIMENTO</a:t>
            </a:r>
            <a:endParaRPr sz="2100"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 Filme:</a:t>
            </a:r>
            <a:endParaRPr b="1"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3118550" y="462700"/>
            <a:ext cx="56547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Estrutura ‘film’: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525" y="1475014"/>
            <a:ext cx="3846750" cy="29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0" y="462700"/>
            <a:ext cx="2760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DESENVOLVIMENTO</a:t>
            </a:r>
            <a:endParaRPr sz="2100"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Variável Global:</a:t>
            </a:r>
            <a:endParaRPr b="1"/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3118550" y="462700"/>
            <a:ext cx="56547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‘lista’ é um ponteiro global que aponta para o primeiro elemento da lista de filmes. Inicialmente, ele é NULL, indicando que a lista está vazia.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475" y="2877663"/>
            <a:ext cx="4154950" cy="7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462700"/>
            <a:ext cx="2760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DESENVOLVIMENTO</a:t>
            </a:r>
            <a:endParaRPr sz="2100"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Função Criar Lista: </a:t>
            </a:r>
            <a:endParaRPr b="1"/>
          </a:p>
        </p:txBody>
      </p:sp>
      <p:sp>
        <p:nvSpPr>
          <p:cNvPr id="180" name="Google Shape;180;p25"/>
          <p:cNvSpPr txBox="1"/>
          <p:nvPr>
            <p:ph idx="2" type="body"/>
          </p:nvPr>
        </p:nvSpPr>
        <p:spPr>
          <a:xfrm>
            <a:off x="3118550" y="462700"/>
            <a:ext cx="56547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•	Aloca memória para um novo nó da lista, inicializa seus campos com os valores fornecidos e retorna o ponteiro para esse nó.</a:t>
            </a:r>
            <a:endParaRPr b="1" sz="1900"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12" y="2081881"/>
            <a:ext cx="4963975" cy="267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0" y="462700"/>
            <a:ext cx="2760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DESENVOLVIMENTO</a:t>
            </a:r>
            <a:endParaRPr sz="2100"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Função de Inserção </a:t>
            </a:r>
            <a:endParaRPr b="1"/>
          </a:p>
        </p:txBody>
      </p:sp>
      <p:sp>
        <p:nvSpPr>
          <p:cNvPr id="190" name="Google Shape;190;p26"/>
          <p:cNvSpPr txBox="1"/>
          <p:nvPr>
            <p:ph idx="2" type="body"/>
          </p:nvPr>
        </p:nvSpPr>
        <p:spPr>
          <a:xfrm>
            <a:off x="3027813" y="0"/>
            <a:ext cx="56547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•</a:t>
            </a:r>
            <a:r>
              <a:rPr b="1" lang="en"/>
              <a:t>	Insere um novo nó no final da lista.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•</a:t>
            </a:r>
            <a:r>
              <a:rPr b="1" lang="en"/>
              <a:t>	Se a lista estiver vazia (lista == NULL), o novo nó torna-se o primeiro elemento.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b="1" lang="en"/>
              <a:t>•	Caso contrário, percorre a lista até o final e adiciona o novo nó lá, ajustando os ponteiros next e prev de forma adequada.</a:t>
            </a:r>
            <a:endParaRPr b="1"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669" y="2271400"/>
            <a:ext cx="3864700" cy="28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0" y="462700"/>
            <a:ext cx="2760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DESENVOLVIMENTO</a:t>
            </a:r>
            <a:endParaRPr sz="2100"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Função Remover:</a:t>
            </a:r>
            <a:endParaRPr b="1"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850" y="294575"/>
            <a:ext cx="2760300" cy="45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3042025" y="396775"/>
            <a:ext cx="44100" cy="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2766450" y="1282075"/>
            <a:ext cx="36111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</a:rPr>
              <a:t>•	Remove um nó da lista baseado no id fornecido.</a:t>
            </a:r>
            <a:endParaRPr b="1"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</a:rPr>
              <a:t>•	Percorre a lista em busca do nó com o id especificado.</a:t>
            </a:r>
            <a:endParaRPr b="1"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</a:rPr>
              <a:t>•	Ajusta os ponteiros next e prev dos nós adjacentes para excluir o nó da lista.</a:t>
            </a:r>
            <a:endParaRPr b="1"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</a:rPr>
              <a:t>•	Libera a memória alocada para o nó removido.</a:t>
            </a: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0" y="462700"/>
            <a:ext cx="2760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DESENVOLVIMENTO</a:t>
            </a:r>
            <a:endParaRPr sz="2100"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Função Exibir Lista:</a:t>
            </a:r>
            <a:endParaRPr b="1"/>
          </a:p>
        </p:txBody>
      </p:sp>
      <p:sp>
        <p:nvSpPr>
          <p:cNvPr id="211" name="Google Shape;211;p28"/>
          <p:cNvSpPr txBox="1"/>
          <p:nvPr/>
        </p:nvSpPr>
        <p:spPr>
          <a:xfrm>
            <a:off x="3042025" y="396775"/>
            <a:ext cx="44100" cy="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00" y="2156463"/>
            <a:ext cx="50863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3394700" y="272000"/>
            <a:ext cx="44100" cy="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3321225" y="617225"/>
            <a:ext cx="50283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n" sz="1800">
                <a:solidFill>
                  <a:srgbClr val="3F3F3F"/>
                </a:solidFill>
              </a:rPr>
              <a:t>Percorre e exibe todos os nós da lista, mostrando o nome, duração e id de cada filme.</a:t>
            </a: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0" y="462700"/>
            <a:ext cx="27414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/>
              <a:t>RESULTADOS</a:t>
            </a:r>
            <a:endParaRPr sz="3300"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Funções:</a:t>
            </a:r>
            <a:endParaRPr b="1"/>
          </a:p>
        </p:txBody>
      </p:sp>
      <p:sp>
        <p:nvSpPr>
          <p:cNvPr id="223" name="Google Shape;223;p29"/>
          <p:cNvSpPr txBox="1"/>
          <p:nvPr/>
        </p:nvSpPr>
        <p:spPr>
          <a:xfrm>
            <a:off x="3172350" y="1002900"/>
            <a:ext cx="58488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Complexidade Computacional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criar_list</a:t>
            </a:r>
            <a:r>
              <a:rPr lang="en" sz="2000">
                <a:solidFill>
                  <a:schemeClr val="dk1"/>
                </a:solidFill>
              </a:rPr>
              <a:t>: O(1)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insertion</a:t>
            </a:r>
            <a:r>
              <a:rPr lang="en" sz="2000">
                <a:solidFill>
                  <a:schemeClr val="dk1"/>
                </a:solidFill>
              </a:rPr>
              <a:t>: O(n)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removing</a:t>
            </a:r>
            <a:r>
              <a:rPr lang="en" sz="2000">
                <a:solidFill>
                  <a:schemeClr val="dk1"/>
                </a:solidFill>
              </a:rPr>
              <a:t>: O(n)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ver_list</a:t>
            </a:r>
            <a:r>
              <a:rPr lang="en" sz="2000">
                <a:solidFill>
                  <a:schemeClr val="dk1"/>
                </a:solidFill>
              </a:rPr>
              <a:t>: O(n)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2000">
                <a:solidFill>
                  <a:schemeClr val="dk1"/>
                </a:solidFill>
              </a:rPr>
              <a:t>: Depende das interações do usuário, com cada chamada relevante tendo complexidade O(n).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Demonstração do Sistema</a:t>
            </a:r>
            <a:endParaRPr sz="4000"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396900" y="450150"/>
            <a:ext cx="56244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Lucas Miguel Jacobina Teixeira</a:t>
            </a:r>
            <a:endParaRPr b="0"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Tales Ian Costa Barkema</a:t>
            </a:r>
            <a:endParaRPr b="0"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900"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0" y="483025"/>
            <a:ext cx="27024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800"/>
              <a:t>JUSTIFICATIVA</a:t>
            </a:r>
            <a:endParaRPr sz="2800"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3087525" y="1623900"/>
            <a:ext cx="56709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Gerenciamento de dados</a:t>
            </a:r>
            <a:endParaRPr b="1"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Flexibilidade</a:t>
            </a:r>
            <a:endParaRPr b="1"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Expansibilidade</a:t>
            </a:r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65500" y="462700"/>
            <a:ext cx="2280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500"/>
              <a:t>OBJETIVO</a:t>
            </a:r>
            <a:endParaRPr sz="35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3105500" y="1328100"/>
            <a:ext cx="6038400" cy="24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Gerenciar uma lista de filmes</a:t>
            </a:r>
            <a:r>
              <a:rPr b="1" lang="en" sz="2200"/>
              <a:t>;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Adicionar Filmes;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Remover filmes;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Exibir lista de filmes;</a:t>
            </a:r>
            <a:endParaRPr b="1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0" y="462700"/>
            <a:ext cx="2760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BIBLIOTECAS</a:t>
            </a:r>
            <a:endParaRPr sz="2100"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005CA1"/>
                </a:solidFill>
              </a:rPr>
              <a:t>‹#›</a:t>
            </a:fld>
            <a:endParaRPr>
              <a:solidFill>
                <a:srgbClr val="005CA1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316150" y="4796875"/>
            <a:ext cx="2205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3090800" y="1008600"/>
            <a:ext cx="56709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#include &lt;stdio.h&gt;: Funções de entrada e saída.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#include &lt;stdlib.h&gt;: Alocação dinâmica de memória.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#include &lt;string.h&gt;: Manipulação de strings.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