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70" r:id="rId4"/>
    <p:sldId id="288" r:id="rId5"/>
    <p:sldId id="271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A83C-0515-4C48-929E-ACFA18D3843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258" y="0"/>
            <a:ext cx="13434516" cy="77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9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R O G R A M </a:t>
            </a:r>
            <a:r>
              <a:rPr lang="en-US" sz="5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N G</a:t>
            </a:r>
            <a:r>
              <a:rPr lang="id-ID" sz="5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5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Pt. 2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Perulangan Do - </a:t>
            </a:r>
            <a:r>
              <a:rPr lang="id-ID" sz="4800" dirty="0" err="1" smtClean="0"/>
              <a:t>While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4129747" y="1828800"/>
            <a:ext cx="7706652" cy="4223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>
                <a:latin typeface="+mj-lt"/>
              </a:rPr>
              <a:t>Struktur Dasar: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perintah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910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Perulangan For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3302000" y="1700808"/>
            <a:ext cx="8534400" cy="4336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2400" dirty="0" smtClean="0">
                <a:latin typeface="+mj-lt"/>
              </a:rPr>
              <a:t>Terdapat bagian </a:t>
            </a:r>
            <a:r>
              <a:rPr lang="id-ID" sz="2400" dirty="0" err="1" smtClean="0">
                <a:latin typeface="+mj-lt"/>
              </a:rPr>
              <a:t>initialization</a:t>
            </a:r>
            <a:r>
              <a:rPr lang="id-ID" sz="2400" dirty="0" smtClean="0">
                <a:latin typeface="+mj-lt"/>
              </a:rPr>
              <a:t>, </a:t>
            </a:r>
            <a:r>
              <a:rPr lang="id-ID" sz="2400" dirty="0" err="1" smtClean="0">
                <a:latin typeface="+mj-lt"/>
              </a:rPr>
              <a:t>condition</a:t>
            </a:r>
            <a:r>
              <a:rPr lang="id-ID" sz="2400" dirty="0" smtClean="0">
                <a:latin typeface="+mj-lt"/>
              </a:rPr>
              <a:t>, dan </a:t>
            </a:r>
            <a:r>
              <a:rPr lang="id-ID" sz="2400" dirty="0" err="1" smtClean="0">
                <a:latin typeface="+mj-lt"/>
              </a:rPr>
              <a:t>increment</a:t>
            </a:r>
            <a:endParaRPr lang="id-ID" sz="2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d-ID" sz="2400" dirty="0" err="1" smtClean="0">
                <a:latin typeface="+mj-lt"/>
              </a:rPr>
              <a:t>Initialization</a:t>
            </a:r>
            <a:r>
              <a:rPr lang="id-ID" sz="2400" dirty="0" smtClean="0">
                <a:latin typeface="+mj-lt"/>
              </a:rPr>
              <a:t>: digunakan untuk mendeskripsikan variabel yang digunakan untuk mengontrol perulangan</a:t>
            </a:r>
          </a:p>
          <a:p>
            <a:pPr>
              <a:lnSpc>
                <a:spcPct val="150000"/>
              </a:lnSpc>
            </a:pPr>
            <a:r>
              <a:rPr lang="id-ID" sz="2400" dirty="0" err="1" smtClean="0">
                <a:latin typeface="+mj-lt"/>
              </a:rPr>
              <a:t>Condition</a:t>
            </a:r>
            <a:r>
              <a:rPr lang="id-ID" sz="2400" dirty="0" smtClean="0">
                <a:latin typeface="+mj-lt"/>
              </a:rPr>
              <a:t>: kondisi yang akan dicek setiap kali perulangan</a:t>
            </a:r>
          </a:p>
          <a:p>
            <a:pPr>
              <a:lnSpc>
                <a:spcPct val="150000"/>
              </a:lnSpc>
            </a:pPr>
            <a:r>
              <a:rPr lang="id-ID" sz="2400" dirty="0" err="1" smtClean="0">
                <a:latin typeface="+mj-lt"/>
              </a:rPr>
              <a:t>Increment</a:t>
            </a:r>
            <a:r>
              <a:rPr lang="id-ID" sz="2400" dirty="0" smtClean="0">
                <a:latin typeface="+mj-lt"/>
              </a:rPr>
              <a:t>: mendeskripsikan perubahan pada variabel kontrol</a:t>
            </a:r>
          </a:p>
        </p:txBody>
      </p:sp>
    </p:spTree>
    <p:extLst>
      <p:ext uri="{BB962C8B-B14F-4D97-AF65-F5344CB8AC3E}">
        <p14:creationId xmlns:p14="http://schemas.microsoft.com/office/powerpoint/2010/main" val="14125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Perulangan For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4129747" y="1828800"/>
            <a:ext cx="7706652" cy="4223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>
                <a:latin typeface="+mj-lt"/>
              </a:rPr>
              <a:t>Struktur Dasar: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(initialization; condition; increment)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perintah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Variabel nilai</a:t>
            </a:r>
          </a:p>
          <a:p>
            <a:r>
              <a:rPr lang="id-ID" dirty="0" smtClean="0"/>
              <a:t>Nilai  91 – 100 adalah A</a:t>
            </a:r>
          </a:p>
          <a:p>
            <a:r>
              <a:rPr lang="id-ID" dirty="0" smtClean="0"/>
              <a:t>Nilai 71 - 90 adalah B</a:t>
            </a:r>
          </a:p>
          <a:p>
            <a:r>
              <a:rPr lang="id-ID" dirty="0" smtClean="0"/>
              <a:t>Nilai 51 - 70 adalah C</a:t>
            </a:r>
          </a:p>
          <a:p>
            <a:r>
              <a:rPr lang="id-ID" dirty="0" smtClean="0"/>
              <a:t>Nilai 30 - 50 adalah D</a:t>
            </a:r>
          </a:p>
          <a:p>
            <a:r>
              <a:rPr lang="id-ID" dirty="0" smtClean="0"/>
              <a:t>Selain itu nilai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8775" y="2328545"/>
            <a:ext cx="8933815" cy="2200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TERIMAKASIH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3364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Perulangan dan Percabangan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Subtitle 2"/>
          <p:cNvSpPr txBox="1"/>
          <p:nvPr/>
        </p:nvSpPr>
        <p:spPr>
          <a:xfrm>
            <a:off x="3407701" y="1608075"/>
            <a:ext cx="7719550" cy="4443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Perulangan</a:t>
            </a:r>
          </a:p>
          <a:p>
            <a:pPr marL="444500">
              <a:buFont typeface="Wingdings" panose="05000000000000000000" pitchFamily="2" charset="2"/>
              <a:buChar char="§"/>
            </a:pPr>
            <a:r>
              <a:rPr lang="id-ID" dirty="0" smtClean="0"/>
              <a:t>For</a:t>
            </a:r>
          </a:p>
          <a:p>
            <a:pPr marL="444500">
              <a:buFont typeface="Wingdings" panose="05000000000000000000" pitchFamily="2" charset="2"/>
              <a:buChar char="§"/>
            </a:pPr>
            <a:r>
              <a:rPr lang="id-ID" dirty="0" err="1" smtClean="0"/>
              <a:t>While</a:t>
            </a:r>
            <a:endParaRPr lang="id-ID" dirty="0" smtClean="0"/>
          </a:p>
          <a:p>
            <a:pPr marL="444500">
              <a:buFont typeface="Wingdings" panose="05000000000000000000" pitchFamily="2" charset="2"/>
              <a:buChar char="§"/>
            </a:pPr>
            <a:r>
              <a:rPr lang="id-ID" dirty="0" smtClean="0"/>
              <a:t>Do – </a:t>
            </a:r>
            <a:r>
              <a:rPr lang="id-ID" dirty="0" err="1" smtClean="0"/>
              <a:t>While</a:t>
            </a:r>
            <a:endParaRPr lang="id-ID" dirty="0" smtClean="0"/>
          </a:p>
          <a:p>
            <a:pPr marL="444500">
              <a:buFont typeface="Wingdings" panose="05000000000000000000" pitchFamily="2" charset="2"/>
              <a:buChar char="§"/>
            </a:pPr>
            <a:endParaRPr lang="id-ID" dirty="0"/>
          </a:p>
          <a:p>
            <a:r>
              <a:rPr lang="id-ID" dirty="0"/>
              <a:t>Percabangan</a:t>
            </a:r>
          </a:p>
          <a:p>
            <a:pPr marL="444500">
              <a:buFont typeface="Wingdings" panose="05000000000000000000" pitchFamily="2" charset="2"/>
              <a:buChar char="§"/>
            </a:pPr>
            <a:r>
              <a:rPr lang="id-ID" dirty="0" smtClean="0"/>
              <a:t>If - Else</a:t>
            </a:r>
            <a:endParaRPr lang="id-ID" dirty="0"/>
          </a:p>
          <a:p>
            <a:pPr marL="444500">
              <a:buFont typeface="Wingdings" panose="05000000000000000000" pitchFamily="2" charset="2"/>
              <a:buChar char="§"/>
            </a:pPr>
            <a:r>
              <a:rPr lang="id-ID" dirty="0" err="1" smtClean="0"/>
              <a:t>Switch</a:t>
            </a:r>
            <a:r>
              <a:rPr lang="id-ID" dirty="0" smtClean="0"/>
              <a:t> - </a:t>
            </a:r>
            <a:r>
              <a:rPr lang="id-ID" dirty="0" err="1" smtClean="0"/>
              <a:t>Case</a:t>
            </a:r>
            <a:endParaRPr lang="id-ID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Percabangan If - Else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>
          <a:xfrm>
            <a:off x="3278504" y="1700808"/>
            <a:ext cx="8635589" cy="50630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2400" dirty="0" smtClean="0">
                <a:latin typeface="+mj-lt"/>
              </a:rPr>
              <a:t>IF digunakan untuk mengecek suatu kondisi dan menjalankan perintah di bawahnya apabila kondisi terpenuhi</a:t>
            </a:r>
          </a:p>
          <a:p>
            <a:pPr>
              <a:lnSpc>
                <a:spcPct val="150000"/>
              </a:lnSpc>
            </a:pPr>
            <a:r>
              <a:rPr lang="id-ID" sz="2400" dirty="0" smtClean="0">
                <a:latin typeface="+mj-lt"/>
              </a:rPr>
              <a:t>ELSE IF digunakan untuk mengecek kondisi lainnya apabila kondisi awal tidak terpenuhi</a:t>
            </a:r>
          </a:p>
          <a:p>
            <a:pPr>
              <a:lnSpc>
                <a:spcPct val="150000"/>
              </a:lnSpc>
            </a:pPr>
            <a:r>
              <a:rPr lang="id-ID" sz="2400" dirty="0" smtClean="0">
                <a:latin typeface="+mj-lt"/>
              </a:rPr>
              <a:t>ELSE digunakan untuk menandai perintah yang akan dijalankan apabila semua kondisi tidak terpenuhi</a:t>
            </a:r>
            <a:endParaRPr lang="id-ID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Percabangan If - Else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>
          <a:xfrm>
            <a:off x="3872753" y="1700807"/>
            <a:ext cx="7853082" cy="49285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d-ID" dirty="0">
                <a:latin typeface="+mj-lt"/>
              </a:rPr>
              <a:t>Struktur Dasar: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(kondisi)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perintah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(kondisi)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perintah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perintah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11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Percabangan </a:t>
            </a:r>
            <a:r>
              <a:rPr lang="id-ID" sz="4800" dirty="0" err="1" smtClean="0"/>
              <a:t>Switch</a:t>
            </a:r>
            <a:r>
              <a:rPr lang="id-ID" sz="4800" dirty="0" smtClean="0"/>
              <a:t> - </a:t>
            </a:r>
            <a:r>
              <a:rPr lang="id-ID" sz="4800" dirty="0" err="1" smtClean="0"/>
              <a:t>Case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3302000" y="1700808"/>
            <a:ext cx="85344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dirty="0" smtClean="0">
                <a:latin typeface="+mj-lt"/>
              </a:rPr>
              <a:t>Digunakan apabila kondisi yang akan dicek banyak</a:t>
            </a:r>
          </a:p>
          <a:p>
            <a:pPr>
              <a:lnSpc>
                <a:spcPct val="150000"/>
              </a:lnSpc>
            </a:pPr>
            <a:r>
              <a:rPr lang="id-ID" dirty="0" smtClean="0">
                <a:latin typeface="+mj-lt"/>
              </a:rPr>
              <a:t>Mengecek suatu variabel bertipe data int atau </a:t>
            </a:r>
            <a:r>
              <a:rPr lang="id-ID" dirty="0" err="1" smtClean="0">
                <a:latin typeface="+mj-lt"/>
              </a:rPr>
              <a:t>char</a:t>
            </a:r>
            <a:endParaRPr lang="id-ID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d-ID" dirty="0" smtClean="0">
                <a:latin typeface="+mj-lt"/>
              </a:rPr>
              <a:t>Percabangan akan mengeksekusi perintah di dalam </a:t>
            </a:r>
            <a:r>
              <a:rPr lang="id-ID" dirty="0" err="1" smtClean="0">
                <a:latin typeface="+mj-lt"/>
              </a:rPr>
              <a:t>case</a:t>
            </a:r>
            <a:r>
              <a:rPr lang="id-ID" dirty="0" smtClean="0">
                <a:latin typeface="+mj-lt"/>
              </a:rPr>
              <a:t> yang bernilai sama dengan variabel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Percabangan </a:t>
            </a:r>
            <a:r>
              <a:rPr lang="id-ID" sz="4800" dirty="0" err="1" smtClean="0"/>
              <a:t>Switch</a:t>
            </a:r>
            <a:r>
              <a:rPr lang="id-ID" sz="4800" dirty="0" smtClean="0"/>
              <a:t> - </a:t>
            </a:r>
            <a:r>
              <a:rPr lang="id-ID" sz="4800" dirty="0" err="1" smtClean="0"/>
              <a:t>Case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4007224" y="1700808"/>
            <a:ext cx="782917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>
                <a:latin typeface="+mj-lt"/>
              </a:rPr>
              <a:t>Struktur Dasar: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case label1: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perintah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case label2: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perintah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perintah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Perulangan </a:t>
            </a:r>
            <a:r>
              <a:rPr lang="id-ID" sz="4800" dirty="0" err="1" smtClean="0"/>
              <a:t>While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3302000" y="1700808"/>
            <a:ext cx="85344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dirty="0" smtClean="0">
                <a:latin typeface="+mj-lt"/>
              </a:rPr>
              <a:t>U</a:t>
            </a:r>
            <a:r>
              <a:rPr lang="en-US" dirty="0" err="1" smtClean="0">
                <a:latin typeface="+mj-lt"/>
              </a:rPr>
              <a:t>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perulangan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berdasarkan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suatu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kondisi</a:t>
            </a:r>
            <a:endParaRPr lang="id-ID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WHILE </a:t>
            </a:r>
            <a:r>
              <a:rPr lang="id-ID" dirty="0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pengecekan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kondisi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seperti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perintah</a:t>
            </a:r>
            <a:r>
              <a:rPr lang="en-US" dirty="0">
                <a:latin typeface="+mj-lt"/>
              </a:rPr>
              <a:t> IF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perulangan</a:t>
            </a:r>
            <a:r>
              <a:rPr lang="en-US" dirty="0" smtClean="0">
                <a:latin typeface="+mj-lt"/>
              </a:rPr>
              <a:t>.</a:t>
            </a:r>
            <a:endParaRPr lang="id-ID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d-ID" dirty="0" smtClean="0">
                <a:latin typeface="+mj-lt"/>
              </a:rPr>
              <a:t>Perintah akan dieksekusi selama kondisi di dalam perintah </a:t>
            </a:r>
            <a:r>
              <a:rPr lang="id-ID" dirty="0" err="1" smtClean="0">
                <a:latin typeface="+mj-lt"/>
              </a:rPr>
              <a:t>While</a:t>
            </a:r>
            <a:r>
              <a:rPr lang="id-ID" dirty="0" smtClean="0">
                <a:latin typeface="+mj-lt"/>
              </a:rPr>
              <a:t> terpenuhi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Perulangan </a:t>
            </a:r>
            <a:r>
              <a:rPr lang="id-ID" sz="4800" dirty="0" err="1" smtClean="0"/>
              <a:t>While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4129747" y="1828800"/>
            <a:ext cx="7706652" cy="4223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>
                <a:latin typeface="+mj-lt"/>
              </a:rPr>
              <a:t>Struktur Dasar: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perintah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 smtClean="0"/>
              <a:t>Perulangan Do - </a:t>
            </a:r>
            <a:r>
              <a:rPr lang="id-ID" sz="4800" dirty="0" err="1" smtClean="0"/>
              <a:t>While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3302000" y="1700808"/>
            <a:ext cx="85344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dirty="0" smtClean="0">
                <a:latin typeface="+mj-lt"/>
              </a:rPr>
              <a:t>Fungsinya sama dengan </a:t>
            </a:r>
            <a:r>
              <a:rPr lang="id-ID" dirty="0" err="1" smtClean="0">
                <a:latin typeface="+mj-lt"/>
              </a:rPr>
              <a:t>While</a:t>
            </a:r>
            <a:endParaRPr lang="id-ID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d-ID" dirty="0" smtClean="0">
                <a:latin typeface="+mj-lt"/>
              </a:rPr>
              <a:t>Perbedaannya adalah kondisi akan dicek di akhir dari perulangan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+mj-lt"/>
              </a:rPr>
              <a:t>P</a:t>
            </a:r>
            <a:r>
              <a:rPr lang="id-ID" dirty="0" smtClean="0">
                <a:latin typeface="+mj-lt"/>
              </a:rPr>
              <a:t>erintah di dalam perulangan ini akan dieksekusi setidaknya sekali</a:t>
            </a:r>
          </a:p>
        </p:txBody>
      </p:sp>
    </p:spTree>
    <p:extLst>
      <p:ext uri="{BB962C8B-B14F-4D97-AF65-F5344CB8AC3E}">
        <p14:creationId xmlns:p14="http://schemas.microsoft.com/office/powerpoint/2010/main" val="34105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391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Courier New</vt:lpstr>
      <vt:lpstr>Wingdings</vt:lpstr>
      <vt:lpstr>Office Theme</vt:lpstr>
      <vt:lpstr>P R O G R A M M I N G Pt.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Bimanjaya Aji</dc:creator>
  <cp:lastModifiedBy>ghanis nugraha</cp:lastModifiedBy>
  <cp:revision>31</cp:revision>
  <dcterms:created xsi:type="dcterms:W3CDTF">2019-10-30T01:33:00Z</dcterms:created>
  <dcterms:modified xsi:type="dcterms:W3CDTF">2019-11-06T14:10:13Z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