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61" r:id="rId6"/>
    <p:sldId id="257" r:id="rId7"/>
    <p:sldId id="265" r:id="rId8"/>
    <p:sldId id="266" r:id="rId9"/>
    <p:sldId id="270" r:id="rId10"/>
    <p:sldId id="264" r:id="rId11"/>
    <p:sldId id="271" r:id="rId12"/>
    <p:sldId id="282" r:id="rId13"/>
    <p:sldId id="283" r:id="rId14"/>
    <p:sldId id="280" r:id="rId15"/>
    <p:sldId id="278" r:id="rId16"/>
    <p:sldId id="281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A83C-0515-4C48-929E-ACFA18D38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84BB-4711-4BB8-BFBD-826BC11FEB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rogramm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258" y="0"/>
            <a:ext cx="13434516" cy="77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R O G R A M </a:t>
            </a:r>
            <a:r>
              <a:rPr lang="en-US" sz="5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N G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/>
              <a:t>Variabel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>
          <a:xfrm>
            <a:off x="3302000" y="1700808"/>
            <a:ext cx="85344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+mj-lt"/>
              </a:rPr>
              <a:t>Variabel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nama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disimpan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memori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mikrokontroller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Variabel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mempunyai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nilai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nilainya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diubah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sewaktu-waktu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saat</a:t>
            </a:r>
            <a:r>
              <a:rPr lang="en-US" dirty="0" smtClean="0">
                <a:latin typeface="+mj-lt"/>
              </a:rPr>
              <a:t> program </a:t>
            </a:r>
            <a:r>
              <a:rPr lang="en-US" dirty="0" err="1" smtClean="0">
                <a:latin typeface="+mj-lt"/>
              </a:rPr>
              <a:t>dijalankan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Boleh</a:t>
            </a:r>
            <a:r>
              <a:rPr lang="en-US" dirty="0" smtClean="0">
                <a:latin typeface="+mj-lt"/>
              </a:rPr>
              <a:t> : Underscore(_), </a:t>
            </a:r>
            <a:r>
              <a:rPr lang="en-US" dirty="0" err="1" smtClean="0">
                <a:latin typeface="+mj-lt"/>
              </a:rPr>
              <a:t>Huruf</a:t>
            </a:r>
            <a:r>
              <a:rPr lang="en-US" dirty="0" smtClean="0">
                <a:latin typeface="+mj-lt"/>
              </a:rPr>
              <a:t> (A…Z, a….z), </a:t>
            </a:r>
            <a:endParaRPr lang="en-US" dirty="0" smtClean="0">
              <a:latin typeface="+mj-lt"/>
            </a:endParaRPr>
          </a:p>
          <a:p>
            <a:pPr indent="0">
              <a:buNone/>
            </a:pP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angka</a:t>
            </a:r>
            <a:r>
              <a:rPr lang="en-US" dirty="0" smtClean="0">
                <a:latin typeface="+mj-lt"/>
              </a:rPr>
              <a:t> (0….9)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Tidak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boleh</a:t>
            </a:r>
            <a:r>
              <a:rPr lang="en-US" dirty="0" smtClean="0">
                <a:latin typeface="+mj-lt"/>
              </a:rPr>
              <a:t> : </a:t>
            </a:r>
            <a:r>
              <a:rPr lang="en-US" dirty="0" err="1" smtClean="0">
                <a:latin typeface="+mj-lt"/>
              </a:rPr>
              <a:t>spasi</a:t>
            </a:r>
            <a:r>
              <a:rPr lang="en-US" dirty="0" smtClean="0">
                <a:latin typeface="+mj-lt"/>
              </a:rPr>
              <a:t> ( ),  </a:t>
            </a:r>
            <a:r>
              <a:rPr lang="en-US" dirty="0" err="1" smtClean="0">
                <a:latin typeface="+mj-lt"/>
              </a:rPr>
              <a:t>koma</a:t>
            </a:r>
            <a:r>
              <a:rPr lang="en-US" dirty="0" smtClean="0">
                <a:latin typeface="+mj-lt"/>
              </a:rPr>
              <a:t> ( , )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special character.</a:t>
            </a:r>
            <a:endParaRPr lang="en-US" dirty="0" smtClean="0">
              <a:latin typeface="+mj-lt"/>
            </a:endParaRPr>
          </a:p>
          <a:p>
            <a:pPr marL="0" indent="17780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Contoh</a:t>
            </a:r>
            <a:r>
              <a:rPr lang="en-US" dirty="0" smtClean="0">
                <a:latin typeface="+mj-lt"/>
              </a:rPr>
              <a:t> : </a:t>
            </a:r>
            <a:r>
              <a:rPr lang="en-US" dirty="0" err="1" smtClean="0">
                <a:latin typeface="+mj-lt"/>
              </a:rPr>
              <a:t>luas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luas_segitiga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luasSegitiga</a:t>
            </a:r>
            <a:r>
              <a:rPr lang="en-US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34929" t="36422" r="17353" b="36232"/>
          <a:stretch>
            <a:fillRect/>
          </a:stretch>
        </p:blipFill>
        <p:spPr>
          <a:xfrm>
            <a:off x="876300" y="2023110"/>
            <a:ext cx="10440000" cy="33656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8360" y="338455"/>
            <a:ext cx="10452100" cy="600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Arithmetic operators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l="34773" t="28951" r="17042" b="52809"/>
          <a:stretch>
            <a:fillRect/>
          </a:stretch>
        </p:blipFill>
        <p:spPr>
          <a:xfrm>
            <a:off x="876300" y="2688590"/>
            <a:ext cx="10440000" cy="22231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8360" y="338455"/>
            <a:ext cx="10452100" cy="600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Logical operators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848360" y="338455"/>
            <a:ext cx="10452100" cy="600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Comparison operators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rcRect l="34929" t="41106" r="16730" b="26280"/>
          <a:stretch>
            <a:fillRect/>
          </a:stretch>
        </p:blipFill>
        <p:spPr>
          <a:xfrm>
            <a:off x="876300" y="1649095"/>
            <a:ext cx="10440000" cy="396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l="28091" t="21917" r="8028" b="48511"/>
          <a:stretch>
            <a:fillRect/>
          </a:stretch>
        </p:blipFill>
        <p:spPr>
          <a:xfrm>
            <a:off x="826770" y="1052830"/>
            <a:ext cx="10495280" cy="2733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8360" y="338455"/>
            <a:ext cx="10452100" cy="600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Compound assignment operators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6770" y="3927475"/>
            <a:ext cx="10474325" cy="246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** 	X++</a:t>
            </a:r>
            <a:endParaRPr lang="en-US"/>
          </a:p>
          <a:p>
            <a:pPr algn="l"/>
            <a:r>
              <a:rPr lang="en-US"/>
              <a:t>	X = X+1</a:t>
            </a:r>
            <a:endParaRPr lang="en-US"/>
          </a:p>
          <a:p>
            <a:pPr algn="l"/>
            <a:r>
              <a:rPr lang="en-US"/>
              <a:t>**	X--</a:t>
            </a:r>
            <a:endParaRPr lang="en-US"/>
          </a:p>
          <a:p>
            <a:pPr algn="l"/>
            <a:r>
              <a:rPr lang="en-US"/>
              <a:t>	X = X-1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580" y="692150"/>
            <a:ext cx="10523220" cy="54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1. 	int x = 3;</a:t>
            </a:r>
            <a:endParaRPr lang="en-US"/>
          </a:p>
          <a:p>
            <a:pPr algn="l"/>
            <a:r>
              <a:rPr lang="en-US"/>
              <a:t>	int y = 5;</a:t>
            </a:r>
            <a:endParaRPr lang="en-US"/>
          </a:p>
          <a:p>
            <a:pPr algn="l"/>
            <a:r>
              <a:rPr lang="en-US"/>
              <a:t>	int z = x + y; //z=8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2.	int q = 32760;</a:t>
            </a:r>
            <a:endParaRPr lang="en-US"/>
          </a:p>
          <a:p>
            <a:pPr algn="l"/>
            <a:r>
              <a:rPr lang="en-US"/>
              <a:t>	int w = 20;</a:t>
            </a:r>
            <a:endParaRPr lang="en-US"/>
          </a:p>
          <a:p>
            <a:pPr algn="l"/>
            <a:r>
              <a:rPr lang="en-US"/>
              <a:t>	int e = q + w; //e=32780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3. 	unsigned int p = 10;</a:t>
            </a:r>
            <a:endParaRPr lang="en-US"/>
          </a:p>
          <a:p>
            <a:pPr algn="l"/>
            <a:r>
              <a:rPr lang="en-US"/>
              <a:t>	unsigned int o = 11;</a:t>
            </a:r>
            <a:endParaRPr lang="en-US"/>
          </a:p>
          <a:p>
            <a:pPr algn="l"/>
            <a:r>
              <a:rPr lang="en-US"/>
              <a:t>	unsigned int i = p - o; // i=1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628775" y="2328545"/>
            <a:ext cx="8933815" cy="220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/>
              <a:t>TERIMAKASIH</a:t>
            </a:r>
            <a:endParaRPr lang="en-US" sz="6000"/>
          </a:p>
        </p:txBody>
      </p:sp>
      <p:sp>
        <p:nvSpPr>
          <p:cNvPr id="2" name="Rectangle 1"/>
          <p:cNvSpPr/>
          <p:nvPr/>
        </p:nvSpPr>
        <p:spPr>
          <a:xfrm>
            <a:off x="4453255" y="4903470"/>
            <a:ext cx="3286125" cy="97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Dari mas yang tampan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Bahasa </a:t>
            </a:r>
            <a:r>
              <a:rPr lang="en-US" sz="4800" dirty="0" err="1"/>
              <a:t>Pemrograman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Subtitle 2"/>
          <p:cNvSpPr txBox="1"/>
          <p:nvPr/>
        </p:nvSpPr>
        <p:spPr>
          <a:xfrm>
            <a:off x="3407701" y="1608075"/>
            <a:ext cx="7719550" cy="41478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memberitahu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natural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 kata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kata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/>
              <a:t>Klasifikasi</a:t>
            </a:r>
            <a:r>
              <a:rPr lang="en-US" sz="4800" dirty="0"/>
              <a:t> </a:t>
            </a:r>
            <a:r>
              <a:rPr lang="en-US" sz="4800" dirty="0" err="1"/>
              <a:t>Menurut</a:t>
            </a:r>
            <a:r>
              <a:rPr lang="en-US" sz="4800" dirty="0"/>
              <a:t> </a:t>
            </a:r>
            <a:r>
              <a:rPr lang="en-US" sz="4800" dirty="0" err="1"/>
              <a:t>Tingkatan</a:t>
            </a:r>
            <a:endParaRPr lang="en-US" sz="4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1808330"/>
            <a:ext cx="5856757" cy="759076"/>
            <a:chOff x="3851840" y="1356248"/>
            <a:chExt cx="4392568" cy="569307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Bahasa </a:t>
              </a:r>
              <a:r>
                <a:rPr lang="en-US" altLang="ko-KR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Pemrograman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Tingkat </a:t>
              </a:r>
              <a:r>
                <a:rPr lang="en-US" altLang="ko-KR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Rendah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Bahasa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mesin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3000736"/>
            <a:ext cx="5856757" cy="759076"/>
            <a:chOff x="3851840" y="1356248"/>
            <a:chExt cx="4392568" cy="569307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Bahasa </a:t>
              </a:r>
              <a:r>
                <a:rPr lang="en-US" altLang="ko-KR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Pemrograman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Tingkat </a:t>
              </a:r>
              <a:r>
                <a:rPr lang="en-US" altLang="ko-KR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Menengah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Assembler, Microsoft Macro Assembler (MASM)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3"/>
            <a:ext cx="5856757" cy="759076"/>
            <a:chOff x="3851840" y="1356248"/>
            <a:chExt cx="4392568" cy="569307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Bahasa </a:t>
              </a:r>
              <a:r>
                <a:rPr lang="en-US" altLang="ko-KR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Pemrograman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Tingkat Tinggi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C/C++, Visual Basic, PHP, Pascal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385551"/>
            <a:ext cx="5856757" cy="728299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Bahasa </a:t>
              </a:r>
              <a:r>
                <a:rPr lang="en-US" altLang="ko-KR" sz="1865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Pemrograman</a:t>
              </a:r>
              <a:r>
                <a:rPr lang="en-US" altLang="ko-KR" sz="18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Tingkat </a:t>
              </a:r>
              <a:r>
                <a:rPr lang="en-US" altLang="ko-KR" sz="1865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Object and Visual Oriented</a:t>
              </a:r>
              <a:r>
                <a:rPr lang="en-US" altLang="ko-KR" sz="18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ko-KR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Java, MATLAB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rduino log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" b="295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4" y="365125"/>
            <a:ext cx="844749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40" y="1027906"/>
            <a:ext cx="8024631" cy="5096018"/>
          </a:xfrm>
          <a:prstGeom prst="rect">
            <a:avLst/>
          </a:prstGeom>
        </p:spPr>
      </p:pic>
      <p:pic>
        <p:nvPicPr>
          <p:cNvPr id="1030" name="Picture 6" descr="https://referensiarduino.files.wordpress.com/2013/12/variousarduinos.png?w=6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42" y="1947140"/>
            <a:ext cx="57626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arduino log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" b="295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Struktur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arduino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1690688"/>
            <a:ext cx="4797425" cy="48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arduino log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" b="295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16"/>
          <a:stretch>
            <a:fillRect/>
          </a:stretch>
        </p:blipFill>
        <p:spPr>
          <a:xfrm>
            <a:off x="-25400" y="0"/>
            <a:ext cx="61214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5400" y="0"/>
            <a:ext cx="4546600" cy="6756400"/>
          </a:xfrm>
        </p:spPr>
        <p:txBody>
          <a:bodyPr>
            <a:norm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Setup</a:t>
            </a:r>
            <a:endParaRPr lang="en-US" sz="2400" b="1" dirty="0" smtClean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sketch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/>
              <a:t> </a:t>
            </a:r>
            <a:r>
              <a:rPr lang="en-US" i="1" dirty="0"/>
              <a:t>variable</a:t>
            </a:r>
            <a:r>
              <a:rPr lang="en-US" dirty="0"/>
              <a:t>, </a:t>
            </a:r>
            <a:r>
              <a:rPr lang="en-US" i="1" dirty="0"/>
              <a:t>pin mode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 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 </a:t>
            </a:r>
            <a:r>
              <a:rPr lang="en-US" i="1" dirty="0" err="1"/>
              <a:t>papan</a:t>
            </a:r>
            <a:r>
              <a:rPr lang="en-US" i="1" dirty="0"/>
              <a:t> Arduino</a:t>
            </a:r>
            <a:r>
              <a:rPr lang="en-US" dirty="0"/>
              <a:t> </a:t>
            </a:r>
            <a:r>
              <a:rPr lang="en-US" dirty="0" err="1"/>
              <a:t>dinyalakan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reset.</a:t>
            </a:r>
            <a:endParaRPr lang="en-US" dirty="0" smtClean="0"/>
          </a:p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-101600" y="913607"/>
            <a:ext cx="4660900" cy="1350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arduino log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" b="295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16"/>
          <a:stretch>
            <a:fillRect/>
          </a:stretch>
        </p:blipFill>
        <p:spPr>
          <a:xfrm>
            <a:off x="-25400" y="0"/>
            <a:ext cx="61214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900" y="0"/>
            <a:ext cx="4483100" cy="6756400"/>
          </a:xfrm>
        </p:spPr>
        <p:txBody>
          <a:bodyPr/>
          <a:lstStyle/>
          <a:p>
            <a:endParaRPr lang="en-US" b="1" dirty="0" smtClean="0"/>
          </a:p>
          <a:p>
            <a:pPr algn="ctr"/>
            <a:r>
              <a:rPr lang="en-US" b="1" dirty="0" smtClean="0"/>
              <a:t>Loop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setup()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inisialisai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loop()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berturu-turut</a:t>
            </a:r>
            <a:r>
              <a:rPr lang="en-US" dirty="0"/>
              <a:t>, </a:t>
            </a:r>
            <a:r>
              <a:rPr lang="en-US" dirty="0" err="1"/>
              <a:t>memungkinkan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. loop()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 </a:t>
            </a:r>
            <a:r>
              <a:rPr lang="en-US" i="1" dirty="0" err="1"/>
              <a:t>papan</a:t>
            </a:r>
            <a:r>
              <a:rPr lang="en-US" dirty="0"/>
              <a:t> Arduino.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-101600" y="2031207"/>
            <a:ext cx="4660900" cy="1350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3407701" y="499307"/>
            <a:ext cx="71205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/>
              <a:t>Tipe</a:t>
            </a:r>
            <a:r>
              <a:rPr lang="en-US" sz="4800" dirty="0" smtClean="0"/>
              <a:t> Data</a:t>
            </a:r>
            <a:endParaRPr lang="en-US" sz="4800" dirty="0"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5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6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284"/>
            <a:ext cx="2082800" cy="6877284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3278505" y="1358844"/>
            <a:ext cx="8775700" cy="54305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smtClean="0">
                <a:latin typeface="+mj-lt"/>
              </a:rPr>
              <a:t>1.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	: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menampung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bilangan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bulat (16 bit, atmega) </a:t>
            </a:r>
            <a:endParaRPr lang="en-US" sz="2400" dirty="0" err="1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err="1" smtClean="0">
                <a:latin typeface="+mj-lt"/>
              </a:rPr>
              <a:t>		(4 byte, due)</a:t>
            </a:r>
            <a:endParaRPr lang="en-US" sz="2400" dirty="0" smtClean="0">
              <a:latin typeface="+mj-lt"/>
            </a:endParaRPr>
          </a:p>
          <a:p>
            <a:pPr marL="1778000" indent="-177800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smtClean="0">
                <a:latin typeface="+mj-lt"/>
              </a:rPr>
              <a:t>2. short 	: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menyimpan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bilangan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memori 16 bit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saja</a:t>
            </a:r>
            <a:r>
              <a:rPr lang="en-US" sz="2400" dirty="0" smtClean="0">
                <a:latin typeface="+mj-lt"/>
              </a:rPr>
              <a:t> 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smtClean="0">
                <a:latin typeface="+mj-lt"/>
              </a:rPr>
              <a:t>3. long 	: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menampung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bilangan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dengan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 smtClean="0">
              <a:latin typeface="+mj-lt"/>
            </a:endParaRPr>
          </a:p>
          <a:p>
            <a:pPr marL="342900" indent="137160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j-lt"/>
              </a:rPr>
              <a:t>memori</a:t>
            </a:r>
            <a:r>
              <a:rPr lang="en-US" sz="2400" dirty="0" smtClean="0">
                <a:latin typeface="+mj-lt"/>
              </a:rPr>
              <a:t> 32 bit (4 byte)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smtClean="0">
                <a:latin typeface="+mj-lt"/>
              </a:rPr>
              <a:t>4. unsigned 	: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menampung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numerik</a:t>
            </a:r>
            <a:r>
              <a:rPr lang="en-US" sz="2400" dirty="0" smtClean="0">
                <a:latin typeface="+mj-lt"/>
              </a:rPr>
              <a:t> yang </a:t>
            </a:r>
            <a:endParaRPr lang="en-US" sz="2400" dirty="0" smtClean="0">
              <a:latin typeface="+mj-lt"/>
            </a:endParaRPr>
          </a:p>
          <a:p>
            <a:pPr marL="342900" indent="137160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j-lt"/>
              </a:rPr>
              <a:t>bernilai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positif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saja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smtClean="0">
                <a:latin typeface="+mj-lt"/>
              </a:rPr>
              <a:t>5. char 	: </a:t>
            </a:r>
            <a:r>
              <a:rPr lang="en-US" sz="2400" dirty="0" err="1" smtClean="0">
                <a:latin typeface="+mj-lt"/>
              </a:rPr>
              <a:t>tipe</a:t>
            </a:r>
            <a:r>
              <a:rPr lang="en-US" sz="2400" dirty="0" smtClean="0">
                <a:latin typeface="+mj-lt"/>
              </a:rPr>
              <a:t> data yang </a:t>
            </a:r>
            <a:r>
              <a:rPr lang="en-US" sz="2400" dirty="0" err="1" smtClean="0">
                <a:latin typeface="+mj-lt"/>
              </a:rPr>
              <a:t>berisi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huruf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atau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karakter</a:t>
            </a:r>
            <a:endParaRPr lang="en-US" sz="24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smtClean="0">
                <a:latin typeface="+mj-lt"/>
              </a:rPr>
              <a:t>6. float 	: </a:t>
            </a:r>
            <a:r>
              <a:rPr lang="en-US" sz="2400" dirty="0" err="1" smtClean="0">
                <a:latin typeface="+mj-lt"/>
              </a:rPr>
              <a:t>menyatakan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bilangan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pecahan</a:t>
            </a:r>
            <a:r>
              <a:rPr lang="en-US" sz="2400" dirty="0" smtClean="0">
                <a:latin typeface="+mj-lt"/>
              </a:rPr>
              <a:t>, real,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	</a:t>
            </a:r>
            <a:r>
              <a:rPr lang="en-US" sz="2400" dirty="0" err="1" smtClean="0">
                <a:latin typeface="+mj-lt"/>
              </a:rPr>
              <a:t>eksponensial(32 bit)</a:t>
            </a:r>
            <a:endParaRPr lang="en-US" sz="24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1600200" algn="l"/>
              </a:tabLst>
            </a:pPr>
            <a:r>
              <a:rPr lang="en-US" sz="2400" dirty="0" smtClean="0">
                <a:latin typeface="+mj-lt"/>
              </a:rPr>
              <a:t>7. double 	: </a:t>
            </a:r>
            <a:r>
              <a:rPr lang="en-US" sz="2400" dirty="0" err="1" smtClean="0">
                <a:latin typeface="+mj-lt"/>
              </a:rPr>
              <a:t>sama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seperti</a:t>
            </a:r>
            <a:r>
              <a:rPr lang="en-US" sz="2400" dirty="0" smtClean="0">
                <a:latin typeface="+mj-lt"/>
              </a:rPr>
              <a:t> float, </a:t>
            </a:r>
            <a:r>
              <a:rPr lang="en-US" sz="2400" dirty="0" err="1" smtClean="0">
                <a:latin typeface="+mj-lt"/>
              </a:rPr>
              <a:t>namun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memori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lebih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besar(64 bit)</a:t>
            </a:r>
            <a:r>
              <a:rPr lang="en-US" sz="2400" dirty="0" smtClean="0">
                <a:latin typeface="+mj-lt"/>
              </a:rPr>
              <a:t> 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arduino logo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" b="295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245" y="1027906"/>
            <a:ext cx="8307509" cy="5018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2450</Words>
  <Application>WPS Presentation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Courier New</vt:lpstr>
      <vt:lpstr>Calibri</vt:lpstr>
      <vt:lpstr>Microsoft YaHei</vt:lpstr>
      <vt:lpstr>Arial Unicode MS</vt:lpstr>
      <vt:lpstr>Calibri Light</vt:lpstr>
      <vt:lpstr>Malgun Gothic</vt:lpstr>
      <vt:lpstr>Office Theme</vt:lpstr>
      <vt:lpstr>P R O G R A M M I N G</vt:lpstr>
      <vt:lpstr>PowerPoint 演示文稿</vt:lpstr>
      <vt:lpstr>PowerPoint 演示文稿</vt:lpstr>
      <vt:lpstr>PowerPoint 演示文稿</vt:lpstr>
      <vt:lpstr>Struktur Program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Bimanjaya Aji</dc:creator>
  <cp:lastModifiedBy>alfan</cp:lastModifiedBy>
  <cp:revision>20</cp:revision>
  <dcterms:created xsi:type="dcterms:W3CDTF">2019-10-30T01:33:00Z</dcterms:created>
  <dcterms:modified xsi:type="dcterms:W3CDTF">2019-11-01T14:10:47Z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