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21"/>
  </p:notesMasterIdLst>
  <p:sldIdLst>
    <p:sldId id="256" r:id="rId8"/>
    <p:sldId id="301" r:id="rId9"/>
    <p:sldId id="257" r:id="rId10"/>
    <p:sldId id="258" r:id="rId11"/>
    <p:sldId id="266" r:id="rId12"/>
    <p:sldId id="302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9907588" cy="6858000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9DB87-889A-F150-EDF4-198B9E3267F5}" v="5" dt="2024-03-06T03:33:21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1">
            <a:extLst>
              <a:ext uri="{FF2B5EF4-FFF2-40B4-BE49-F238E27FC236}">
                <a16:creationId xmlns:a16="http://schemas.microsoft.com/office/drawing/2014/main" id="{D27A0987-3C4F-1FBC-22AA-FA3FB8D8D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79" name="AutoShape 2">
            <a:extLst>
              <a:ext uri="{FF2B5EF4-FFF2-40B4-BE49-F238E27FC236}">
                <a16:creationId xmlns:a16="http://schemas.microsoft.com/office/drawing/2014/main" id="{4D72B454-B171-3A1D-27FF-6A0D819B2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80" name="AutoShape 3">
            <a:extLst>
              <a:ext uri="{FF2B5EF4-FFF2-40B4-BE49-F238E27FC236}">
                <a16:creationId xmlns:a16="http://schemas.microsoft.com/office/drawing/2014/main" id="{F68EC554-70EB-03BC-1B79-A7E6FC547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81" name="AutoShape 4">
            <a:extLst>
              <a:ext uri="{FF2B5EF4-FFF2-40B4-BE49-F238E27FC236}">
                <a16:creationId xmlns:a16="http://schemas.microsoft.com/office/drawing/2014/main" id="{E89843A6-E6F0-3EAC-9E28-294475F19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82" name="Text Box 5">
            <a:extLst>
              <a:ext uri="{FF2B5EF4-FFF2-40B4-BE49-F238E27FC236}">
                <a16:creationId xmlns:a16="http://schemas.microsoft.com/office/drawing/2014/main" id="{62FBED09-A1EA-6F0D-E7C4-BF2AA366D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33260ED0-5747-9C25-A4C3-241442A8F13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0225" cy="504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300">
                <a:solidFill>
                  <a:srgbClr val="000000"/>
                </a:solidFill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5784" name="Rectangle 7">
            <a:extLst>
              <a:ext uri="{FF2B5EF4-FFF2-40B4-BE49-F238E27FC236}">
                <a16:creationId xmlns:a16="http://schemas.microsoft.com/office/drawing/2014/main" id="{5641BC02-21ED-5B0C-2E95-FB05DDD9E17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9463" y="768350"/>
            <a:ext cx="5534025" cy="38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A0CA429-89F5-5685-808C-56FC37E9004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75786" name="Text Box 9">
            <a:extLst>
              <a:ext uri="{FF2B5EF4-FFF2-40B4-BE49-F238E27FC236}">
                <a16:creationId xmlns:a16="http://schemas.microsoft.com/office/drawing/2014/main" id="{B1E0EBBE-E233-054F-B6DE-D77E4580F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BA451A5-C9DE-1846-E321-89F84AC90D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0225" cy="504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300">
                <a:solidFill>
                  <a:srgbClr val="000000"/>
                </a:solidFill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584C54FF-98D3-43DD-896C-6B81744DCA8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">
            <a:extLst>
              <a:ext uri="{FF2B5EF4-FFF2-40B4-BE49-F238E27FC236}">
                <a16:creationId xmlns:a16="http://schemas.microsoft.com/office/drawing/2014/main" id="{1A111905-5400-C8C6-64ED-D0BB6838F0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7E890A-605C-4E36-BF13-097EB32AD937}" type="slidenum">
              <a:rPr lang="en-AU" altLang="en-US" sz="1300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AU" altLang="en-US" sz="1300">
              <a:ea typeface="ヒラギノ明朝 ProN W3" charset="-128"/>
            </a:endParaRPr>
          </a:p>
        </p:txBody>
      </p:sp>
      <p:sp>
        <p:nvSpPr>
          <p:cNvPr id="77827" name="Text Box 1">
            <a:extLst>
              <a:ext uri="{FF2B5EF4-FFF2-40B4-BE49-F238E27FC236}">
                <a16:creationId xmlns:a16="http://schemas.microsoft.com/office/drawing/2014/main" id="{39E0C019-A42B-7116-C6EA-98597B9F8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Text Box 2">
            <a:extLst>
              <a:ext uri="{FF2B5EF4-FFF2-40B4-BE49-F238E27FC236}">
                <a16:creationId xmlns:a16="http://schemas.microsoft.com/office/drawing/2014/main" id="{1CE30B47-F665-4DC0-D8FF-92A8A3D74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">
            <a:extLst>
              <a:ext uri="{FF2B5EF4-FFF2-40B4-BE49-F238E27FC236}">
                <a16:creationId xmlns:a16="http://schemas.microsoft.com/office/drawing/2014/main" id="{A4040D7A-82CF-F2F3-AD94-5FB421ACF9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F844B7-C655-47F9-8142-1962775BECB1}" type="slidenum">
              <a:rPr lang="en-AU" altLang="en-US" sz="1300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AU" altLang="en-US" sz="1300">
              <a:ea typeface="ヒラギノ明朝 ProN W3" charset="-128"/>
            </a:endParaRPr>
          </a:p>
        </p:txBody>
      </p:sp>
      <p:sp>
        <p:nvSpPr>
          <p:cNvPr id="96259" name="Text Box 1">
            <a:extLst>
              <a:ext uri="{FF2B5EF4-FFF2-40B4-BE49-F238E27FC236}">
                <a16:creationId xmlns:a16="http://schemas.microsoft.com/office/drawing/2014/main" id="{520E348F-B673-7EC9-073C-832E8AD85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Text Box 2">
            <a:extLst>
              <a:ext uri="{FF2B5EF4-FFF2-40B4-BE49-F238E27FC236}">
                <a16:creationId xmlns:a16="http://schemas.microsoft.com/office/drawing/2014/main" id="{8BB157DE-208A-AB0A-C87A-FD07A3F35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">
            <a:extLst>
              <a:ext uri="{FF2B5EF4-FFF2-40B4-BE49-F238E27FC236}">
                <a16:creationId xmlns:a16="http://schemas.microsoft.com/office/drawing/2014/main" id="{AE285FF0-B3E9-38A3-9828-05AB1BE2E4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0E819A-E2A3-431F-91C9-8A7352E83F11}" type="slidenum">
              <a:rPr lang="en-AU" altLang="en-US" sz="1300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AU" altLang="en-US" sz="1300">
              <a:ea typeface="ヒラギノ明朝 ProN W3" charset="-128"/>
            </a:endParaRPr>
          </a:p>
        </p:txBody>
      </p:sp>
      <p:sp>
        <p:nvSpPr>
          <p:cNvPr id="79875" name="Text Box 1">
            <a:extLst>
              <a:ext uri="{FF2B5EF4-FFF2-40B4-BE49-F238E27FC236}">
                <a16:creationId xmlns:a16="http://schemas.microsoft.com/office/drawing/2014/main" id="{5AE8CEA1-D471-9931-F867-A09033D61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Text Box 2">
            <a:extLst>
              <a:ext uri="{FF2B5EF4-FFF2-40B4-BE49-F238E27FC236}">
                <a16:creationId xmlns:a16="http://schemas.microsoft.com/office/drawing/2014/main" id="{B2639142-973C-BB48-4B74-8A4AA1D6D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>
            <a:extLst>
              <a:ext uri="{FF2B5EF4-FFF2-40B4-BE49-F238E27FC236}">
                <a16:creationId xmlns:a16="http://schemas.microsoft.com/office/drawing/2014/main" id="{357215EB-7D80-7D4D-5436-C235FD5CC7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F5C078-0626-4559-9278-78294F70BE45}" type="slidenum">
              <a:rPr lang="en-AU" altLang="en-US" sz="1300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AU" altLang="en-US" sz="1300">
              <a:ea typeface="ヒラギノ明朝 ProN W3" charset="-128"/>
            </a:endParaRPr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A83F33EF-B46A-8041-1231-117DCF8B3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2">
            <a:extLst>
              <a:ext uri="{FF2B5EF4-FFF2-40B4-BE49-F238E27FC236}">
                <a16:creationId xmlns:a16="http://schemas.microsoft.com/office/drawing/2014/main" id="{D7962DFD-982D-142E-BE10-C2CAD388C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">
            <a:extLst>
              <a:ext uri="{FF2B5EF4-FFF2-40B4-BE49-F238E27FC236}">
                <a16:creationId xmlns:a16="http://schemas.microsoft.com/office/drawing/2014/main" id="{2F366E61-4806-1CB9-E257-E65CB2B609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05541A-48AD-499D-B699-1C20D02DEAAD}" type="slidenum">
              <a:rPr lang="en-AU" altLang="en-US" sz="1300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AU" altLang="en-US" sz="1300">
              <a:ea typeface="ヒラギノ明朝 ProN W3" charset="-128"/>
            </a:endParaRPr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84A336ED-EE50-084A-D452-10DE0D8BB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Text Box 2">
            <a:extLst>
              <a:ext uri="{FF2B5EF4-FFF2-40B4-BE49-F238E27FC236}">
                <a16:creationId xmlns:a16="http://schemas.microsoft.com/office/drawing/2014/main" id="{3E4886EB-6F7F-02FE-AA5D-950E65FDF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">
            <a:extLst>
              <a:ext uri="{FF2B5EF4-FFF2-40B4-BE49-F238E27FC236}">
                <a16:creationId xmlns:a16="http://schemas.microsoft.com/office/drawing/2014/main" id="{1D6AB1F6-FF7C-01C5-AA0C-8EABB3ADDD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EADC63-F0BE-4949-ACBA-CAD38773A641}" type="slidenum">
              <a:rPr lang="en-AU" altLang="en-US" sz="1300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AU" altLang="en-US" sz="1300">
              <a:ea typeface="ヒラギノ明朝 ProN W3" charset="-128"/>
            </a:endParaRPr>
          </a:p>
        </p:txBody>
      </p:sp>
      <p:sp>
        <p:nvSpPr>
          <p:cNvPr id="86019" name="Text Box 1">
            <a:extLst>
              <a:ext uri="{FF2B5EF4-FFF2-40B4-BE49-F238E27FC236}">
                <a16:creationId xmlns:a16="http://schemas.microsoft.com/office/drawing/2014/main" id="{6C048C3B-84C6-74D2-82E8-476B95EB1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2">
            <a:extLst>
              <a:ext uri="{FF2B5EF4-FFF2-40B4-BE49-F238E27FC236}">
                <a16:creationId xmlns:a16="http://schemas.microsoft.com/office/drawing/2014/main" id="{029BFD41-DFDC-1F84-0664-18AC9C3CC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">
            <a:extLst>
              <a:ext uri="{FF2B5EF4-FFF2-40B4-BE49-F238E27FC236}">
                <a16:creationId xmlns:a16="http://schemas.microsoft.com/office/drawing/2014/main" id="{D6664309-527C-A2BB-E828-0BA96F9FD4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62D000-7F9E-41A7-B74B-820FEF609ECE}" type="slidenum">
              <a:rPr lang="en-AU" altLang="en-US" sz="1300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AU" altLang="en-US" sz="1300">
              <a:ea typeface="ヒラギノ明朝 ProN W3" charset="-128"/>
            </a:endParaRPr>
          </a:p>
        </p:txBody>
      </p:sp>
      <p:sp>
        <p:nvSpPr>
          <p:cNvPr id="88067" name="Text Box 1">
            <a:extLst>
              <a:ext uri="{FF2B5EF4-FFF2-40B4-BE49-F238E27FC236}">
                <a16:creationId xmlns:a16="http://schemas.microsoft.com/office/drawing/2014/main" id="{6E64B34E-8D2A-409E-6538-8D30CD3C7C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Text Box 2">
            <a:extLst>
              <a:ext uri="{FF2B5EF4-FFF2-40B4-BE49-F238E27FC236}">
                <a16:creationId xmlns:a16="http://schemas.microsoft.com/office/drawing/2014/main" id="{77181553-111D-2AF1-6559-FD7D30B11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">
            <a:extLst>
              <a:ext uri="{FF2B5EF4-FFF2-40B4-BE49-F238E27FC236}">
                <a16:creationId xmlns:a16="http://schemas.microsoft.com/office/drawing/2014/main" id="{318E1185-8F00-0FB5-3A42-46F23018B2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0DF547-8192-44F4-A343-854F33259203}" type="slidenum">
              <a:rPr lang="en-AU" altLang="en-US" sz="1300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AU" altLang="en-US" sz="1300">
              <a:ea typeface="ヒラギノ明朝 ProN W3" charset="-128"/>
            </a:endParaRPr>
          </a:p>
        </p:txBody>
      </p:sp>
      <p:sp>
        <p:nvSpPr>
          <p:cNvPr id="90115" name="Text Box 1">
            <a:extLst>
              <a:ext uri="{FF2B5EF4-FFF2-40B4-BE49-F238E27FC236}">
                <a16:creationId xmlns:a16="http://schemas.microsoft.com/office/drawing/2014/main" id="{5C9020D2-2C50-0754-07EF-4BD26752D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Text Box 2">
            <a:extLst>
              <a:ext uri="{FF2B5EF4-FFF2-40B4-BE49-F238E27FC236}">
                <a16:creationId xmlns:a16="http://schemas.microsoft.com/office/drawing/2014/main" id="{9F7DF6A9-BCBE-3BA6-F003-EE87FF52F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">
            <a:extLst>
              <a:ext uri="{FF2B5EF4-FFF2-40B4-BE49-F238E27FC236}">
                <a16:creationId xmlns:a16="http://schemas.microsoft.com/office/drawing/2014/main" id="{5293ACCB-761A-3BDD-3B7B-34656F01AB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4A92D4-DEB6-4078-A506-481395AE5D71}" type="slidenum">
              <a:rPr lang="en-AU" altLang="en-US" sz="1300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AU" altLang="en-US" sz="1300">
              <a:ea typeface="ヒラギノ明朝 ProN W3" charset="-128"/>
            </a:endParaRPr>
          </a:p>
        </p:txBody>
      </p:sp>
      <p:sp>
        <p:nvSpPr>
          <p:cNvPr id="92163" name="Text Box 1">
            <a:extLst>
              <a:ext uri="{FF2B5EF4-FFF2-40B4-BE49-F238E27FC236}">
                <a16:creationId xmlns:a16="http://schemas.microsoft.com/office/drawing/2014/main" id="{BB634A57-5E4C-CB73-A847-EB1907FFB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Text Box 2">
            <a:extLst>
              <a:ext uri="{FF2B5EF4-FFF2-40B4-BE49-F238E27FC236}">
                <a16:creationId xmlns:a16="http://schemas.microsoft.com/office/drawing/2014/main" id="{A8BDA6D6-1365-9CBD-FBDD-5D79DF1A6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>
            <a:extLst>
              <a:ext uri="{FF2B5EF4-FFF2-40B4-BE49-F238E27FC236}">
                <a16:creationId xmlns:a16="http://schemas.microsoft.com/office/drawing/2014/main" id="{84213049-273C-4641-523F-AF3E6D360F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FDF5AC-54A1-4EDE-9AE1-0C6E59BBDA83}" type="slidenum">
              <a:rPr lang="en-AU" altLang="en-US" sz="1300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AU" altLang="en-US" sz="1300">
              <a:ea typeface="ヒラギノ明朝 ProN W3" charset="-128"/>
            </a:endParaRPr>
          </a:p>
        </p:txBody>
      </p:sp>
      <p:sp>
        <p:nvSpPr>
          <p:cNvPr id="94211" name="Text Box 1">
            <a:extLst>
              <a:ext uri="{FF2B5EF4-FFF2-40B4-BE49-F238E27FC236}">
                <a16:creationId xmlns:a16="http://schemas.microsoft.com/office/drawing/2014/main" id="{E0A9E746-279F-3D3C-4E0F-5B9765A3A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Text Box 2">
            <a:extLst>
              <a:ext uri="{FF2B5EF4-FFF2-40B4-BE49-F238E27FC236}">
                <a16:creationId xmlns:a16="http://schemas.microsoft.com/office/drawing/2014/main" id="{B0383FAB-0FBE-C22D-98E2-DA36C9211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AA294B-A49C-04A6-E409-BB479D593EC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CDAD5-9C33-45DD-8C37-F37EE8D5825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75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456B7C-4DB8-8660-DA72-09484FF3FF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4E98C-8FD6-4E21-82C1-BE3F6C31098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458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989013"/>
            <a:ext cx="2227262" cy="4810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89013"/>
            <a:ext cx="6529388" cy="4810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76CEE64-5FC7-F3B8-E4C6-0B43307D355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C28DB-995A-4D91-86F9-1F696B484F4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6645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A2160-C5FE-4462-A467-079C3DF4B38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3D5F5-34FE-4B61-854D-943FD5DCA40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3064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13DCF-F7FC-06E5-1543-EB6C7BF36DE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98822-AA36-4F23-8F37-E778310946A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1153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4D08C-1AC9-D366-D94C-3CED623B678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66B77-E543-48D7-8B35-D08E83E47F9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2307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9F9A32-4826-04E5-EDE9-9938E4C012B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8681A-B982-409B-9CD1-A8F97A58A09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4706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BBB3E6-24CF-AD19-9173-5DE527A2F74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9F635-1656-4A9C-9B66-C2416962702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7952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0BC18F-5B6E-BA9A-89D1-B651F22147F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41552-AF19-42F9-B21F-17FCBB11D8A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99666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21DA74A-5B73-DFCE-28B1-1FFD5E8B993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EEC74-6C2F-429A-AE2F-6C3B036220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54880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922697A-E288-E831-EDA4-8A607369D1C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294B1-C7B8-4EC1-A6C0-F5269206FB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0367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A16129-FC25-F008-D36A-A5ECB302555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A73E-399B-4B61-A19D-4FEE5536B3A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0938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91642B-47FD-61C4-5B08-D528FADB3A2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67D63-AF1C-4DD8-BD16-55EC484494F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80082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C21B-4116-65BC-BE7D-FEEC4F03F16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96FB5-C233-468D-B480-EB0D5051A1E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57973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365125"/>
            <a:ext cx="2227262" cy="575468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65125"/>
            <a:ext cx="6529388" cy="57546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6D5AF5-3964-E7B9-2AE7-6DF527C68B4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B964D-4D25-447A-9D8B-A40A6FC8A97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0423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291A7B-5822-3B46-881E-7DE99F321AD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FFB75C-E2E9-69F7-DC26-CE47B15A70C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5074D-B441-457F-AEEB-11E0E631327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28626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5872C1-81D0-A1AE-2004-3C813BEB022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8942EE-AC71-6789-D228-C1B330B15F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F7A6B-00DB-45F0-A826-B9966FA3985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83772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9354D7-603E-4623-EC15-53E031F65D7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48611B-75C6-C48F-0CCB-9485189F95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1384D-BBDE-4D9D-BC1E-FC22747AF8B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342279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57400"/>
            <a:ext cx="3983038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2057400"/>
            <a:ext cx="3983037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B0299-B5A7-3C45-C3A5-790DC6ED1E6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3AE491-9AB7-BD18-CBEA-74C868A372A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902F5-949A-4A1B-8B7F-3D90A68BBEA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80432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DD2F49-4BF9-53A9-A25A-2A67383C690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867388-B5DD-8545-B50C-F8A459DCD08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5AD57-6385-4750-945E-6DBCAE6165E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180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1F05FF6-EC58-9B1E-9924-8F4F82D17D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94BD0F-742C-7F8C-9834-38A8E854D12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D3A85-0E9B-4DAE-9736-CCAF0971D9E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06291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28CEE18-7702-7B5E-96DD-8B681C78D3C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1974CEE-599A-6CE4-0922-6453090F7DC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38816-345B-4BCD-9CC7-C16E94EFD36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138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516746-AB51-3421-7E3C-19F3675A40E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FD89E-AB00-4033-BCC1-7185C553524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908946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454A4-442B-DB53-3409-ED64413116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410E09-5D6C-667A-B84F-20181C581BF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47B84-8A2D-4A0C-8428-873E3D615E1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88324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E28BE-C715-20AD-BF17-3442D50648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66D33F-D251-5778-CDDD-40CDB1CF9A6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E4B05-9870-4C3F-900C-58F34D4A036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99762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A171DB-FA11-AA64-76E5-BC6542E6AFE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65155E-2867-D9DD-557E-B3C8D9D3E5D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BB52E-085D-47F1-85B1-5122ECA19D1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2873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989013"/>
            <a:ext cx="2227262" cy="4810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89013"/>
            <a:ext cx="6529388" cy="4810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AC5579-C169-7AA3-5506-399BC505B76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C53A1E-6E75-48ED-4F0D-55FF5DED073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A0E1A-230D-4115-9C71-A1FF6BC89A6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0745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414B6B-2804-8560-330F-0F2BF195B5F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A3DA5A-7753-8642-7CC2-43A0E7BAA8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FA529-3514-4FDE-B699-BD153091826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75839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E35686-DAAD-3B7E-26D1-DCEB56E6830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656866-6CB1-2605-BEA3-D7A6D06AE3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B7A86-AF10-4B4F-B44F-949B7124B0A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1678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5A0F74-1A77-09DC-C8C1-BFBB310160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A9116D-27C4-D440-09F1-C75F7A35807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91AE7-5634-4FE1-A2FD-2BA2C173C3A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588822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57400"/>
            <a:ext cx="3983038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2057400"/>
            <a:ext cx="3983037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AF82B-FEC3-495E-123D-89AAFD3FA63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1A1FFD-C29D-7793-407B-5D81E0FAA2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94CC-60A5-4035-9904-02F58740FDC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3707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C1E8DF-19F8-860B-3C83-BBF86C8F70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F93DACD-4D47-3B2F-8EDB-38C004E786E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808AD-BE69-45D8-BA69-5CC9664B20F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63275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5950FD-5F84-CB93-D4EB-81657D933EF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5E627F-8C3F-A72E-B185-4C262AD844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E52D7-E7D0-46FF-88A2-B40652AC1A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8885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57400"/>
            <a:ext cx="3983038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2057400"/>
            <a:ext cx="3983037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73F34A-A79B-A280-C2F3-4181C55264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52424-483D-47E9-84D5-A30F9422ED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376076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01DDED3-89D1-07F3-B9CF-70D2CD1175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15D60C3-76C5-97A2-2DA0-F505F57BA6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D2974-5415-4B73-984F-68C81D276C0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56920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85CFF-5FCF-AD0C-71CC-4AD8D539B5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A0F5B2-E494-6749-AAD8-BEA7A8596DE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80E48-794A-47D8-A9E6-5CD05A7EB1A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85055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52027C-B1FE-D03F-9A87-703C50318DC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A2377C-BD27-11FC-413B-39F12F2D8E8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CE0AD-CD87-4605-9E45-4E6AF80A53C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7795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45F31A-E7CB-9F74-73BE-03E873AC49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8D676A-F5EA-A320-0349-E06AE98C135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522CF-3249-48CB-8C56-D9CAAF60C68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402770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989013"/>
            <a:ext cx="2227262" cy="4810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89013"/>
            <a:ext cx="6529388" cy="4810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257E0A-2E43-23F0-862F-8A16C8DD96A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012A04-F8A9-3EC4-B8EC-D68D549F347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4AFCF-31B9-4578-86B1-5E33CD01A8D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11978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36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1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2843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57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BBA74-77BE-A4C9-CFF2-ABE9568FEFA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E6B05-717B-4E56-84F6-E1501C251B0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135580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5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209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0232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949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4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273050"/>
            <a:ext cx="2227263" cy="58467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3050"/>
            <a:ext cx="6530975" cy="58467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740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0638" cy="11398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34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C9B810-6E03-FFC5-2970-9961D4A0A97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08729-DF71-4CF1-9197-5A17C3B1491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870441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FF2005-5941-56B1-394C-D2F73E7E4CC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BCC99-6EA2-4881-AD1D-B7C23334C86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838093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F7B98E-F712-38C0-C5C4-D521BC4C7D3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D5936-CB6B-412C-9821-C0FC9EA0C62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0091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611B1C2-9968-79FA-CC59-F6B5DE44C4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7AB0-0BAF-492E-B067-ACF9AEB9B67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51983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7A0308-DCD4-5710-7DCC-A71BA0E3E8A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6689-EE9D-4B95-AA83-A8ECED9BFB9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21169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90D3649-6A12-1A07-0275-97B264546FB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348F3-458C-43C1-AFEF-D9A4B9CA820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45584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3A4EA-5341-64DF-D92C-F7F557EC942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5D697-18CA-4C6E-B8DF-D16AE97F26B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623601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8A29C4E-62EF-9025-B79A-6FEE2A30F12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BDDA4-9F00-4A71-8484-7FC1A166D53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38103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103112-6EC0-E743-12CE-3C5C4F9D3FE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608ED-7DD5-4651-B322-0D817F02FFE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876090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F70559-DF75-2BB3-7F07-2BF0ECD0B8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6B7D8-D302-459C-8B21-436EEB2E909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398276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73599A-0B81-BD65-92EC-D2E94977F81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05EAA-2E3B-48B9-85EE-9E9BF0F9EBB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002263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365125"/>
            <a:ext cx="2227262" cy="575468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65125"/>
            <a:ext cx="6529388" cy="57546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47C3D0-9EC3-DA84-7790-A028EC1F968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FE6B7-B368-4253-9A0D-17CA4A35773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849214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35D88B-F9C0-F462-88BC-85FFD6FD137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DED24-4CF7-4117-8075-4F918833108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384861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F7FBB92-0819-FF95-19BC-216E2B85AC1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92DB1-405D-412A-AC9C-03D4751FB66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91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5123387-08A3-7E6F-76B6-17BA1BB30FD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5A1E7-59A9-445E-A1DA-05495C013C0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561043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830A0B-1B9B-7854-3C1F-B77704596E7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8D0F6-1BBD-4961-91F9-1F720711F49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44681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DB7C0B-3606-8D48-AEBE-EB19B53E51A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CF79C-B8A4-4383-99E1-00BC6F0B6D6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392800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9B16A-0D18-493B-FB50-61E01BF669C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E5675-5A1E-4ABF-88C4-5963C107CFD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7690295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5EF4BBA-2B1C-1147-B872-24A6A3160E7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FD711-4293-44BC-B21F-35459FCCF93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55449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952FA40-57AB-B456-BDFE-B4D94AD93D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503D5-A985-417C-AC77-1DFA02B5517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466186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0F5DC8-29A4-A963-3F68-EB00E665183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63B93-C42A-413B-81E5-8A8C9D92DEC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35066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9F7972-F228-E09E-A9AE-BAC44F6FE34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74C70-5C91-4916-9609-420F932F259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965164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E8E674-AE60-F23C-AB49-C735732A080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09845-9028-46D6-9ADD-E373EF76424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170835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273050"/>
            <a:ext cx="2227263" cy="58467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3050"/>
            <a:ext cx="6530975" cy="58467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E8E80C-AE96-35F6-6E40-693161F5273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F06B9-4A84-4C72-8A4F-B974795FB50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907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EBCAF3-20A7-81E2-7785-FB105938086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1F57-B754-4C16-A176-BEDD6B3F9BD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188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9D0753-006B-6915-EEA4-BA7AE8857CD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770EB-6A5A-451A-BA7C-2A2B7F4E455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695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C16C83A6-A187-1BF1-29D8-CE857879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FEC1683-1737-4E2F-757D-311DE8F58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989013"/>
            <a:ext cx="8909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0" tIns="47880" rIns="95760" bIns="47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97BD43-D8CF-E525-6714-917EC59D3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57400"/>
            <a:ext cx="8118475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40F2954C-46D2-FC13-6216-0874C0A53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0" name="Text Box 5">
            <a:extLst>
              <a:ext uri="{FF2B5EF4-FFF2-40B4-BE49-F238E27FC236}">
                <a16:creationId xmlns:a16="http://schemas.microsoft.com/office/drawing/2014/main" id="{92485A65-B98A-1C2A-C7D2-1C5F48325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7B606875-FBFB-5F58-BF61-CFD2217D454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5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718AE972-0D8C-4E19-BF8A-BBC90ECB02C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625"/>
        </a:spcBef>
        <a:spcAft>
          <a:spcPts val="125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D8776ECF-B63C-3B3F-2D29-F06882699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D373BD96-BB41-933B-4D56-44255D91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6454EEC-5390-CA2C-DBC9-46A3629241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505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C044B766-1C1A-4AAE-948E-3654B2CF67C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54EEC114-75E0-9215-2265-8912EDA03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>
            <a:extLst>
              <a:ext uri="{FF2B5EF4-FFF2-40B4-BE49-F238E27FC236}">
                <a16:creationId xmlns:a16="http://schemas.microsoft.com/office/drawing/2014/main" id="{54BC1495-AB9E-5F17-7FA1-9CB503D8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B060E197-43D8-7617-D848-1F6F19F68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989013"/>
            <a:ext cx="8909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0" tIns="47880" rIns="95760" bIns="47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965F6D2-C68F-6453-871A-374FB8D7C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57400"/>
            <a:ext cx="8118475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6339CAE-68F0-16BC-6068-B32199C0FD8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5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r>
              <a:rPr lang="en-US" altLang="en-US"/>
              <a:t>02/27/19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808F4AE5-2680-11D8-16BC-130A2656B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50E2A8A-1F3F-FAAE-6B72-E2CEA8DAAB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5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D16B02F4-3E6F-4CE0-B192-201DC45AD21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625"/>
        </a:spcBef>
        <a:spcAft>
          <a:spcPts val="125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>
            <a:extLst>
              <a:ext uri="{FF2B5EF4-FFF2-40B4-BE49-F238E27FC236}">
                <a16:creationId xmlns:a16="http://schemas.microsoft.com/office/drawing/2014/main" id="{CD92975D-1541-72B6-AF8E-EA942A433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D242BCE1-43E6-BDA7-86C9-E7F967112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989013"/>
            <a:ext cx="8909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0" tIns="47880" rIns="95760" bIns="47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0F0185E-ECEC-1133-E9FE-3DA8083AD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57400"/>
            <a:ext cx="8118475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D77545B-0D51-6E1E-50F8-87106D3FC63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5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r>
              <a:rPr lang="en-AU" altLang="en-US"/>
              <a:t>27/02/19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889A1AA5-8B8D-AC7C-1DD2-8B9697B0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68C87A0-2350-71CF-A84B-4B45A0549D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5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3AC849DD-85CE-4354-B6CB-9284CBB1AF3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625"/>
        </a:spcBef>
        <a:spcAft>
          <a:spcPts val="125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374E5862-878B-56D0-DEEE-B43D852D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33C965EE-B0C1-1269-79E8-9D07CA89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180" name="Picture 3">
            <a:extLst>
              <a:ext uri="{FF2B5EF4-FFF2-40B4-BE49-F238E27FC236}">
                <a16:creationId xmlns:a16="http://schemas.microsoft.com/office/drawing/2014/main" id="{23272831-1406-D653-7645-15E1E84E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5" t="87909"/>
          <a:stretch>
            <a:fillRect/>
          </a:stretch>
        </p:blipFill>
        <p:spPr bwMode="auto">
          <a:xfrm>
            <a:off x="9118600" y="6032500"/>
            <a:ext cx="7969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1965" t="8790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1" name="Line 4">
            <a:extLst>
              <a:ext uri="{FF2B5EF4-FFF2-40B4-BE49-F238E27FC236}">
                <a16:creationId xmlns:a16="http://schemas.microsoft.com/office/drawing/2014/main" id="{0C291D72-9E65-16D8-83D8-794C94666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5511800"/>
            <a:ext cx="1951038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2" name="Line 5">
            <a:extLst>
              <a:ext uri="{FF2B5EF4-FFF2-40B4-BE49-F238E27FC236}">
                <a16:creationId xmlns:a16="http://schemas.microsoft.com/office/drawing/2014/main" id="{6899FACD-A2A4-8521-1E44-D695F122D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2975" y="5511800"/>
            <a:ext cx="1951038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3" name="Line 6">
            <a:extLst>
              <a:ext uri="{FF2B5EF4-FFF2-40B4-BE49-F238E27FC236}">
                <a16:creationId xmlns:a16="http://schemas.microsoft.com/office/drawing/2014/main" id="{8F40F234-C8D1-863C-B52B-EAAA049F7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5511800"/>
            <a:ext cx="1949450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4" name="Line 7">
            <a:extLst>
              <a:ext uri="{FF2B5EF4-FFF2-40B4-BE49-F238E27FC236}">
                <a16:creationId xmlns:a16="http://schemas.microsoft.com/office/drawing/2014/main" id="{531C96D1-C5AA-D3B1-6FE7-48184BC5E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511800"/>
            <a:ext cx="1949450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5" name="Rectangle 8">
            <a:extLst>
              <a:ext uri="{FF2B5EF4-FFF2-40B4-BE49-F238E27FC236}">
                <a16:creationId xmlns:a16="http://schemas.microsoft.com/office/drawing/2014/main" id="{DA2251A7-1D56-0B19-505F-9F2B2B413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50186" name="Rectangle 9">
            <a:extLst>
              <a:ext uri="{FF2B5EF4-FFF2-40B4-BE49-F238E27FC236}">
                <a16:creationId xmlns:a16="http://schemas.microsoft.com/office/drawing/2014/main" id="{5EABD5C4-0E17-81BA-8C89-D550E3CE0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106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D71444B8-DD1C-1D7E-ED29-497AE333E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B1D35F72-B7FF-2D8D-48FD-759EAD17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4" name="Rectangle 3">
            <a:extLst>
              <a:ext uri="{FF2B5EF4-FFF2-40B4-BE49-F238E27FC236}">
                <a16:creationId xmlns:a16="http://schemas.microsoft.com/office/drawing/2014/main" id="{8CDFED13-3FA6-C80C-8E62-44893A5E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906000" cy="5732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B69C4719-9328-7B9E-CF60-AB63DCF2A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F2D1244-09E2-EC03-4A98-F240B0F76A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505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A17C5847-FF3D-4B97-AC7E-EAEDB796180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9972F7BE-AF94-EE30-61D6-0EC23058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FC5DBC7E-704F-CF2C-D894-30555E07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492" name="Rectangle 3">
            <a:extLst>
              <a:ext uri="{FF2B5EF4-FFF2-40B4-BE49-F238E27FC236}">
                <a16:creationId xmlns:a16="http://schemas.microsoft.com/office/drawing/2014/main" id="{33686A49-15F2-6A95-A3CF-F7A93345E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B43124C8-E3E1-6FEE-A33A-00D28E9F8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4" name="Text Box 5">
            <a:extLst>
              <a:ext uri="{FF2B5EF4-FFF2-40B4-BE49-F238E27FC236}">
                <a16:creationId xmlns:a16="http://schemas.microsoft.com/office/drawing/2014/main" id="{52795B6E-BC2C-5860-2091-60901A14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0F03425-6EED-C9A0-DB7A-0A79A5B684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505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8EA4FAA1-A0EF-49CF-AF43-44EF25E0F0D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63496" name="Rectangle 7">
            <a:extLst>
              <a:ext uri="{FF2B5EF4-FFF2-40B4-BE49-F238E27FC236}">
                <a16:creationId xmlns:a16="http://schemas.microsoft.com/office/drawing/2014/main" id="{A9CE3520-2A3B-28B0-4900-0A04E3818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106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3/getting-starte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00CD0300-6DD6-7E60-28D3-4CF888FF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566422"/>
            <a:ext cx="7013575" cy="89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5600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CSS frameworks: Bootstrap</a:t>
            </a:r>
            <a:endParaRPr lang="en-US" altLang="en-US" sz="5600">
              <a:solidFill>
                <a:srgbClr val="FFFFFF"/>
              </a:solidFill>
              <a:ea typeface="ヒラギノ明朝 ProN W3" charset="-128"/>
              <a:cs typeface="Arial" panose="020B0604020202020204" pitchFamily="34" charset="0"/>
            </a:endParaRPr>
          </a:p>
        </p:txBody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BFC84176-AC67-D08A-97E9-90ADB2E1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455988"/>
            <a:ext cx="701357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1200" b="1">
                <a:solidFill>
                  <a:srgbClr val="DDB10A"/>
                </a:solidFill>
                <a:latin typeface="Arial"/>
                <a:ea typeface="ヒラギノ明朝 ProN W3" charset="-128"/>
                <a:cs typeface="Arial"/>
              </a:rPr>
              <a:t>CITS3403 and CITS5505 - Agile Web Development</a:t>
            </a:r>
            <a:endParaRPr lang="en-GB" sz="1200">
              <a:latin typeface="Arial"/>
              <a:ea typeface="ヒラギノ明朝 ProN W3" charset="-128"/>
              <a:cs typeface="Arial"/>
            </a:endParaRPr>
          </a:p>
          <a:p>
            <a:pPr>
              <a:spcBef>
                <a:spcPts val="300"/>
              </a:spcBef>
              <a:buClrTx/>
              <a:buFontTx/>
              <a:buNone/>
            </a:pPr>
            <a:endParaRPr lang="en-AU" altLang="en-US" sz="1200" b="1">
              <a:solidFill>
                <a:srgbClr val="DDB10A"/>
              </a:solidFill>
              <a:ea typeface="ヒラギノ明朝 ProN W3" charset="-128"/>
              <a:cs typeface="Arial" panose="020B0604020202020204" pitchFamily="34" charset="0"/>
            </a:endParaRPr>
          </a:p>
        </p:txBody>
      </p:sp>
      <p:sp>
        <p:nvSpPr>
          <p:cNvPr id="76804" name="Text Box 3">
            <a:extLst>
              <a:ext uri="{FF2B5EF4-FFF2-40B4-BE49-F238E27FC236}">
                <a16:creationId xmlns:a16="http://schemas.microsoft.com/office/drawing/2014/main" id="{9316141E-B0CA-8CAF-EA3B-9B1E97803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892" y="5576888"/>
            <a:ext cx="205581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275"/>
              </a:spcBef>
              <a:buClrTx/>
              <a:buFontTx/>
              <a:buNone/>
            </a:pPr>
            <a:r>
              <a:rPr lang="en-US" altLang="en-US" sz="1100" b="1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2024 Semester 1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F44B27E-73B6-D94A-2DD6-CC41C697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81" y="5576888"/>
            <a:ext cx="331071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ヒラギノ明朝 ProN W3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ヒラギノ明朝 ProN W3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ヒラギノ明朝 ProN W3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ヒラギノ明朝 ProN W3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ヒラギノ明朝 ProN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ヒラギノ明朝 ProN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ヒラギノ明朝 ProN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ヒラギノ明朝 ProN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ヒラギノ明朝 ProN W3" charset="-128"/>
                <a:cs typeface="+mn-cs"/>
              </a:defRPr>
            </a:lvl9pPr>
          </a:lstStyle>
          <a:p>
            <a:pPr eaLnBrk="1" hangingPunct="1">
              <a:spcBef>
                <a:spcPts val="275"/>
              </a:spcBef>
              <a:buClrTx/>
            </a:pPr>
            <a:r>
              <a:rPr lang="en-US" altLang="en-US" sz="1100" b="1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Unit Coordinator: Matthew </a:t>
            </a:r>
            <a:r>
              <a:rPr lang="en-GB" altLang="en-US" sz="1100" b="1" err="1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Daggitt</a:t>
            </a:r>
            <a:endParaRPr lang="en-GB" altLang="en-US" sz="1100" b="1" err="1">
              <a:solidFill>
                <a:srgbClr val="FFFFFF"/>
              </a:solidFill>
              <a:ea typeface="ヒラギノ明朝 ProN W3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2">
            <a:extLst>
              <a:ext uri="{FF2B5EF4-FFF2-40B4-BE49-F238E27FC236}">
                <a16:creationId xmlns:a16="http://schemas.microsoft.com/office/drawing/2014/main" id="{2FA5D4BE-C109-09ED-C2DB-3EB266ADE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341438"/>
            <a:ext cx="3474470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The div class 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col-sm-3</a:t>
            </a:r>
            <a:r>
              <a:rPr lang="en-US" altLang="en-US" sz="1800">
                <a:latin typeface="Calibri"/>
                <a:ea typeface="ＭＳ Ｐゴシック"/>
                <a:cs typeface="Calibri"/>
              </a:rPr>
              <a:t> means take three columns on all devices small, or larger. Extra small devices will stack the content vertically.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1800"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The grid layout can be nested so a span of eight columns could be divided into 12.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1800"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We can specify different layout for different devices, so something can be specified to take 3 columns on a large device, but 6 on a small.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5AE0657-F2CF-CE88-3E43-76A89EB3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9093" name="Picture 4">
            <a:extLst>
              <a:ext uri="{FF2B5EF4-FFF2-40B4-BE49-F238E27FC236}">
                <a16:creationId xmlns:a16="http://schemas.microsoft.com/office/drawing/2014/main" id="{10E0C6B0-9D27-B80E-7720-95DC4FE3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3123708"/>
            <a:ext cx="51292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4" name="Picture 5">
            <a:extLst>
              <a:ext uri="{FF2B5EF4-FFF2-40B4-BE49-F238E27FC236}">
                <a16:creationId xmlns:a16="http://schemas.microsoft.com/office/drawing/2014/main" id="{24E2E1D6-4F73-9D8F-C1CB-DF55ACC75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387954"/>
            <a:ext cx="221138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5" name="Picture 6">
            <a:extLst>
              <a:ext uri="{FF2B5EF4-FFF2-40B4-BE49-F238E27FC236}">
                <a16:creationId xmlns:a16="http://schemas.microsoft.com/office/drawing/2014/main" id="{6785A25A-E181-5F36-0042-56EB5387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1407119"/>
            <a:ext cx="51879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6" name="Picture 7">
            <a:extLst>
              <a:ext uri="{FF2B5EF4-FFF2-40B4-BE49-F238E27FC236}">
                <a16:creationId xmlns:a16="http://schemas.microsoft.com/office/drawing/2014/main" id="{620C127A-1FBF-CAF8-3526-10B742751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4314753"/>
            <a:ext cx="56165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12E42658-4A19-657D-03D9-2E1DE1F43614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>
                <a:solidFill>
                  <a:srgbClr val="000000"/>
                </a:solidFill>
                <a:ea typeface="+mn-lt"/>
                <a:cs typeface="+mn-lt"/>
              </a:rPr>
              <a:t>The Bootstrap grid system</a:t>
            </a:r>
            <a:endParaRPr lang="en-US"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2">
            <a:extLst>
              <a:ext uri="{FF2B5EF4-FFF2-40B4-BE49-F238E27FC236}">
                <a16:creationId xmlns:a16="http://schemas.microsoft.com/office/drawing/2014/main" id="{5880980C-8406-4890-E180-C05434E9F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341438"/>
            <a:ext cx="7359650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Arial"/>
              </a:rPr>
              <a:t>The class</a:t>
            </a:r>
            <a:r>
              <a:rPr lang="en-US" altLang="en-US" sz="1800">
                <a:latin typeface="Calibri"/>
                <a:ea typeface="ＭＳ Ｐゴシック"/>
                <a:cs typeface="Calibri"/>
              </a:rPr>
              <a:t> 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table</a:t>
            </a:r>
            <a:r>
              <a:rPr lang="en-US" altLang="en-US" sz="1800">
                <a:latin typeface="Calibri"/>
                <a:ea typeface="ＭＳ Ｐゴシック"/>
                <a:cs typeface="Arial"/>
              </a:rPr>
              <a:t> adds basic styling to a table, with horizontal lines and padding.</a:t>
            </a: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Arial"/>
              </a:rPr>
              <a:t>There are additional classes 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table-striped</a:t>
            </a:r>
            <a:r>
              <a:rPr lang="en-US" altLang="en-US" sz="1800">
                <a:latin typeface="Calibri"/>
                <a:ea typeface="ＭＳ Ｐゴシック"/>
                <a:cs typeface="Arial"/>
              </a:rPr>
              <a:t>,</a:t>
            </a:r>
            <a:r>
              <a:rPr lang="en-US" altLang="en-US" sz="1800">
                <a:latin typeface="Calibri"/>
                <a:ea typeface="ＭＳ Ｐゴシック"/>
                <a:cs typeface="Courier New"/>
              </a:rPr>
              <a:t> 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table-bordered</a:t>
            </a:r>
            <a:r>
              <a:rPr lang="en-US" altLang="en-US" sz="1800">
                <a:latin typeface="Calibri"/>
                <a:ea typeface="ＭＳ Ｐゴシック"/>
                <a:cs typeface="Arial"/>
              </a:rPr>
              <a:t>, 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table-hover</a:t>
            </a:r>
            <a:r>
              <a:rPr lang="en-US" altLang="en-US" sz="1800">
                <a:latin typeface="Calibri"/>
                <a:ea typeface="ＭＳ Ｐゴシック"/>
                <a:cs typeface="Arial"/>
              </a:rPr>
              <a:t> and 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table-condensed</a:t>
            </a:r>
            <a:r>
              <a:rPr lang="en-US" altLang="en-US" sz="1800">
                <a:latin typeface="Calibri"/>
                <a:ea typeface="ＭＳ Ｐゴシック"/>
                <a:cs typeface="Arial"/>
              </a:rPr>
              <a:t>, with different styles and effects.</a:t>
            </a: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Arial"/>
              </a:rPr>
              <a:t>There are also classes for table rows and cells for different effects.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ADCFD0A-F099-5814-0D7D-0B8A64A9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1141" name="Picture 4">
            <a:extLst>
              <a:ext uri="{FF2B5EF4-FFF2-40B4-BE49-F238E27FC236}">
                <a16:creationId xmlns:a16="http://schemas.microsoft.com/office/drawing/2014/main" id="{53DDD4A3-941D-6BCB-6DE9-E3ABD13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57" y="3595770"/>
            <a:ext cx="66008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1142" name="Picture 5">
            <a:extLst>
              <a:ext uri="{FF2B5EF4-FFF2-40B4-BE49-F238E27FC236}">
                <a16:creationId xmlns:a16="http://schemas.microsoft.com/office/drawing/2014/main" id="{5E1D429B-25B9-2482-0770-69A4D403B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3"/>
          <a:stretch/>
        </p:blipFill>
        <p:spPr bwMode="auto">
          <a:xfrm>
            <a:off x="7540872" y="1376363"/>
            <a:ext cx="2137807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6FDDE2E5-DEBE-34CF-E3A5-F4971A72F4FB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>
                <a:solidFill>
                  <a:srgbClr val="000000"/>
                </a:solidFill>
                <a:ea typeface="+mn-lt"/>
                <a:cs typeface="+mn-lt"/>
              </a:rPr>
              <a:t>Bootstrap tables</a:t>
            </a:r>
            <a:endParaRPr lang="en-US"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2">
            <a:extLst>
              <a:ext uri="{FF2B5EF4-FFF2-40B4-BE49-F238E27FC236}">
                <a16:creationId xmlns:a16="http://schemas.microsoft.com/office/drawing/2014/main" id="{E6C56152-C73C-2455-B8D0-FEDEE79F4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341438"/>
            <a:ext cx="9015413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Arial"/>
              </a:rPr>
              <a:t>Bootstrap comes with 200 icons to use, called </a:t>
            </a:r>
            <a:r>
              <a:rPr lang="en-US" altLang="en-US" sz="1800" i="1" dirty="0">
                <a:latin typeface="Calibri"/>
                <a:ea typeface="ＭＳ Ｐゴシック"/>
                <a:cs typeface="Arial"/>
              </a:rPr>
              <a:t>Glyphicons</a:t>
            </a:r>
            <a:r>
              <a:rPr lang="en-US" altLang="en-US" sz="1800" dirty="0">
                <a:latin typeface="Calibri"/>
                <a:ea typeface="ＭＳ Ｐゴシック"/>
                <a:cs typeface="Arial"/>
              </a:rPr>
              <a:t>.</a:t>
            </a: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Arial"/>
              </a:rPr>
              <a:t>These are rendered as text, so will resize with headers etc.</a:t>
            </a: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Arial"/>
              </a:rPr>
              <a:t>The </a:t>
            </a:r>
            <a:r>
              <a:rPr lang="en-US" altLang="en-US" sz="1800" dirty="0" err="1">
                <a:latin typeface="Calibri"/>
                <a:ea typeface="ＭＳ Ｐゴシック"/>
                <a:cs typeface="Arial"/>
              </a:rPr>
              <a:t>glyphicon</a:t>
            </a:r>
            <a:r>
              <a:rPr lang="en-US" altLang="en-US" sz="1800" dirty="0">
                <a:latin typeface="Calibri"/>
                <a:ea typeface="ＭＳ Ｐゴシック"/>
                <a:cs typeface="Arial"/>
              </a:rPr>
              <a:t> syntax just applies a class to an empty span.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C8BF5F4-6B83-DEF0-6A28-34D221B3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3189" name="Picture 4">
            <a:extLst>
              <a:ext uri="{FF2B5EF4-FFF2-40B4-BE49-F238E27FC236}">
                <a16:creationId xmlns:a16="http://schemas.microsoft.com/office/drawing/2014/main" id="{350BAB10-7AF3-A704-4597-87DF860E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5" y="2887879"/>
            <a:ext cx="4744384" cy="8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3190" name="Picture 5">
            <a:extLst>
              <a:ext uri="{FF2B5EF4-FFF2-40B4-BE49-F238E27FC236}">
                <a16:creationId xmlns:a16="http://schemas.microsoft.com/office/drawing/2014/main" id="{2647C584-1B13-95AE-06E3-11C902338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18" b="13712"/>
          <a:stretch/>
        </p:blipFill>
        <p:spPr bwMode="auto">
          <a:xfrm>
            <a:off x="629139" y="3941923"/>
            <a:ext cx="2799686" cy="5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3191" name="Picture 6">
            <a:extLst>
              <a:ext uri="{FF2B5EF4-FFF2-40B4-BE49-F238E27FC236}">
                <a16:creationId xmlns:a16="http://schemas.microsoft.com/office/drawing/2014/main" id="{DD99FD4D-4801-AFEA-B39B-6710AFF81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56" y="2858687"/>
            <a:ext cx="3821112" cy="359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39EAE6E3-7457-15EF-3D51-3BB7166919A9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rgbClr val="000000"/>
                </a:solidFill>
                <a:ea typeface="+mn-lt"/>
                <a:cs typeface="+mn-lt"/>
              </a:rPr>
              <a:t>Glyphicons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6F0FC30-3534-CB0B-03FC-DA6BBCA81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341438"/>
            <a:ext cx="9015413" cy="474186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latin typeface="Calibri"/>
                <a:ea typeface="ＭＳ Ｐゴシック"/>
                <a:cs typeface="Arial"/>
              </a:rPr>
              <a:t>Bootstrap also supports widgets such as jumbotrons modals, form layouts, carousels.</a:t>
            </a:r>
          </a:p>
          <a:p>
            <a:pPr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latin typeface="Calibri"/>
                <a:ea typeface="ＭＳ Ｐゴシック"/>
                <a:cs typeface="Arial"/>
              </a:rPr>
              <a:t>It is worthwhile taking the time to get familiar with these, as they can make a web-page look professional with relatively little effort.</a:t>
            </a:r>
          </a:p>
          <a:p>
            <a:pPr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>
                <a:latin typeface="Calibri"/>
                <a:ea typeface="ＭＳ Ｐゴシック"/>
                <a:cs typeface="Arial"/>
              </a:rPr>
              <a:t>See the w3schools tutorial: https://www.w3schools.com/bootstrap/default.asp or the Bootstrap site </a:t>
            </a:r>
            <a:r>
              <a:rPr lang="en-US" altLang="en-US" sz="1800" u="sng">
                <a:solidFill>
                  <a:srgbClr val="CCCCFF"/>
                </a:solidFill>
                <a:latin typeface="Calibri"/>
                <a:ea typeface="ＭＳ Ｐゴシック"/>
                <a:cs typeface="Arial"/>
                <a:hlinkClick r:id="rId3"/>
              </a:rPr>
              <a:t>https://getbootstrap.com/docs/4.3/getting-started/</a:t>
            </a:r>
            <a:endParaRPr lang="en-US" altLang="en-US" sz="1800" u="sng">
              <a:solidFill>
                <a:srgbClr val="CCCCFF"/>
              </a:solidFill>
              <a:latin typeface="Calibri"/>
              <a:ea typeface="ＭＳ Ｐゴシック"/>
              <a:cs typeface="Arial"/>
            </a:endParaRPr>
          </a:p>
          <a:p>
            <a:pPr marL="339725" eaLnBrk="1" hangingPunct="1">
              <a:spcBef>
                <a:spcPts val="500"/>
              </a:spcBef>
              <a:buSzPct val="100000"/>
              <a:defRPr/>
            </a:pPr>
            <a:endParaRPr lang="en-US" altLang="en-US" sz="1800">
              <a:solidFill>
                <a:srgbClr val="CCCC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pic>
        <p:nvPicPr>
          <p:cNvPr id="95237" name="Picture 4">
            <a:extLst>
              <a:ext uri="{FF2B5EF4-FFF2-40B4-BE49-F238E27FC236}">
                <a16:creationId xmlns:a16="http://schemas.microsoft.com/office/drawing/2014/main" id="{9A237B82-AFE1-C6C3-A324-1915D24C6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3" r="211" b="3352"/>
          <a:stretch/>
        </p:blipFill>
        <p:spPr bwMode="auto">
          <a:xfrm>
            <a:off x="864180" y="3426265"/>
            <a:ext cx="8373820" cy="27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45DB827C-1738-5651-4F0D-8B309737CFC9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>
                <a:solidFill>
                  <a:srgbClr val="000000"/>
                </a:solidFill>
                <a:ea typeface="+mn-lt"/>
                <a:cs typeface="+mn-lt"/>
              </a:rPr>
              <a:t>Other features of Bootstrap</a:t>
            </a:r>
            <a:endParaRPr lang="en-US" err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2742434" y="3085230"/>
            <a:ext cx="4426746" cy="6907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</a:tabLst>
            </a:pPr>
            <a:r>
              <a:rPr lang="en-GB" sz="4400" b="1" spc="-1">
                <a:solidFill>
                  <a:schemeClr val="tx1"/>
                </a:solidFill>
                <a:latin typeface="Calibri"/>
              </a:rPr>
              <a:t>CSS frameworks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2">
            <a:extLst>
              <a:ext uri="{FF2B5EF4-FFF2-40B4-BE49-F238E27FC236}">
                <a16:creationId xmlns:a16="http://schemas.microsoft.com/office/drawing/2014/main" id="{FA41C8D5-BA63-6F34-5B34-0590492D7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536117"/>
            <a:ext cx="5152507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/>
                <a:ea typeface="ＭＳ Ｐゴシック"/>
                <a:cs typeface="Calibri"/>
              </a:rPr>
              <a:t>CSS is a powerful language for creating and implementing a presentation style for a website/application.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2000"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/>
                <a:ea typeface="ＭＳ Ｐゴシック"/>
                <a:cs typeface="Calibri"/>
              </a:rPr>
              <a:t>However, there are several limitations:</a:t>
            </a:r>
          </a:p>
          <a:p>
            <a:pPr marL="737870" lvl="1" indent="-280670" eaLnBrk="1" hangingPunct="1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Calibri"/>
                <a:ea typeface="ＭＳ Ｐゴシック"/>
                <a:cs typeface="Calibri"/>
              </a:rPr>
              <a:t>Some simple operations, like centering pictures or text can be unintuitive.</a:t>
            </a:r>
          </a:p>
          <a:p>
            <a:pPr marL="737870" lvl="1" indent="-280670" eaLnBrk="1" hangingPunct="1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Calibri"/>
                <a:ea typeface="ＭＳ Ｐゴシック"/>
                <a:cs typeface="Calibri"/>
              </a:rPr>
              <a:t>It is difficult to create </a:t>
            </a:r>
            <a:r>
              <a:rPr lang="en-US" altLang="en-US" sz="2000" i="1">
                <a:latin typeface="Calibri"/>
                <a:ea typeface="ＭＳ Ｐゴシック"/>
                <a:cs typeface="Calibri"/>
              </a:rPr>
              <a:t>responsive </a:t>
            </a:r>
            <a:r>
              <a:rPr lang="en-US" altLang="en-US" sz="2000">
                <a:latin typeface="Calibri"/>
                <a:ea typeface="ＭＳ Ｐゴシック"/>
                <a:cs typeface="Calibri"/>
              </a:rPr>
              <a:t>styles that change depending on the device on which they are being viewed.</a:t>
            </a:r>
          </a:p>
          <a:p>
            <a:pPr marL="737870" lvl="1" indent="-280670" eaLnBrk="1" hangingPunct="1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Calibri"/>
                <a:ea typeface="ＭＳ Ｐゴシック"/>
                <a:cs typeface="Calibri"/>
              </a:rPr>
              <a:t>Many websites don’t require the full power of CSS and can be styled using a simpler subset of operations.</a:t>
            </a:r>
          </a:p>
          <a:p>
            <a:pPr marL="737870" lvl="1" indent="-280670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Calibri"/>
                <a:ea typeface="ＭＳ Ｐゴシック"/>
                <a:cs typeface="Calibri"/>
              </a:rPr>
              <a:t>Producing an attractive style is a highly creative activity!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6C158F3-BEE6-51C3-0879-BDBAB2E7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8853" name="Picture 4">
            <a:extLst>
              <a:ext uri="{FF2B5EF4-FFF2-40B4-BE49-F238E27FC236}">
                <a16:creationId xmlns:a16="http://schemas.microsoft.com/office/drawing/2014/main" id="{20D85B8E-7D36-0EC1-B298-513B1F4F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698" y="2227857"/>
            <a:ext cx="3735388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Google Shape;350;p3">
            <a:extLst>
              <a:ext uri="{FF2B5EF4-FFF2-40B4-BE49-F238E27FC236}">
                <a16:creationId xmlns:a16="http://schemas.microsoft.com/office/drawing/2014/main" id="{036B3DDC-A05E-2D0C-E320-803787AB5F68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>
                <a:solidFill>
                  <a:srgbClr val="000000"/>
                </a:solidFill>
                <a:ea typeface="+mn-lt"/>
                <a:cs typeface="+mn-lt"/>
              </a:rPr>
              <a:t>Challenges with CSS</a:t>
            </a:r>
            <a:endParaRPr lang="en-US"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2">
            <a:extLst>
              <a:ext uri="{FF2B5EF4-FFF2-40B4-BE49-F238E27FC236}">
                <a16:creationId xmlns:a16="http://schemas.microsoft.com/office/drawing/2014/main" id="{E1EA73A0-75A9-96D0-C71F-1AF5332D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341438"/>
            <a:ext cx="9015413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CSS frameworks are open-source libraries for developing responsive web-applications.</a:t>
            </a: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Frameworks use CSS and JavaScript to build style components in a reasonably aesthetic way with very little effort.</a:t>
            </a: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A big advantage is that they are normally designed to be </a:t>
            </a:r>
            <a:r>
              <a:rPr lang="en-US" altLang="en-US" sz="1800" i="1">
                <a:latin typeface="Calibri"/>
                <a:ea typeface="ＭＳ Ｐゴシック"/>
                <a:cs typeface="Calibri"/>
              </a:rPr>
              <a:t>responsive</a:t>
            </a:r>
            <a:r>
              <a:rPr lang="en-US" altLang="en-US" sz="1800">
                <a:latin typeface="Calibri"/>
                <a:ea typeface="ＭＳ Ｐゴシック"/>
                <a:cs typeface="Calibri"/>
              </a:rPr>
              <a:t>, so one application will look good on mobile devices, tablets and PCs with minimal effort.</a:t>
            </a:r>
            <a:endParaRPr lang="en-US" altLang="en-US" sz="180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015C8E4-2F36-ECA6-EFA3-E1BA396D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0901" name="Picture 4">
            <a:extLst>
              <a:ext uri="{FF2B5EF4-FFF2-40B4-BE49-F238E27FC236}">
                <a16:creationId xmlns:a16="http://schemas.microsoft.com/office/drawing/2014/main" id="{5FF3B6DC-D4F0-56A1-EB91-B8272B82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93799"/>
            <a:ext cx="7118350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2E76A37A-976D-FC48-CB79-06B2BAFBD91D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>
                <a:solidFill>
                  <a:srgbClr val="000000"/>
                </a:solidFill>
                <a:ea typeface="+mn-lt"/>
                <a:cs typeface="+mn-lt"/>
              </a:rPr>
              <a:t>Frameworks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9E3CF54F-E654-8B1B-02EB-FB73C00CDC50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>
                <a:solidFill>
                  <a:srgbClr val="000000"/>
                </a:solidFill>
                <a:ea typeface="+mn-lt"/>
                <a:cs typeface="+mn-lt"/>
              </a:rPr>
              <a:t>Common frameworks</a:t>
            </a:r>
            <a:endParaRPr lang="en-US"/>
          </a:p>
        </p:txBody>
      </p:sp>
      <p:pic>
        <p:nvPicPr>
          <p:cNvPr id="5" name="Picture 4" descr="Bootstrap Framework Expalined and Reasons to Choose">
            <a:extLst>
              <a:ext uri="{FF2B5EF4-FFF2-40B4-BE49-F238E27FC236}">
                <a16:creationId xmlns:a16="http://schemas.microsoft.com/office/drawing/2014/main" id="{A0ABD58A-BB72-7B67-6667-485D6151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25" y="2183797"/>
            <a:ext cx="3955109" cy="1862124"/>
          </a:xfrm>
          <a:prstGeom prst="rect">
            <a:avLst/>
          </a:prstGeom>
        </p:spPr>
      </p:pic>
      <p:pic>
        <p:nvPicPr>
          <p:cNvPr id="6" name="Picture 5" descr="Tailwind CSS - The Best Frontend Library For Core UI Design Work - Web Form">
            <a:extLst>
              <a:ext uri="{FF2B5EF4-FFF2-40B4-BE49-F238E27FC236}">
                <a16:creationId xmlns:a16="http://schemas.microsoft.com/office/drawing/2014/main" id="{F21FCA16-0213-24B3-2794-D8624B00C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" t="-118" r="425" b="-360"/>
          <a:stretch/>
        </p:blipFill>
        <p:spPr>
          <a:xfrm>
            <a:off x="5284650" y="2183794"/>
            <a:ext cx="3909632" cy="1866656"/>
          </a:xfrm>
          <a:prstGeom prst="rect">
            <a:avLst/>
          </a:prstGeom>
        </p:spPr>
      </p:pic>
      <p:pic>
        <p:nvPicPr>
          <p:cNvPr id="7" name="Picture 6" descr="What Is a CSS Framework? (And When to Use 6 Popular Options)">
            <a:extLst>
              <a:ext uri="{FF2B5EF4-FFF2-40B4-BE49-F238E27FC236}">
                <a16:creationId xmlns:a16="http://schemas.microsoft.com/office/drawing/2014/main" id="{5D52BA9A-644D-F5CE-BD4F-A1DFD02FE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25" y="4412902"/>
            <a:ext cx="3955110" cy="1722242"/>
          </a:xfrm>
          <a:prstGeom prst="rect">
            <a:avLst/>
          </a:prstGeom>
        </p:spPr>
      </p:pic>
      <p:pic>
        <p:nvPicPr>
          <p:cNvPr id="9" name="Picture 8" descr="A cartoon of a person wearing a helmet&#10;&#10;Description automatically generated">
            <a:extLst>
              <a:ext uri="{FF2B5EF4-FFF2-40B4-BE49-F238E27FC236}">
                <a16:creationId xmlns:a16="http://schemas.microsoft.com/office/drawing/2014/main" id="{915650B2-D50D-4945-8B8C-499A2A60E3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0" b="12684"/>
          <a:stretch/>
        </p:blipFill>
        <p:spPr>
          <a:xfrm>
            <a:off x="5291718" y="4412920"/>
            <a:ext cx="3913891" cy="1722839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6127C059-8B57-92E5-7459-1A5AD87B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42" y="1491870"/>
            <a:ext cx="9033105" cy="49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Disadvantage: websites built with the same framework will often appear visually similar.</a:t>
            </a:r>
            <a:endParaRPr lang="en-US" altLang="en-US"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46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2742434" y="2995348"/>
            <a:ext cx="4426746" cy="6907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</a:tabLst>
            </a:pPr>
            <a:r>
              <a:rPr lang="en-GB" sz="4400" b="1" spc="-1">
                <a:solidFill>
                  <a:schemeClr val="tx1"/>
                </a:solidFill>
                <a:latin typeface="Calibri"/>
              </a:rPr>
              <a:t>The Bootstrap framework</a:t>
            </a:r>
            <a:endParaRPr lang="en-GB" sz="4400" b="1" spc="-1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2">
            <a:extLst>
              <a:ext uri="{FF2B5EF4-FFF2-40B4-BE49-F238E27FC236}">
                <a16:creationId xmlns:a16="http://schemas.microsoft.com/office/drawing/2014/main" id="{066718E3-152E-E2CB-A941-CA190AA0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474173"/>
            <a:ext cx="9015413" cy="168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To include Bootstrap components and styles in your page, you can either download and host the code yourself, or just reference a </a:t>
            </a:r>
            <a:r>
              <a:rPr lang="en-US" altLang="en-US" sz="1800" i="1">
                <a:latin typeface="Calibri"/>
                <a:ea typeface="ＭＳ Ｐゴシック"/>
                <a:cs typeface="Calibri"/>
              </a:rPr>
              <a:t>Content Delivery Network</a:t>
            </a:r>
            <a:r>
              <a:rPr lang="en-US" altLang="en-US" sz="1800">
                <a:latin typeface="Calibri"/>
                <a:ea typeface="ＭＳ Ｐゴシック"/>
                <a:cs typeface="Calibri"/>
              </a:rPr>
              <a:t> in the header of your web-page.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1800"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Bootstrap consists of a CSS file, a JavaScript file and optional theme files.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2D97701-4A0D-0DC6-C761-71ABF154B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AC0C9BC9-D650-9610-2BEC-3E75494D876F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>
                <a:solidFill>
                  <a:srgbClr val="000000"/>
                </a:solidFill>
                <a:ea typeface="+mn-lt"/>
                <a:cs typeface="+mn-lt"/>
              </a:rPr>
              <a:t>Loading Bootstrap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309466-6B2A-DAD4-CC5A-95CA2285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25" y="3354090"/>
            <a:ext cx="7550788" cy="2609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>
            <a:extLst>
              <a:ext uri="{FF2B5EF4-FFF2-40B4-BE49-F238E27FC236}">
                <a16:creationId xmlns:a16="http://schemas.microsoft.com/office/drawing/2014/main" id="{6DF36CF4-5806-E4E1-0D7D-92B9F462E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341438"/>
            <a:ext cx="9015413" cy="127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Include the CDN libraries, and a meta-tag setting the viewport width to device width (for zooming and scaling)</a:t>
            </a: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Calibri"/>
              </a:rPr>
              <a:t>The container class automatically sets margins that respond to the page size.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23DDBB2-401F-3DCA-11BD-6854E00F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4997" name="Picture 4">
            <a:extLst>
              <a:ext uri="{FF2B5EF4-FFF2-40B4-BE49-F238E27FC236}">
                <a16:creationId xmlns:a16="http://schemas.microsoft.com/office/drawing/2014/main" id="{84FC007C-4AF7-7070-5564-1FB6B26A6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t="1613" r="75"/>
          <a:stretch/>
        </p:blipFill>
        <p:spPr bwMode="auto">
          <a:xfrm>
            <a:off x="612077" y="2591452"/>
            <a:ext cx="8944729" cy="383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998" name="Picture 5">
            <a:extLst>
              <a:ext uri="{FF2B5EF4-FFF2-40B4-BE49-F238E27FC236}">
                <a16:creationId xmlns:a16="http://schemas.microsoft.com/office/drawing/2014/main" id="{7E6DF556-B87A-C702-2F83-7D8BC729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99" y="4558985"/>
            <a:ext cx="27178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5A670687-44F8-89C5-5239-9064E45E5BFE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>
                <a:solidFill>
                  <a:srgbClr val="000000"/>
                </a:solidFill>
                <a:ea typeface="+mn-lt"/>
                <a:cs typeface="+mn-lt"/>
              </a:rPr>
              <a:t>Your first Bootstrap page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2">
            <a:extLst>
              <a:ext uri="{FF2B5EF4-FFF2-40B4-BE49-F238E27FC236}">
                <a16:creationId xmlns:a16="http://schemas.microsoft.com/office/drawing/2014/main" id="{DF3EC9F7-254F-8427-492C-76C97674F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376834"/>
            <a:ext cx="8767723" cy="432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Arial"/>
              </a:rPr>
              <a:t>Bootstrap uses rows of 12 columns for layout. Every component (or div) can be specified to span a number of these columns.</a:t>
            </a: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Arial"/>
              </a:rPr>
              <a:t>The layout can be specified with respect to the device size (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e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x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tra</a:t>
            </a:r>
            <a:r>
              <a:rPr lang="en-US" altLang="en-US" sz="180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 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s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mall</a:t>
            </a:r>
            <a:r>
              <a:rPr lang="en-US" altLang="en-US" sz="1800">
                <a:latin typeface="Calibri"/>
                <a:ea typeface="ＭＳ Ｐゴシック"/>
                <a:cs typeface="Arial"/>
              </a:rPr>
              <a:t>, 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sm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all</a:t>
            </a:r>
            <a:r>
              <a:rPr lang="en-US" altLang="en-US" sz="1800">
                <a:latin typeface="Calibri"/>
                <a:ea typeface="ＭＳ Ｐゴシック"/>
                <a:cs typeface="Arial"/>
              </a:rPr>
              <a:t>, 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m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e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d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ium</a:t>
            </a:r>
            <a:r>
              <a:rPr lang="en-US" altLang="en-US" sz="1800">
                <a:latin typeface="Calibri"/>
                <a:ea typeface="ＭＳ Ｐゴシック"/>
                <a:cs typeface="Arial"/>
              </a:rPr>
              <a:t> and 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l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ar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Courier New"/>
              </a:rPr>
              <a:t>g</a:t>
            </a:r>
            <a:r>
              <a:rPr lang="en-US" altLang="en-US" sz="180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e</a:t>
            </a:r>
            <a:r>
              <a:rPr lang="en-US" altLang="en-US" sz="1800">
                <a:latin typeface="Calibri"/>
                <a:ea typeface="ＭＳ Ｐゴシック"/>
                <a:cs typeface="Arial"/>
              </a:rPr>
              <a:t>).</a:t>
            </a: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/>
                <a:ea typeface="ＭＳ Ｐゴシック"/>
                <a:cs typeface="Arial"/>
              </a:rPr>
              <a:t>The number of spanned columns should always add up to 12.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B4FCF8C-EEAD-2FF4-F29D-0D80C638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7045" name="Picture 4">
            <a:extLst>
              <a:ext uri="{FF2B5EF4-FFF2-40B4-BE49-F238E27FC236}">
                <a16:creationId xmlns:a16="http://schemas.microsoft.com/office/drawing/2014/main" id="{828EE489-4BB3-EC0F-E0AE-6E530786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82" y="3035742"/>
            <a:ext cx="7176939" cy="213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7046" name="Picture 5">
            <a:extLst>
              <a:ext uri="{FF2B5EF4-FFF2-40B4-BE49-F238E27FC236}">
                <a16:creationId xmlns:a16="http://schemas.microsoft.com/office/drawing/2014/main" id="{D63339F2-AFB0-0377-474A-F2AA6DDF4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" r="112" b="873"/>
          <a:stretch/>
        </p:blipFill>
        <p:spPr bwMode="auto">
          <a:xfrm>
            <a:off x="1147938" y="5312830"/>
            <a:ext cx="7771767" cy="73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7047" name="Picture 6">
            <a:extLst>
              <a:ext uri="{FF2B5EF4-FFF2-40B4-BE49-F238E27FC236}">
                <a16:creationId xmlns:a16="http://schemas.microsoft.com/office/drawing/2014/main" id="{C0928BFC-897A-AD29-17B7-16EA25C4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6" y="6049665"/>
            <a:ext cx="7819287" cy="58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246EC7F9-4625-1071-A732-54FB6057DB06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>
                <a:solidFill>
                  <a:srgbClr val="000000"/>
                </a:solidFill>
                <a:ea typeface="+mn-lt"/>
                <a:cs typeface="+mn-lt"/>
              </a:rPr>
              <a:t>The Bootstrap grid system</a:t>
            </a:r>
            <a:endParaRPr lang="en-US"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Robert Sebesta</dc:creator>
  <cp:revision>7</cp:revision>
  <cp:lastPrinted>2016-03-09T01:21:17Z</cp:lastPrinted>
  <dcterms:created xsi:type="dcterms:W3CDTF">1601-01-01T00:00:00Z</dcterms:created>
  <dcterms:modified xsi:type="dcterms:W3CDTF">2024-03-06T03:36:48Z</dcterms:modified>
</cp:coreProperties>
</file>