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335" r:id="rId3"/>
    <p:sldId id="323" r:id="rId4"/>
    <p:sldId id="336" r:id="rId5"/>
    <p:sldId id="320" r:id="rId6"/>
    <p:sldId id="340" r:id="rId7"/>
    <p:sldId id="342" r:id="rId8"/>
    <p:sldId id="326" r:id="rId9"/>
    <p:sldId id="329" r:id="rId10"/>
    <p:sldId id="327" r:id="rId11"/>
    <p:sldId id="331" r:id="rId12"/>
    <p:sldId id="332" r:id="rId13"/>
    <p:sldId id="333" r:id="rId14"/>
    <p:sldId id="319" r:id="rId15"/>
    <p:sldId id="324" r:id="rId16"/>
    <p:sldId id="325" r:id="rId17"/>
    <p:sldId id="330" r:id="rId18"/>
    <p:sldId id="334" r:id="rId19"/>
    <p:sldId id="338" r:id="rId20"/>
    <p:sldId id="341" r:id="rId21"/>
    <p:sldId id="321" r:id="rId22"/>
    <p:sldId id="339" r:id="rId23"/>
    <p:sldId id="343" r:id="rId24"/>
    <p:sldId id="264" r:id="rId25"/>
  </p:sldIdLst>
  <p:sldSz cx="12192000" cy="6858000"/>
  <p:notesSz cx="6858000" cy="9144000"/>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0A77A27-CD4E-47AA-9969-BFC828D9330F}">
          <p14:sldIdLst>
            <p14:sldId id="258"/>
            <p14:sldId id="335"/>
          </p14:sldIdLst>
        </p14:section>
        <p14:section name="Hauptvortrag" id="{32DD3AA5-84CD-49F5-88BD-4F74147CBF62}">
          <p14:sldIdLst>
            <p14:sldId id="323"/>
            <p14:sldId id="336"/>
            <p14:sldId id="320"/>
            <p14:sldId id="340"/>
            <p14:sldId id="342"/>
            <p14:sldId id="326"/>
            <p14:sldId id="329"/>
            <p14:sldId id="327"/>
            <p14:sldId id="331"/>
            <p14:sldId id="332"/>
            <p14:sldId id="333"/>
            <p14:sldId id="319"/>
            <p14:sldId id="324"/>
            <p14:sldId id="325"/>
            <p14:sldId id="330"/>
            <p14:sldId id="334"/>
            <p14:sldId id="338"/>
            <p14:sldId id="341"/>
            <p14:sldId id="321"/>
            <p14:sldId id="339"/>
            <p14:sldId id="34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1B1"/>
    <a:srgbClr val="F79F9F"/>
    <a:srgbClr val="B0C3E6"/>
    <a:srgbClr val="A6BBE2"/>
    <a:srgbClr val="FFB744"/>
    <a:srgbClr val="C00000"/>
    <a:srgbClr val="79D6FF"/>
    <a:srgbClr val="000000"/>
    <a:srgbClr val="00206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FDCFB-DF67-7654-C535-00BDE1C88A87}" v="83" dt="2024-05-05T09:11:48.140"/>
    <p1510:client id="{AE060B4A-AC68-F3B4-0825-43C42DB4AB73}" v="100" dt="2024-05-05T09:19:03.57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79125" autoAdjust="0"/>
  </p:normalViewPr>
  <p:slideViewPr>
    <p:cSldViewPr snapToGrid="0">
      <p:cViewPr varScale="1">
        <p:scale>
          <a:sx n="75" d="100"/>
          <a:sy n="75" d="100"/>
        </p:scale>
        <p:origin x="429"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1FB58-0554-4D7A-A283-B9737F3DF3CD}" type="datetimeFigureOut">
              <a:rPr lang="de-DE" smtClean="0"/>
              <a:t>05.05.2024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5DC98-3E5D-4D1A-BD9A-1CC0551E0DD0}" type="slidenum">
              <a:rPr lang="de-DE" smtClean="0"/>
              <a:t>‹Nr.›</a:t>
            </a:fld>
            <a:endParaRPr lang="de-DE"/>
          </a:p>
        </p:txBody>
      </p:sp>
    </p:spTree>
    <p:extLst>
      <p:ext uri="{BB962C8B-B14F-4D97-AF65-F5344CB8AC3E}">
        <p14:creationId xmlns:p14="http://schemas.microsoft.com/office/powerpoint/2010/main" val="292668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A5DC98-3E5D-4D1A-BD9A-1CC0551E0DD0}" type="slidenum">
              <a:rPr lang="de-DE" smtClean="0"/>
              <a:t>1</a:t>
            </a:fld>
            <a:endParaRPr lang="de-DE"/>
          </a:p>
        </p:txBody>
      </p:sp>
    </p:spTree>
    <p:extLst>
      <p:ext uri="{BB962C8B-B14F-4D97-AF65-F5344CB8AC3E}">
        <p14:creationId xmlns:p14="http://schemas.microsoft.com/office/powerpoint/2010/main" val="3142426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SKIP!!! </a:t>
            </a:r>
          </a:p>
        </p:txBody>
      </p:sp>
      <p:sp>
        <p:nvSpPr>
          <p:cNvPr id="4" name="Foliennummernplatzhalter 3"/>
          <p:cNvSpPr>
            <a:spLocks noGrp="1"/>
          </p:cNvSpPr>
          <p:nvPr>
            <p:ph type="sldNum" sz="quarter" idx="5"/>
          </p:nvPr>
        </p:nvSpPr>
        <p:spPr/>
        <p:txBody>
          <a:bodyPr/>
          <a:lstStyle/>
          <a:p>
            <a:fld id="{28A5DC98-3E5D-4D1A-BD9A-1CC0551E0DD0}" type="slidenum">
              <a:rPr lang="de-DE" smtClean="0"/>
              <a:t>16</a:t>
            </a:fld>
            <a:endParaRPr lang="de-DE"/>
          </a:p>
        </p:txBody>
      </p:sp>
    </p:spTree>
    <p:extLst>
      <p:ext uri="{BB962C8B-B14F-4D97-AF65-F5344CB8AC3E}">
        <p14:creationId xmlns:p14="http://schemas.microsoft.com/office/powerpoint/2010/main" val="2929694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Having </a:t>
            </a:r>
            <a:r>
              <a:rPr lang="de-DE" dirty="0" err="1"/>
              <a:t>set</a:t>
            </a:r>
            <a:r>
              <a:rPr lang="de-DE" dirty="0"/>
              <a:t> </a:t>
            </a:r>
            <a:r>
              <a:rPr lang="de-DE" dirty="0" err="1"/>
              <a:t>the</a:t>
            </a:r>
            <a:r>
              <a:rPr lang="de-DE" dirty="0"/>
              <a:t> </a:t>
            </a:r>
            <a:r>
              <a:rPr lang="de-DE" dirty="0" err="1"/>
              <a:t>approximated</a:t>
            </a:r>
            <a:r>
              <a:rPr lang="de-DE" dirty="0"/>
              <a:t> </a:t>
            </a:r>
            <a:r>
              <a:rPr lang="de-DE" dirty="0" err="1"/>
              <a:t>Hamiltonian</a:t>
            </a:r>
            <a:r>
              <a:rPr lang="de-DE" dirty="0"/>
              <a:t>, </a:t>
            </a:r>
            <a:r>
              <a:rPr lang="de-DE" dirty="0" err="1"/>
              <a:t>we</a:t>
            </a:r>
            <a:r>
              <a:rPr lang="de-DE" dirty="0"/>
              <a:t> </a:t>
            </a:r>
            <a:r>
              <a:rPr lang="de-DE" dirty="0" err="1"/>
              <a:t>compare</a:t>
            </a:r>
            <a:r>
              <a:rPr lang="de-DE" dirty="0"/>
              <a:t> </a:t>
            </a:r>
            <a:r>
              <a:rPr lang="de-DE" dirty="0" err="1"/>
              <a:t>the</a:t>
            </a:r>
            <a:r>
              <a:rPr lang="de-DE" dirty="0"/>
              <a:t> three </a:t>
            </a:r>
            <a:r>
              <a:rPr lang="de-DE" dirty="0" err="1"/>
              <a:t>solution</a:t>
            </a:r>
            <a:r>
              <a:rPr lang="de-DE" dirty="0"/>
              <a:t> </a:t>
            </a:r>
            <a:r>
              <a:rPr lang="de-DE" dirty="0" err="1"/>
              <a:t>methods</a:t>
            </a:r>
            <a:r>
              <a:rPr lang="de-DE" dirty="0"/>
              <a:t> </a:t>
            </a:r>
          </a:p>
          <a:p>
            <a:pPr marL="171450" indent="-171450">
              <a:buFont typeface="Arial" panose="020B0604020202020204" pitchFamily="34" charset="0"/>
              <a:buChar char="•"/>
            </a:pPr>
            <a:r>
              <a:rPr lang="de-DE" dirty="0" err="1"/>
              <a:t>We</a:t>
            </a:r>
            <a:r>
              <a:rPr lang="de-DE" dirty="0"/>
              <a:t> </a:t>
            </a:r>
            <a:r>
              <a:rPr lang="de-DE" dirty="0" err="1"/>
              <a:t>performed</a:t>
            </a:r>
            <a:r>
              <a:rPr lang="de-DE" dirty="0"/>
              <a:t> 150 </a:t>
            </a:r>
            <a:r>
              <a:rPr lang="de-DE" dirty="0" err="1"/>
              <a:t>runs</a:t>
            </a:r>
            <a:r>
              <a:rPr lang="de-DE" dirty="0"/>
              <a:t> with </a:t>
            </a:r>
            <a:r>
              <a:rPr lang="de-DE" dirty="0" err="1"/>
              <a:t>random</a:t>
            </a:r>
            <a:r>
              <a:rPr lang="de-DE" dirty="0"/>
              <a:t> initial </a:t>
            </a:r>
            <a:r>
              <a:rPr lang="de-DE" dirty="0" err="1"/>
              <a:t>values</a:t>
            </a:r>
            <a:r>
              <a:rPr lang="de-DE" dirty="0"/>
              <a:t> and determine how </a:t>
            </a:r>
            <a:r>
              <a:rPr lang="de-DE" dirty="0" err="1"/>
              <a:t>often</a:t>
            </a:r>
            <a:r>
              <a:rPr lang="de-DE" dirty="0"/>
              <a:t> </a:t>
            </a:r>
            <a:r>
              <a:rPr lang="de-DE" dirty="0" err="1"/>
              <a:t>this</a:t>
            </a:r>
            <a:r>
              <a:rPr lang="de-DE" dirty="0"/>
              <a:t> </a:t>
            </a:r>
            <a:r>
              <a:rPr lang="de-DE" dirty="0" err="1"/>
              <a:t>yields</a:t>
            </a:r>
            <a:r>
              <a:rPr lang="de-DE" dirty="0"/>
              <a:t> to </a:t>
            </a:r>
            <a:r>
              <a:rPr lang="de-DE" dirty="0" err="1"/>
              <a:t>the</a:t>
            </a:r>
            <a:r>
              <a:rPr lang="de-DE" dirty="0"/>
              <a:t> same </a:t>
            </a:r>
            <a:r>
              <a:rPr lang="de-DE" dirty="0" err="1"/>
              <a:t>outcomes</a:t>
            </a:r>
            <a:r>
              <a:rPr lang="de-DE" dirty="0"/>
              <a:t> </a:t>
            </a:r>
          </a:p>
          <a:p>
            <a:pPr marL="171450" indent="-171450">
              <a:buFont typeface="Arial" panose="020B0604020202020204" pitchFamily="34" charset="0"/>
              <a:buChar char="•"/>
            </a:pPr>
            <a:r>
              <a:rPr lang="de-DE" dirty="0" err="1"/>
              <a:t>We</a:t>
            </a:r>
            <a:r>
              <a:rPr lang="de-DE" dirty="0"/>
              <a:t> </a:t>
            </a:r>
            <a:r>
              <a:rPr lang="de-DE" dirty="0" err="1"/>
              <a:t>see</a:t>
            </a:r>
            <a:r>
              <a:rPr lang="de-DE" dirty="0"/>
              <a:t> that Quantum </a:t>
            </a:r>
            <a:r>
              <a:rPr lang="de-DE" dirty="0" err="1"/>
              <a:t>Adiabatic</a:t>
            </a:r>
            <a:r>
              <a:rPr lang="de-DE" dirty="0"/>
              <a:t> Evolution </a:t>
            </a:r>
            <a:r>
              <a:rPr lang="de-DE" dirty="0" err="1"/>
              <a:t>is</a:t>
            </a:r>
            <a:r>
              <a:rPr lang="de-DE" dirty="0"/>
              <a:t> </a:t>
            </a:r>
            <a:r>
              <a:rPr lang="de-DE" dirty="0" err="1"/>
              <a:t>very</a:t>
            </a:r>
            <a:r>
              <a:rPr lang="de-DE" dirty="0"/>
              <a:t> </a:t>
            </a:r>
            <a:r>
              <a:rPr lang="de-DE" dirty="0" err="1"/>
              <a:t>close</a:t>
            </a:r>
            <a:r>
              <a:rPr lang="de-DE" dirty="0"/>
              <a:t> to </a:t>
            </a:r>
          </a:p>
        </p:txBody>
      </p:sp>
      <p:sp>
        <p:nvSpPr>
          <p:cNvPr id="4" name="Foliennummernplatzhalter 3"/>
          <p:cNvSpPr>
            <a:spLocks noGrp="1"/>
          </p:cNvSpPr>
          <p:nvPr>
            <p:ph type="sldNum" sz="quarter" idx="5"/>
          </p:nvPr>
        </p:nvSpPr>
        <p:spPr/>
        <p:txBody>
          <a:bodyPr/>
          <a:lstStyle/>
          <a:p>
            <a:fld id="{28A5DC98-3E5D-4D1A-BD9A-1CC0551E0DD0}" type="slidenum">
              <a:rPr lang="de-DE" smtClean="0"/>
              <a:t>17</a:t>
            </a:fld>
            <a:endParaRPr lang="de-DE"/>
          </a:p>
        </p:txBody>
      </p:sp>
    </p:spTree>
    <p:extLst>
      <p:ext uri="{BB962C8B-B14F-4D97-AF65-F5344CB8AC3E}">
        <p14:creationId xmlns:p14="http://schemas.microsoft.com/office/powerpoint/2010/main" val="934239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just"/>
            <a:r>
              <a:rPr lang="en-US" dirty="0"/>
              <a:t>Now, we'll quickly walk you through the Hardware part of the challenge, for which we only have 3 qubits.</a:t>
            </a:r>
            <a:endParaRPr lang="de-DE" dirty="0"/>
          </a:p>
          <a:p>
            <a:pPr algn="just"/>
            <a:r>
              <a:rPr lang="en-US" dirty="0"/>
              <a:t> </a:t>
            </a:r>
            <a:endParaRPr lang="en-US" dirty="0">
              <a:ea typeface="Calibri"/>
              <a:cs typeface="Calibri"/>
            </a:endParaRPr>
          </a:p>
          <a:p>
            <a:pPr algn="just"/>
            <a:r>
              <a:rPr lang="en-US" dirty="0"/>
              <a:t>First, we create the circuit with the values that are given to us, and since we have 3 qubits, we use also 3 couplers to get the interaction in between all of them.  </a:t>
            </a:r>
            <a:endParaRPr lang="en-US" dirty="0">
              <a:ea typeface="Calibri"/>
              <a:cs typeface="Calibri"/>
            </a:endParaRPr>
          </a:p>
          <a:p>
            <a:pPr algn="just"/>
            <a:r>
              <a:rPr lang="en-US" dirty="0"/>
              <a:t>Even if we are only doing three qubits, the problem can get extremely costly computational-wise, so what we do is truncate the eigenvalues and </a:t>
            </a:r>
            <a:r>
              <a:rPr lang="en-US" dirty="0" err="1"/>
              <a:t>eigenenergies</a:t>
            </a:r>
            <a:r>
              <a:rPr lang="en-US" dirty="0"/>
              <a:t> we get for the circuit elements to the lower 5 in the case of qubits and 2 for couplers. Additionally, we also use the pairwise Schrieffer Wolff method instead of the normal one to further reduce the computational cost, this only considers the nearest neighbors’ interaction .</a:t>
            </a:r>
            <a:endParaRPr lang="en-US" dirty="0">
              <a:ea typeface="Calibri"/>
              <a:cs typeface="Calibri"/>
            </a:endParaRPr>
          </a:p>
          <a:p>
            <a:pPr algn="just"/>
            <a:r>
              <a:rPr lang="en-US" dirty="0"/>
              <a:t> </a:t>
            </a:r>
            <a:endParaRPr lang="en-US" dirty="0">
              <a:ea typeface="Calibri"/>
              <a:cs typeface="Calibri"/>
            </a:endParaRPr>
          </a:p>
          <a:p>
            <a:pPr algn="just"/>
            <a:r>
              <a:rPr lang="en-US" dirty="0"/>
              <a:t>Having done the circuit, we need to find the Ising schedule now. </a:t>
            </a:r>
            <a:endParaRPr lang="en-US" dirty="0">
              <a:ea typeface="Calibri"/>
              <a:cs typeface="Calibri"/>
            </a:endParaRPr>
          </a:p>
          <a:p>
            <a:pPr algn="just"/>
            <a:r>
              <a:rPr lang="en-US" dirty="0"/>
              <a:t>We start by writing the Hamiltonian coefficients from the theoretical Hamiltonian we got previously and we see that we get both interacting and non-interacting terms as we should. </a:t>
            </a:r>
            <a:endParaRPr lang="en-US" dirty="0">
              <a:ea typeface="Calibri"/>
              <a:cs typeface="Calibri"/>
            </a:endParaRPr>
          </a:p>
          <a:p>
            <a:pPr algn="just"/>
            <a:r>
              <a:rPr lang="en-US" dirty="0"/>
              <a:t>We feed these coefficients along with the number of points we want our annealing schedule to have to a function which will give us its Ising coefficients.</a:t>
            </a:r>
            <a:endParaRPr lang="en-US" dirty="0">
              <a:ea typeface="Calibri"/>
              <a:cs typeface="Calibri"/>
            </a:endParaRPr>
          </a:p>
          <a:p>
            <a:pPr algn="just"/>
            <a:r>
              <a:rPr lang="en-US" dirty="0"/>
              <a:t> </a:t>
            </a:r>
            <a:endParaRPr lang="en-US" dirty="0">
              <a:ea typeface="Calibri"/>
              <a:cs typeface="Calibri"/>
            </a:endParaRPr>
          </a:p>
          <a:p>
            <a:pPr algn="just"/>
            <a:r>
              <a:rPr lang="en-US" dirty="0"/>
              <a:t>Once we have the Ising schedule it is easy to get the flux schedule with which we can calculate the energy spectrum of the circuit.</a:t>
            </a:r>
            <a:endParaRPr lang="en-US" dirty="0">
              <a:ea typeface="Calibri"/>
              <a:cs typeface="Calibri"/>
            </a:endParaRPr>
          </a:p>
        </p:txBody>
      </p:sp>
      <p:sp>
        <p:nvSpPr>
          <p:cNvPr id="4" name="Foliennummernplatzhalter 3"/>
          <p:cNvSpPr>
            <a:spLocks noGrp="1"/>
          </p:cNvSpPr>
          <p:nvPr>
            <p:ph type="sldNum" sz="quarter" idx="5"/>
          </p:nvPr>
        </p:nvSpPr>
        <p:spPr/>
        <p:txBody>
          <a:bodyPr/>
          <a:lstStyle/>
          <a:p>
            <a:fld id="{28A5DC98-3E5D-4D1A-BD9A-1CC0551E0DD0}" type="slidenum">
              <a:rPr lang="de-DE" smtClean="0"/>
              <a:t>21</a:t>
            </a:fld>
            <a:endParaRPr lang="de-DE"/>
          </a:p>
        </p:txBody>
      </p:sp>
    </p:spTree>
    <p:extLst>
      <p:ext uri="{BB962C8B-B14F-4D97-AF65-F5344CB8AC3E}">
        <p14:creationId xmlns:p14="http://schemas.microsoft.com/office/powerpoint/2010/main" val="241112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just"/>
            <a:r>
              <a:rPr lang="en-US" dirty="0">
                <a:ea typeface="Calibri"/>
                <a:cs typeface="Calibri"/>
              </a:rPr>
              <a:t>In this energy spectrum, we see that there are no crossings and the energy gap between the ground and the first excited level of the circuit is quite low.</a:t>
            </a:r>
            <a:endParaRPr lang="de-DE" dirty="0"/>
          </a:p>
          <a:p>
            <a:pPr algn="just"/>
            <a:endParaRPr lang="en-US" dirty="0">
              <a:ea typeface="Calibri"/>
              <a:cs typeface="Calibri"/>
            </a:endParaRPr>
          </a:p>
          <a:p>
            <a:pPr algn="just"/>
            <a:r>
              <a:rPr lang="en-US" dirty="0"/>
              <a:t>Also, to get the Ising schedule we can use whatever time dependance we want, in our case we've tried with the linear and exponential. the latter worked better but, in both cases, we got high relative errors in qubit residuals. This is most likely due to the shape of the problem.</a:t>
            </a:r>
            <a:endParaRPr lang="en-US" dirty="0">
              <a:ea typeface="Calibri"/>
              <a:cs typeface="Calibri"/>
            </a:endParaRPr>
          </a:p>
          <a:p>
            <a:endParaRPr lang="en-US" dirty="0">
              <a:ea typeface="Calibri"/>
              <a:cs typeface="Calibri"/>
            </a:endParaRPr>
          </a:p>
        </p:txBody>
      </p:sp>
      <p:sp>
        <p:nvSpPr>
          <p:cNvPr id="4" name="Foliennummernplatzhalter 3"/>
          <p:cNvSpPr>
            <a:spLocks noGrp="1"/>
          </p:cNvSpPr>
          <p:nvPr>
            <p:ph type="sldNum" sz="quarter" idx="5"/>
          </p:nvPr>
        </p:nvSpPr>
        <p:spPr/>
        <p:txBody>
          <a:bodyPr/>
          <a:lstStyle/>
          <a:p>
            <a:fld id="{28A5DC98-3E5D-4D1A-BD9A-1CC0551E0DD0}" type="slidenum">
              <a:rPr lang="de-DE" smtClean="0"/>
              <a:t>22</a:t>
            </a:fld>
            <a:endParaRPr lang="de-DE"/>
          </a:p>
        </p:txBody>
      </p:sp>
    </p:spTree>
    <p:extLst>
      <p:ext uri="{BB962C8B-B14F-4D97-AF65-F5344CB8AC3E}">
        <p14:creationId xmlns:p14="http://schemas.microsoft.com/office/powerpoint/2010/main" val="2955128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just"/>
            <a:r>
              <a:rPr lang="en-US" dirty="0"/>
              <a:t>That is why we've decided to play around with the Hamiltonian and try to reduce these errors and get a higher gap so that the process can be done faster since the time dependence is inversely proportional to the inverse of the gap between these two levels. We've achieved this by, instead of using the cost Hamiltonian as before, using a simpler one consisting of just Z gates (meaning that we also don't get any coupling). From this energy spectrum, we see more clearly that the linear annealing schedule fulfils the adiabatic theorem; we have a gradually changing Hamiltonian, allowing for the system to adapt its configuration while forcing the preservation of eigenstates of the Hamiltonian. Thus, the eigenstates of the initial Hamiltonian will end in corresponding states of the final Hamiltonian; this we can observe by the presence of an avoidant crossing between the 2nd and 3rd levels, which can be useful for implementing some gates like the </a:t>
            </a:r>
            <a:r>
              <a:rPr lang="en-US" dirty="0" err="1"/>
              <a:t>cPhase</a:t>
            </a:r>
            <a:r>
              <a:rPr lang="en-US" dirty="0"/>
              <a:t> one.</a:t>
            </a:r>
            <a:endParaRPr lang="de-DE" dirty="0"/>
          </a:p>
        </p:txBody>
      </p:sp>
      <p:sp>
        <p:nvSpPr>
          <p:cNvPr id="4" name="Foliennummernplatzhalter 3"/>
          <p:cNvSpPr>
            <a:spLocks noGrp="1"/>
          </p:cNvSpPr>
          <p:nvPr>
            <p:ph type="sldNum" sz="quarter" idx="5"/>
          </p:nvPr>
        </p:nvSpPr>
        <p:spPr/>
        <p:txBody>
          <a:bodyPr/>
          <a:lstStyle/>
          <a:p>
            <a:fld id="{28A5DC98-3E5D-4D1A-BD9A-1CC0551E0DD0}" type="slidenum">
              <a:rPr lang="de-DE" smtClean="0"/>
              <a:t>23</a:t>
            </a:fld>
            <a:endParaRPr lang="de-DE"/>
          </a:p>
        </p:txBody>
      </p:sp>
    </p:spTree>
    <p:extLst>
      <p:ext uri="{BB962C8B-B14F-4D97-AF65-F5344CB8AC3E}">
        <p14:creationId xmlns:p14="http://schemas.microsoft.com/office/powerpoint/2010/main" val="1539986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In </a:t>
            </a:r>
            <a:r>
              <a:rPr lang="de-DE" dirty="0" err="1"/>
              <a:t>this</a:t>
            </a:r>
            <a:r>
              <a:rPr lang="de-DE" dirty="0"/>
              <a:t> </a:t>
            </a:r>
            <a:r>
              <a:rPr lang="de-DE" dirty="0" err="1"/>
              <a:t>problem</a:t>
            </a:r>
            <a:r>
              <a:rPr lang="de-DE" dirty="0"/>
              <a:t>… </a:t>
            </a:r>
            <a:r>
              <a:rPr lang="de-DE" dirty="0" err="1"/>
              <a:t>investigate</a:t>
            </a:r>
            <a:r>
              <a:rPr lang="de-DE" dirty="0"/>
              <a:t> how to </a:t>
            </a:r>
            <a:r>
              <a:rPr lang="de-DE" dirty="0" err="1"/>
              <a:t>convert</a:t>
            </a:r>
            <a:r>
              <a:rPr lang="de-DE" dirty="0"/>
              <a:t> an </a:t>
            </a:r>
            <a:r>
              <a:rPr lang="de-DE" dirty="0" err="1"/>
              <a:t>optimization</a:t>
            </a:r>
            <a:r>
              <a:rPr lang="de-DE" dirty="0"/>
              <a:t> </a:t>
            </a:r>
            <a:r>
              <a:rPr lang="de-DE" dirty="0" err="1"/>
              <a:t>problem</a:t>
            </a:r>
            <a:r>
              <a:rPr lang="de-DE" dirty="0"/>
              <a:t> into a </a:t>
            </a:r>
            <a:r>
              <a:rPr lang="de-DE" dirty="0" err="1"/>
              <a:t>Hamiltonian</a:t>
            </a:r>
            <a:r>
              <a:rPr lang="de-DE" dirty="0"/>
              <a:t> and how to find </a:t>
            </a:r>
            <a:r>
              <a:rPr lang="de-DE" dirty="0" err="1"/>
              <a:t>the</a:t>
            </a:r>
            <a:r>
              <a:rPr lang="de-DE" dirty="0"/>
              <a:t> approximate </a:t>
            </a:r>
            <a:r>
              <a:rPr lang="de-DE" dirty="0" err="1"/>
              <a:t>ground</a:t>
            </a:r>
            <a:r>
              <a:rPr lang="de-DE" dirty="0"/>
              <a:t> </a:t>
            </a:r>
            <a:r>
              <a:rPr lang="de-DE" dirty="0" err="1"/>
              <a:t>state</a:t>
            </a:r>
            <a:r>
              <a:rPr lang="de-DE" dirty="0"/>
              <a:t> with a digital and an analog </a:t>
            </a:r>
            <a:r>
              <a:rPr lang="de-DE" dirty="0" err="1"/>
              <a:t>quantum</a:t>
            </a:r>
            <a:r>
              <a:rPr lang="de-DE" dirty="0"/>
              <a:t> </a:t>
            </a:r>
            <a:r>
              <a:rPr lang="de-DE" dirty="0" err="1"/>
              <a:t>computing</a:t>
            </a:r>
            <a:r>
              <a:rPr lang="de-DE" dirty="0"/>
              <a:t> </a:t>
            </a:r>
            <a:r>
              <a:rPr lang="de-DE" dirty="0" err="1"/>
              <a:t>method</a:t>
            </a:r>
            <a:r>
              <a:rPr lang="de-DE" dirty="0"/>
              <a:t>. </a:t>
            </a:r>
          </a:p>
          <a:p>
            <a:pPr marL="171450" indent="-171450">
              <a:buFont typeface="Arial" panose="020B0604020202020204" pitchFamily="34" charset="0"/>
              <a:buChar char="•"/>
            </a:pPr>
            <a:r>
              <a:rPr lang="de-DE" dirty="0"/>
              <a:t>Afterwards </a:t>
            </a:r>
            <a:r>
              <a:rPr lang="de-DE" dirty="0" err="1"/>
              <a:t>we</a:t>
            </a:r>
            <a:r>
              <a:rPr lang="de-DE" dirty="0"/>
              <a:t> discuss how to </a:t>
            </a:r>
            <a:r>
              <a:rPr lang="de-DE" dirty="0" err="1"/>
              <a:t>create</a:t>
            </a:r>
            <a:r>
              <a:rPr lang="de-DE" dirty="0"/>
              <a:t> a </a:t>
            </a:r>
            <a:r>
              <a:rPr lang="de-DE" dirty="0" err="1"/>
              <a:t>quantum</a:t>
            </a:r>
            <a:r>
              <a:rPr lang="de-DE" dirty="0"/>
              <a:t> </a:t>
            </a:r>
            <a:r>
              <a:rPr lang="de-DE" dirty="0" err="1"/>
              <a:t>circuit</a:t>
            </a:r>
            <a:r>
              <a:rPr lang="de-DE" dirty="0"/>
              <a:t> </a:t>
            </a:r>
            <a:r>
              <a:rPr lang="de-DE" dirty="0" err="1"/>
              <a:t>for</a:t>
            </a:r>
            <a:r>
              <a:rPr lang="de-DE" dirty="0"/>
              <a:t> </a:t>
            </a:r>
            <a:r>
              <a:rPr lang="de-DE" dirty="0" err="1"/>
              <a:t>this</a:t>
            </a:r>
            <a:r>
              <a:rPr lang="de-DE" dirty="0"/>
              <a:t> application using </a:t>
            </a:r>
            <a:r>
              <a:rPr lang="de-DE" dirty="0" err="1"/>
              <a:t>Flux</a:t>
            </a:r>
            <a:r>
              <a:rPr lang="de-DE" dirty="0"/>
              <a:t> </a:t>
            </a:r>
            <a:r>
              <a:rPr lang="de-DE" dirty="0" err="1"/>
              <a:t>qubits</a:t>
            </a:r>
            <a:r>
              <a:rPr lang="de-DE" dirty="0"/>
              <a:t> </a:t>
            </a:r>
          </a:p>
        </p:txBody>
      </p:sp>
      <p:sp>
        <p:nvSpPr>
          <p:cNvPr id="4" name="Foliennummernplatzhalter 3"/>
          <p:cNvSpPr>
            <a:spLocks noGrp="1"/>
          </p:cNvSpPr>
          <p:nvPr>
            <p:ph type="sldNum" sz="quarter" idx="5"/>
          </p:nvPr>
        </p:nvSpPr>
        <p:spPr/>
        <p:txBody>
          <a:bodyPr/>
          <a:lstStyle/>
          <a:p>
            <a:fld id="{28A5DC98-3E5D-4D1A-BD9A-1CC0551E0DD0}" type="slidenum">
              <a:rPr lang="de-DE" smtClean="0"/>
              <a:t>3</a:t>
            </a:fld>
            <a:endParaRPr lang="de-DE"/>
          </a:p>
        </p:txBody>
      </p:sp>
    </p:spTree>
    <p:extLst>
      <p:ext uri="{BB962C8B-B14F-4D97-AF65-F5344CB8AC3E}">
        <p14:creationId xmlns:p14="http://schemas.microsoft.com/office/powerpoint/2010/main" val="143491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SKIP!!!</a:t>
            </a:r>
          </a:p>
        </p:txBody>
      </p:sp>
      <p:sp>
        <p:nvSpPr>
          <p:cNvPr id="4" name="Foliennummernplatzhalter 3"/>
          <p:cNvSpPr>
            <a:spLocks noGrp="1"/>
          </p:cNvSpPr>
          <p:nvPr>
            <p:ph type="sldNum" sz="quarter" idx="5"/>
          </p:nvPr>
        </p:nvSpPr>
        <p:spPr/>
        <p:txBody>
          <a:bodyPr/>
          <a:lstStyle/>
          <a:p>
            <a:fld id="{28A5DC98-3E5D-4D1A-BD9A-1CC0551E0DD0}" type="slidenum">
              <a:rPr lang="de-DE" smtClean="0"/>
              <a:t>5</a:t>
            </a:fld>
            <a:endParaRPr lang="de-DE"/>
          </a:p>
        </p:txBody>
      </p:sp>
    </p:spTree>
    <p:extLst>
      <p:ext uri="{BB962C8B-B14F-4D97-AF65-F5344CB8AC3E}">
        <p14:creationId xmlns:p14="http://schemas.microsoft.com/office/powerpoint/2010/main" val="63318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28A5DC98-3E5D-4D1A-BD9A-1CC0551E0DD0}" type="slidenum">
              <a:rPr lang="de-DE" smtClean="0"/>
              <a:t>8</a:t>
            </a:fld>
            <a:endParaRPr lang="de-DE"/>
          </a:p>
        </p:txBody>
      </p:sp>
    </p:spTree>
    <p:extLst>
      <p:ext uri="{BB962C8B-B14F-4D97-AF65-F5344CB8AC3E}">
        <p14:creationId xmlns:p14="http://schemas.microsoft.com/office/powerpoint/2010/main" val="3884113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Coming from </a:t>
            </a:r>
            <a:r>
              <a:rPr lang="de-DE" dirty="0" err="1"/>
              <a:t>the</a:t>
            </a:r>
            <a:r>
              <a:rPr lang="de-DE" dirty="0"/>
              <a:t> </a:t>
            </a:r>
            <a:r>
              <a:rPr lang="de-DE" dirty="0" err="1"/>
              <a:t>ancilla</a:t>
            </a:r>
            <a:r>
              <a:rPr lang="de-DE" dirty="0"/>
              <a:t> </a:t>
            </a:r>
            <a:r>
              <a:rPr lang="de-DE" dirty="0" err="1"/>
              <a:t>soluiton</a:t>
            </a:r>
            <a:r>
              <a:rPr lang="de-DE"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Now </a:t>
            </a:r>
            <a:r>
              <a:rPr lang="de-DE" dirty="0" err="1"/>
              <a:t>we</a:t>
            </a:r>
            <a:r>
              <a:rPr lang="de-DE" dirty="0"/>
              <a:t> </a:t>
            </a:r>
            <a:r>
              <a:rPr lang="de-DE" dirty="0" err="1"/>
              <a:t>implement</a:t>
            </a:r>
            <a:r>
              <a:rPr lang="de-DE" dirty="0"/>
              <a:t> </a:t>
            </a:r>
            <a:r>
              <a:rPr lang="de-DE" dirty="0" err="1"/>
              <a:t>the</a:t>
            </a:r>
            <a:r>
              <a:rPr lang="de-DE" dirty="0"/>
              <a:t> </a:t>
            </a:r>
            <a:r>
              <a:rPr lang="de-DE" dirty="0" err="1"/>
              <a:t>restriction</a:t>
            </a:r>
            <a:r>
              <a:rPr lang="de-DE" dirty="0"/>
              <a:t> – only 6 </a:t>
            </a:r>
            <a:r>
              <a:rPr lang="de-DE" dirty="0" err="1"/>
              <a:t>qubits</a:t>
            </a:r>
            <a:r>
              <a:rPr lang="de-DE"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We</a:t>
            </a:r>
            <a:r>
              <a:rPr lang="de-DE" dirty="0"/>
              <a:t> approximate </a:t>
            </a:r>
            <a:r>
              <a:rPr lang="de-DE" dirty="0" err="1"/>
              <a:t>the</a:t>
            </a:r>
            <a:r>
              <a:rPr lang="de-DE" dirty="0"/>
              <a:t> </a:t>
            </a:r>
            <a:r>
              <a:rPr lang="de-DE" dirty="0" err="1"/>
              <a:t>inequality</a:t>
            </a:r>
            <a:r>
              <a:rPr lang="de-DE" dirty="0"/>
              <a:t> with a </a:t>
            </a:r>
            <a:r>
              <a:rPr lang="de-DE" dirty="0" err="1"/>
              <a:t>quadratic</a:t>
            </a:r>
            <a:r>
              <a:rPr lang="de-DE" dirty="0"/>
              <a:t> </a:t>
            </a:r>
            <a:r>
              <a:rPr lang="de-DE" dirty="0" err="1"/>
              <a:t>term</a:t>
            </a:r>
            <a:r>
              <a:rPr lang="de-DE"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Effectively</a:t>
            </a:r>
            <a:r>
              <a:rPr lang="de-DE" dirty="0"/>
              <a:t> </a:t>
            </a:r>
            <a:r>
              <a:rPr lang="de-DE" dirty="0" err="1"/>
              <a:t>implementing</a:t>
            </a:r>
            <a:r>
              <a:rPr lang="de-DE" dirty="0"/>
              <a:t> an </a:t>
            </a:r>
            <a:r>
              <a:rPr lang="de-DE" dirty="0" err="1"/>
              <a:t>equality</a:t>
            </a:r>
            <a:r>
              <a:rPr lang="de-DE" dirty="0"/>
              <a:t> with a </a:t>
            </a:r>
            <a:r>
              <a:rPr lang="de-DE" dirty="0" err="1"/>
              <a:t>small</a:t>
            </a:r>
            <a:r>
              <a:rPr lang="de-DE" dirty="0"/>
              <a:t> shift to </a:t>
            </a:r>
            <a:r>
              <a:rPr lang="de-DE" dirty="0" err="1"/>
              <a:t>lower</a:t>
            </a:r>
            <a:r>
              <a:rPr lang="de-DE" dirty="0"/>
              <a:t> </a:t>
            </a:r>
            <a:r>
              <a:rPr lang="de-DE" dirty="0" err="1"/>
              <a:t>times</a:t>
            </a:r>
            <a:endParaRPr lang="de-D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In real </a:t>
            </a:r>
            <a:r>
              <a:rPr lang="de-DE" dirty="0" err="1"/>
              <a:t>scenario</a:t>
            </a:r>
            <a:r>
              <a:rPr lang="de-DE" dirty="0"/>
              <a:t> </a:t>
            </a:r>
            <a:r>
              <a:rPr lang="de-DE" dirty="0" err="1"/>
              <a:t>we</a:t>
            </a:r>
            <a:r>
              <a:rPr lang="de-DE" dirty="0"/>
              <a:t> </a:t>
            </a:r>
            <a:r>
              <a:rPr lang="de-DE" dirty="0" err="1"/>
              <a:t>want</a:t>
            </a:r>
            <a:r>
              <a:rPr lang="de-DE" dirty="0"/>
              <a:t> to </a:t>
            </a:r>
            <a:r>
              <a:rPr lang="de-DE" dirty="0" err="1"/>
              <a:t>use</a:t>
            </a:r>
            <a:r>
              <a:rPr lang="de-DE" dirty="0"/>
              <a:t> our avilable time </a:t>
            </a:r>
            <a:r>
              <a:rPr lang="de-DE" dirty="0" err="1"/>
              <a:t>most</a:t>
            </a:r>
            <a:r>
              <a:rPr lang="de-DE" dirty="0"/>
              <a:t> </a:t>
            </a:r>
            <a:r>
              <a:rPr lang="de-DE" dirty="0" err="1"/>
              <a:t>effectively</a:t>
            </a:r>
            <a:r>
              <a:rPr lang="de-DE" dirty="0"/>
              <a:t> but also dont </a:t>
            </a:r>
            <a:r>
              <a:rPr lang="de-DE" dirty="0" err="1"/>
              <a:t>come</a:t>
            </a:r>
            <a:r>
              <a:rPr lang="de-DE" dirty="0"/>
              <a:t> too </a:t>
            </a:r>
            <a:r>
              <a:rPr lang="de-DE" dirty="0" err="1"/>
              <a:t>close</a:t>
            </a:r>
            <a:r>
              <a:rPr lang="de-DE" dirty="0"/>
              <a:t> to </a:t>
            </a:r>
            <a:r>
              <a:rPr lang="de-DE" dirty="0" err="1"/>
              <a:t>the</a:t>
            </a:r>
            <a:r>
              <a:rPr lang="de-DE" dirty="0"/>
              <a:t> </a:t>
            </a:r>
            <a:r>
              <a:rPr lang="de-DE" dirty="0" err="1"/>
              <a:t>deadline</a:t>
            </a:r>
            <a:r>
              <a:rPr lang="de-DE" dirty="0"/>
              <a:t>  </a:t>
            </a:r>
          </a:p>
          <a:p>
            <a:endParaRPr lang="de-DE" dirty="0"/>
          </a:p>
        </p:txBody>
      </p:sp>
      <p:sp>
        <p:nvSpPr>
          <p:cNvPr id="4" name="Foliennummernplatzhalter 3"/>
          <p:cNvSpPr>
            <a:spLocks noGrp="1"/>
          </p:cNvSpPr>
          <p:nvPr>
            <p:ph type="sldNum" sz="quarter" idx="5"/>
          </p:nvPr>
        </p:nvSpPr>
        <p:spPr/>
        <p:txBody>
          <a:bodyPr/>
          <a:lstStyle/>
          <a:p>
            <a:fld id="{28A5DC98-3E5D-4D1A-BD9A-1CC0551E0DD0}" type="slidenum">
              <a:rPr lang="de-DE" smtClean="0"/>
              <a:t>9</a:t>
            </a:fld>
            <a:endParaRPr lang="de-DE"/>
          </a:p>
        </p:txBody>
      </p:sp>
    </p:spTree>
    <p:extLst>
      <p:ext uri="{BB962C8B-B14F-4D97-AF65-F5344CB8AC3E}">
        <p14:creationId xmlns:p14="http://schemas.microsoft.com/office/powerpoint/2010/main" val="3820306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Using </a:t>
            </a:r>
            <a:r>
              <a:rPr lang="de-DE" dirty="0" err="1"/>
              <a:t>the</a:t>
            </a:r>
            <a:r>
              <a:rPr lang="de-DE" dirty="0"/>
              <a:t> </a:t>
            </a:r>
            <a:r>
              <a:rPr lang="de-DE" dirty="0" err="1"/>
              <a:t>previous</a:t>
            </a:r>
            <a:r>
              <a:rPr lang="de-DE" dirty="0"/>
              <a:t> </a:t>
            </a:r>
            <a:r>
              <a:rPr lang="de-DE" dirty="0" err="1"/>
              <a:t>Hamiltonian</a:t>
            </a:r>
            <a:r>
              <a:rPr lang="de-DE" dirty="0"/>
              <a:t> </a:t>
            </a:r>
            <a:r>
              <a:rPr lang="de-DE" dirty="0" err="1"/>
              <a:t>we</a:t>
            </a:r>
            <a:r>
              <a:rPr lang="de-DE" dirty="0"/>
              <a:t> get </a:t>
            </a:r>
            <a:r>
              <a:rPr lang="de-DE" dirty="0" err="1"/>
              <a:t>the</a:t>
            </a:r>
            <a:r>
              <a:rPr lang="de-DE" dirty="0"/>
              <a:t> following 16 </a:t>
            </a:r>
            <a:r>
              <a:rPr lang="de-DE" dirty="0" err="1"/>
              <a:t>states</a:t>
            </a:r>
            <a:r>
              <a:rPr lang="de-DE" dirty="0"/>
              <a:t> which a </a:t>
            </a:r>
            <a:r>
              <a:rPr lang="de-DE" dirty="0" err="1"/>
              <a:t>evaluated</a:t>
            </a:r>
            <a:r>
              <a:rPr lang="de-DE" dirty="0"/>
              <a:t> </a:t>
            </a:r>
            <a:r>
              <a:rPr lang="de-DE" dirty="0" err="1"/>
              <a:t>as</a:t>
            </a:r>
            <a:r>
              <a:rPr lang="de-DE" dirty="0"/>
              <a:t> favorable</a:t>
            </a:r>
          </a:p>
          <a:p>
            <a:pPr marL="171450" indent="-171450">
              <a:buFont typeface="Arial" panose="020B0604020202020204" pitchFamily="34" charset="0"/>
              <a:buChar char="•"/>
            </a:pPr>
            <a:r>
              <a:rPr lang="de-DE" dirty="0"/>
              <a:t>The </a:t>
            </a:r>
            <a:r>
              <a:rPr lang="de-DE" dirty="0" err="1"/>
              <a:t>ground</a:t>
            </a:r>
            <a:r>
              <a:rPr lang="de-DE" dirty="0"/>
              <a:t> </a:t>
            </a:r>
            <a:r>
              <a:rPr lang="de-DE" dirty="0" err="1"/>
              <a:t>state</a:t>
            </a:r>
            <a:r>
              <a:rPr lang="de-DE" dirty="0"/>
              <a:t> lies in S </a:t>
            </a:r>
          </a:p>
        </p:txBody>
      </p:sp>
      <p:sp>
        <p:nvSpPr>
          <p:cNvPr id="4" name="Foliennummernplatzhalter 3"/>
          <p:cNvSpPr>
            <a:spLocks noGrp="1"/>
          </p:cNvSpPr>
          <p:nvPr>
            <p:ph type="sldNum" sz="quarter" idx="5"/>
          </p:nvPr>
        </p:nvSpPr>
        <p:spPr/>
        <p:txBody>
          <a:bodyPr/>
          <a:lstStyle/>
          <a:p>
            <a:fld id="{28A5DC98-3E5D-4D1A-BD9A-1CC0551E0DD0}" type="slidenum">
              <a:rPr lang="de-DE" smtClean="0"/>
              <a:t>10</a:t>
            </a:fld>
            <a:endParaRPr lang="de-DE"/>
          </a:p>
        </p:txBody>
      </p:sp>
    </p:spTree>
    <p:extLst>
      <p:ext uri="{BB962C8B-B14F-4D97-AF65-F5344CB8AC3E}">
        <p14:creationId xmlns:p14="http://schemas.microsoft.com/office/powerpoint/2010/main" val="3079394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Since </a:t>
            </a:r>
            <a:r>
              <a:rPr lang="de-DE" dirty="0" err="1"/>
              <a:t>the</a:t>
            </a:r>
            <a:r>
              <a:rPr lang="de-DE" dirty="0"/>
              <a:t> </a:t>
            </a:r>
            <a:r>
              <a:rPr lang="de-DE" dirty="0" err="1"/>
              <a:t>overall</a:t>
            </a:r>
            <a:r>
              <a:rPr lang="de-DE" dirty="0"/>
              <a:t> </a:t>
            </a:r>
            <a:r>
              <a:rPr lang="de-DE" dirty="0" err="1"/>
              <a:t>number</a:t>
            </a:r>
            <a:r>
              <a:rPr lang="de-DE" dirty="0"/>
              <a:t> ob </a:t>
            </a:r>
            <a:r>
              <a:rPr lang="de-DE" dirty="0" err="1"/>
              <a:t>tasks</a:t>
            </a:r>
            <a:r>
              <a:rPr lang="de-DE" dirty="0"/>
              <a:t> </a:t>
            </a:r>
            <a:r>
              <a:rPr lang="de-DE" dirty="0" err="1"/>
              <a:t>is</a:t>
            </a:r>
            <a:r>
              <a:rPr lang="de-DE" dirty="0"/>
              <a:t> </a:t>
            </a:r>
            <a:r>
              <a:rPr lang="de-DE" dirty="0" err="1"/>
              <a:t>small</a:t>
            </a:r>
            <a:r>
              <a:rPr lang="de-DE" dirty="0"/>
              <a:t> – also </a:t>
            </a:r>
            <a:r>
              <a:rPr lang="de-DE" dirty="0" err="1"/>
              <a:t>use</a:t>
            </a:r>
            <a:r>
              <a:rPr lang="de-DE" dirty="0"/>
              <a:t> </a:t>
            </a:r>
            <a:r>
              <a:rPr lang="de-DE" dirty="0" err="1"/>
              <a:t>brute</a:t>
            </a:r>
            <a:r>
              <a:rPr lang="de-DE" dirty="0"/>
              <a:t> </a:t>
            </a:r>
            <a:r>
              <a:rPr lang="de-DE" dirty="0" err="1"/>
              <a:t>force</a:t>
            </a:r>
            <a:r>
              <a:rPr lang="de-DE" dirty="0"/>
              <a:t> to calculate ideal </a:t>
            </a:r>
            <a:r>
              <a:rPr lang="de-DE" dirty="0" err="1"/>
              <a:t>ground</a:t>
            </a:r>
            <a:r>
              <a:rPr lang="de-DE" dirty="0"/>
              <a:t> </a:t>
            </a:r>
            <a:r>
              <a:rPr lang="de-DE" dirty="0" err="1"/>
              <a:t>state</a:t>
            </a:r>
            <a:r>
              <a:rPr lang="de-DE" dirty="0"/>
              <a:t> </a:t>
            </a:r>
          </a:p>
          <a:p>
            <a:pPr marL="171450" indent="-171450">
              <a:buFont typeface="Arial" panose="020B0604020202020204" pitchFamily="34" charset="0"/>
              <a:buChar char="•"/>
            </a:pPr>
            <a:r>
              <a:rPr lang="de-DE" dirty="0"/>
              <a:t>By just </a:t>
            </a:r>
            <a:r>
              <a:rPr lang="de-DE" dirty="0" err="1"/>
              <a:t>omitting</a:t>
            </a:r>
            <a:r>
              <a:rPr lang="de-DE" dirty="0"/>
              <a:t> </a:t>
            </a:r>
            <a:r>
              <a:rPr lang="de-DE" dirty="0" err="1"/>
              <a:t>penalty</a:t>
            </a:r>
            <a:r>
              <a:rPr lang="de-DE" dirty="0"/>
              <a:t> </a:t>
            </a:r>
            <a:r>
              <a:rPr lang="de-DE" dirty="0" err="1"/>
              <a:t>term</a:t>
            </a:r>
            <a:r>
              <a:rPr lang="de-DE" dirty="0"/>
              <a:t> </a:t>
            </a:r>
          </a:p>
        </p:txBody>
      </p:sp>
      <p:sp>
        <p:nvSpPr>
          <p:cNvPr id="4" name="Foliennummernplatzhalter 3"/>
          <p:cNvSpPr>
            <a:spLocks noGrp="1"/>
          </p:cNvSpPr>
          <p:nvPr>
            <p:ph type="sldNum" sz="quarter" idx="5"/>
          </p:nvPr>
        </p:nvSpPr>
        <p:spPr/>
        <p:txBody>
          <a:bodyPr/>
          <a:lstStyle/>
          <a:p>
            <a:fld id="{28A5DC98-3E5D-4D1A-BD9A-1CC0551E0DD0}" type="slidenum">
              <a:rPr lang="de-DE" smtClean="0"/>
              <a:t>11</a:t>
            </a:fld>
            <a:endParaRPr lang="de-DE"/>
          </a:p>
        </p:txBody>
      </p:sp>
    </p:spTree>
    <p:extLst>
      <p:ext uri="{BB962C8B-B14F-4D97-AF65-F5344CB8AC3E}">
        <p14:creationId xmlns:p14="http://schemas.microsoft.com/office/powerpoint/2010/main" val="84057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Most </a:t>
            </a:r>
            <a:r>
              <a:rPr lang="de-DE" dirty="0" err="1"/>
              <a:t>valuable</a:t>
            </a:r>
            <a:r>
              <a:rPr lang="de-DE" dirty="0"/>
              <a:t> to do everything but </a:t>
            </a:r>
            <a:r>
              <a:rPr lang="de-DE" dirty="0" err="1"/>
              <a:t>of</a:t>
            </a:r>
            <a:r>
              <a:rPr lang="de-DE" dirty="0"/>
              <a:t> </a:t>
            </a:r>
            <a:r>
              <a:rPr lang="de-DE" dirty="0" err="1"/>
              <a:t>course</a:t>
            </a:r>
            <a:r>
              <a:rPr lang="de-DE" dirty="0"/>
              <a:t> </a:t>
            </a:r>
            <a:r>
              <a:rPr lang="de-DE" dirty="0" err="1"/>
              <a:t>we</a:t>
            </a:r>
            <a:r>
              <a:rPr lang="de-DE" dirty="0"/>
              <a:t> </a:t>
            </a:r>
            <a:r>
              <a:rPr lang="de-DE" dirty="0" err="1"/>
              <a:t>exceed</a:t>
            </a:r>
            <a:r>
              <a:rPr lang="de-DE" dirty="0"/>
              <a:t> </a:t>
            </a:r>
            <a:r>
              <a:rPr lang="de-DE" dirty="0" err="1"/>
              <a:t>the</a:t>
            </a:r>
            <a:r>
              <a:rPr lang="de-DE" dirty="0"/>
              <a:t> maximum </a:t>
            </a:r>
          </a:p>
          <a:p>
            <a:pPr marL="171450" indent="-171450">
              <a:buFont typeface="Arial" panose="020B0604020202020204" pitchFamily="34" charset="0"/>
              <a:buChar char="•"/>
            </a:pPr>
            <a:r>
              <a:rPr lang="de-DE" dirty="0"/>
              <a:t>The </a:t>
            </a:r>
            <a:r>
              <a:rPr lang="de-DE" dirty="0" err="1"/>
              <a:t>ground</a:t>
            </a:r>
            <a:r>
              <a:rPr lang="de-DE" dirty="0"/>
              <a:t> </a:t>
            </a:r>
            <a:r>
              <a:rPr lang="de-DE" dirty="0" err="1"/>
              <a:t>state</a:t>
            </a:r>
            <a:r>
              <a:rPr lang="de-DE" dirty="0"/>
              <a:t> </a:t>
            </a:r>
            <a:r>
              <a:rPr lang="de-DE" dirty="0" err="1"/>
              <a:t>is</a:t>
            </a:r>
            <a:r>
              <a:rPr lang="de-DE" dirty="0"/>
              <a:t> </a:t>
            </a:r>
            <a:r>
              <a:rPr lang="de-DE" dirty="0" err="1"/>
              <a:t>given</a:t>
            </a:r>
            <a:r>
              <a:rPr lang="de-DE" dirty="0"/>
              <a:t> </a:t>
            </a:r>
            <a:r>
              <a:rPr lang="de-DE" dirty="0" err="1"/>
              <a:t>here</a:t>
            </a:r>
            <a:r>
              <a:rPr lang="de-DE" dirty="0"/>
              <a:t> </a:t>
            </a:r>
          </a:p>
          <a:p>
            <a:pPr marL="171450" indent="-171450">
              <a:buFont typeface="Arial" panose="020B0604020202020204" pitchFamily="34" charset="0"/>
              <a:buChar char="•"/>
            </a:pPr>
            <a:r>
              <a:rPr lang="de-DE" dirty="0"/>
              <a:t>The </a:t>
            </a:r>
            <a:r>
              <a:rPr lang="de-DE" dirty="0" err="1"/>
              <a:t>previously</a:t>
            </a:r>
            <a:r>
              <a:rPr lang="de-DE" dirty="0"/>
              <a:t> </a:t>
            </a:r>
            <a:r>
              <a:rPr lang="de-DE" dirty="0" err="1"/>
              <a:t>determined</a:t>
            </a:r>
            <a:r>
              <a:rPr lang="de-DE" dirty="0"/>
              <a:t> </a:t>
            </a:r>
            <a:r>
              <a:rPr lang="de-DE" dirty="0" err="1"/>
              <a:t>solution</a:t>
            </a:r>
            <a:r>
              <a:rPr lang="de-DE" dirty="0"/>
              <a:t> </a:t>
            </a:r>
            <a:r>
              <a:rPr lang="de-DE" dirty="0" err="1"/>
              <a:t>is</a:t>
            </a:r>
            <a:r>
              <a:rPr lang="de-DE" dirty="0"/>
              <a:t> </a:t>
            </a:r>
            <a:r>
              <a:rPr lang="de-DE" dirty="0" err="1"/>
              <a:t>shown</a:t>
            </a:r>
            <a:r>
              <a:rPr lang="de-DE" dirty="0"/>
              <a:t> </a:t>
            </a:r>
            <a:r>
              <a:rPr lang="de-DE" dirty="0" err="1"/>
              <a:t>here</a:t>
            </a:r>
            <a:r>
              <a:rPr lang="de-DE" dirty="0"/>
              <a:t>, among </a:t>
            </a:r>
            <a:r>
              <a:rPr lang="de-DE" dirty="0" err="1"/>
              <a:t>the</a:t>
            </a:r>
            <a:r>
              <a:rPr lang="de-DE" dirty="0"/>
              <a:t> 4 </a:t>
            </a:r>
            <a:r>
              <a:rPr lang="de-DE" dirty="0" err="1"/>
              <a:t>best</a:t>
            </a:r>
            <a:r>
              <a:rPr lang="de-DE" dirty="0"/>
              <a:t> </a:t>
            </a:r>
            <a:r>
              <a:rPr lang="de-DE" dirty="0" err="1"/>
              <a:t>solutions</a:t>
            </a:r>
            <a:r>
              <a:rPr lang="de-DE" dirty="0"/>
              <a:t> </a:t>
            </a:r>
          </a:p>
        </p:txBody>
      </p:sp>
      <p:sp>
        <p:nvSpPr>
          <p:cNvPr id="4" name="Foliennummernplatzhalter 3"/>
          <p:cNvSpPr>
            <a:spLocks noGrp="1"/>
          </p:cNvSpPr>
          <p:nvPr>
            <p:ph type="sldNum" sz="quarter" idx="5"/>
          </p:nvPr>
        </p:nvSpPr>
        <p:spPr/>
        <p:txBody>
          <a:bodyPr/>
          <a:lstStyle/>
          <a:p>
            <a:fld id="{28A5DC98-3E5D-4D1A-BD9A-1CC0551E0DD0}" type="slidenum">
              <a:rPr lang="de-DE" smtClean="0"/>
              <a:t>12</a:t>
            </a:fld>
            <a:endParaRPr lang="de-DE"/>
          </a:p>
        </p:txBody>
      </p:sp>
    </p:spTree>
    <p:extLst>
      <p:ext uri="{BB962C8B-B14F-4D97-AF65-F5344CB8AC3E}">
        <p14:creationId xmlns:p14="http://schemas.microsoft.com/office/powerpoint/2010/main" val="3609971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SKIP!!! </a:t>
            </a:r>
          </a:p>
        </p:txBody>
      </p:sp>
      <p:sp>
        <p:nvSpPr>
          <p:cNvPr id="4" name="Foliennummernplatzhalter 3"/>
          <p:cNvSpPr>
            <a:spLocks noGrp="1"/>
          </p:cNvSpPr>
          <p:nvPr>
            <p:ph type="sldNum" sz="quarter" idx="5"/>
          </p:nvPr>
        </p:nvSpPr>
        <p:spPr/>
        <p:txBody>
          <a:bodyPr/>
          <a:lstStyle/>
          <a:p>
            <a:fld id="{28A5DC98-3E5D-4D1A-BD9A-1CC0551E0DD0}" type="slidenum">
              <a:rPr lang="de-DE" smtClean="0"/>
              <a:t>15</a:t>
            </a:fld>
            <a:endParaRPr lang="de-DE"/>
          </a:p>
        </p:txBody>
      </p:sp>
    </p:spTree>
    <p:extLst>
      <p:ext uri="{BB962C8B-B14F-4D97-AF65-F5344CB8AC3E}">
        <p14:creationId xmlns:p14="http://schemas.microsoft.com/office/powerpoint/2010/main" val="3041303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9EA147-85CC-478E-BBD3-95249B53B16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6181894-CE31-47C4-A57B-956054989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80FBCA-9A3D-4052-823E-5164A4E78B1F}"/>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5" name="Fußzeilenplatzhalter 4">
            <a:extLst>
              <a:ext uri="{FF2B5EF4-FFF2-40B4-BE49-F238E27FC236}">
                <a16:creationId xmlns:a16="http://schemas.microsoft.com/office/drawing/2014/main" id="{FBA571CF-E7F8-4E15-AC4D-8EE06D70F79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887B135-D5F9-4197-A68B-E97F23FE3C1E}"/>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280838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4FC51D-E32C-499D-9FCB-986F4DECB4E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3D5D3CC-A03C-4A9B-A4A7-072F128AF7E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F33AC21-D90E-434A-A55F-9C199AD52622}"/>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5" name="Fußzeilenplatzhalter 4">
            <a:extLst>
              <a:ext uri="{FF2B5EF4-FFF2-40B4-BE49-F238E27FC236}">
                <a16:creationId xmlns:a16="http://schemas.microsoft.com/office/drawing/2014/main" id="{356EED6A-47EA-4FB1-A3A3-1B15491E038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946DA1A-B19B-4958-936A-D8D2BE9507BD}"/>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403351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E1CBD07-827A-4E6A-9054-F7BF25F6C78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F7DF61B-F213-4466-BA46-632690C6CD0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8A9D12D-D91F-4328-80DA-F6C1C698D7B1}"/>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5" name="Fußzeilenplatzhalter 4">
            <a:extLst>
              <a:ext uri="{FF2B5EF4-FFF2-40B4-BE49-F238E27FC236}">
                <a16:creationId xmlns:a16="http://schemas.microsoft.com/office/drawing/2014/main" id="{2F404F5D-ABD0-4D15-AEF1-B14EE267E67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43F8B4-21CE-4DD7-A9A9-2941887501EE}"/>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418768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0A25B-41C2-469E-BFDB-4ECDF629725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38015E1-3EFF-4476-9406-A9FAF54013D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7A12EA-2E85-429A-B40B-66AC7AA08A8A}"/>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5" name="Fußzeilenplatzhalter 4">
            <a:extLst>
              <a:ext uri="{FF2B5EF4-FFF2-40B4-BE49-F238E27FC236}">
                <a16:creationId xmlns:a16="http://schemas.microsoft.com/office/drawing/2014/main" id="{E2E8864F-6F6F-4E01-B40C-E4898ADC775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7FCEC1F-9514-49EB-A3BF-D403A0C8A2B3}"/>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11885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3AD373-10E5-4F07-A7BE-50CA28C1BF4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A43D42C-DE1E-42B7-8DE0-D7F29BAB2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EF1725F-A763-40A3-A6B7-26D90DC90003}"/>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5" name="Fußzeilenplatzhalter 4">
            <a:extLst>
              <a:ext uri="{FF2B5EF4-FFF2-40B4-BE49-F238E27FC236}">
                <a16:creationId xmlns:a16="http://schemas.microsoft.com/office/drawing/2014/main" id="{6FF3DE2D-F002-4B0F-90D0-35A85AD061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23AAF46-7C0E-49B8-8A75-DEB3AD840FD9}"/>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45012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7A540-D99A-4F93-B2FF-4FCC83AD290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0F34C0C-D768-484F-9B63-D1DC988C470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536B8F6-DB85-467B-9790-B0966081929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6F73C13-8339-453D-8668-2AD5A9B042D5}"/>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6" name="Fußzeilenplatzhalter 5">
            <a:extLst>
              <a:ext uri="{FF2B5EF4-FFF2-40B4-BE49-F238E27FC236}">
                <a16:creationId xmlns:a16="http://schemas.microsoft.com/office/drawing/2014/main" id="{E85E748C-399D-4B93-A768-B59F40B3120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290947C-148B-46A3-AE12-0C72684BBF05}"/>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116196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735F8C-463E-459C-9267-F5B5CEEF63F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9CF2429-D904-450A-9E16-14710D159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950DA40-884E-4FCB-9B5E-CC7D85E1857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627553C-ED32-4416-B2B8-35389E41DA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69729DA-2831-4799-AC75-93532FDF4C8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6B33AA0-01C1-4F67-B9E6-268A66CA8214}"/>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8" name="Fußzeilenplatzhalter 7">
            <a:extLst>
              <a:ext uri="{FF2B5EF4-FFF2-40B4-BE49-F238E27FC236}">
                <a16:creationId xmlns:a16="http://schemas.microsoft.com/office/drawing/2014/main" id="{A6E4C772-B45D-47D8-8161-F37968F6D1C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16DCAAB-4029-4BF3-A5B3-AA7B9676C148}"/>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73886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0B5D50-AC3E-4C3F-8167-FFD5AA23216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1C95138-113F-406B-9455-26F8EC6D82EA}"/>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4" name="Fußzeilenplatzhalter 3">
            <a:extLst>
              <a:ext uri="{FF2B5EF4-FFF2-40B4-BE49-F238E27FC236}">
                <a16:creationId xmlns:a16="http://schemas.microsoft.com/office/drawing/2014/main" id="{70C87808-7A9D-48BC-81FC-E7647F3366A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933D558-ABF1-4E57-936B-A4CBBC70DBFA}"/>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372335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DCDF518-CF56-4560-8D51-8C6E548B3C09}"/>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3" name="Fußzeilenplatzhalter 2">
            <a:extLst>
              <a:ext uri="{FF2B5EF4-FFF2-40B4-BE49-F238E27FC236}">
                <a16:creationId xmlns:a16="http://schemas.microsoft.com/office/drawing/2014/main" id="{2EC94871-AA3C-43F2-BC1D-B12EDB3E3C8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526BB5C-B427-4853-B970-DBA05B039ED8}"/>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2980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5A614F-7BCF-448D-B8E8-B11E4383D1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A99D8D0-47CB-4866-8441-24F30AD0A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D646757-89BB-4060-9E2B-AD0624F2E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65B305-A349-472D-953F-35C4C0E64298}"/>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6" name="Fußzeilenplatzhalter 5">
            <a:extLst>
              <a:ext uri="{FF2B5EF4-FFF2-40B4-BE49-F238E27FC236}">
                <a16:creationId xmlns:a16="http://schemas.microsoft.com/office/drawing/2014/main" id="{7726B870-138B-46AF-BF80-9208A79B70F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65E4DBD-0401-4455-9B2C-D41590D99D1D}"/>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41105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036991-23B3-43B5-8249-45FF85887B5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5E70341-D9A4-4A3B-828C-F04E96F6D3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851B556B-9CB5-4F83-ADC1-21636E41A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DB2FD8D-13EE-47D3-9BF8-608C7EF69C1B}"/>
              </a:ext>
            </a:extLst>
          </p:cNvPr>
          <p:cNvSpPr>
            <a:spLocks noGrp="1"/>
          </p:cNvSpPr>
          <p:nvPr>
            <p:ph type="dt" sz="half" idx="10"/>
          </p:nvPr>
        </p:nvSpPr>
        <p:spPr/>
        <p:txBody>
          <a:bodyPr/>
          <a:lstStyle/>
          <a:p>
            <a:fld id="{A169DB7D-56F7-4A34-BCAD-DBB721E00A15}" type="datetimeFigureOut">
              <a:rPr lang="de-DE" smtClean="0"/>
              <a:t>05.05.2024</a:t>
            </a:fld>
            <a:endParaRPr lang="de-DE"/>
          </a:p>
        </p:txBody>
      </p:sp>
      <p:sp>
        <p:nvSpPr>
          <p:cNvPr id="6" name="Fußzeilenplatzhalter 5">
            <a:extLst>
              <a:ext uri="{FF2B5EF4-FFF2-40B4-BE49-F238E27FC236}">
                <a16:creationId xmlns:a16="http://schemas.microsoft.com/office/drawing/2014/main" id="{67EF1F9D-8BE3-461C-891B-D943C3B814C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D4310B6-7135-4442-BFBC-CACB6D051EE7}"/>
              </a:ext>
            </a:extLst>
          </p:cNvPr>
          <p:cNvSpPr>
            <a:spLocks noGrp="1"/>
          </p:cNvSpPr>
          <p:nvPr>
            <p:ph type="sldNum" sz="quarter" idx="12"/>
          </p:nvPr>
        </p:nvSpPr>
        <p:spPr/>
        <p:txBody>
          <a:bodyPr/>
          <a:lstStyle/>
          <a:p>
            <a:fld id="{2ABBF06E-03DD-4E8B-AD04-727483DF6702}" type="slidenum">
              <a:rPr lang="de-DE" smtClean="0"/>
              <a:t>‹Nr.›</a:t>
            </a:fld>
            <a:endParaRPr lang="de-DE"/>
          </a:p>
        </p:txBody>
      </p:sp>
    </p:spTree>
    <p:extLst>
      <p:ext uri="{BB962C8B-B14F-4D97-AF65-F5344CB8AC3E}">
        <p14:creationId xmlns:p14="http://schemas.microsoft.com/office/powerpoint/2010/main" val="335881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4DCC1443-5D73-432A-AB68-DAFC1C14DA33}"/>
              </a:ext>
            </a:extLst>
          </p:cNvPr>
          <p:cNvGraphicFramePr>
            <a:graphicFrameLocks noChangeAspect="1"/>
          </p:cNvGraphicFramePr>
          <p:nvPr>
            <p:custDataLst>
              <p:tags r:id="rId13"/>
            </p:custDataLst>
            <p:extLst>
              <p:ext uri="{D42A27DB-BD31-4B8C-83A1-F6EECF244321}">
                <p14:modId xmlns:p14="http://schemas.microsoft.com/office/powerpoint/2010/main" val="942793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5" imgW="501" imgH="502" progId="TCLayout.ActiveDocument.1">
                  <p:embed/>
                </p:oleObj>
              </mc:Choice>
              <mc:Fallback>
                <p:oleObj name="think-cell Folie" r:id="rId15" imgW="501" imgH="502" progId="TCLayout.ActiveDocument.1">
                  <p:embed/>
                  <p:pic>
                    <p:nvPicPr>
                      <p:cNvPr id="8" name="Objekt 7" hidden="1">
                        <a:extLst>
                          <a:ext uri="{FF2B5EF4-FFF2-40B4-BE49-F238E27FC236}">
                            <a16:creationId xmlns:a16="http://schemas.microsoft.com/office/drawing/2014/main" id="{4DCC1443-5D73-432A-AB68-DAFC1C14DA33}"/>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689159D4-514E-406E-8C46-C52733203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BBEFA08-B7A7-49B9-9923-DE8F73E185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A4CAEA6-0D48-4501-A449-17BD19AFD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9DB7D-56F7-4A34-BCAD-DBB721E00A15}" type="datetimeFigureOut">
              <a:rPr lang="de-DE" smtClean="0"/>
              <a:t>05.05.2024</a:t>
            </a:fld>
            <a:endParaRPr lang="de-DE"/>
          </a:p>
        </p:txBody>
      </p:sp>
      <p:sp>
        <p:nvSpPr>
          <p:cNvPr id="5" name="Fußzeilenplatzhalter 4">
            <a:extLst>
              <a:ext uri="{FF2B5EF4-FFF2-40B4-BE49-F238E27FC236}">
                <a16:creationId xmlns:a16="http://schemas.microsoft.com/office/drawing/2014/main" id="{921BC83C-3A19-48AE-B1C9-0E6E653BF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843FBE3C-DD20-4E75-8547-B0A09167D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BF06E-03DD-4E8B-AD04-727483DF6702}" type="slidenum">
              <a:rPr lang="de-DE" smtClean="0"/>
              <a:t>‹Nr.›</a:t>
            </a:fld>
            <a:endParaRPr lang="de-DE"/>
          </a:p>
        </p:txBody>
      </p:sp>
      <p:graphicFrame>
        <p:nvGraphicFramePr>
          <p:cNvPr id="9" name="Objekt 8" hidden="1">
            <a:extLst>
              <a:ext uri="{FF2B5EF4-FFF2-40B4-BE49-F238E27FC236}">
                <a16:creationId xmlns:a16="http://schemas.microsoft.com/office/drawing/2014/main" id="{36046A6F-B222-4CBC-A544-09957AD3451D}"/>
              </a:ext>
            </a:extLst>
          </p:cNvPr>
          <p:cNvGraphicFramePr>
            <a:graphicFrameLocks noChangeAspect="1"/>
          </p:cNvGraphicFramePr>
          <p:nvPr userDrawn="1">
            <p:custDataLst>
              <p:tags r:id="rId14"/>
            </p:custDataLst>
            <p:extLst>
              <p:ext uri="{D42A27DB-BD31-4B8C-83A1-F6EECF244321}">
                <p14:modId xmlns:p14="http://schemas.microsoft.com/office/powerpoint/2010/main" val="119088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7" imgW="501" imgH="502" progId="TCLayout.ActiveDocument.1">
                  <p:embed/>
                </p:oleObj>
              </mc:Choice>
              <mc:Fallback>
                <p:oleObj name="think-cell Folie" r:id="rId17" imgW="501" imgH="502" progId="TCLayout.ActiveDocument.1">
                  <p:embed/>
                  <p:pic>
                    <p:nvPicPr>
                      <p:cNvPr id="9" name="Objekt 8" hidden="1">
                        <a:extLst>
                          <a:ext uri="{FF2B5EF4-FFF2-40B4-BE49-F238E27FC236}">
                            <a16:creationId xmlns:a16="http://schemas.microsoft.com/office/drawing/2014/main" id="{36046A6F-B222-4CBC-A544-09957AD3451D}"/>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4023586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4.png"/><Relationship Id="rId5" Type="http://schemas.openxmlformats.org/officeDocument/2006/relationships/image" Target="../media/image1.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notesSlide" Target="../notesSlides/notesSlide7.xml"/><Relationship Id="rId7" Type="http://schemas.openxmlformats.org/officeDocument/2006/relationships/image" Target="../media/image190.png"/><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5.bin"/><Relationship Id="rId9" Type="http://schemas.openxmlformats.org/officeDocument/2006/relationships/image" Target="../media/image24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5.png"/><Relationship Id="rId5" Type="http://schemas.openxmlformats.org/officeDocument/2006/relationships/image" Target="../media/image1.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oleObject" Target="../embeddings/oleObject5.bin"/><Relationship Id="rId7" Type="http://schemas.openxmlformats.org/officeDocument/2006/relationships/image" Target="../media/image20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90.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notesSlide" Target="../notesSlides/notesSlide9.xml"/><Relationship Id="rId7" Type="http://schemas.openxmlformats.org/officeDocument/2006/relationships/image" Target="../media/image230.png"/><Relationship Id="rId2" Type="http://schemas.openxmlformats.org/officeDocument/2006/relationships/slideLayout" Target="../slideLayouts/slideLayout2.xml"/><Relationship Id="rId1" Type="http://schemas.openxmlformats.org/officeDocument/2006/relationships/tags" Target="../tags/tag18.xml"/><Relationship Id="rId11" Type="http://schemas.openxmlformats.org/officeDocument/2006/relationships/image" Target="../media/image27.png"/><Relationship Id="rId5" Type="http://schemas.openxmlformats.org/officeDocument/2006/relationships/image" Target="../media/image1.emf"/><Relationship Id="rId10" Type="http://schemas.openxmlformats.org/officeDocument/2006/relationships/image" Target="../media/image26.png"/><Relationship Id="rId4" Type="http://schemas.openxmlformats.org/officeDocument/2006/relationships/oleObject" Target="../embeddings/oleObject5.bin"/><Relationship Id="rId9" Type="http://schemas.openxmlformats.org/officeDocument/2006/relationships/image" Target="../media/image250.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0.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1.emf"/><Relationship Id="rId10" Type="http://schemas.openxmlformats.org/officeDocument/2006/relationships/image" Target="../media/image31.png"/><Relationship Id="rId4" Type="http://schemas.openxmlformats.org/officeDocument/2006/relationships/oleObject" Target="../embeddings/oleObject5.bin"/><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38.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39.jpeg"/><Relationship Id="rId5" Type="http://schemas.openxmlformats.org/officeDocument/2006/relationships/image" Target="../media/image1.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 Id="rId11" Type="http://schemas.openxmlformats.org/officeDocument/2006/relationships/image" Target="../media/image10.png"/><Relationship Id="rId5" Type="http://schemas.openxmlformats.org/officeDocument/2006/relationships/image" Target="../media/image1.emf"/><Relationship Id="rId10" Type="http://schemas.openxmlformats.org/officeDocument/2006/relationships/image" Target="../media/image9.png"/><Relationship Id="rId4" Type="http://schemas.openxmlformats.org/officeDocument/2006/relationships/oleObject" Target="../embeddings/oleObject5.bin"/><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30.png"/><Relationship Id="rId3" Type="http://schemas.openxmlformats.org/officeDocument/2006/relationships/oleObject" Target="../embeddings/oleObject6.bin"/><Relationship Id="rId7" Type="http://schemas.openxmlformats.org/officeDocument/2006/relationships/image" Target="../media/image12.png"/><Relationship Id="rId12" Type="http://schemas.openxmlformats.org/officeDocument/2006/relationships/image" Target="../media/image12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1.png"/><Relationship Id="rId11" Type="http://schemas.openxmlformats.org/officeDocument/2006/relationships/image" Target="../media/image110.png"/><Relationship Id="rId10" Type="http://schemas.openxmlformats.org/officeDocument/2006/relationships/image" Target="../media/image15.png"/><Relationship Id="rId4" Type="http://schemas.openxmlformats.org/officeDocument/2006/relationships/image" Target="../media/image1.emf"/><Relationship Id="rId9" Type="http://schemas.openxmlformats.org/officeDocument/2006/relationships/image" Target="../media/image14.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6.bin"/><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7.png"/><Relationship Id="rId11" Type="http://schemas.openxmlformats.org/officeDocument/2006/relationships/image" Target="../media/image22.png"/><Relationship Id="rId10" Type="http://schemas.openxmlformats.org/officeDocument/2006/relationships/image" Target="../media/image21.png"/><Relationship Id="rId4" Type="http://schemas.openxmlformats.org/officeDocument/2006/relationships/image" Target="../media/image1.emf"/><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notesSlide" Target="../notesSlides/notesSlide4.xml"/><Relationship Id="rId7" Type="http://schemas.openxmlformats.org/officeDocument/2006/relationships/image" Target="../media/image150.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notesSlide" Target="../notesSlides/notesSlide5.xml"/><Relationship Id="rId7" Type="http://schemas.openxmlformats.org/officeDocument/2006/relationships/image" Target="../media/image150.png"/><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5.bin"/><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744"/>
        </a:solidFill>
        <a:effectLst/>
      </p:bgPr>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1FD864E-D444-4D4D-B72B-52FA63C66EDE}"/>
              </a:ext>
            </a:extLst>
          </p:cNvPr>
          <p:cNvGraphicFramePr>
            <a:graphicFrameLocks noChangeAspect="1"/>
          </p:cNvGraphicFramePr>
          <p:nvPr>
            <p:custDataLst>
              <p:tags r:id="rId1"/>
            </p:custDataLst>
            <p:extLst>
              <p:ext uri="{D42A27DB-BD31-4B8C-83A1-F6EECF244321}">
                <p14:modId xmlns:p14="http://schemas.microsoft.com/office/powerpoint/2010/main" val="39452801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8" name="Objekt 7" hidden="1">
                        <a:extLst>
                          <a:ext uri="{FF2B5EF4-FFF2-40B4-BE49-F238E27FC236}">
                            <a16:creationId xmlns:a16="http://schemas.microsoft.com/office/drawing/2014/main" id="{51FD864E-D444-4D4D-B72B-52FA63C66ED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Rechteck 11">
            <a:extLst>
              <a:ext uri="{FF2B5EF4-FFF2-40B4-BE49-F238E27FC236}">
                <a16:creationId xmlns:a16="http://schemas.microsoft.com/office/drawing/2014/main" id="{9EA14AE1-1E3B-433B-8670-DC4651EEE3AF}"/>
              </a:ext>
            </a:extLst>
          </p:cNvPr>
          <p:cNvSpPr/>
          <p:nvPr/>
        </p:nvSpPr>
        <p:spPr>
          <a:xfrm>
            <a:off x="0" y="-9892"/>
            <a:ext cx="4633708" cy="6867892"/>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a:extLst>
              <a:ext uri="{FF2B5EF4-FFF2-40B4-BE49-F238E27FC236}">
                <a16:creationId xmlns:a16="http://schemas.microsoft.com/office/drawing/2014/main" id="{0F910C8C-54C2-460E-96C6-2D3A0961D567}"/>
              </a:ext>
            </a:extLst>
          </p:cNvPr>
          <p:cNvSpPr txBox="1"/>
          <p:nvPr/>
        </p:nvSpPr>
        <p:spPr>
          <a:xfrm>
            <a:off x="436762" y="452477"/>
            <a:ext cx="3971750" cy="3354765"/>
          </a:xfrm>
          <a:prstGeom prst="rect">
            <a:avLst/>
          </a:prstGeom>
          <a:noFill/>
        </p:spPr>
        <p:txBody>
          <a:bodyPr wrap="square" rtlCol="0">
            <a:spAutoFit/>
          </a:bodyPr>
          <a:lstStyle/>
          <a:p>
            <a:pPr algn="ctr"/>
            <a:r>
              <a:rPr lang="de-DE" sz="1200" b="1" dirty="0">
                <a:solidFill>
                  <a:schemeClr val="bg1"/>
                </a:solidFill>
                <a:latin typeface="Neue Haas Grotesk Text Pro" panose="020B0504020202020204" pitchFamily="34" charset="0"/>
              </a:rPr>
              <a:t> </a:t>
            </a:r>
            <a:r>
              <a:rPr lang="de-DE" sz="2400" b="1" dirty="0">
                <a:solidFill>
                  <a:schemeClr val="bg1"/>
                </a:solidFill>
                <a:latin typeface="Neue Haas Grotesk Text Pro" panose="020B0504020202020204" pitchFamily="34" charset="0"/>
              </a:rPr>
              <a:t> </a:t>
            </a:r>
          </a:p>
          <a:p>
            <a:pPr algn="ctr"/>
            <a:r>
              <a:rPr lang="de-DE" sz="2400" b="1" dirty="0">
                <a:solidFill>
                  <a:schemeClr val="bg1"/>
                </a:solidFill>
                <a:latin typeface="Neue Haas Grotesk Text Pro" panose="020B0504020202020204" pitchFamily="34" charset="0"/>
              </a:rPr>
              <a:t>ETH Quantum </a:t>
            </a:r>
          </a:p>
          <a:p>
            <a:pPr algn="ctr"/>
            <a:r>
              <a:rPr lang="de-DE" sz="2400" b="1" dirty="0">
                <a:solidFill>
                  <a:schemeClr val="bg1"/>
                </a:solidFill>
                <a:latin typeface="Neue Haas Grotesk Text Pro" panose="020B0504020202020204" pitchFamily="34" charset="0"/>
              </a:rPr>
              <a:t>Hackathon 2024</a:t>
            </a:r>
          </a:p>
          <a:p>
            <a:pPr algn="ctr"/>
            <a:r>
              <a:rPr lang="de-DE" sz="100" b="1" dirty="0">
                <a:solidFill>
                  <a:schemeClr val="bg1"/>
                </a:solidFill>
                <a:latin typeface="Neue Haas Grotesk Text Pro" panose="020B0504020202020204" pitchFamily="34" charset="0"/>
              </a:rPr>
              <a:t>   </a:t>
            </a:r>
          </a:p>
          <a:p>
            <a:pPr algn="ctr"/>
            <a:endParaRPr lang="de-DE" sz="2400" b="1" dirty="0">
              <a:solidFill>
                <a:schemeClr val="bg1"/>
              </a:solidFill>
              <a:latin typeface="Neue Haas Grotesk Text Pro" panose="020B0504020202020204" pitchFamily="34" charset="0"/>
            </a:endParaRPr>
          </a:p>
          <a:p>
            <a:pPr algn="ctr"/>
            <a:r>
              <a:rPr lang="en-US" sz="2400" b="1" dirty="0">
                <a:solidFill>
                  <a:schemeClr val="bg1"/>
                </a:solidFill>
                <a:latin typeface="Neue Haas Grotesk Text Pro" panose="020B0504020202020204" pitchFamily="34" charset="0"/>
              </a:rPr>
              <a:t>Software: Process management problem</a:t>
            </a:r>
          </a:p>
          <a:p>
            <a:pPr algn="ctr"/>
            <a:r>
              <a:rPr lang="en-US" sz="1200" b="1" dirty="0">
                <a:solidFill>
                  <a:schemeClr val="bg1"/>
                </a:solidFill>
                <a:latin typeface="Neue Haas Grotesk Text Pro" panose="020B0504020202020204" pitchFamily="34" charset="0"/>
              </a:rPr>
              <a:t> </a:t>
            </a:r>
          </a:p>
          <a:p>
            <a:pPr algn="ctr"/>
            <a:r>
              <a:rPr lang="en-US" sz="2400" b="1" dirty="0">
                <a:solidFill>
                  <a:schemeClr val="bg1"/>
                </a:solidFill>
                <a:latin typeface="Neue Haas Grotesk Text Pro" panose="020B0504020202020204" pitchFamily="34" charset="0"/>
              </a:rPr>
              <a:t>Hardware: Flux qubit quantum circuit </a:t>
            </a:r>
          </a:p>
        </p:txBody>
      </p:sp>
      <p:cxnSp>
        <p:nvCxnSpPr>
          <p:cNvPr id="16" name="Gerader Verbinder 15">
            <a:extLst>
              <a:ext uri="{FF2B5EF4-FFF2-40B4-BE49-F238E27FC236}">
                <a16:creationId xmlns:a16="http://schemas.microsoft.com/office/drawing/2014/main" id="{FDD82E28-0C74-4FDF-B92A-1720882E1AE6}"/>
              </a:ext>
            </a:extLst>
          </p:cNvPr>
          <p:cNvCxnSpPr/>
          <p:nvPr/>
        </p:nvCxnSpPr>
        <p:spPr>
          <a:xfrm>
            <a:off x="240215" y="3725790"/>
            <a:ext cx="42017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C8C114E9-AFF5-4C48-8AA0-5781D5CC7A17}"/>
              </a:ext>
            </a:extLst>
          </p:cNvPr>
          <p:cNvSpPr txBox="1"/>
          <p:nvPr/>
        </p:nvSpPr>
        <p:spPr>
          <a:xfrm>
            <a:off x="215977" y="3923158"/>
            <a:ext cx="4417731" cy="877163"/>
          </a:xfrm>
          <a:prstGeom prst="rect">
            <a:avLst/>
          </a:prstGeom>
          <a:noFill/>
        </p:spPr>
        <p:txBody>
          <a:bodyPr wrap="square" rtlCol="0">
            <a:spAutoFit/>
          </a:bodyPr>
          <a:lstStyle/>
          <a:p>
            <a:r>
              <a:rPr lang="de-DE" sz="1400" dirty="0">
                <a:solidFill>
                  <a:schemeClr val="bg1"/>
                </a:solidFill>
                <a:latin typeface="Neue Haas Grotesk Text Pro" panose="020B0504020202020204" pitchFamily="34" charset="0"/>
              </a:rPr>
              <a:t>Group: 		</a:t>
            </a:r>
            <a:r>
              <a:rPr lang="de-DE" sz="1400" dirty="0" err="1">
                <a:solidFill>
                  <a:schemeClr val="bg1"/>
                </a:solidFill>
                <a:latin typeface="Neue Haas Grotesk Text Pro" panose="020B0504020202020204" pitchFamily="34" charset="0"/>
              </a:rPr>
              <a:t>Banana</a:t>
            </a:r>
            <a:r>
              <a:rPr lang="de-DE" sz="1400" dirty="0">
                <a:solidFill>
                  <a:schemeClr val="bg1"/>
                </a:solidFill>
                <a:latin typeface="Neue Haas Grotesk Text Pro" panose="020B0504020202020204" pitchFamily="34" charset="0"/>
              </a:rPr>
              <a:t> State  </a:t>
            </a:r>
          </a:p>
          <a:p>
            <a:r>
              <a:rPr lang="de-DE" sz="900" dirty="0">
                <a:solidFill>
                  <a:schemeClr val="bg1"/>
                </a:solidFill>
                <a:latin typeface="Neue Haas Grotesk Text Pro" panose="020B0504020202020204" pitchFamily="34" charset="0"/>
              </a:rPr>
              <a:t>  </a:t>
            </a:r>
          </a:p>
          <a:p>
            <a:r>
              <a:rPr lang="de-DE" sz="1400" dirty="0">
                <a:solidFill>
                  <a:schemeClr val="bg1"/>
                </a:solidFill>
                <a:latin typeface="Neue Haas Grotesk Text Pro" panose="020B0504020202020204" pitchFamily="34" charset="0"/>
              </a:rPr>
              <a:t>Date:  		18.09.2023</a:t>
            </a:r>
          </a:p>
          <a:p>
            <a:endParaRPr lang="de-DE" sz="1400" dirty="0">
              <a:solidFill>
                <a:schemeClr val="bg1"/>
              </a:solidFill>
              <a:latin typeface="Neue Haas Grotesk Text Pro" panose="020B0504020202020204" pitchFamily="34" charset="0"/>
            </a:endParaRPr>
          </a:p>
        </p:txBody>
      </p:sp>
      <p:cxnSp>
        <p:nvCxnSpPr>
          <p:cNvPr id="4" name="Gerader Verbinder 3">
            <a:extLst>
              <a:ext uri="{FF2B5EF4-FFF2-40B4-BE49-F238E27FC236}">
                <a16:creationId xmlns:a16="http://schemas.microsoft.com/office/drawing/2014/main" id="{63616310-D434-78B2-9B33-32FC81994FA1}"/>
              </a:ext>
            </a:extLst>
          </p:cNvPr>
          <p:cNvCxnSpPr>
            <a:cxnSpLocks/>
          </p:cNvCxnSpPr>
          <p:nvPr/>
        </p:nvCxnSpPr>
        <p:spPr>
          <a:xfrm>
            <a:off x="240215" y="1894255"/>
            <a:ext cx="42017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D4155E8B-22DB-451E-B847-7425F93B3C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0341" y="0"/>
            <a:ext cx="4106145" cy="6497732"/>
          </a:xfrm>
          <a:prstGeom prst="rect">
            <a:avLst/>
          </a:prstGeom>
        </p:spPr>
      </p:pic>
      <p:pic>
        <p:nvPicPr>
          <p:cNvPr id="2052" name="Picture 4" descr="2560px-ETH_Zürich_Logo_black.svg.png (2560×427)">
            <a:extLst>
              <a:ext uri="{FF2B5EF4-FFF2-40B4-BE49-F238E27FC236}">
                <a16:creationId xmlns:a16="http://schemas.microsoft.com/office/drawing/2014/main" id="{7C978E5F-0DD9-47BF-A52A-6165666877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2706" y="6070344"/>
            <a:ext cx="3102727" cy="517525"/>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a:extLst>
              <a:ext uri="{FF2B5EF4-FFF2-40B4-BE49-F238E27FC236}">
                <a16:creationId xmlns:a16="http://schemas.microsoft.com/office/drawing/2014/main" id="{5B2AEDF9-1E04-4DDC-9E4E-64220B96939F}"/>
              </a:ext>
            </a:extLst>
          </p:cNvPr>
          <p:cNvPicPr>
            <a:picLocks noChangeAspect="1"/>
          </p:cNvPicPr>
          <p:nvPr/>
        </p:nvPicPr>
        <p:blipFill rotWithShape="1">
          <a:blip r:embed="rId8"/>
          <a:srcRect b="18654"/>
          <a:stretch/>
        </p:blipFill>
        <p:spPr>
          <a:xfrm>
            <a:off x="322025" y="5212260"/>
            <a:ext cx="3989657" cy="654316"/>
          </a:xfrm>
          <a:prstGeom prst="rect">
            <a:avLst/>
          </a:prstGeom>
        </p:spPr>
      </p:pic>
      <p:pic>
        <p:nvPicPr>
          <p:cNvPr id="18" name="Grafik 17">
            <a:extLst>
              <a:ext uri="{FF2B5EF4-FFF2-40B4-BE49-F238E27FC236}">
                <a16:creationId xmlns:a16="http://schemas.microsoft.com/office/drawing/2014/main" id="{D3D9F111-6959-47D8-B2B9-F6A2E8447D60}"/>
              </a:ext>
            </a:extLst>
          </p:cNvPr>
          <p:cNvPicPr>
            <a:picLocks noChangeAspect="1"/>
          </p:cNvPicPr>
          <p:nvPr/>
        </p:nvPicPr>
        <p:blipFill rotWithShape="1">
          <a:blip r:embed="rId8">
            <a:lum bright="70000" contrast="-70000"/>
          </a:blip>
          <a:srcRect t="77123"/>
          <a:stretch/>
        </p:blipFill>
        <p:spPr>
          <a:xfrm>
            <a:off x="346263" y="5866576"/>
            <a:ext cx="3989657" cy="184014"/>
          </a:xfrm>
          <a:prstGeom prst="rect">
            <a:avLst/>
          </a:prstGeom>
        </p:spPr>
      </p:pic>
      <p:pic>
        <p:nvPicPr>
          <p:cNvPr id="2057" name="Picture 9" descr="https://qc.ethz.ch/education/msc-quantum-engineering/qe-commission/_jcr_content/par/textimage_919871656/image.imageformat.textdouble.1074179641.png">
            <a:extLst>
              <a:ext uri="{FF2B5EF4-FFF2-40B4-BE49-F238E27FC236}">
                <a16:creationId xmlns:a16="http://schemas.microsoft.com/office/drawing/2014/main" id="{3DDF8F1F-C7CD-4B41-8DCE-34C5D0B530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21177" y="167906"/>
            <a:ext cx="2620335" cy="1066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011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a:extLst>
              <a:ext uri="{FF2B5EF4-FFF2-40B4-BE49-F238E27FC236}">
                <a16:creationId xmlns:a16="http://schemas.microsoft.com/office/drawing/2014/main" id="{4F0A8A92-DA23-4EAD-9A87-DC29FB88D1C5}"/>
              </a:ext>
            </a:extLst>
          </p:cNvPr>
          <p:cNvSpPr/>
          <p:nvPr/>
        </p:nvSpPr>
        <p:spPr>
          <a:xfrm>
            <a:off x="0" y="0"/>
            <a:ext cx="12192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F09EA9B-83F2-4AE2-AAFE-6F28FB312D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8499" y="153917"/>
            <a:ext cx="8635002" cy="6550165"/>
          </a:xfrm>
          <a:prstGeom prst="rect">
            <a:avLst/>
          </a:prstGeom>
        </p:spPr>
      </p:pic>
    </p:spTree>
    <p:extLst>
      <p:ext uri="{BB962C8B-B14F-4D97-AF65-F5344CB8AC3E}">
        <p14:creationId xmlns:p14="http://schemas.microsoft.com/office/powerpoint/2010/main" val="276167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a:defRPr/>
            </a:pPr>
            <a:r>
              <a:rPr lang="de-DE" dirty="0" err="1">
                <a:latin typeface="Neue Haas Grotesk Text Pro"/>
              </a:rPr>
              <a:t>Process</a:t>
            </a:r>
            <a:r>
              <a:rPr lang="de-DE" dirty="0">
                <a:latin typeface="Neue Haas Grotesk Text Pro"/>
              </a:rPr>
              <a:t> </a:t>
            </a:r>
            <a:r>
              <a:rPr lang="de-DE" dirty="0" err="1">
                <a:latin typeface="Neue Haas Grotesk Text Pro"/>
              </a:rPr>
              <a:t>management</a:t>
            </a:r>
            <a:r>
              <a:rPr lang="de-DE" dirty="0">
                <a:latin typeface="Neue Haas Grotesk Text Pro"/>
              </a:rPr>
              <a:t> </a:t>
            </a:r>
            <a:r>
              <a:rPr lang="de-DE" dirty="0" err="1">
                <a:latin typeface="Neue Haas Grotesk Text Pro"/>
              </a:rPr>
              <a:t>problem</a:t>
            </a:r>
            <a:endParaRPr kumimoji="0" lang="de-DE" sz="28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sym typeface="Arial"/>
            </a:endParaRP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spcBef>
                <a:spcPts val="0"/>
              </a:spcBef>
              <a:defRPr/>
            </a:pPr>
            <a:r>
              <a:rPr lang="en-GB" dirty="0">
                <a:latin typeface="Neue Haas Grotesk Text Pro"/>
              </a:rPr>
              <a:t>Comparison with the analytic solution</a:t>
            </a:r>
            <a:endParaRPr lang="en-US" kern="0" dirty="0">
              <a:latin typeface="Neue Haas Grotesk Text Pro" panose="020B0504020202020204" pitchFamily="34" charset="77"/>
            </a:endParaRP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grpSp>
        <p:nvGrpSpPr>
          <p:cNvPr id="14" name="Gruppieren 13">
            <a:extLst>
              <a:ext uri="{FF2B5EF4-FFF2-40B4-BE49-F238E27FC236}">
                <a16:creationId xmlns:a16="http://schemas.microsoft.com/office/drawing/2014/main" id="{CC3FF1B8-2955-445B-8525-9D96AC8B1CE3}"/>
              </a:ext>
            </a:extLst>
          </p:cNvPr>
          <p:cNvGrpSpPr/>
          <p:nvPr/>
        </p:nvGrpSpPr>
        <p:grpSpPr>
          <a:xfrm>
            <a:off x="577971" y="1447921"/>
            <a:ext cx="10589627" cy="2035776"/>
            <a:chOff x="699715" y="3478696"/>
            <a:chExt cx="10589627" cy="2357561"/>
          </a:xfrm>
        </p:grpSpPr>
        <p:sp>
          <p:nvSpPr>
            <p:cNvPr id="15" name="Rechteck 14">
              <a:extLst>
                <a:ext uri="{FF2B5EF4-FFF2-40B4-BE49-F238E27FC236}">
                  <a16:creationId xmlns:a16="http://schemas.microsoft.com/office/drawing/2014/main" id="{CA7534AF-4C70-46EF-BE11-951DFB594F29}"/>
                </a:ext>
              </a:extLst>
            </p:cNvPr>
            <p:cNvSpPr/>
            <p:nvPr/>
          </p:nvSpPr>
          <p:spPr>
            <a:xfrm>
              <a:off x="699715" y="3478696"/>
              <a:ext cx="45719" cy="235756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hteck 17">
              <a:extLst>
                <a:ext uri="{FF2B5EF4-FFF2-40B4-BE49-F238E27FC236}">
                  <a16:creationId xmlns:a16="http://schemas.microsoft.com/office/drawing/2014/main" id="{1A466C4F-5A5A-44F5-BC84-4BC619A7D258}"/>
                </a:ext>
              </a:extLst>
            </p:cNvPr>
            <p:cNvSpPr/>
            <p:nvPr/>
          </p:nvSpPr>
          <p:spPr>
            <a:xfrm>
              <a:off x="745434" y="3478696"/>
              <a:ext cx="10543908" cy="23575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0" name="Textfeld 19">
            <a:extLst>
              <a:ext uri="{FF2B5EF4-FFF2-40B4-BE49-F238E27FC236}">
                <a16:creationId xmlns:a16="http://schemas.microsoft.com/office/drawing/2014/main" id="{2DE4360F-9916-4112-BAFD-B52F8DA5043A}"/>
              </a:ext>
            </a:extLst>
          </p:cNvPr>
          <p:cNvSpPr txBox="1"/>
          <p:nvPr/>
        </p:nvSpPr>
        <p:spPr>
          <a:xfrm>
            <a:off x="764082" y="1549781"/>
            <a:ext cx="61023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52D5C"/>
              </a:buClr>
              <a:buSzPts val="2500"/>
              <a:buFont typeface="Arial"/>
              <a:buNone/>
              <a:tabLst/>
              <a:defRPr/>
            </a:pPr>
            <a:r>
              <a:rPr lang="de-DE" b="1" kern="0" dirty="0" err="1">
                <a:solidFill>
                  <a:srgbClr val="44546A"/>
                </a:solidFill>
                <a:latin typeface="Neue Haas Grotesk Text Pro" panose="020B0504020202020204" pitchFamily="34" charset="77"/>
                <a:cs typeface="Arial"/>
                <a:sym typeface="Arial"/>
              </a:rPr>
              <a:t>Optimization</a:t>
            </a:r>
            <a:r>
              <a:rPr lang="de-DE" b="1" kern="0" dirty="0">
                <a:solidFill>
                  <a:srgbClr val="44546A"/>
                </a:solidFill>
                <a:latin typeface="Neue Haas Grotesk Text Pro" panose="020B0504020202020204" pitchFamily="34" charset="77"/>
                <a:cs typeface="Arial"/>
                <a:sym typeface="Arial"/>
              </a:rPr>
              <a:t> </a:t>
            </a:r>
            <a:r>
              <a:rPr lang="de-DE" b="1" kern="0" dirty="0" err="1">
                <a:solidFill>
                  <a:srgbClr val="44546A"/>
                </a:solidFill>
                <a:latin typeface="Neue Haas Grotesk Text Pro" panose="020B0504020202020204" pitchFamily="34" charset="77"/>
                <a:cs typeface="Arial"/>
                <a:sym typeface="Arial"/>
              </a:rPr>
              <a:t>Hamiltonian</a:t>
            </a:r>
            <a:r>
              <a:rPr lang="de-DE" b="1" kern="0" dirty="0">
                <a:solidFill>
                  <a:srgbClr val="44546A"/>
                </a:solidFill>
                <a:latin typeface="Neue Haas Grotesk Text Pro" panose="020B0504020202020204" pitchFamily="34" charset="77"/>
                <a:cs typeface="Arial"/>
                <a:sym typeface="Arial"/>
              </a:rPr>
              <a:t> (</a:t>
            </a:r>
            <a:r>
              <a:rPr lang="de-DE" b="1" kern="0" dirty="0" err="1">
                <a:solidFill>
                  <a:srgbClr val="44546A"/>
                </a:solidFill>
                <a:latin typeface="Neue Haas Grotesk Text Pro" panose="020B0504020202020204" pitchFamily="34" charset="77"/>
                <a:cs typeface="Arial"/>
                <a:sym typeface="Arial"/>
              </a:rPr>
              <a:t>without</a:t>
            </a:r>
            <a:r>
              <a:rPr lang="de-DE" b="1" kern="0" dirty="0">
                <a:solidFill>
                  <a:srgbClr val="44546A"/>
                </a:solidFill>
                <a:latin typeface="Neue Haas Grotesk Text Pro" panose="020B0504020202020204" pitchFamily="34" charset="77"/>
                <a:cs typeface="Arial"/>
                <a:sym typeface="Arial"/>
              </a:rPr>
              <a:t> </a:t>
            </a:r>
            <a:r>
              <a:rPr lang="de-DE" b="1" kern="0" dirty="0" err="1">
                <a:solidFill>
                  <a:srgbClr val="44546A"/>
                </a:solidFill>
                <a:latin typeface="Neue Haas Grotesk Text Pro" panose="020B0504020202020204" pitchFamily="34" charset="77"/>
                <a:cs typeface="Arial"/>
                <a:sym typeface="Arial"/>
              </a:rPr>
              <a:t>constraints</a:t>
            </a:r>
            <a:r>
              <a:rPr lang="de-DE" b="1" kern="0" dirty="0">
                <a:solidFill>
                  <a:srgbClr val="44546A"/>
                </a:solidFill>
                <a:latin typeface="Neue Haas Grotesk Text Pro" panose="020B0504020202020204" pitchFamily="34" charset="77"/>
                <a:cs typeface="Arial"/>
                <a:sym typeface="Arial"/>
              </a:rPr>
              <a:t>)</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a:t>
            </a:r>
          </a:p>
        </p:txBody>
      </p:sp>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D1C4E18A-9475-4408-B2F7-F171F9F9F985}"/>
                  </a:ext>
                </a:extLst>
              </p:cNvPr>
              <p:cNvSpPr txBox="1"/>
              <p:nvPr/>
            </p:nvSpPr>
            <p:spPr>
              <a:xfrm>
                <a:off x="7622804" y="1611354"/>
                <a:ext cx="3433341" cy="1821717"/>
              </a:xfrm>
              <a:prstGeom prst="rect">
                <a:avLst/>
              </a:prstGeom>
              <a:noFill/>
            </p:spPr>
            <p:txBody>
              <a:bodyPr wrap="square">
                <a:spAutoFit/>
              </a:bodyPr>
              <a:lstStyle/>
              <a:p>
                <a:r>
                  <a:rPr lang="de-DE" sz="1400" b="0" dirty="0">
                    <a:solidFill>
                      <a:schemeClr val="tx1">
                        <a:lumMod val="50000"/>
                        <a:lumOff val="50000"/>
                      </a:schemeClr>
                    </a:solidFill>
                    <a:latin typeface="Neue Haas Grotesk Text Pro" panose="020B0504020202020204" pitchFamily="34" charset="0"/>
                  </a:rPr>
                  <a:t>    Variables: </a:t>
                </a:r>
              </a:p>
              <a:p>
                <a:pPr/>
                <a14:m>
                  <m:oMathPara xmlns:m="http://schemas.openxmlformats.org/officeDocument/2006/math">
                    <m:oMathParaPr>
                      <m:jc m:val="centerGroup"/>
                    </m:oMathParaPr>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oMath>
                  </m:oMathPara>
                </a14:m>
                <a:endParaRPr lang="de-DE" sz="1400" b="0" i="1" dirty="0">
                  <a:solidFill>
                    <a:schemeClr val="tx1">
                      <a:lumMod val="50000"/>
                      <a:lumOff val="50000"/>
                    </a:schemeClr>
                  </a:solidFill>
                  <a:latin typeface="Cambria Math" panose="02040503050406030204" pitchFamily="18" charset="0"/>
                </a:endParaRP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𝑣</m:t>
                        </m:r>
                      </m:e>
                      <m:sub>
                        <m:r>
                          <a:rPr lang="de-DE" sz="1400" b="0" i="1" smtClean="0">
                            <a:solidFill>
                              <a:schemeClr val="tx1">
                                <a:lumMod val="50000"/>
                                <a:lumOff val="50000"/>
                              </a:schemeClr>
                            </a:solidFill>
                            <a:latin typeface="Cambria Math" panose="02040503050406030204" pitchFamily="18" charset="0"/>
                          </a:rPr>
                          <m:t>𝑖</m:t>
                        </m:r>
                      </m:sub>
                    </m:sSub>
                    <m:r>
                      <a:rPr lang="de-DE" sz="1400" b="0" i="1" smtClean="0">
                        <a:solidFill>
                          <a:schemeClr val="tx1">
                            <a:lumMod val="50000"/>
                            <a:lumOff val="50000"/>
                          </a:schemeClr>
                        </a:solidFill>
                        <a:latin typeface="Cambria Math" panose="02040503050406030204" pitchFamily="18" charset="0"/>
                      </a:rPr>
                      <m:t> </m:t>
                    </m:r>
                  </m:oMath>
                </a14:m>
                <a:r>
                  <a:rPr lang="de-DE" sz="1400" dirty="0">
                    <a:solidFill>
                      <a:schemeClr val="tx1">
                        <a:lumMod val="50000"/>
                        <a:lumOff val="50000"/>
                      </a:schemeClr>
                    </a:solidFill>
                    <a:latin typeface="Neue Haas Grotesk Text Pro" panose="020B0504020202020204" pitchFamily="34" charset="0"/>
                  </a:rPr>
                  <a:t>	Value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task</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r>
                  <a:rPr lang="de-DE" sz="1400" dirty="0">
                    <a:solidFill>
                      <a:schemeClr val="tx1">
                        <a:lumMod val="50000"/>
                        <a:lumOff val="50000"/>
                      </a:schemeClr>
                    </a:solidFill>
                    <a:latin typeface="Neue Haas Grotesk Text Pro" panose="020B0504020202020204" pitchFamily="34" charset="0"/>
                  </a:rPr>
                  <a:t> </a:t>
                </a: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𝑑</m:t>
                        </m:r>
                      </m:e>
                      <m:sub>
                        <m:r>
                          <a:rPr lang="de-DE" sz="1400" b="0" i="1" smtClean="0">
                            <a:solidFill>
                              <a:schemeClr val="tx1">
                                <a:lumMod val="50000"/>
                                <a:lumOff val="50000"/>
                              </a:schemeClr>
                            </a:solidFill>
                            <a:latin typeface="Cambria Math" panose="02040503050406030204" pitchFamily="18" charset="0"/>
                          </a:rPr>
                          <m:t>𝑖</m:t>
                        </m:r>
                      </m:sub>
                    </m:sSub>
                  </m:oMath>
                </a14:m>
                <a:r>
                  <a:rPr lang="de-DE" sz="1400" dirty="0">
                    <a:solidFill>
                      <a:schemeClr val="tx1">
                        <a:lumMod val="50000"/>
                        <a:lumOff val="50000"/>
                      </a:schemeClr>
                    </a:solidFill>
                    <a:latin typeface="Neue Haas Grotesk Text Pro" panose="020B0504020202020204" pitchFamily="34" charset="0"/>
                  </a:rPr>
                  <a:t>	Duration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task</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endParaRPr lang="de-DE" sz="1400" dirty="0">
                  <a:solidFill>
                    <a:schemeClr val="tx1">
                      <a:lumMod val="50000"/>
                      <a:lumOff val="50000"/>
                    </a:schemeClr>
                  </a:solidFill>
                  <a:latin typeface="Neue Haas Grotesk Text Pro" panose="020B0504020202020204" pitchFamily="34" charset="0"/>
                </a:endParaRP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acc>
                      <m:accPr>
                        <m:chr m:val="̂"/>
                        <m:ctrlPr>
                          <a:rPr lang="de-DE" sz="1400" b="0" i="1" smtClean="0">
                            <a:solidFill>
                              <a:schemeClr val="tx1">
                                <a:lumMod val="50000"/>
                                <a:lumOff val="50000"/>
                              </a:schemeClr>
                            </a:solidFill>
                            <a:latin typeface="Cambria Math" panose="02040503050406030204" pitchFamily="18" charset="0"/>
                          </a:rPr>
                        </m:ctrlPr>
                      </m:accPr>
                      <m:e>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𝑍</m:t>
                            </m:r>
                          </m:e>
                          <m:sub>
                            <m:r>
                              <a:rPr lang="de-DE" sz="1400" b="0" i="1" smtClean="0">
                                <a:solidFill>
                                  <a:schemeClr val="tx1">
                                    <a:lumMod val="50000"/>
                                    <a:lumOff val="50000"/>
                                  </a:schemeClr>
                                </a:solidFill>
                                <a:latin typeface="Cambria Math" panose="02040503050406030204" pitchFamily="18" charset="0"/>
                              </a:rPr>
                              <m:t>𝑖</m:t>
                            </m:r>
                          </m:sub>
                        </m:sSub>
                      </m:e>
                    </m:acc>
                  </m:oMath>
                </a14:m>
                <a:r>
                  <a:rPr lang="de-DE" sz="1400" dirty="0">
                    <a:solidFill>
                      <a:schemeClr val="tx1">
                        <a:lumMod val="50000"/>
                        <a:lumOff val="50000"/>
                      </a:schemeClr>
                    </a:solidFill>
                    <a:latin typeface="Neue Haas Grotesk Text Pro" panose="020B0504020202020204" pitchFamily="34" charset="0"/>
                  </a:rPr>
                  <a:t> 	Pauli-z </a:t>
                </a:r>
                <a:r>
                  <a:rPr lang="de-DE" sz="1400" dirty="0" err="1">
                    <a:solidFill>
                      <a:schemeClr val="tx1">
                        <a:lumMod val="50000"/>
                        <a:lumOff val="50000"/>
                      </a:schemeClr>
                    </a:solidFill>
                    <a:latin typeface="Neue Haas Grotesk Text Pro" panose="020B0504020202020204" pitchFamily="34" charset="0"/>
                  </a:rPr>
                  <a:t>acting</a:t>
                </a:r>
                <a:r>
                  <a:rPr lang="de-DE" sz="1400" dirty="0">
                    <a:solidFill>
                      <a:schemeClr val="tx1">
                        <a:lumMod val="50000"/>
                        <a:lumOff val="50000"/>
                      </a:schemeClr>
                    </a:solidFill>
                    <a:latin typeface="Neue Haas Grotesk Text Pro" panose="020B0504020202020204" pitchFamily="34" charset="0"/>
                  </a:rPr>
                  <a:t> on </a:t>
                </a:r>
                <a:r>
                  <a:rPr lang="de-DE" sz="1400" dirty="0" err="1">
                    <a:solidFill>
                      <a:schemeClr val="tx1">
                        <a:lumMod val="50000"/>
                        <a:lumOff val="50000"/>
                      </a:schemeClr>
                    </a:solidFill>
                    <a:latin typeface="Neue Haas Grotesk Text Pro" panose="020B0504020202020204" pitchFamily="34" charset="0"/>
                  </a:rPr>
                  <a:t>qubit</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r>
                  <a:rPr lang="de-DE" sz="1400" dirty="0">
                    <a:solidFill>
                      <a:schemeClr val="tx1">
                        <a:lumMod val="50000"/>
                        <a:lumOff val="50000"/>
                      </a:schemeClr>
                    </a:solidFill>
                    <a:latin typeface="Neue Haas Grotesk Text Pro" panose="020B0504020202020204" pitchFamily="34" charset="0"/>
                  </a:rPr>
                  <a:t> </a:t>
                </a:r>
              </a:p>
              <a:p>
                <a:endParaRPr lang="de-DE" sz="1400" dirty="0">
                  <a:solidFill>
                    <a:schemeClr val="tx1">
                      <a:lumMod val="50000"/>
                      <a:lumOff val="50000"/>
                    </a:schemeClr>
                  </a:solidFill>
                  <a:latin typeface="Neue Haas Grotesk Text Pro" panose="020B0504020202020204" pitchFamily="34" charset="0"/>
                </a:endParaRPr>
              </a:p>
              <a:p>
                <a:endParaRPr lang="de-DE" sz="1400" dirty="0">
                  <a:solidFill>
                    <a:schemeClr val="tx1">
                      <a:lumMod val="50000"/>
                      <a:lumOff val="50000"/>
                    </a:schemeClr>
                  </a:solidFill>
                  <a:latin typeface="Neue Haas Grotesk Text Pro" panose="020B0504020202020204" pitchFamily="34" charset="0"/>
                </a:endParaRPr>
              </a:p>
              <a:p>
                <a:r>
                  <a:rPr lang="de-DE" sz="1400" dirty="0">
                    <a:solidFill>
                      <a:schemeClr val="tx1">
                        <a:lumMod val="50000"/>
                        <a:lumOff val="50000"/>
                      </a:schemeClr>
                    </a:solidFill>
                    <a:latin typeface="Neue Haas Grotesk Text Pro" panose="020B0504020202020204" pitchFamily="34" charset="0"/>
                  </a:rPr>
                  <a:t> </a:t>
                </a:r>
              </a:p>
            </p:txBody>
          </p:sp>
        </mc:Choice>
        <mc:Fallback xmlns="">
          <p:sp>
            <p:nvSpPr>
              <p:cNvPr id="30" name="Textfeld 29">
                <a:extLst>
                  <a:ext uri="{FF2B5EF4-FFF2-40B4-BE49-F238E27FC236}">
                    <a16:creationId xmlns:a16="http://schemas.microsoft.com/office/drawing/2014/main" id="{D1C4E18A-9475-4408-B2F7-F171F9F9F985}"/>
                  </a:ext>
                </a:extLst>
              </p:cNvPr>
              <p:cNvSpPr txBox="1">
                <a:spLocks noRot="1" noChangeAspect="1" noMove="1" noResize="1" noEditPoints="1" noAdjustHandles="1" noChangeArrowheads="1" noChangeShapeType="1" noTextEdit="1"/>
              </p:cNvSpPr>
              <p:nvPr/>
            </p:nvSpPr>
            <p:spPr>
              <a:xfrm>
                <a:off x="7622804" y="1611354"/>
                <a:ext cx="3433341" cy="1821717"/>
              </a:xfrm>
              <a:prstGeom prst="rect">
                <a:avLst/>
              </a:prstGeom>
              <a:blipFill>
                <a:blip r:embed="rId7"/>
                <a:stretch>
                  <a:fillRect t="-33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7D9D1FF7-1748-48BD-8DEC-1D81AF74B671}"/>
                  </a:ext>
                </a:extLst>
              </p:cNvPr>
              <p:cNvSpPr txBox="1"/>
              <p:nvPr/>
            </p:nvSpPr>
            <p:spPr>
              <a:xfrm>
                <a:off x="856079" y="2115357"/>
                <a:ext cx="5918356" cy="98405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𝐻</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m:t>
                      </m:r>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𝑣</m:t>
                              </m:r>
                            </m:e>
                            <m:sub>
                              <m:r>
                                <a:rPr lang="de-DE" b="0" i="1" smtClean="0">
                                  <a:latin typeface="Cambria Math" panose="02040503050406030204" pitchFamily="18" charset="0"/>
                                </a:rPr>
                                <m:t>𝑖</m:t>
                              </m:r>
                            </m:sub>
                          </m:sSub>
                        </m:e>
                      </m:nary>
                      <m:f>
                        <m:fPr>
                          <m:ctrlPr>
                            <a:rPr lang="de-DE" b="0" i="1" smtClean="0">
                              <a:latin typeface="Cambria Math" panose="02040503050406030204" pitchFamily="18" charset="0"/>
                            </a:rPr>
                          </m:ctrlPr>
                        </m:fPr>
                        <m:num>
                          <m:r>
                            <a:rPr lang="de-DE" b="0" i="1" smtClean="0">
                              <a:latin typeface="Cambria Math" panose="02040503050406030204" pitchFamily="18" charset="0"/>
                            </a:rPr>
                            <m:t>1−</m:t>
                          </m:r>
                          <m:acc>
                            <m:accPr>
                              <m:chr m:val="̂"/>
                              <m:ctrlPr>
                                <a:rPr lang="de-DE" b="0"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𝑍</m:t>
                                  </m:r>
                                </m:e>
                                <m:sub>
                                  <m:r>
                                    <a:rPr lang="de-DE" b="0" i="1" smtClean="0">
                                      <a:latin typeface="Cambria Math" panose="02040503050406030204" pitchFamily="18" charset="0"/>
                                    </a:rPr>
                                    <m:t>𝑖</m:t>
                                  </m:r>
                                </m:sub>
                              </m:sSub>
                            </m:e>
                          </m:acc>
                        </m:num>
                        <m:den>
                          <m:r>
                            <a:rPr lang="de-DE" b="0" i="1" smtClean="0">
                              <a:latin typeface="Cambria Math" panose="02040503050406030204" pitchFamily="18" charset="0"/>
                            </a:rPr>
                            <m:t>2</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3</m:t>
                          </m:r>
                        </m:den>
                      </m:f>
                      <m:r>
                        <a:rPr lang="de-DE" b="0" i="1" smtClean="0">
                          <a:latin typeface="Cambria Math" panose="02040503050406030204" pitchFamily="18" charset="0"/>
                        </a:rPr>
                        <m:t> </m:t>
                      </m:r>
                      <m:d>
                        <m:dPr>
                          <m:ctrlPr>
                            <a:rPr lang="de-DE" b="0" i="1" smtClean="0">
                              <a:latin typeface="Cambria Math" panose="02040503050406030204" pitchFamily="18" charset="0"/>
                            </a:rPr>
                          </m:ctrlPr>
                        </m:dPr>
                        <m:e>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4</m:t>
                              </m:r>
                            </m:num>
                            <m:den>
                              <m:r>
                                <a:rPr lang="de-DE" b="0" i="1" smtClean="0">
                                  <a:latin typeface="Cambria Math" panose="02040503050406030204" pitchFamily="18" charset="0"/>
                                </a:rPr>
                                <m:t>5</m:t>
                              </m:r>
                            </m:den>
                          </m:f>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max</m:t>
                                  </m:r>
                                </m:fName>
                                <m:e>
                                  <m:r>
                                    <a:rPr lang="de-DE" b="0" i="1" smtClean="0">
                                      <a:latin typeface="Cambria Math" panose="02040503050406030204" pitchFamily="18" charset="0"/>
                                    </a:rPr>
                                    <m:t> </m:t>
                                  </m:r>
                                </m:e>
                              </m:func>
                            </m:sub>
                          </m:sSub>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𝑖</m:t>
                                  </m:r>
                                </m:sub>
                              </m:sSub>
                              <m:f>
                                <m:fPr>
                                  <m:ctrlPr>
                                    <a:rPr lang="de-DE" b="0" i="1" smtClean="0">
                                      <a:latin typeface="Cambria Math" panose="02040503050406030204" pitchFamily="18" charset="0"/>
                                    </a:rPr>
                                  </m:ctrlPr>
                                </m:fPr>
                                <m:num>
                                  <m:r>
                                    <a:rPr lang="de-DE" b="0" i="1" smtClean="0">
                                      <a:latin typeface="Cambria Math" panose="02040503050406030204" pitchFamily="18" charset="0"/>
                                    </a:rPr>
                                    <m:t>1−</m:t>
                                  </m:r>
                                  <m:acc>
                                    <m:accPr>
                                      <m:chr m:val="̂"/>
                                      <m:ctrlPr>
                                        <a:rPr lang="de-DE" b="0"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𝑍</m:t>
                                          </m:r>
                                        </m:e>
                                        <m:sub>
                                          <m:r>
                                            <a:rPr lang="de-DE" b="0" i="1" smtClean="0">
                                              <a:latin typeface="Cambria Math" panose="02040503050406030204" pitchFamily="18" charset="0"/>
                                            </a:rPr>
                                            <m:t>𝑖</m:t>
                                          </m:r>
                                        </m:sub>
                                      </m:sSub>
                                    </m:e>
                                  </m:acc>
                                </m:num>
                                <m:den>
                                  <m:r>
                                    <a:rPr lang="de-DE" b="0" i="1" smtClean="0">
                                      <a:latin typeface="Cambria Math" panose="02040503050406030204" pitchFamily="18" charset="0"/>
                                    </a:rPr>
                                    <m:t>2</m:t>
                                  </m:r>
                                </m:den>
                              </m:f>
                            </m:e>
                          </m:nary>
                        </m:e>
                      </m:d>
                    </m:oMath>
                  </m:oMathPara>
                </a14:m>
                <a:endParaRPr lang="de-DE" dirty="0"/>
              </a:p>
            </p:txBody>
          </p:sp>
        </mc:Choice>
        <mc:Fallback xmlns="">
          <p:sp>
            <p:nvSpPr>
              <p:cNvPr id="2" name="Textfeld 1">
                <a:extLst>
                  <a:ext uri="{FF2B5EF4-FFF2-40B4-BE49-F238E27FC236}">
                    <a16:creationId xmlns:a16="http://schemas.microsoft.com/office/drawing/2014/main" id="{7D9D1FF7-1748-48BD-8DEC-1D81AF74B671}"/>
                  </a:ext>
                </a:extLst>
              </p:cNvPr>
              <p:cNvSpPr txBox="1">
                <a:spLocks noRot="1" noChangeAspect="1" noMove="1" noResize="1" noEditPoints="1" noAdjustHandles="1" noChangeArrowheads="1" noChangeShapeType="1" noTextEdit="1"/>
              </p:cNvSpPr>
              <p:nvPr/>
            </p:nvSpPr>
            <p:spPr>
              <a:xfrm>
                <a:off x="856079" y="2115357"/>
                <a:ext cx="5918356" cy="984052"/>
              </a:xfrm>
              <a:prstGeom prst="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7D5445B0-4432-448A-8BA7-48DB0482797A}"/>
                  </a:ext>
                </a:extLst>
              </p:cNvPr>
              <p:cNvSpPr txBox="1"/>
              <p:nvPr/>
            </p:nvSpPr>
            <p:spPr>
              <a:xfrm>
                <a:off x="623690" y="3752292"/>
                <a:ext cx="10248526" cy="2095445"/>
              </a:xfrm>
              <a:prstGeom prst="rect">
                <a:avLst/>
              </a:prstGeom>
              <a:noFill/>
            </p:spPr>
            <p:txBody>
              <a:bodyPr wrap="square" rtlCol="0">
                <a:spAutoFit/>
              </a:bodyPr>
              <a:lstStyle/>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The </a:t>
                </a:r>
                <a:r>
                  <a:rPr lang="de-DE" dirty="0" err="1">
                    <a:latin typeface="Neue Haas Grotesk Text Pro" panose="020B0504020202020204" pitchFamily="34" charset="0"/>
                  </a:rPr>
                  <a:t>analytical</a:t>
                </a:r>
                <a:r>
                  <a:rPr lang="de-DE" dirty="0">
                    <a:latin typeface="Neue Haas Grotesk Text Pro" panose="020B0504020202020204" pitchFamily="34" charset="0"/>
                  </a:rPr>
                  <a:t> </a:t>
                </a:r>
                <a:r>
                  <a:rPr lang="de-DE" dirty="0" err="1">
                    <a:latin typeface="Neue Haas Grotesk Text Pro" panose="020B0504020202020204" pitchFamily="34" charset="0"/>
                  </a:rPr>
                  <a:t>solution</a:t>
                </a:r>
                <a:r>
                  <a:rPr lang="de-DE" dirty="0">
                    <a:latin typeface="Neue Haas Grotesk Text Pro" panose="020B0504020202020204" pitchFamily="34" charset="0"/>
                  </a:rPr>
                  <a:t> </a:t>
                </a:r>
                <a:r>
                  <a:rPr lang="de-DE" dirty="0" err="1">
                    <a:latin typeface="Neue Haas Grotesk Text Pro" panose="020B0504020202020204" pitchFamily="34" charset="0"/>
                  </a:rPr>
                  <a:t>is</a:t>
                </a:r>
                <a:r>
                  <a:rPr lang="de-DE" dirty="0">
                    <a:latin typeface="Neue Haas Grotesk Text Pro" panose="020B0504020202020204" pitchFamily="34" charset="0"/>
                  </a:rPr>
                  <a:t> </a:t>
                </a:r>
                <a:r>
                  <a:rPr lang="de-DE" dirty="0" err="1">
                    <a:latin typeface="Neue Haas Grotesk Text Pro" panose="020B0504020202020204" pitchFamily="34" charset="0"/>
                  </a:rPr>
                  <a:t>np</a:t>
                </a:r>
                <a:r>
                  <a:rPr lang="de-DE" dirty="0">
                    <a:latin typeface="Neue Haas Grotesk Text Pro" panose="020B0504020202020204" pitchFamily="34" charset="0"/>
                  </a:rPr>
                  <a:t> </a:t>
                </a:r>
                <a:r>
                  <a:rPr lang="de-DE" dirty="0" err="1">
                    <a:latin typeface="Neue Haas Grotesk Text Pro" panose="020B0504020202020204" pitchFamily="34" charset="0"/>
                  </a:rPr>
                  <a:t>hard</a:t>
                </a:r>
                <a:r>
                  <a:rPr lang="de-DE" dirty="0">
                    <a:latin typeface="Neue Haas Grotesk Text Pro" panose="020B0504020202020204" pitchFamily="34" charset="0"/>
                  </a:rPr>
                  <a:t> to find (</a:t>
                </a:r>
                <a:r>
                  <a:rPr lang="de-DE" dirty="0" err="1">
                    <a:latin typeface="Neue Haas Grotesk Text Pro" panose="020B0504020202020204" pitchFamily="34" charset="0"/>
                  </a:rPr>
                  <a:t>here</a:t>
                </a:r>
                <a:r>
                  <a:rPr lang="de-DE" dirty="0">
                    <a:latin typeface="Neue Haas Grotesk Text Pro" panose="020B0504020202020204" pitchFamily="34" charset="0"/>
                  </a:rPr>
                  <a:t> only </a:t>
                </a:r>
                <a:r>
                  <a:rPr lang="de-DE" dirty="0" err="1">
                    <a:latin typeface="Neue Haas Grotesk Text Pro" panose="020B0504020202020204" pitchFamily="34" charset="0"/>
                  </a:rPr>
                  <a:t>used</a:t>
                </a:r>
                <a:r>
                  <a:rPr lang="de-DE" dirty="0">
                    <a:latin typeface="Neue Haas Grotesk Text Pro" panose="020B0504020202020204" pitchFamily="34" charset="0"/>
                  </a:rPr>
                  <a:t> </a:t>
                </a:r>
                <a:r>
                  <a:rPr lang="de-DE" dirty="0" err="1">
                    <a:latin typeface="Neue Haas Grotesk Text Pro" panose="020B0504020202020204" pitchFamily="34" charset="0"/>
                  </a:rPr>
                  <a:t>for</a:t>
                </a:r>
                <a:r>
                  <a:rPr lang="de-DE" dirty="0">
                    <a:latin typeface="Neue Haas Grotesk Text Pro" panose="020B0504020202020204" pitchFamily="34" charset="0"/>
                  </a:rPr>
                  <a:t> </a:t>
                </a:r>
                <a:r>
                  <a:rPr lang="de-DE" dirty="0" err="1">
                    <a:latin typeface="Neue Haas Grotesk Text Pro" panose="020B0504020202020204" pitchFamily="34" charset="0"/>
                  </a:rPr>
                  <a:t>comparison</a:t>
                </a:r>
                <a:r>
                  <a:rPr lang="de-DE" dirty="0">
                    <a:latin typeface="Neue Haas Grotesk Text Pro" panose="020B0504020202020204" pitchFamily="34" charset="0"/>
                  </a:rPr>
                  <a:t>)</a:t>
                </a:r>
              </a:p>
              <a:p>
                <a:pPr marL="285750" indent="-285750">
                  <a:spcAft>
                    <a:spcPts val="100"/>
                  </a:spcAft>
                  <a:buClr>
                    <a:schemeClr val="tx2"/>
                  </a:buClr>
                  <a:buFont typeface="Wingdings" panose="05000000000000000000" pitchFamily="2" charset="2"/>
                  <a:buChar char="§"/>
                </a:pPr>
                <a:endParaRPr lang="de-DE"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The </a:t>
                </a:r>
                <a:r>
                  <a:rPr lang="de-DE" dirty="0" err="1">
                    <a:latin typeface="Neue Haas Grotesk Text Pro" panose="020B0504020202020204" pitchFamily="34" charset="0"/>
                  </a:rPr>
                  <a:t>most</a:t>
                </a:r>
                <a:r>
                  <a:rPr lang="de-DE" dirty="0">
                    <a:latin typeface="Neue Haas Grotesk Text Pro" panose="020B0504020202020204" pitchFamily="34" charset="0"/>
                  </a:rPr>
                  <a:t> </a:t>
                </a:r>
                <a:r>
                  <a:rPr lang="de-DE" dirty="0" err="1">
                    <a:latin typeface="Neue Haas Grotesk Text Pro" panose="020B0504020202020204" pitchFamily="34" charset="0"/>
                  </a:rPr>
                  <a:t>valuable</a:t>
                </a:r>
                <a:r>
                  <a:rPr lang="de-DE" dirty="0">
                    <a:latin typeface="Neue Haas Grotesk Text Pro" panose="020B0504020202020204" pitchFamily="34" charset="0"/>
                  </a:rPr>
                  <a:t> </a:t>
                </a:r>
                <a:r>
                  <a:rPr lang="de-DE" dirty="0" err="1">
                    <a:latin typeface="Neue Haas Grotesk Text Pro" panose="020B0504020202020204" pitchFamily="34" charset="0"/>
                  </a:rPr>
                  <a:t>solutions</a:t>
                </a:r>
                <a:r>
                  <a:rPr lang="de-DE" dirty="0">
                    <a:latin typeface="Neue Haas Grotesk Text Pro" panose="020B0504020202020204" pitchFamily="34" charset="0"/>
                  </a:rPr>
                  <a:t> will </a:t>
                </a:r>
                <a:r>
                  <a:rPr lang="de-DE" dirty="0" err="1">
                    <a:latin typeface="Neue Haas Grotesk Text Pro" panose="020B0504020202020204" pitchFamily="34" charset="0"/>
                  </a:rPr>
                  <a:t>exceed</a:t>
                </a:r>
                <a:r>
                  <a:rPr lang="de-DE" dirty="0">
                    <a:latin typeface="Neue Haas Grotesk Text Pro" panose="020B0504020202020204" pitchFamily="34" charset="0"/>
                  </a:rPr>
                  <a:t> </a:t>
                </a:r>
                <a:r>
                  <a:rPr lang="de-DE" dirty="0" err="1">
                    <a:latin typeface="Neue Haas Grotesk Text Pro" panose="020B0504020202020204" pitchFamily="34" charset="0"/>
                  </a:rPr>
                  <a:t>the</a:t>
                </a:r>
                <a:r>
                  <a:rPr lang="de-DE" dirty="0">
                    <a:latin typeface="Neue Haas Grotesk Text Pro" panose="020B0504020202020204" pitchFamily="34" charset="0"/>
                  </a:rPr>
                  <a:t> maximal </a:t>
                </a:r>
                <a:r>
                  <a:rPr lang="de-DE" dirty="0" err="1">
                    <a:latin typeface="Neue Haas Grotesk Text Pro" panose="020B0504020202020204" pitchFamily="34" charset="0"/>
                  </a:rPr>
                  <a:t>duration</a:t>
                </a:r>
                <a:r>
                  <a:rPr lang="de-DE" dirty="0">
                    <a:latin typeface="Neue Haas Grotesk Text Pro" panose="020B0504020202020204" pitchFamily="34" charset="0"/>
                  </a:rPr>
                  <a:t> </a:t>
                </a:r>
              </a:p>
              <a:p>
                <a:pPr marL="285750" indent="-285750">
                  <a:spcAft>
                    <a:spcPts val="100"/>
                  </a:spcAft>
                  <a:buClr>
                    <a:schemeClr val="tx2"/>
                  </a:buClr>
                  <a:buFont typeface="Wingdings" panose="05000000000000000000" pitchFamily="2" charset="2"/>
                  <a:buChar char="§"/>
                </a:pPr>
                <a:endParaRPr lang="de-DE"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The </a:t>
                </a:r>
                <a:r>
                  <a:rPr lang="de-DE" dirty="0" err="1">
                    <a:latin typeface="Neue Haas Grotesk Text Pro" panose="020B0504020202020204" pitchFamily="34" charset="0"/>
                  </a:rPr>
                  <a:t>approximated</a:t>
                </a:r>
                <a:r>
                  <a:rPr lang="de-DE" dirty="0">
                    <a:latin typeface="Neue Haas Grotesk Text Pro" panose="020B0504020202020204" pitchFamily="34" charset="0"/>
                  </a:rPr>
                  <a:t> </a:t>
                </a:r>
                <a:r>
                  <a:rPr lang="de-DE" dirty="0" err="1">
                    <a:latin typeface="Neue Haas Grotesk Text Pro" panose="020B0504020202020204" pitchFamily="34" charset="0"/>
                  </a:rPr>
                  <a:t>Hamiltonian</a:t>
                </a:r>
                <a:r>
                  <a:rPr lang="de-DE" dirty="0">
                    <a:latin typeface="Neue Haas Grotesk Text Pro" panose="020B0504020202020204" pitchFamily="34" charset="0"/>
                  </a:rPr>
                  <a:t> </a:t>
                </a:r>
                <a:r>
                  <a:rPr lang="de-DE" dirty="0" err="1">
                    <a:latin typeface="Neue Haas Grotesk Text Pro" panose="020B0504020202020204" pitchFamily="34" charset="0"/>
                  </a:rPr>
                  <a:t>yields</a:t>
                </a:r>
                <a:r>
                  <a:rPr lang="de-DE" dirty="0">
                    <a:latin typeface="Neue Haas Grotesk Text Pro" panose="020B0504020202020204" pitchFamily="34" charset="0"/>
                  </a:rPr>
                  <a:t> a </a:t>
                </a:r>
                <a:r>
                  <a:rPr lang="de-DE" dirty="0" err="1">
                    <a:latin typeface="Neue Haas Grotesk Text Pro" panose="020B0504020202020204" pitchFamily="34" charset="0"/>
                  </a:rPr>
                  <a:t>ground</a:t>
                </a:r>
                <a:r>
                  <a:rPr lang="de-DE" dirty="0">
                    <a:latin typeface="Neue Haas Grotesk Text Pro" panose="020B0504020202020204" pitchFamily="34" charset="0"/>
                  </a:rPr>
                  <a:t> </a:t>
                </a:r>
                <a:r>
                  <a:rPr lang="de-DE" dirty="0" err="1">
                    <a:latin typeface="Neue Haas Grotesk Text Pro" panose="020B0504020202020204" pitchFamily="34" charset="0"/>
                  </a:rPr>
                  <a:t>state</a:t>
                </a:r>
                <a:r>
                  <a:rPr lang="de-DE" dirty="0">
                    <a:latin typeface="Neue Haas Grotesk Text Pro" panose="020B0504020202020204" pitchFamily="34" charset="0"/>
                  </a:rPr>
                  <a:t> which </a:t>
                </a:r>
                <a:r>
                  <a:rPr lang="de-DE" dirty="0" err="1">
                    <a:latin typeface="Neue Haas Grotesk Text Pro" panose="020B0504020202020204" pitchFamily="34" charset="0"/>
                  </a:rPr>
                  <a:t>is</a:t>
                </a:r>
                <a:r>
                  <a:rPr lang="de-DE" dirty="0">
                    <a:latin typeface="Neue Haas Grotesk Text Pro" panose="020B0504020202020204" pitchFamily="34" charset="0"/>
                  </a:rPr>
                  <a:t> </a:t>
                </a:r>
                <a:r>
                  <a:rPr lang="de-DE" dirty="0" err="1">
                    <a:latin typeface="Neue Haas Grotesk Text Pro" panose="020B0504020202020204" pitchFamily="34" charset="0"/>
                  </a:rPr>
                  <a:t>one</a:t>
                </a:r>
                <a:r>
                  <a:rPr lang="de-DE" dirty="0">
                    <a:latin typeface="Neue Haas Grotesk Text Pro" panose="020B0504020202020204" pitchFamily="34" charset="0"/>
                  </a:rPr>
                  <a:t> </a:t>
                </a:r>
                <a:r>
                  <a:rPr lang="de-DE" dirty="0" err="1">
                    <a:latin typeface="Neue Haas Grotesk Text Pro" panose="020B0504020202020204" pitchFamily="34" charset="0"/>
                  </a:rPr>
                  <a:t>of</a:t>
                </a:r>
                <a:r>
                  <a:rPr lang="de-DE" dirty="0">
                    <a:latin typeface="Neue Haas Grotesk Text Pro" panose="020B0504020202020204" pitchFamily="34" charset="0"/>
                  </a:rPr>
                  <a:t> </a:t>
                </a:r>
                <a:r>
                  <a:rPr lang="de-DE" dirty="0" err="1">
                    <a:latin typeface="Neue Haas Grotesk Text Pro" panose="020B0504020202020204" pitchFamily="34" charset="0"/>
                  </a:rPr>
                  <a:t>the</a:t>
                </a:r>
                <a:r>
                  <a:rPr lang="de-DE" dirty="0">
                    <a:latin typeface="Neue Haas Grotesk Text Pro" panose="020B0504020202020204" pitchFamily="34" charset="0"/>
                  </a:rPr>
                  <a:t> 4 </a:t>
                </a:r>
                <a:r>
                  <a:rPr lang="de-DE" dirty="0" err="1">
                    <a:latin typeface="Neue Haas Grotesk Text Pro" panose="020B0504020202020204" pitchFamily="34" charset="0"/>
                  </a:rPr>
                  <a:t>lowest</a:t>
                </a:r>
                <a:r>
                  <a:rPr lang="de-DE" dirty="0">
                    <a:latin typeface="Neue Haas Grotesk Text Pro" panose="020B0504020202020204" pitchFamily="34" charset="0"/>
                  </a:rPr>
                  <a:t> </a:t>
                </a:r>
                <a:r>
                  <a:rPr lang="de-DE" dirty="0" err="1">
                    <a:latin typeface="Neue Haas Grotesk Text Pro" panose="020B0504020202020204" pitchFamily="34" charset="0"/>
                  </a:rPr>
                  <a:t>states</a:t>
                </a:r>
                <a:r>
                  <a:rPr lang="de-DE" dirty="0">
                    <a:latin typeface="Neue Haas Grotesk Text Pro" panose="020B0504020202020204" pitchFamily="34" charset="0"/>
                  </a:rPr>
                  <a:t> </a:t>
                </a:r>
                <a:r>
                  <a:rPr lang="de-DE" dirty="0" err="1">
                    <a:latin typeface="Neue Haas Grotesk Text Pro" panose="020B0504020202020204" pitchFamily="34" charset="0"/>
                  </a:rPr>
                  <a:t>of</a:t>
                </a:r>
                <a:r>
                  <a:rPr lang="de-DE" dirty="0">
                    <a:latin typeface="Neue Haas Grotesk Text Pro" panose="020B0504020202020204" pitchFamily="34" charset="0"/>
                  </a:rPr>
                  <a:t> </a:t>
                </a:r>
                <a:r>
                  <a:rPr lang="de-DE" dirty="0" err="1">
                    <a:latin typeface="Neue Haas Grotesk Text Pro" panose="020B0504020202020204" pitchFamily="34" charset="0"/>
                  </a:rPr>
                  <a:t>the</a:t>
                </a:r>
                <a:r>
                  <a:rPr lang="de-DE" dirty="0">
                    <a:latin typeface="Neue Haas Grotesk Text Pro" panose="020B0504020202020204" pitchFamily="34" charset="0"/>
                  </a:rPr>
                  <a:t> </a:t>
                </a:r>
                <a:r>
                  <a:rPr lang="de-DE" dirty="0" err="1">
                    <a:latin typeface="Neue Haas Grotesk Text Pro" panose="020B0504020202020204" pitchFamily="34" charset="0"/>
                  </a:rPr>
                  <a:t>analytical</a:t>
                </a:r>
                <a:r>
                  <a:rPr lang="de-DE" dirty="0">
                    <a:latin typeface="Neue Haas Grotesk Text Pro" panose="020B0504020202020204" pitchFamily="34" charset="0"/>
                  </a:rPr>
                  <a:t> </a:t>
                </a:r>
                <a:r>
                  <a:rPr lang="de-DE" dirty="0" err="1">
                    <a:latin typeface="Neue Haas Grotesk Text Pro" panose="020B0504020202020204" pitchFamily="34" charset="0"/>
                  </a:rPr>
                  <a:t>solution</a:t>
                </a:r>
                <a:r>
                  <a:rPr lang="de-DE" dirty="0">
                    <a:latin typeface="Neue Haas Grotesk Text Pro" panose="020B0504020202020204" pitchFamily="34" charset="0"/>
                  </a:rPr>
                  <a:t> (</a:t>
                </a:r>
                <a:r>
                  <a:rPr lang="de-DE" dirty="0" err="1">
                    <a:latin typeface="Neue Haas Grotesk Text Pro" panose="020B0504020202020204" pitchFamily="34" charset="0"/>
                  </a:rPr>
                  <a:t>overall</a:t>
                </a:r>
                <a:r>
                  <a:rPr lang="de-DE" dirty="0">
                    <a:latin typeface="Neue Haas Grotesk Text Pro" panose="020B0504020202020204" pitchFamily="34" charset="0"/>
                  </a:rPr>
                  <a:t> </a:t>
                </a:r>
                <a14:m>
                  <m:oMath xmlns:m="http://schemas.openxmlformats.org/officeDocument/2006/math">
                    <m:sSup>
                      <m:sSupPr>
                        <m:ctrlPr>
                          <a:rPr lang="de-DE" i="1">
                            <a:latin typeface="Cambria Math" panose="02040503050406030204" pitchFamily="18" charset="0"/>
                          </a:rPr>
                        </m:ctrlPr>
                      </m:sSupPr>
                      <m:e>
                        <m:r>
                          <a:rPr lang="de-DE" i="1">
                            <a:latin typeface="Cambria Math" panose="02040503050406030204" pitchFamily="18" charset="0"/>
                          </a:rPr>
                          <m:t>2</m:t>
                        </m:r>
                      </m:e>
                      <m:sup>
                        <m:r>
                          <a:rPr lang="de-DE" i="1">
                            <a:latin typeface="Cambria Math" panose="02040503050406030204" pitchFamily="18" charset="0"/>
                          </a:rPr>
                          <m:t>6</m:t>
                        </m:r>
                      </m:sup>
                    </m:sSup>
                    <m:r>
                      <a:rPr lang="de-DE" i="1">
                        <a:latin typeface="Cambria Math" panose="02040503050406030204" pitchFamily="18" charset="0"/>
                      </a:rPr>
                      <m:t>=64</m:t>
                    </m:r>
                  </m:oMath>
                </a14:m>
                <a:r>
                  <a:rPr lang="de-DE" dirty="0">
                    <a:latin typeface="Neue Haas Grotesk Text Pro" panose="020B0504020202020204" pitchFamily="34" charset="0"/>
                  </a:rPr>
                  <a:t> states)</a:t>
                </a:r>
              </a:p>
              <a:p>
                <a:pPr marL="285750" indent="-285750">
                  <a:spcAft>
                    <a:spcPts val="100"/>
                  </a:spcAft>
                  <a:buClr>
                    <a:schemeClr val="tx2"/>
                  </a:buClr>
                  <a:buFont typeface="Wingdings" panose="05000000000000000000" pitchFamily="2" charset="2"/>
                  <a:buChar char="§"/>
                </a:pPr>
                <a:endParaRPr lang="de-DE" dirty="0">
                  <a:latin typeface="Neue Haas Grotesk Text Pro" panose="020B0504020202020204" pitchFamily="34" charset="0"/>
                </a:endParaRPr>
              </a:p>
            </p:txBody>
          </p:sp>
        </mc:Choice>
        <mc:Fallback xmlns="">
          <p:sp>
            <p:nvSpPr>
              <p:cNvPr id="28" name="Textfeld 27">
                <a:extLst>
                  <a:ext uri="{FF2B5EF4-FFF2-40B4-BE49-F238E27FC236}">
                    <a16:creationId xmlns:a16="http://schemas.microsoft.com/office/drawing/2014/main" id="{7D5445B0-4432-448A-8BA7-48DB0482797A}"/>
                  </a:ext>
                </a:extLst>
              </p:cNvPr>
              <p:cNvSpPr txBox="1">
                <a:spLocks noRot="1" noChangeAspect="1" noMove="1" noResize="1" noEditPoints="1" noAdjustHandles="1" noChangeArrowheads="1" noChangeShapeType="1" noTextEdit="1"/>
              </p:cNvSpPr>
              <p:nvPr/>
            </p:nvSpPr>
            <p:spPr>
              <a:xfrm>
                <a:off x="623690" y="3752292"/>
                <a:ext cx="10248526" cy="2095445"/>
              </a:xfrm>
              <a:prstGeom prst="rect">
                <a:avLst/>
              </a:prstGeom>
              <a:blipFill>
                <a:blip r:embed="rId9"/>
                <a:stretch>
                  <a:fillRect l="-357" t="-1749"/>
                </a:stretch>
              </a:blipFill>
            </p:spPr>
            <p:txBody>
              <a:bodyPr/>
              <a:lstStyle/>
              <a:p>
                <a:r>
                  <a:rPr lang="de-DE">
                    <a:noFill/>
                  </a:rPr>
                  <a:t> </a:t>
                </a:r>
              </a:p>
            </p:txBody>
          </p:sp>
        </mc:Fallback>
      </mc:AlternateContent>
      <p:cxnSp>
        <p:nvCxnSpPr>
          <p:cNvPr id="7" name="Gerader Verbinder 6">
            <a:extLst>
              <a:ext uri="{FF2B5EF4-FFF2-40B4-BE49-F238E27FC236}">
                <a16:creationId xmlns:a16="http://schemas.microsoft.com/office/drawing/2014/main" id="{4E78C96D-F878-4C23-8425-E0A95927FA73}"/>
              </a:ext>
            </a:extLst>
          </p:cNvPr>
          <p:cNvCxnSpPr/>
          <p:nvPr/>
        </p:nvCxnSpPr>
        <p:spPr>
          <a:xfrm>
            <a:off x="3576406" y="2115356"/>
            <a:ext cx="2947809" cy="107939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226E1D6-1C25-4A48-86D4-39905C5F28C9}"/>
              </a:ext>
            </a:extLst>
          </p:cNvPr>
          <p:cNvCxnSpPr>
            <a:cxnSpLocks/>
          </p:cNvCxnSpPr>
          <p:nvPr/>
        </p:nvCxnSpPr>
        <p:spPr>
          <a:xfrm flipV="1">
            <a:off x="3576406" y="2115355"/>
            <a:ext cx="2947809" cy="100540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1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a:extLst>
              <a:ext uri="{FF2B5EF4-FFF2-40B4-BE49-F238E27FC236}">
                <a16:creationId xmlns:a16="http://schemas.microsoft.com/office/drawing/2014/main" id="{4F0A8A92-DA23-4EAD-9A87-DC29FB88D1C5}"/>
              </a:ext>
            </a:extLst>
          </p:cNvPr>
          <p:cNvSpPr/>
          <p:nvPr/>
        </p:nvSpPr>
        <p:spPr>
          <a:xfrm>
            <a:off x="0" y="0"/>
            <a:ext cx="12192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5" name="Grafik 4">
            <a:extLst>
              <a:ext uri="{FF2B5EF4-FFF2-40B4-BE49-F238E27FC236}">
                <a16:creationId xmlns:a16="http://schemas.microsoft.com/office/drawing/2014/main" id="{0A629BCF-6C86-4714-A348-BB086FFC12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3155" y="152393"/>
            <a:ext cx="8805690" cy="6553213"/>
          </a:xfrm>
          <a:prstGeom prst="rect">
            <a:avLst/>
          </a:prstGeom>
        </p:spPr>
      </p:pic>
    </p:spTree>
    <p:extLst>
      <p:ext uri="{BB962C8B-B14F-4D97-AF65-F5344CB8AC3E}">
        <p14:creationId xmlns:p14="http://schemas.microsoft.com/office/powerpoint/2010/main" val="373697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01" imgH="502" progId="TCLayout.ActiveDocument.1">
                  <p:embed/>
                </p:oleObj>
              </mc:Choice>
              <mc:Fallback>
                <p:oleObj name="think-cell Folie" r:id="rId3"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a:defRPr/>
            </a:pPr>
            <a:r>
              <a:rPr lang="de-DE" dirty="0" err="1">
                <a:latin typeface="Neue Haas Grotesk Text Pro"/>
              </a:rPr>
              <a:t>Process</a:t>
            </a:r>
            <a:r>
              <a:rPr lang="de-DE" dirty="0">
                <a:latin typeface="Neue Haas Grotesk Text Pro"/>
              </a:rPr>
              <a:t> </a:t>
            </a:r>
            <a:r>
              <a:rPr lang="de-DE" dirty="0" err="1">
                <a:latin typeface="Neue Haas Grotesk Text Pro"/>
              </a:rPr>
              <a:t>management</a:t>
            </a:r>
            <a:r>
              <a:rPr lang="de-DE" dirty="0">
                <a:latin typeface="Neue Haas Grotesk Text Pro"/>
              </a:rPr>
              <a:t> </a:t>
            </a:r>
            <a:r>
              <a:rPr lang="de-DE" dirty="0" err="1">
                <a:latin typeface="Neue Haas Grotesk Text Pro"/>
              </a:rPr>
              <a:t>problem</a:t>
            </a:r>
            <a:endParaRPr kumimoji="0" lang="de-DE" sz="28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sym typeface="Arial"/>
            </a:endParaRP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spcBef>
                <a:spcPts val="0"/>
              </a:spcBef>
              <a:defRPr/>
            </a:pPr>
            <a:r>
              <a:rPr lang="en-US" kern="0" dirty="0">
                <a:latin typeface="Neue Haas Grotesk Text Pro" panose="020B0504020202020204" pitchFamily="34" charset="77"/>
              </a:rPr>
              <a:t>Comparison with the analytical solution</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grpSp>
        <p:nvGrpSpPr>
          <p:cNvPr id="14" name="Gruppieren 13">
            <a:extLst>
              <a:ext uri="{FF2B5EF4-FFF2-40B4-BE49-F238E27FC236}">
                <a16:creationId xmlns:a16="http://schemas.microsoft.com/office/drawing/2014/main" id="{CC3FF1B8-2955-445B-8525-9D96AC8B1CE3}"/>
              </a:ext>
            </a:extLst>
          </p:cNvPr>
          <p:cNvGrpSpPr/>
          <p:nvPr/>
        </p:nvGrpSpPr>
        <p:grpSpPr>
          <a:xfrm>
            <a:off x="577971" y="1447921"/>
            <a:ext cx="10589627" cy="2035776"/>
            <a:chOff x="699715" y="3478696"/>
            <a:chExt cx="10589627" cy="2357561"/>
          </a:xfrm>
        </p:grpSpPr>
        <p:sp>
          <p:nvSpPr>
            <p:cNvPr id="15" name="Rechteck 14">
              <a:extLst>
                <a:ext uri="{FF2B5EF4-FFF2-40B4-BE49-F238E27FC236}">
                  <a16:creationId xmlns:a16="http://schemas.microsoft.com/office/drawing/2014/main" id="{CA7534AF-4C70-46EF-BE11-951DFB594F29}"/>
                </a:ext>
              </a:extLst>
            </p:cNvPr>
            <p:cNvSpPr/>
            <p:nvPr/>
          </p:nvSpPr>
          <p:spPr>
            <a:xfrm>
              <a:off x="699715" y="3478696"/>
              <a:ext cx="45719" cy="235756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hteck 17">
              <a:extLst>
                <a:ext uri="{FF2B5EF4-FFF2-40B4-BE49-F238E27FC236}">
                  <a16:creationId xmlns:a16="http://schemas.microsoft.com/office/drawing/2014/main" id="{1A466C4F-5A5A-44F5-BC84-4BC619A7D258}"/>
                </a:ext>
              </a:extLst>
            </p:cNvPr>
            <p:cNvSpPr/>
            <p:nvPr/>
          </p:nvSpPr>
          <p:spPr>
            <a:xfrm>
              <a:off x="745434" y="3478696"/>
              <a:ext cx="10543908" cy="23575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0" name="Textfeld 19">
            <a:extLst>
              <a:ext uri="{FF2B5EF4-FFF2-40B4-BE49-F238E27FC236}">
                <a16:creationId xmlns:a16="http://schemas.microsoft.com/office/drawing/2014/main" id="{2DE4360F-9916-4112-BAFD-B52F8DA5043A}"/>
              </a:ext>
            </a:extLst>
          </p:cNvPr>
          <p:cNvSpPr txBox="1"/>
          <p:nvPr/>
        </p:nvSpPr>
        <p:spPr>
          <a:xfrm>
            <a:off x="764082" y="1549781"/>
            <a:ext cx="61023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52D5C"/>
              </a:buClr>
              <a:buSzPts val="2500"/>
              <a:buFont typeface="Arial"/>
              <a:buNone/>
              <a:tabLst/>
              <a:defRPr/>
            </a:pPr>
            <a:r>
              <a:rPr lang="de-DE" b="1" kern="0" dirty="0" err="1">
                <a:solidFill>
                  <a:srgbClr val="44546A"/>
                </a:solidFill>
                <a:latin typeface="Neue Haas Grotesk Text Pro" panose="020B0504020202020204" pitchFamily="34" charset="77"/>
                <a:cs typeface="Arial"/>
                <a:sym typeface="Arial"/>
              </a:rPr>
              <a:t>Optimization</a:t>
            </a:r>
            <a:r>
              <a:rPr lang="de-DE" b="1" kern="0" dirty="0">
                <a:solidFill>
                  <a:srgbClr val="44546A"/>
                </a:solidFill>
                <a:latin typeface="Neue Haas Grotesk Text Pro" panose="020B0504020202020204" pitchFamily="34" charset="77"/>
                <a:cs typeface="Arial"/>
                <a:sym typeface="Arial"/>
              </a:rPr>
              <a:t> </a:t>
            </a:r>
            <a:r>
              <a:rPr lang="de-DE" b="1" kern="0" dirty="0" err="1">
                <a:solidFill>
                  <a:srgbClr val="44546A"/>
                </a:solidFill>
                <a:latin typeface="Neue Haas Grotesk Text Pro" panose="020B0504020202020204" pitchFamily="34" charset="77"/>
                <a:cs typeface="Arial"/>
                <a:sym typeface="Arial"/>
              </a:rPr>
              <a:t>Hamiltonian</a:t>
            </a:r>
            <a:r>
              <a:rPr lang="de-DE" b="1" kern="0" dirty="0">
                <a:solidFill>
                  <a:srgbClr val="44546A"/>
                </a:solidFill>
                <a:latin typeface="Neue Haas Grotesk Text Pro" panose="020B0504020202020204" pitchFamily="34" charset="77"/>
                <a:cs typeface="Arial"/>
                <a:sym typeface="Arial"/>
              </a:rPr>
              <a:t> (</a:t>
            </a:r>
            <a:r>
              <a:rPr lang="de-DE" b="1" kern="0" dirty="0" err="1">
                <a:solidFill>
                  <a:srgbClr val="44546A"/>
                </a:solidFill>
                <a:latin typeface="Neue Haas Grotesk Text Pro" panose="020B0504020202020204" pitchFamily="34" charset="77"/>
                <a:cs typeface="Arial"/>
                <a:sym typeface="Arial"/>
              </a:rPr>
              <a:t>without</a:t>
            </a:r>
            <a:r>
              <a:rPr lang="de-DE" b="1" kern="0" dirty="0">
                <a:solidFill>
                  <a:srgbClr val="44546A"/>
                </a:solidFill>
                <a:latin typeface="Neue Haas Grotesk Text Pro" panose="020B0504020202020204" pitchFamily="34" charset="77"/>
                <a:cs typeface="Arial"/>
                <a:sym typeface="Arial"/>
              </a:rPr>
              <a:t> </a:t>
            </a:r>
            <a:r>
              <a:rPr lang="de-DE" b="1" kern="0" dirty="0" err="1">
                <a:solidFill>
                  <a:srgbClr val="44546A"/>
                </a:solidFill>
                <a:latin typeface="Neue Haas Grotesk Text Pro" panose="020B0504020202020204" pitchFamily="34" charset="77"/>
                <a:cs typeface="Arial"/>
                <a:sym typeface="Arial"/>
              </a:rPr>
              <a:t>constraints</a:t>
            </a:r>
            <a:r>
              <a:rPr lang="de-DE" b="1" kern="0" dirty="0">
                <a:solidFill>
                  <a:srgbClr val="44546A"/>
                </a:solidFill>
                <a:latin typeface="Neue Haas Grotesk Text Pro" panose="020B0504020202020204" pitchFamily="34" charset="77"/>
                <a:cs typeface="Arial"/>
                <a:sym typeface="Arial"/>
              </a:rPr>
              <a:t>)</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a:t>
            </a:r>
          </a:p>
        </p:txBody>
      </p:sp>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D1C4E18A-9475-4408-B2F7-F171F9F9F985}"/>
                  </a:ext>
                </a:extLst>
              </p:cNvPr>
              <p:cNvSpPr txBox="1"/>
              <p:nvPr/>
            </p:nvSpPr>
            <p:spPr>
              <a:xfrm>
                <a:off x="7622804" y="1611354"/>
                <a:ext cx="3433341" cy="1821717"/>
              </a:xfrm>
              <a:prstGeom prst="rect">
                <a:avLst/>
              </a:prstGeom>
              <a:noFill/>
            </p:spPr>
            <p:txBody>
              <a:bodyPr wrap="square">
                <a:spAutoFit/>
              </a:bodyPr>
              <a:lstStyle/>
              <a:p>
                <a:r>
                  <a:rPr lang="de-DE" sz="1400" b="0" dirty="0">
                    <a:solidFill>
                      <a:schemeClr val="tx1">
                        <a:lumMod val="50000"/>
                        <a:lumOff val="50000"/>
                      </a:schemeClr>
                    </a:solidFill>
                    <a:latin typeface="Neue Haas Grotesk Text Pro" panose="020B0504020202020204" pitchFamily="34" charset="0"/>
                  </a:rPr>
                  <a:t>    Variables: </a:t>
                </a:r>
              </a:p>
              <a:p>
                <a:pPr/>
                <a14:m>
                  <m:oMathPara xmlns:m="http://schemas.openxmlformats.org/officeDocument/2006/math">
                    <m:oMathParaPr>
                      <m:jc m:val="centerGroup"/>
                    </m:oMathParaPr>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oMath>
                  </m:oMathPara>
                </a14:m>
                <a:endParaRPr lang="de-DE" sz="1400" b="0" i="1" dirty="0">
                  <a:solidFill>
                    <a:schemeClr val="tx1">
                      <a:lumMod val="50000"/>
                      <a:lumOff val="50000"/>
                    </a:schemeClr>
                  </a:solidFill>
                  <a:latin typeface="Cambria Math" panose="02040503050406030204" pitchFamily="18" charset="0"/>
                </a:endParaRP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𝑣</m:t>
                        </m:r>
                      </m:e>
                      <m:sub>
                        <m:r>
                          <a:rPr lang="de-DE" sz="1400" b="0" i="1" smtClean="0">
                            <a:solidFill>
                              <a:schemeClr val="tx1">
                                <a:lumMod val="50000"/>
                                <a:lumOff val="50000"/>
                              </a:schemeClr>
                            </a:solidFill>
                            <a:latin typeface="Cambria Math" panose="02040503050406030204" pitchFamily="18" charset="0"/>
                          </a:rPr>
                          <m:t>𝑖</m:t>
                        </m:r>
                      </m:sub>
                    </m:sSub>
                    <m:r>
                      <a:rPr lang="de-DE" sz="1400" b="0" i="1" smtClean="0">
                        <a:solidFill>
                          <a:schemeClr val="tx1">
                            <a:lumMod val="50000"/>
                            <a:lumOff val="50000"/>
                          </a:schemeClr>
                        </a:solidFill>
                        <a:latin typeface="Cambria Math" panose="02040503050406030204" pitchFamily="18" charset="0"/>
                      </a:rPr>
                      <m:t> </m:t>
                    </m:r>
                  </m:oMath>
                </a14:m>
                <a:r>
                  <a:rPr lang="de-DE" sz="1400" dirty="0">
                    <a:solidFill>
                      <a:schemeClr val="tx1">
                        <a:lumMod val="50000"/>
                        <a:lumOff val="50000"/>
                      </a:schemeClr>
                    </a:solidFill>
                    <a:latin typeface="Neue Haas Grotesk Text Pro" panose="020B0504020202020204" pitchFamily="34" charset="0"/>
                  </a:rPr>
                  <a:t>	Value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task</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r>
                  <a:rPr lang="de-DE" sz="1400" dirty="0">
                    <a:solidFill>
                      <a:schemeClr val="tx1">
                        <a:lumMod val="50000"/>
                        <a:lumOff val="50000"/>
                      </a:schemeClr>
                    </a:solidFill>
                    <a:latin typeface="Neue Haas Grotesk Text Pro" panose="020B0504020202020204" pitchFamily="34" charset="0"/>
                  </a:rPr>
                  <a:t> </a:t>
                </a: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𝑑</m:t>
                        </m:r>
                      </m:e>
                      <m:sub>
                        <m:r>
                          <a:rPr lang="de-DE" sz="1400" b="0" i="1" smtClean="0">
                            <a:solidFill>
                              <a:schemeClr val="tx1">
                                <a:lumMod val="50000"/>
                                <a:lumOff val="50000"/>
                              </a:schemeClr>
                            </a:solidFill>
                            <a:latin typeface="Cambria Math" panose="02040503050406030204" pitchFamily="18" charset="0"/>
                          </a:rPr>
                          <m:t>𝑖</m:t>
                        </m:r>
                      </m:sub>
                    </m:sSub>
                  </m:oMath>
                </a14:m>
                <a:r>
                  <a:rPr lang="de-DE" sz="1400" dirty="0">
                    <a:solidFill>
                      <a:schemeClr val="tx1">
                        <a:lumMod val="50000"/>
                        <a:lumOff val="50000"/>
                      </a:schemeClr>
                    </a:solidFill>
                    <a:latin typeface="Neue Haas Grotesk Text Pro" panose="020B0504020202020204" pitchFamily="34" charset="0"/>
                  </a:rPr>
                  <a:t>	Duration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task</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endParaRPr lang="de-DE" sz="1400" dirty="0">
                  <a:solidFill>
                    <a:schemeClr val="tx1">
                      <a:lumMod val="50000"/>
                      <a:lumOff val="50000"/>
                    </a:schemeClr>
                  </a:solidFill>
                  <a:latin typeface="Neue Haas Grotesk Text Pro" panose="020B0504020202020204" pitchFamily="34" charset="0"/>
                </a:endParaRP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acc>
                      <m:accPr>
                        <m:chr m:val="̂"/>
                        <m:ctrlPr>
                          <a:rPr lang="de-DE" sz="1400" b="0" i="1" smtClean="0">
                            <a:solidFill>
                              <a:schemeClr val="tx1">
                                <a:lumMod val="50000"/>
                                <a:lumOff val="50000"/>
                              </a:schemeClr>
                            </a:solidFill>
                            <a:latin typeface="Cambria Math" panose="02040503050406030204" pitchFamily="18" charset="0"/>
                          </a:rPr>
                        </m:ctrlPr>
                      </m:accPr>
                      <m:e>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𝑍</m:t>
                            </m:r>
                          </m:e>
                          <m:sub>
                            <m:r>
                              <a:rPr lang="de-DE" sz="1400" b="0" i="1" smtClean="0">
                                <a:solidFill>
                                  <a:schemeClr val="tx1">
                                    <a:lumMod val="50000"/>
                                    <a:lumOff val="50000"/>
                                  </a:schemeClr>
                                </a:solidFill>
                                <a:latin typeface="Cambria Math" panose="02040503050406030204" pitchFamily="18" charset="0"/>
                              </a:rPr>
                              <m:t>𝑖</m:t>
                            </m:r>
                          </m:sub>
                        </m:sSub>
                      </m:e>
                    </m:acc>
                  </m:oMath>
                </a14:m>
                <a:r>
                  <a:rPr lang="de-DE" sz="1400" dirty="0">
                    <a:solidFill>
                      <a:schemeClr val="tx1">
                        <a:lumMod val="50000"/>
                        <a:lumOff val="50000"/>
                      </a:schemeClr>
                    </a:solidFill>
                    <a:latin typeface="Neue Haas Grotesk Text Pro" panose="020B0504020202020204" pitchFamily="34" charset="0"/>
                  </a:rPr>
                  <a:t> 	Pauli-z </a:t>
                </a:r>
                <a:r>
                  <a:rPr lang="de-DE" sz="1400" dirty="0" err="1">
                    <a:solidFill>
                      <a:schemeClr val="tx1">
                        <a:lumMod val="50000"/>
                        <a:lumOff val="50000"/>
                      </a:schemeClr>
                    </a:solidFill>
                    <a:latin typeface="Neue Haas Grotesk Text Pro" panose="020B0504020202020204" pitchFamily="34" charset="0"/>
                  </a:rPr>
                  <a:t>acting</a:t>
                </a:r>
                <a:r>
                  <a:rPr lang="de-DE" sz="1400" dirty="0">
                    <a:solidFill>
                      <a:schemeClr val="tx1">
                        <a:lumMod val="50000"/>
                        <a:lumOff val="50000"/>
                      </a:schemeClr>
                    </a:solidFill>
                    <a:latin typeface="Neue Haas Grotesk Text Pro" panose="020B0504020202020204" pitchFamily="34" charset="0"/>
                  </a:rPr>
                  <a:t> on </a:t>
                </a:r>
                <a:r>
                  <a:rPr lang="de-DE" sz="1400" dirty="0" err="1">
                    <a:solidFill>
                      <a:schemeClr val="tx1">
                        <a:lumMod val="50000"/>
                        <a:lumOff val="50000"/>
                      </a:schemeClr>
                    </a:solidFill>
                    <a:latin typeface="Neue Haas Grotesk Text Pro" panose="020B0504020202020204" pitchFamily="34" charset="0"/>
                  </a:rPr>
                  <a:t>qubit</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r>
                  <a:rPr lang="de-DE" sz="1400" dirty="0">
                    <a:solidFill>
                      <a:schemeClr val="tx1">
                        <a:lumMod val="50000"/>
                        <a:lumOff val="50000"/>
                      </a:schemeClr>
                    </a:solidFill>
                    <a:latin typeface="Neue Haas Grotesk Text Pro" panose="020B0504020202020204" pitchFamily="34" charset="0"/>
                  </a:rPr>
                  <a:t> </a:t>
                </a:r>
              </a:p>
              <a:p>
                <a:endParaRPr lang="de-DE" sz="1400" dirty="0">
                  <a:solidFill>
                    <a:schemeClr val="tx1">
                      <a:lumMod val="50000"/>
                      <a:lumOff val="50000"/>
                    </a:schemeClr>
                  </a:solidFill>
                  <a:latin typeface="Neue Haas Grotesk Text Pro" panose="020B0504020202020204" pitchFamily="34" charset="0"/>
                </a:endParaRPr>
              </a:p>
              <a:p>
                <a:endParaRPr lang="de-DE" sz="1400" dirty="0">
                  <a:solidFill>
                    <a:schemeClr val="tx1">
                      <a:lumMod val="50000"/>
                      <a:lumOff val="50000"/>
                    </a:schemeClr>
                  </a:solidFill>
                  <a:latin typeface="Neue Haas Grotesk Text Pro" panose="020B0504020202020204" pitchFamily="34" charset="0"/>
                </a:endParaRPr>
              </a:p>
              <a:p>
                <a:r>
                  <a:rPr lang="de-DE" sz="1400" dirty="0">
                    <a:solidFill>
                      <a:schemeClr val="tx1">
                        <a:lumMod val="50000"/>
                        <a:lumOff val="50000"/>
                      </a:schemeClr>
                    </a:solidFill>
                    <a:latin typeface="Neue Haas Grotesk Text Pro" panose="020B0504020202020204" pitchFamily="34" charset="0"/>
                  </a:rPr>
                  <a:t> </a:t>
                </a:r>
              </a:p>
            </p:txBody>
          </p:sp>
        </mc:Choice>
        <mc:Fallback xmlns="">
          <p:sp>
            <p:nvSpPr>
              <p:cNvPr id="30" name="Textfeld 29">
                <a:extLst>
                  <a:ext uri="{FF2B5EF4-FFF2-40B4-BE49-F238E27FC236}">
                    <a16:creationId xmlns:a16="http://schemas.microsoft.com/office/drawing/2014/main" id="{D1C4E18A-9475-4408-B2F7-F171F9F9F985}"/>
                  </a:ext>
                </a:extLst>
              </p:cNvPr>
              <p:cNvSpPr txBox="1">
                <a:spLocks noRot="1" noChangeAspect="1" noMove="1" noResize="1" noEditPoints="1" noAdjustHandles="1" noChangeArrowheads="1" noChangeShapeType="1" noTextEdit="1"/>
              </p:cNvSpPr>
              <p:nvPr/>
            </p:nvSpPr>
            <p:spPr>
              <a:xfrm>
                <a:off x="7622804" y="1611354"/>
                <a:ext cx="3433341" cy="1821717"/>
              </a:xfrm>
              <a:prstGeom prst="rect">
                <a:avLst/>
              </a:prstGeom>
              <a:blipFill>
                <a:blip r:embed="rId6"/>
                <a:stretch>
                  <a:fillRect t="-33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7D9D1FF7-1748-48BD-8DEC-1D81AF74B671}"/>
                  </a:ext>
                </a:extLst>
              </p:cNvPr>
              <p:cNvSpPr txBox="1"/>
              <p:nvPr/>
            </p:nvSpPr>
            <p:spPr>
              <a:xfrm>
                <a:off x="856079" y="2115357"/>
                <a:ext cx="5918356" cy="98405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𝐻</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m:t>
                      </m:r>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𝑣</m:t>
                              </m:r>
                            </m:e>
                            <m:sub>
                              <m:r>
                                <a:rPr lang="de-DE" b="0" i="1" smtClean="0">
                                  <a:latin typeface="Cambria Math" panose="02040503050406030204" pitchFamily="18" charset="0"/>
                                </a:rPr>
                                <m:t>𝑖</m:t>
                              </m:r>
                            </m:sub>
                          </m:sSub>
                        </m:e>
                      </m:nary>
                      <m:f>
                        <m:fPr>
                          <m:ctrlPr>
                            <a:rPr lang="de-DE" b="0" i="1" smtClean="0">
                              <a:latin typeface="Cambria Math" panose="02040503050406030204" pitchFamily="18" charset="0"/>
                            </a:rPr>
                          </m:ctrlPr>
                        </m:fPr>
                        <m:num>
                          <m:r>
                            <a:rPr lang="de-DE" b="0" i="1" smtClean="0">
                              <a:latin typeface="Cambria Math" panose="02040503050406030204" pitchFamily="18" charset="0"/>
                            </a:rPr>
                            <m:t>1−</m:t>
                          </m:r>
                          <m:acc>
                            <m:accPr>
                              <m:chr m:val="̂"/>
                              <m:ctrlPr>
                                <a:rPr lang="de-DE" b="0"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𝑍</m:t>
                                  </m:r>
                                </m:e>
                                <m:sub>
                                  <m:r>
                                    <a:rPr lang="de-DE" b="0" i="1" smtClean="0">
                                      <a:latin typeface="Cambria Math" panose="02040503050406030204" pitchFamily="18" charset="0"/>
                                    </a:rPr>
                                    <m:t>𝑖</m:t>
                                  </m:r>
                                </m:sub>
                              </m:sSub>
                            </m:e>
                          </m:acc>
                        </m:num>
                        <m:den>
                          <m:r>
                            <a:rPr lang="de-DE" b="0" i="1" smtClean="0">
                              <a:latin typeface="Cambria Math" panose="02040503050406030204" pitchFamily="18" charset="0"/>
                            </a:rPr>
                            <m:t>2</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3</m:t>
                          </m:r>
                        </m:den>
                      </m:f>
                      <m:r>
                        <a:rPr lang="de-DE" b="0" i="1" smtClean="0">
                          <a:latin typeface="Cambria Math" panose="02040503050406030204" pitchFamily="18" charset="0"/>
                        </a:rPr>
                        <m:t> </m:t>
                      </m:r>
                      <m:d>
                        <m:dPr>
                          <m:ctrlPr>
                            <a:rPr lang="de-DE" b="0" i="1" smtClean="0">
                              <a:latin typeface="Cambria Math" panose="02040503050406030204" pitchFamily="18" charset="0"/>
                            </a:rPr>
                          </m:ctrlPr>
                        </m:dPr>
                        <m:e>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4</m:t>
                              </m:r>
                            </m:num>
                            <m:den>
                              <m:r>
                                <a:rPr lang="de-DE" b="0" i="1" smtClean="0">
                                  <a:latin typeface="Cambria Math" panose="02040503050406030204" pitchFamily="18" charset="0"/>
                                </a:rPr>
                                <m:t>5</m:t>
                              </m:r>
                            </m:den>
                          </m:f>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max</m:t>
                                  </m:r>
                                </m:fName>
                                <m:e>
                                  <m:r>
                                    <a:rPr lang="de-DE" b="0" i="1" smtClean="0">
                                      <a:latin typeface="Cambria Math" panose="02040503050406030204" pitchFamily="18" charset="0"/>
                                    </a:rPr>
                                    <m:t> </m:t>
                                  </m:r>
                                </m:e>
                              </m:func>
                            </m:sub>
                          </m:sSub>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𝑖</m:t>
                                  </m:r>
                                </m:sub>
                              </m:sSub>
                              <m:f>
                                <m:fPr>
                                  <m:ctrlPr>
                                    <a:rPr lang="de-DE" b="0" i="1" smtClean="0">
                                      <a:latin typeface="Cambria Math" panose="02040503050406030204" pitchFamily="18" charset="0"/>
                                    </a:rPr>
                                  </m:ctrlPr>
                                </m:fPr>
                                <m:num>
                                  <m:r>
                                    <a:rPr lang="de-DE" b="0" i="1" smtClean="0">
                                      <a:latin typeface="Cambria Math" panose="02040503050406030204" pitchFamily="18" charset="0"/>
                                    </a:rPr>
                                    <m:t>1−</m:t>
                                  </m:r>
                                  <m:acc>
                                    <m:accPr>
                                      <m:chr m:val="̂"/>
                                      <m:ctrlPr>
                                        <a:rPr lang="de-DE" b="0"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𝑍</m:t>
                                          </m:r>
                                        </m:e>
                                        <m:sub>
                                          <m:r>
                                            <a:rPr lang="de-DE" b="0" i="1" smtClean="0">
                                              <a:latin typeface="Cambria Math" panose="02040503050406030204" pitchFamily="18" charset="0"/>
                                            </a:rPr>
                                            <m:t>𝑖</m:t>
                                          </m:r>
                                        </m:sub>
                                      </m:sSub>
                                    </m:e>
                                  </m:acc>
                                </m:num>
                                <m:den>
                                  <m:r>
                                    <a:rPr lang="de-DE" b="0" i="1" smtClean="0">
                                      <a:latin typeface="Cambria Math" panose="02040503050406030204" pitchFamily="18" charset="0"/>
                                    </a:rPr>
                                    <m:t>2</m:t>
                                  </m:r>
                                </m:den>
                              </m:f>
                            </m:e>
                          </m:nary>
                        </m:e>
                      </m:d>
                    </m:oMath>
                  </m:oMathPara>
                </a14:m>
                <a:endParaRPr lang="de-DE" dirty="0"/>
              </a:p>
            </p:txBody>
          </p:sp>
        </mc:Choice>
        <mc:Fallback xmlns="">
          <p:sp>
            <p:nvSpPr>
              <p:cNvPr id="2" name="Textfeld 1">
                <a:extLst>
                  <a:ext uri="{FF2B5EF4-FFF2-40B4-BE49-F238E27FC236}">
                    <a16:creationId xmlns:a16="http://schemas.microsoft.com/office/drawing/2014/main" id="{7D9D1FF7-1748-48BD-8DEC-1D81AF74B671}"/>
                  </a:ext>
                </a:extLst>
              </p:cNvPr>
              <p:cNvSpPr txBox="1">
                <a:spLocks noRot="1" noChangeAspect="1" noMove="1" noResize="1" noEditPoints="1" noAdjustHandles="1" noChangeArrowheads="1" noChangeShapeType="1" noTextEdit="1"/>
              </p:cNvSpPr>
              <p:nvPr/>
            </p:nvSpPr>
            <p:spPr>
              <a:xfrm>
                <a:off x="856079" y="2115357"/>
                <a:ext cx="5918356" cy="984052"/>
              </a:xfrm>
              <a:prstGeom prst="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7D5445B0-4432-448A-8BA7-48DB0482797A}"/>
                  </a:ext>
                </a:extLst>
              </p:cNvPr>
              <p:cNvSpPr txBox="1"/>
              <p:nvPr/>
            </p:nvSpPr>
            <p:spPr>
              <a:xfrm>
                <a:off x="623690" y="3752292"/>
                <a:ext cx="10248526" cy="1805623"/>
              </a:xfrm>
              <a:prstGeom prst="rect">
                <a:avLst/>
              </a:prstGeom>
              <a:noFill/>
            </p:spPr>
            <p:txBody>
              <a:bodyPr wrap="square" rtlCol="0">
                <a:spAutoFit/>
              </a:bodyPr>
              <a:lstStyle/>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The </a:t>
                </a:r>
                <a:r>
                  <a:rPr lang="de-DE" dirty="0" err="1">
                    <a:latin typeface="Neue Haas Grotesk Text Pro" panose="020B0504020202020204" pitchFamily="34" charset="0"/>
                  </a:rPr>
                  <a:t>analytical</a:t>
                </a:r>
                <a:r>
                  <a:rPr lang="de-DE" dirty="0">
                    <a:latin typeface="Neue Haas Grotesk Text Pro" panose="020B0504020202020204" pitchFamily="34" charset="0"/>
                  </a:rPr>
                  <a:t> </a:t>
                </a:r>
                <a:r>
                  <a:rPr lang="de-DE" dirty="0" err="1">
                    <a:latin typeface="Neue Haas Grotesk Text Pro" panose="020B0504020202020204" pitchFamily="34" charset="0"/>
                  </a:rPr>
                  <a:t>solution</a:t>
                </a:r>
                <a:r>
                  <a:rPr lang="de-DE" dirty="0">
                    <a:latin typeface="Neue Haas Grotesk Text Pro" panose="020B0504020202020204" pitchFamily="34" charset="0"/>
                  </a:rPr>
                  <a:t> </a:t>
                </a:r>
                <a:r>
                  <a:rPr lang="de-DE" dirty="0" err="1">
                    <a:latin typeface="Neue Haas Grotesk Text Pro" panose="020B0504020202020204" pitchFamily="34" charset="0"/>
                  </a:rPr>
                  <a:t>is</a:t>
                </a:r>
                <a:r>
                  <a:rPr lang="de-DE" dirty="0">
                    <a:latin typeface="Neue Haas Grotesk Text Pro" panose="020B0504020202020204" pitchFamily="34" charset="0"/>
                  </a:rPr>
                  <a:t> </a:t>
                </a:r>
                <a:r>
                  <a:rPr lang="de-DE" dirty="0" err="1">
                    <a:latin typeface="Neue Haas Grotesk Text Pro" panose="020B0504020202020204" pitchFamily="34" charset="0"/>
                  </a:rPr>
                  <a:t>np</a:t>
                </a:r>
                <a:r>
                  <a:rPr lang="de-DE" dirty="0">
                    <a:latin typeface="Neue Haas Grotesk Text Pro" panose="020B0504020202020204" pitchFamily="34" charset="0"/>
                  </a:rPr>
                  <a:t> </a:t>
                </a:r>
                <a:r>
                  <a:rPr lang="de-DE" dirty="0" err="1">
                    <a:latin typeface="Neue Haas Grotesk Text Pro" panose="020B0504020202020204" pitchFamily="34" charset="0"/>
                  </a:rPr>
                  <a:t>hard</a:t>
                </a:r>
                <a:r>
                  <a:rPr lang="de-DE" dirty="0">
                    <a:latin typeface="Neue Haas Grotesk Text Pro" panose="020B0504020202020204" pitchFamily="34" charset="0"/>
                  </a:rPr>
                  <a:t> to find (</a:t>
                </a:r>
                <a:r>
                  <a:rPr lang="de-DE" dirty="0" err="1">
                    <a:latin typeface="Neue Haas Grotesk Text Pro" panose="020B0504020202020204" pitchFamily="34" charset="0"/>
                  </a:rPr>
                  <a:t>here</a:t>
                </a:r>
                <a:r>
                  <a:rPr lang="de-DE" dirty="0">
                    <a:latin typeface="Neue Haas Grotesk Text Pro" panose="020B0504020202020204" pitchFamily="34" charset="0"/>
                  </a:rPr>
                  <a:t> only </a:t>
                </a:r>
                <a:r>
                  <a:rPr lang="de-DE" dirty="0" err="1">
                    <a:latin typeface="Neue Haas Grotesk Text Pro" panose="020B0504020202020204" pitchFamily="34" charset="0"/>
                  </a:rPr>
                  <a:t>used</a:t>
                </a:r>
                <a:r>
                  <a:rPr lang="de-DE" dirty="0">
                    <a:latin typeface="Neue Haas Grotesk Text Pro" panose="020B0504020202020204" pitchFamily="34" charset="0"/>
                  </a:rPr>
                  <a:t> </a:t>
                </a:r>
                <a:r>
                  <a:rPr lang="de-DE" dirty="0" err="1">
                    <a:latin typeface="Neue Haas Grotesk Text Pro" panose="020B0504020202020204" pitchFamily="34" charset="0"/>
                  </a:rPr>
                  <a:t>for</a:t>
                </a:r>
                <a:r>
                  <a:rPr lang="de-DE" dirty="0">
                    <a:latin typeface="Neue Haas Grotesk Text Pro" panose="020B0504020202020204" pitchFamily="34" charset="0"/>
                  </a:rPr>
                  <a:t> </a:t>
                </a:r>
                <a:r>
                  <a:rPr lang="de-DE" dirty="0" err="1">
                    <a:latin typeface="Neue Haas Grotesk Text Pro" panose="020B0504020202020204" pitchFamily="34" charset="0"/>
                  </a:rPr>
                  <a:t>comparison</a:t>
                </a:r>
                <a:r>
                  <a:rPr lang="de-DE" dirty="0">
                    <a:latin typeface="Neue Haas Grotesk Text Pro" panose="020B0504020202020204" pitchFamily="34" charset="0"/>
                  </a:rPr>
                  <a:t>)</a:t>
                </a:r>
              </a:p>
              <a:p>
                <a:pPr marL="285750" indent="-285750">
                  <a:spcAft>
                    <a:spcPts val="100"/>
                  </a:spcAft>
                  <a:buClr>
                    <a:schemeClr val="tx2"/>
                  </a:buClr>
                  <a:buFont typeface="Wingdings" panose="05000000000000000000" pitchFamily="2" charset="2"/>
                  <a:buChar char="§"/>
                </a:pPr>
                <a:endParaRPr lang="de-DE"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The </a:t>
                </a:r>
                <a:r>
                  <a:rPr lang="de-DE" dirty="0" err="1">
                    <a:latin typeface="Neue Haas Grotesk Text Pro" panose="020B0504020202020204" pitchFamily="34" charset="0"/>
                  </a:rPr>
                  <a:t>most</a:t>
                </a:r>
                <a:r>
                  <a:rPr lang="de-DE" dirty="0">
                    <a:latin typeface="Neue Haas Grotesk Text Pro" panose="020B0504020202020204" pitchFamily="34" charset="0"/>
                  </a:rPr>
                  <a:t> </a:t>
                </a:r>
                <a:r>
                  <a:rPr lang="de-DE" dirty="0" err="1">
                    <a:latin typeface="Neue Haas Grotesk Text Pro" panose="020B0504020202020204" pitchFamily="34" charset="0"/>
                  </a:rPr>
                  <a:t>valuable</a:t>
                </a:r>
                <a:r>
                  <a:rPr lang="de-DE" dirty="0">
                    <a:latin typeface="Neue Haas Grotesk Text Pro" panose="020B0504020202020204" pitchFamily="34" charset="0"/>
                  </a:rPr>
                  <a:t> </a:t>
                </a:r>
                <a:r>
                  <a:rPr lang="de-DE" dirty="0" err="1">
                    <a:latin typeface="Neue Haas Grotesk Text Pro" panose="020B0504020202020204" pitchFamily="34" charset="0"/>
                  </a:rPr>
                  <a:t>solutions</a:t>
                </a:r>
                <a:r>
                  <a:rPr lang="de-DE" dirty="0">
                    <a:latin typeface="Neue Haas Grotesk Text Pro" panose="020B0504020202020204" pitchFamily="34" charset="0"/>
                  </a:rPr>
                  <a:t> will </a:t>
                </a:r>
                <a:r>
                  <a:rPr lang="de-DE" dirty="0" err="1">
                    <a:latin typeface="Neue Haas Grotesk Text Pro" panose="020B0504020202020204" pitchFamily="34" charset="0"/>
                  </a:rPr>
                  <a:t>exceed</a:t>
                </a:r>
                <a:r>
                  <a:rPr lang="de-DE" dirty="0">
                    <a:latin typeface="Neue Haas Grotesk Text Pro" panose="020B0504020202020204" pitchFamily="34" charset="0"/>
                  </a:rPr>
                  <a:t> </a:t>
                </a:r>
                <a:r>
                  <a:rPr lang="de-DE" dirty="0" err="1">
                    <a:latin typeface="Neue Haas Grotesk Text Pro" panose="020B0504020202020204" pitchFamily="34" charset="0"/>
                  </a:rPr>
                  <a:t>the</a:t>
                </a:r>
                <a:r>
                  <a:rPr lang="de-DE" dirty="0">
                    <a:latin typeface="Neue Haas Grotesk Text Pro" panose="020B0504020202020204" pitchFamily="34" charset="0"/>
                  </a:rPr>
                  <a:t> maximal </a:t>
                </a:r>
                <a:r>
                  <a:rPr lang="de-DE" dirty="0" err="1">
                    <a:latin typeface="Neue Haas Grotesk Text Pro" panose="020B0504020202020204" pitchFamily="34" charset="0"/>
                  </a:rPr>
                  <a:t>duration</a:t>
                </a:r>
                <a:endParaRPr lang="de-DE"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endParaRPr lang="de-DE"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The </a:t>
                </a:r>
                <a:r>
                  <a:rPr lang="de-DE" dirty="0" err="1">
                    <a:latin typeface="Neue Haas Grotesk Text Pro" panose="020B0504020202020204" pitchFamily="34" charset="0"/>
                  </a:rPr>
                  <a:t>approximated</a:t>
                </a:r>
                <a:r>
                  <a:rPr lang="de-DE" dirty="0">
                    <a:latin typeface="Neue Haas Grotesk Text Pro" panose="020B0504020202020204" pitchFamily="34" charset="0"/>
                  </a:rPr>
                  <a:t> </a:t>
                </a:r>
                <a:r>
                  <a:rPr lang="de-DE" dirty="0" err="1">
                    <a:latin typeface="Neue Haas Grotesk Text Pro" panose="020B0504020202020204" pitchFamily="34" charset="0"/>
                  </a:rPr>
                  <a:t>Hamiltonian</a:t>
                </a:r>
                <a:r>
                  <a:rPr lang="de-DE" dirty="0">
                    <a:latin typeface="Neue Haas Grotesk Text Pro" panose="020B0504020202020204" pitchFamily="34" charset="0"/>
                  </a:rPr>
                  <a:t> </a:t>
                </a:r>
                <a:r>
                  <a:rPr lang="de-DE" dirty="0" err="1">
                    <a:latin typeface="Neue Haas Grotesk Text Pro" panose="020B0504020202020204" pitchFamily="34" charset="0"/>
                  </a:rPr>
                  <a:t>yields</a:t>
                </a:r>
                <a:r>
                  <a:rPr lang="de-DE" dirty="0">
                    <a:latin typeface="Neue Haas Grotesk Text Pro" panose="020B0504020202020204" pitchFamily="34" charset="0"/>
                  </a:rPr>
                  <a:t> a </a:t>
                </a:r>
                <a:r>
                  <a:rPr lang="de-DE" dirty="0" err="1">
                    <a:latin typeface="Neue Haas Grotesk Text Pro" panose="020B0504020202020204" pitchFamily="34" charset="0"/>
                  </a:rPr>
                  <a:t>ground</a:t>
                </a:r>
                <a:r>
                  <a:rPr lang="de-DE" dirty="0">
                    <a:latin typeface="Neue Haas Grotesk Text Pro" panose="020B0504020202020204" pitchFamily="34" charset="0"/>
                  </a:rPr>
                  <a:t> </a:t>
                </a:r>
                <a:r>
                  <a:rPr lang="de-DE" dirty="0" err="1">
                    <a:latin typeface="Neue Haas Grotesk Text Pro" panose="020B0504020202020204" pitchFamily="34" charset="0"/>
                  </a:rPr>
                  <a:t>state</a:t>
                </a:r>
                <a:r>
                  <a:rPr lang="de-DE" dirty="0">
                    <a:latin typeface="Neue Haas Grotesk Text Pro" panose="020B0504020202020204" pitchFamily="34" charset="0"/>
                  </a:rPr>
                  <a:t> which </a:t>
                </a:r>
                <a:r>
                  <a:rPr lang="de-DE" dirty="0" err="1">
                    <a:latin typeface="Neue Haas Grotesk Text Pro" panose="020B0504020202020204" pitchFamily="34" charset="0"/>
                  </a:rPr>
                  <a:t>is</a:t>
                </a:r>
                <a:r>
                  <a:rPr lang="de-DE" dirty="0">
                    <a:latin typeface="Neue Haas Grotesk Text Pro" panose="020B0504020202020204" pitchFamily="34" charset="0"/>
                  </a:rPr>
                  <a:t> </a:t>
                </a:r>
                <a:r>
                  <a:rPr lang="de-DE" dirty="0" err="1">
                    <a:latin typeface="Neue Haas Grotesk Text Pro" panose="020B0504020202020204" pitchFamily="34" charset="0"/>
                  </a:rPr>
                  <a:t>one</a:t>
                </a:r>
                <a:r>
                  <a:rPr lang="de-DE" dirty="0">
                    <a:latin typeface="Neue Haas Grotesk Text Pro" panose="020B0504020202020204" pitchFamily="34" charset="0"/>
                  </a:rPr>
                  <a:t> </a:t>
                </a:r>
                <a:r>
                  <a:rPr lang="de-DE" dirty="0" err="1">
                    <a:latin typeface="Neue Haas Grotesk Text Pro" panose="020B0504020202020204" pitchFamily="34" charset="0"/>
                  </a:rPr>
                  <a:t>of</a:t>
                </a:r>
                <a:r>
                  <a:rPr lang="de-DE" dirty="0">
                    <a:latin typeface="Neue Haas Grotesk Text Pro" panose="020B0504020202020204" pitchFamily="34" charset="0"/>
                  </a:rPr>
                  <a:t> </a:t>
                </a:r>
                <a:r>
                  <a:rPr lang="de-DE" dirty="0" err="1">
                    <a:latin typeface="Neue Haas Grotesk Text Pro" panose="020B0504020202020204" pitchFamily="34" charset="0"/>
                  </a:rPr>
                  <a:t>the</a:t>
                </a:r>
                <a:r>
                  <a:rPr lang="de-DE" dirty="0">
                    <a:latin typeface="Neue Haas Grotesk Text Pro" panose="020B0504020202020204" pitchFamily="34" charset="0"/>
                  </a:rPr>
                  <a:t> 4 </a:t>
                </a:r>
                <a:r>
                  <a:rPr lang="de-DE" dirty="0" err="1">
                    <a:latin typeface="Neue Haas Grotesk Text Pro" panose="020B0504020202020204" pitchFamily="34" charset="0"/>
                  </a:rPr>
                  <a:t>lowest</a:t>
                </a:r>
                <a:r>
                  <a:rPr lang="de-DE" dirty="0">
                    <a:latin typeface="Neue Haas Grotesk Text Pro" panose="020B0504020202020204" pitchFamily="34" charset="0"/>
                  </a:rPr>
                  <a:t> </a:t>
                </a:r>
                <a:r>
                  <a:rPr lang="de-DE" dirty="0" err="1">
                    <a:latin typeface="Neue Haas Grotesk Text Pro" panose="020B0504020202020204" pitchFamily="34" charset="0"/>
                  </a:rPr>
                  <a:t>states</a:t>
                </a:r>
                <a:r>
                  <a:rPr lang="de-DE" dirty="0">
                    <a:latin typeface="Neue Haas Grotesk Text Pro" panose="020B0504020202020204" pitchFamily="34" charset="0"/>
                  </a:rPr>
                  <a:t> </a:t>
                </a:r>
                <a:r>
                  <a:rPr lang="de-DE" dirty="0" err="1">
                    <a:latin typeface="Neue Haas Grotesk Text Pro" panose="020B0504020202020204" pitchFamily="34" charset="0"/>
                  </a:rPr>
                  <a:t>of</a:t>
                </a:r>
                <a:r>
                  <a:rPr lang="de-DE" dirty="0">
                    <a:latin typeface="Neue Haas Grotesk Text Pro" panose="020B0504020202020204" pitchFamily="34" charset="0"/>
                  </a:rPr>
                  <a:t> </a:t>
                </a:r>
                <a:r>
                  <a:rPr lang="de-DE" dirty="0" err="1">
                    <a:latin typeface="Neue Haas Grotesk Text Pro" panose="020B0504020202020204" pitchFamily="34" charset="0"/>
                  </a:rPr>
                  <a:t>the</a:t>
                </a:r>
                <a:r>
                  <a:rPr lang="de-DE" dirty="0">
                    <a:latin typeface="Neue Haas Grotesk Text Pro" panose="020B0504020202020204" pitchFamily="34" charset="0"/>
                  </a:rPr>
                  <a:t> </a:t>
                </a:r>
                <a:r>
                  <a:rPr lang="de-DE" dirty="0" err="1">
                    <a:latin typeface="Neue Haas Grotesk Text Pro" panose="020B0504020202020204" pitchFamily="34" charset="0"/>
                  </a:rPr>
                  <a:t>analytical</a:t>
                </a:r>
                <a:r>
                  <a:rPr lang="de-DE" dirty="0">
                    <a:latin typeface="Neue Haas Grotesk Text Pro" panose="020B0504020202020204" pitchFamily="34" charset="0"/>
                  </a:rPr>
                  <a:t> </a:t>
                </a:r>
                <a:r>
                  <a:rPr lang="de-DE" dirty="0" err="1">
                    <a:latin typeface="Neue Haas Grotesk Text Pro" panose="020B0504020202020204" pitchFamily="34" charset="0"/>
                  </a:rPr>
                  <a:t>solution</a:t>
                </a:r>
                <a:r>
                  <a:rPr lang="de-DE" dirty="0">
                    <a:latin typeface="Neue Haas Grotesk Text Pro" panose="020B0504020202020204" pitchFamily="34" charset="0"/>
                  </a:rPr>
                  <a:t> (</a:t>
                </a:r>
                <a:r>
                  <a:rPr lang="de-DE" dirty="0" err="1">
                    <a:latin typeface="Neue Haas Grotesk Text Pro" panose="020B0504020202020204" pitchFamily="34" charset="0"/>
                  </a:rPr>
                  <a:t>overall</a:t>
                </a:r>
                <a:r>
                  <a:rPr lang="de-DE" dirty="0">
                    <a:latin typeface="Neue Haas Grotesk Text Pro" panose="020B0504020202020204" pitchFamily="34" charset="0"/>
                  </a:rPr>
                  <a:t> </a:t>
                </a:r>
                <a14:m>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2</m:t>
                        </m:r>
                      </m:e>
                      <m:sup>
                        <m:r>
                          <a:rPr lang="de-DE" b="0" i="1" smtClean="0">
                            <a:latin typeface="Cambria Math" panose="02040503050406030204" pitchFamily="18" charset="0"/>
                          </a:rPr>
                          <m:t>6</m:t>
                        </m:r>
                      </m:sup>
                    </m:sSup>
                    <m:r>
                      <a:rPr lang="de-DE" b="0" i="1" smtClean="0">
                        <a:latin typeface="Cambria Math" panose="02040503050406030204" pitchFamily="18" charset="0"/>
                      </a:rPr>
                      <m:t>=64</m:t>
                    </m:r>
                  </m:oMath>
                </a14:m>
                <a:r>
                  <a:rPr lang="de-DE" dirty="0">
                    <a:latin typeface="Neue Haas Grotesk Text Pro" panose="020B0504020202020204" pitchFamily="34" charset="0"/>
                  </a:rPr>
                  <a:t> states)</a:t>
                </a:r>
              </a:p>
            </p:txBody>
          </p:sp>
        </mc:Choice>
        <mc:Fallback xmlns="">
          <p:sp>
            <p:nvSpPr>
              <p:cNvPr id="28" name="Textfeld 27">
                <a:extLst>
                  <a:ext uri="{FF2B5EF4-FFF2-40B4-BE49-F238E27FC236}">
                    <a16:creationId xmlns:a16="http://schemas.microsoft.com/office/drawing/2014/main" id="{7D5445B0-4432-448A-8BA7-48DB0482797A}"/>
                  </a:ext>
                </a:extLst>
              </p:cNvPr>
              <p:cNvSpPr txBox="1">
                <a:spLocks noRot="1" noChangeAspect="1" noMove="1" noResize="1" noEditPoints="1" noAdjustHandles="1" noChangeArrowheads="1" noChangeShapeType="1" noTextEdit="1"/>
              </p:cNvSpPr>
              <p:nvPr/>
            </p:nvSpPr>
            <p:spPr>
              <a:xfrm>
                <a:off x="623690" y="3752292"/>
                <a:ext cx="10248526" cy="1805623"/>
              </a:xfrm>
              <a:prstGeom prst="rect">
                <a:avLst/>
              </a:prstGeom>
              <a:blipFill>
                <a:blip r:embed="rId8"/>
                <a:stretch>
                  <a:fillRect l="-357" t="-2027" b="-4392"/>
                </a:stretch>
              </a:blipFill>
            </p:spPr>
            <p:txBody>
              <a:bodyPr/>
              <a:lstStyle/>
              <a:p>
                <a:r>
                  <a:rPr lang="de-DE">
                    <a:noFill/>
                  </a:rPr>
                  <a:t> </a:t>
                </a:r>
              </a:p>
            </p:txBody>
          </p:sp>
        </mc:Fallback>
      </mc:AlternateContent>
      <p:cxnSp>
        <p:nvCxnSpPr>
          <p:cNvPr id="7" name="Gerader Verbinder 6">
            <a:extLst>
              <a:ext uri="{FF2B5EF4-FFF2-40B4-BE49-F238E27FC236}">
                <a16:creationId xmlns:a16="http://schemas.microsoft.com/office/drawing/2014/main" id="{4E78C96D-F878-4C23-8425-E0A95927FA73}"/>
              </a:ext>
            </a:extLst>
          </p:cNvPr>
          <p:cNvCxnSpPr/>
          <p:nvPr/>
        </p:nvCxnSpPr>
        <p:spPr>
          <a:xfrm>
            <a:off x="3576406" y="2115356"/>
            <a:ext cx="2947809" cy="107939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226E1D6-1C25-4A48-86D4-39905C5F28C9}"/>
              </a:ext>
            </a:extLst>
          </p:cNvPr>
          <p:cNvCxnSpPr>
            <a:cxnSpLocks/>
          </p:cNvCxnSpPr>
          <p:nvPr/>
        </p:nvCxnSpPr>
        <p:spPr>
          <a:xfrm flipV="1">
            <a:off x="3576406" y="2115355"/>
            <a:ext cx="2947809" cy="100540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64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01" imgH="502" progId="TCLayout.ActiveDocument.1">
                  <p:embed/>
                </p:oleObj>
              </mc:Choice>
              <mc:Fallback>
                <p:oleObj name="think-cell Folie" r:id="rId3"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0" y="1910511"/>
            <a:ext cx="12191999" cy="10243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lvl="0" algn="ctr">
              <a:defRPr/>
            </a:pPr>
            <a:r>
              <a:rPr lang="en-US" sz="3600" kern="0" dirty="0">
                <a:latin typeface="Neue Haas Grotesk Text Pro" panose="020B0504020202020204" pitchFamily="34" charset="77"/>
              </a:rPr>
              <a:t>Digital and analog quantum algorithms    </a:t>
            </a:r>
            <a:endParaRPr kumimoji="0" lang="en-US" sz="36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sym typeface="Arial"/>
            </a:endParaRP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1902047" y="2816752"/>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0" y="2860804"/>
            <a:ext cx="12195973" cy="1126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lgn="ctr">
              <a:spcBef>
                <a:spcPts val="0"/>
              </a:spcBef>
              <a:defRPr/>
            </a:pPr>
            <a:r>
              <a:rPr lang="en-US" sz="1600" kern="0" dirty="0">
                <a:latin typeface="Neue Haas Grotesk Text Pro" panose="020B0504020202020204" pitchFamily="34" charset="77"/>
              </a:rPr>
              <a:t>Quantum Approximate Optimization Algorithm (QAOA)</a:t>
            </a:r>
          </a:p>
          <a:p>
            <a:pPr marL="0" lvl="0" indent="0" algn="ctr">
              <a:spcBef>
                <a:spcPts val="0"/>
              </a:spcBef>
              <a:defRPr/>
            </a:pPr>
            <a:r>
              <a:rPr lang="en-US" sz="1600" kern="0" dirty="0">
                <a:latin typeface="Neue Haas Grotesk Text Pro" panose="020B0504020202020204" pitchFamily="34" charset="77"/>
              </a:rPr>
              <a:t>Quantum Adiabatic Evolution (QAE) </a:t>
            </a:r>
          </a:p>
          <a:p>
            <a:pPr marL="0" lvl="0" indent="0" algn="ctr">
              <a:spcBef>
                <a:spcPts val="0"/>
              </a:spcBef>
              <a:defRPr/>
            </a:pPr>
            <a:r>
              <a:rPr lang="en-US" sz="1600" kern="0" dirty="0">
                <a:latin typeface="Neue Haas Grotesk Text Pro" panose="020B0504020202020204" pitchFamily="34" charset="77"/>
              </a:rPr>
              <a:t>Comparison between QAOA and QAE</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11" name="Textfeld 10">
            <a:extLst>
              <a:ext uri="{FF2B5EF4-FFF2-40B4-BE49-F238E27FC236}">
                <a16:creationId xmlns:a16="http://schemas.microsoft.com/office/drawing/2014/main" id="{34BB0281-0654-4CCD-93DB-5E7933487DBC}"/>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2" name="Textfeld 11">
            <a:extLst>
              <a:ext uri="{FF2B5EF4-FFF2-40B4-BE49-F238E27FC236}">
                <a16:creationId xmlns:a16="http://schemas.microsoft.com/office/drawing/2014/main" id="{F683FF3F-7369-44CB-8722-90DD305E213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spTree>
    <p:extLst>
      <p:ext uri="{BB962C8B-B14F-4D97-AF65-F5344CB8AC3E}">
        <p14:creationId xmlns:p14="http://schemas.microsoft.com/office/powerpoint/2010/main" val="1364546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lvl="0">
              <a:defRPr/>
            </a:pPr>
            <a:r>
              <a:rPr lang="en-US" kern="0" dirty="0">
                <a:latin typeface="Neue Haas Grotesk Text Pro" panose="020B0504020202020204" pitchFamily="34" charset="77"/>
              </a:rPr>
              <a:t>Digital and analog quantum algorithms</a:t>
            </a:r>
            <a:endParaRPr kumimoji="0" lang="de-DE" sz="28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sym typeface="Arial"/>
            </a:endParaRP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spcBef>
                <a:spcPts val="0"/>
              </a:spcBef>
              <a:defRPr/>
            </a:pPr>
            <a:r>
              <a:rPr lang="en-US" kern="0" dirty="0">
                <a:latin typeface="Neue Haas Grotesk Text Pro" panose="020B0504020202020204" pitchFamily="34" charset="77"/>
              </a:rPr>
              <a:t>Quantum Approximate Optimization Algorithm (QAOA) </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3" name="Textfeld 2">
            <a:extLst>
              <a:ext uri="{FF2B5EF4-FFF2-40B4-BE49-F238E27FC236}">
                <a16:creationId xmlns:a16="http://schemas.microsoft.com/office/drawing/2014/main" id="{6B0C51A4-2507-006A-037E-A92B94AB3B24}"/>
              </a:ext>
            </a:extLst>
          </p:cNvPr>
          <p:cNvSpPr txBox="1"/>
          <p:nvPr/>
        </p:nvSpPr>
        <p:spPr>
          <a:xfrm>
            <a:off x="577971" y="1477868"/>
            <a:ext cx="10248526" cy="1528624"/>
          </a:xfrm>
          <a:prstGeom prst="rect">
            <a:avLst/>
          </a:prstGeom>
          <a:noFill/>
        </p:spPr>
        <p:txBody>
          <a:bodyPr wrap="square" rtlCol="0">
            <a:spAutoFit/>
          </a:bodyPr>
          <a:lstStyle/>
          <a:p>
            <a:pPr marL="285750" indent="-285750">
              <a:spcAft>
                <a:spcPts val="100"/>
              </a:spcAft>
              <a:buClr>
                <a:schemeClr val="tx2"/>
              </a:buClr>
              <a:buFont typeface="Wingdings" panose="05000000000000000000" pitchFamily="2" charset="2"/>
              <a:buChar char="§"/>
            </a:pPr>
            <a:r>
              <a:rPr lang="en-US" dirty="0">
                <a:latin typeface="Neue Haas Grotesk Text Pro" panose="020B0504020202020204" pitchFamily="34" charset="0"/>
              </a:rPr>
              <a:t>Application of two unitary operators sequentially on initial state</a:t>
            </a:r>
          </a:p>
          <a:p>
            <a:pPr marL="285750" indent="-285750">
              <a:spcAft>
                <a:spcPts val="100"/>
              </a:spcAft>
              <a:buClr>
                <a:schemeClr val="tx2"/>
              </a:buClr>
              <a:buFont typeface="Wingdings" panose="05000000000000000000" pitchFamily="2" charset="2"/>
              <a:buChar char="§"/>
            </a:pPr>
            <a:endParaRPr lang="en-US"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en-US" dirty="0">
                <a:latin typeface="Neue Haas Grotesk Text Pro" panose="020B0504020202020204" pitchFamily="34" charset="0"/>
              </a:rPr>
              <a:t>Encoding of the problem in the phase separation operator</a:t>
            </a:r>
          </a:p>
          <a:p>
            <a:pPr marL="285750" indent="-285750">
              <a:spcAft>
                <a:spcPts val="100"/>
              </a:spcAft>
              <a:buClr>
                <a:schemeClr val="tx2"/>
              </a:buClr>
              <a:buFont typeface="Wingdings" panose="05000000000000000000" pitchFamily="2" charset="2"/>
              <a:buChar char="§"/>
            </a:pPr>
            <a:endParaRPr lang="en-US"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en-US" dirty="0">
                <a:latin typeface="Neue Haas Grotesk Text Pro" panose="020B0504020202020204" pitchFamily="34" charset="0"/>
              </a:rPr>
              <a:t>The other operator is called "mixer" operator</a:t>
            </a:r>
            <a:endParaRPr lang="de-DE" dirty="0">
              <a:latin typeface="Neue Haas Grotesk Text Pro" panose="020B0504020202020204" pitchFamily="34" charset="0"/>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sp>
        <p:nvSpPr>
          <p:cNvPr id="32" name="Rechteck 31">
            <a:extLst>
              <a:ext uri="{FF2B5EF4-FFF2-40B4-BE49-F238E27FC236}">
                <a16:creationId xmlns:a16="http://schemas.microsoft.com/office/drawing/2014/main" id="{66E102CF-B6A2-4A7A-8C9E-33539CB56FF2}"/>
              </a:ext>
            </a:extLst>
          </p:cNvPr>
          <p:cNvSpPr/>
          <p:nvPr/>
        </p:nvSpPr>
        <p:spPr>
          <a:xfrm>
            <a:off x="577971" y="3405745"/>
            <a:ext cx="45719" cy="185065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hteck 32">
            <a:extLst>
              <a:ext uri="{FF2B5EF4-FFF2-40B4-BE49-F238E27FC236}">
                <a16:creationId xmlns:a16="http://schemas.microsoft.com/office/drawing/2014/main" id="{114E935A-DEBE-4F41-8D1C-EC565B7AB328}"/>
              </a:ext>
            </a:extLst>
          </p:cNvPr>
          <p:cNvSpPr/>
          <p:nvPr/>
        </p:nvSpPr>
        <p:spPr>
          <a:xfrm>
            <a:off x="623690" y="3405745"/>
            <a:ext cx="6596143" cy="185065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xtfeld 33">
            <a:extLst>
              <a:ext uri="{FF2B5EF4-FFF2-40B4-BE49-F238E27FC236}">
                <a16:creationId xmlns:a16="http://schemas.microsoft.com/office/drawing/2014/main" id="{FB72CB21-D109-43CC-859A-B330E19A211C}"/>
              </a:ext>
            </a:extLst>
          </p:cNvPr>
          <p:cNvSpPr txBox="1"/>
          <p:nvPr/>
        </p:nvSpPr>
        <p:spPr>
          <a:xfrm>
            <a:off x="764082" y="3507605"/>
            <a:ext cx="61023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52D5C"/>
              </a:buClr>
              <a:buSzPts val="2500"/>
              <a:buFont typeface="Arial"/>
              <a:buNone/>
              <a:tabLst/>
              <a:defRPr/>
            </a:pP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Mixing </a:t>
            </a:r>
            <a:r>
              <a:rPr kumimoji="0" lang="de-DE" sz="1800" b="1" i="0" u="none" strike="noStrike" kern="0" cap="none" spc="0" normalizeH="0" baseline="0" noProof="0" dirty="0" err="1">
                <a:ln>
                  <a:noFill/>
                </a:ln>
                <a:solidFill>
                  <a:srgbClr val="44546A"/>
                </a:solidFill>
                <a:effectLst/>
                <a:uLnTx/>
                <a:uFillTx/>
                <a:latin typeface="Neue Haas Grotesk Text Pro" panose="020B0504020202020204" pitchFamily="34" charset="77"/>
                <a:ea typeface="+mn-ea"/>
                <a:cs typeface="Arial"/>
                <a:sym typeface="Arial"/>
              </a:rPr>
              <a:t>operator</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 &amp; </a:t>
            </a:r>
            <a:r>
              <a:rPr kumimoji="0" lang="de-DE" sz="1800" b="1" i="0" u="none" strike="noStrike" kern="0" cap="none" spc="0" normalizeH="0" baseline="0" noProof="0" dirty="0" err="1">
                <a:ln>
                  <a:noFill/>
                </a:ln>
                <a:solidFill>
                  <a:srgbClr val="44546A"/>
                </a:solidFill>
                <a:effectLst/>
                <a:uLnTx/>
                <a:uFillTx/>
                <a:latin typeface="Neue Haas Grotesk Text Pro" panose="020B0504020202020204" pitchFamily="34" charset="77"/>
                <a:ea typeface="+mn-ea"/>
                <a:cs typeface="Arial"/>
                <a:sym typeface="Arial"/>
              </a:rPr>
              <a:t>unitary</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a:t>
            </a:r>
          </a:p>
        </p:txBody>
      </p:sp>
      <mc:AlternateContent xmlns:mc="http://schemas.openxmlformats.org/markup-compatibility/2006" xmlns:a14="http://schemas.microsoft.com/office/drawing/2010/main">
        <mc:Choice Requires="a14">
          <p:sp>
            <p:nvSpPr>
              <p:cNvPr id="39" name="Textfeld 38">
                <a:extLst>
                  <a:ext uri="{FF2B5EF4-FFF2-40B4-BE49-F238E27FC236}">
                    <a16:creationId xmlns:a16="http://schemas.microsoft.com/office/drawing/2014/main" id="{978803D1-6F0E-4CE0-8A93-B9DEE27D3B1D}"/>
                  </a:ext>
                </a:extLst>
              </p:cNvPr>
              <p:cNvSpPr txBox="1"/>
              <p:nvPr/>
            </p:nvSpPr>
            <p:spPr>
              <a:xfrm>
                <a:off x="856079" y="4011475"/>
                <a:ext cx="2167612" cy="764568"/>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𝐻</m:t>
                          </m:r>
                        </m:e>
                        <m:sub>
                          <m:r>
                            <a:rPr lang="de-DE" b="0" i="1" smtClean="0">
                              <a:latin typeface="Cambria Math" panose="02040503050406030204" pitchFamily="18" charset="0"/>
                            </a:rPr>
                            <m:t>𝑚</m:t>
                          </m:r>
                        </m:sub>
                      </m:sSub>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𝑋</m:t>
                              </m:r>
                            </m:e>
                            <m:sub>
                              <m:r>
                                <a:rPr lang="de-DE" b="0" i="1" smtClean="0">
                                  <a:latin typeface="Cambria Math" panose="02040503050406030204" pitchFamily="18" charset="0"/>
                                </a:rPr>
                                <m:t>𝑖</m:t>
                              </m:r>
                            </m:sub>
                          </m:sSub>
                        </m:e>
                      </m:nary>
                    </m:oMath>
                  </m:oMathPara>
                </a14:m>
                <a:endParaRPr lang="de-DE" dirty="0"/>
              </a:p>
            </p:txBody>
          </p:sp>
        </mc:Choice>
        <mc:Fallback xmlns="">
          <p:sp>
            <p:nvSpPr>
              <p:cNvPr id="39" name="Textfeld 38">
                <a:extLst>
                  <a:ext uri="{FF2B5EF4-FFF2-40B4-BE49-F238E27FC236}">
                    <a16:creationId xmlns:a16="http://schemas.microsoft.com/office/drawing/2014/main" id="{978803D1-6F0E-4CE0-8A93-B9DEE27D3B1D}"/>
                  </a:ext>
                </a:extLst>
              </p:cNvPr>
              <p:cNvSpPr txBox="1">
                <a:spLocks noRot="1" noChangeAspect="1" noMove="1" noResize="1" noEditPoints="1" noAdjustHandles="1" noChangeArrowheads="1" noChangeShapeType="1" noTextEdit="1"/>
              </p:cNvSpPr>
              <p:nvPr/>
            </p:nvSpPr>
            <p:spPr>
              <a:xfrm>
                <a:off x="856079" y="4011475"/>
                <a:ext cx="2167612" cy="764568"/>
              </a:xfrm>
              <a:prstGeom prst="rect">
                <a:avLst/>
              </a:prstGeom>
              <a:blipFill>
                <a:blip r:embed="rId7"/>
                <a:stretch>
                  <a:fillRect/>
                </a:stretch>
              </a:blipFill>
              <a:ln>
                <a:noFill/>
              </a:ln>
            </p:spPr>
            <p:txBody>
              <a:bodyPr/>
              <a:lstStyle/>
              <a:p>
                <a:r>
                  <a:rPr lang="de-DE">
                    <a:noFill/>
                  </a:rPr>
                  <a:t> </a:t>
                </a:r>
              </a:p>
            </p:txBody>
          </p:sp>
        </mc:Fallback>
      </mc:AlternateContent>
      <p:cxnSp>
        <p:nvCxnSpPr>
          <p:cNvPr id="5" name="Gerade Verbindung mit Pfeil 4">
            <a:extLst>
              <a:ext uri="{FF2B5EF4-FFF2-40B4-BE49-F238E27FC236}">
                <a16:creationId xmlns:a16="http://schemas.microsoft.com/office/drawing/2014/main" id="{DE9820A7-1D6D-4A92-BE71-0501929A4E58}"/>
              </a:ext>
            </a:extLst>
          </p:cNvPr>
          <p:cNvCxnSpPr/>
          <p:nvPr/>
        </p:nvCxnSpPr>
        <p:spPr>
          <a:xfrm>
            <a:off x="2911496" y="4386417"/>
            <a:ext cx="1335136" cy="0"/>
          </a:xfrm>
          <a:prstGeom prst="straightConnector1">
            <a:avLst/>
          </a:prstGeom>
          <a:ln w="28575">
            <a:solidFill>
              <a:schemeClr val="accent1">
                <a:lumMod val="5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68EF9543-A7DD-4A11-9A65-F2E405C16127}"/>
                  </a:ext>
                </a:extLst>
              </p:cNvPr>
              <p:cNvSpPr txBox="1"/>
              <p:nvPr/>
            </p:nvSpPr>
            <p:spPr>
              <a:xfrm>
                <a:off x="4212641" y="3894391"/>
                <a:ext cx="3059555" cy="98405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𝑈</m:t>
                          </m:r>
                        </m:e>
                        <m:sub>
                          <m:r>
                            <a:rPr lang="de-DE" b="0" i="1" smtClean="0">
                              <a:latin typeface="Cambria Math" panose="02040503050406030204" pitchFamily="18" charset="0"/>
                            </a:rPr>
                            <m:t>𝑚</m:t>
                          </m:r>
                        </m:sub>
                      </m:sSub>
                      <m:r>
                        <a:rPr lang="de-DE" b="0" i="1" smtClean="0">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exp</m:t>
                          </m:r>
                        </m:fName>
                        <m:e>
                          <m:d>
                            <m:dPr>
                              <m:ctrlPr>
                                <a:rPr lang="de-DE" b="0" i="1" smtClean="0">
                                  <a:latin typeface="Cambria Math" panose="02040503050406030204" pitchFamily="18" charset="0"/>
                                </a:rPr>
                              </m:ctrlPr>
                            </m:dPr>
                            <m:e>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 </m:t>
                              </m:r>
                              <m:r>
                                <a:rPr lang="de-DE" b="0" i="1" smtClean="0">
                                  <a:latin typeface="Cambria Math" panose="02040503050406030204" pitchFamily="18" charset="0"/>
                                </a:rPr>
                                <m:t>𝛾</m:t>
                              </m:r>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sub>
                                <m:sup>
                                  <m:r>
                                    <a:rPr lang="de-DE" i="1">
                                      <a:latin typeface="Cambria Math" panose="02040503050406030204" pitchFamily="18" charset="0"/>
                                    </a:rPr>
                                    <m:t> </m:t>
                                  </m:r>
                                </m:sup>
                                <m:e>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e>
                              </m:nary>
                            </m:e>
                          </m:d>
                        </m:e>
                      </m:func>
                    </m:oMath>
                  </m:oMathPara>
                </a14:m>
                <a:endParaRPr lang="de-DE" dirty="0"/>
              </a:p>
            </p:txBody>
          </p:sp>
        </mc:Choice>
        <mc:Fallback xmlns="">
          <p:sp>
            <p:nvSpPr>
              <p:cNvPr id="40" name="Textfeld 39">
                <a:extLst>
                  <a:ext uri="{FF2B5EF4-FFF2-40B4-BE49-F238E27FC236}">
                    <a16:creationId xmlns:a16="http://schemas.microsoft.com/office/drawing/2014/main" id="{68EF9543-A7DD-4A11-9A65-F2E405C16127}"/>
                  </a:ext>
                </a:extLst>
              </p:cNvPr>
              <p:cNvSpPr txBox="1">
                <a:spLocks noRot="1" noChangeAspect="1" noMove="1" noResize="1" noEditPoints="1" noAdjustHandles="1" noChangeArrowheads="1" noChangeShapeType="1" noTextEdit="1"/>
              </p:cNvSpPr>
              <p:nvPr/>
            </p:nvSpPr>
            <p:spPr>
              <a:xfrm>
                <a:off x="4212641" y="3894391"/>
                <a:ext cx="3059555" cy="984052"/>
              </a:xfrm>
              <a:prstGeom prst="rect">
                <a:avLst/>
              </a:prstGeom>
              <a:blipFill>
                <a:blip r:embed="rId8"/>
                <a:stretch>
                  <a:fillRect/>
                </a:stretch>
              </a:blipFill>
              <a:ln>
                <a:noFill/>
              </a:ln>
            </p:spPr>
            <p:txBody>
              <a:bodyPr/>
              <a:lstStyle/>
              <a:p>
                <a:r>
                  <a:rPr lang="de-DE">
                    <a:noFill/>
                  </a:rPr>
                  <a:t> </a:t>
                </a:r>
              </a:p>
            </p:txBody>
          </p:sp>
        </mc:Fallback>
      </mc:AlternateContent>
      <p:sp>
        <p:nvSpPr>
          <p:cNvPr id="42" name="Rechteck 41">
            <a:extLst>
              <a:ext uri="{FF2B5EF4-FFF2-40B4-BE49-F238E27FC236}">
                <a16:creationId xmlns:a16="http://schemas.microsoft.com/office/drawing/2014/main" id="{35B61B95-8B46-467E-A221-EEA5022C4824}"/>
              </a:ext>
            </a:extLst>
          </p:cNvPr>
          <p:cNvSpPr/>
          <p:nvPr/>
        </p:nvSpPr>
        <p:spPr>
          <a:xfrm>
            <a:off x="7587766" y="3405745"/>
            <a:ext cx="45719" cy="185065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hteck 42">
            <a:extLst>
              <a:ext uri="{FF2B5EF4-FFF2-40B4-BE49-F238E27FC236}">
                <a16:creationId xmlns:a16="http://schemas.microsoft.com/office/drawing/2014/main" id="{85A07A46-8937-426C-B106-8ED8E0B3BCD7}"/>
              </a:ext>
            </a:extLst>
          </p:cNvPr>
          <p:cNvSpPr/>
          <p:nvPr/>
        </p:nvSpPr>
        <p:spPr>
          <a:xfrm>
            <a:off x="7633485" y="3405745"/>
            <a:ext cx="3872247" cy="185065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Textfeld 43">
            <a:extLst>
              <a:ext uri="{FF2B5EF4-FFF2-40B4-BE49-F238E27FC236}">
                <a16:creationId xmlns:a16="http://schemas.microsoft.com/office/drawing/2014/main" id="{FF3751AD-F77C-40EE-8753-C47384C8B3DB}"/>
              </a:ext>
            </a:extLst>
          </p:cNvPr>
          <p:cNvSpPr txBox="1"/>
          <p:nvPr/>
        </p:nvSpPr>
        <p:spPr>
          <a:xfrm>
            <a:off x="7754847" y="3507605"/>
            <a:ext cx="222501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52D5C"/>
              </a:buClr>
              <a:buSzPts val="2500"/>
              <a:buFont typeface="Arial"/>
              <a:buNone/>
              <a:tabLst/>
              <a:defRPr/>
            </a:pPr>
            <a:r>
              <a:rPr lang="de-DE" b="1" kern="0" dirty="0">
                <a:solidFill>
                  <a:srgbClr val="44546A"/>
                </a:solidFill>
                <a:latin typeface="Neue Haas Grotesk Text Pro" panose="020B0504020202020204" pitchFamily="34" charset="77"/>
                <a:cs typeface="Arial"/>
                <a:sym typeface="Arial"/>
              </a:rPr>
              <a:t>Cost </a:t>
            </a:r>
            <a:r>
              <a:rPr lang="de-DE" b="1" kern="0" dirty="0" err="1">
                <a:solidFill>
                  <a:srgbClr val="44546A"/>
                </a:solidFill>
                <a:latin typeface="Neue Haas Grotesk Text Pro" panose="020B0504020202020204" pitchFamily="34" charset="77"/>
                <a:cs typeface="Arial"/>
                <a:sym typeface="Arial"/>
              </a:rPr>
              <a:t>unitary</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a:t>
            </a:r>
          </a:p>
        </p:txBody>
      </p:sp>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7C517535-4CF1-4801-9A18-793443FC5183}"/>
                  </a:ext>
                </a:extLst>
              </p:cNvPr>
              <p:cNvSpPr txBox="1"/>
              <p:nvPr/>
            </p:nvSpPr>
            <p:spPr>
              <a:xfrm>
                <a:off x="7337576" y="4011475"/>
                <a:ext cx="3059555"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𝑈</m:t>
                          </m:r>
                        </m:e>
                        <m:sub>
                          <m:r>
                            <a:rPr lang="de-DE" b="0" i="1" smtClean="0">
                              <a:latin typeface="Cambria Math" panose="02040503050406030204" pitchFamily="18" charset="0"/>
                            </a:rPr>
                            <m:t>𝑚</m:t>
                          </m:r>
                        </m:sub>
                      </m:sSub>
                      <m:r>
                        <a:rPr lang="de-DE" b="0" i="1" smtClean="0">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exp</m:t>
                          </m:r>
                        </m:fName>
                        <m:e>
                          <m:d>
                            <m:dPr>
                              <m:ctrlPr>
                                <a:rPr lang="de-DE" b="0" i="1" smtClean="0">
                                  <a:latin typeface="Cambria Math" panose="02040503050406030204" pitchFamily="18" charset="0"/>
                                </a:rPr>
                              </m:ctrlPr>
                            </m:dPr>
                            <m:e>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 </m:t>
                              </m:r>
                              <m:r>
                                <a:rPr lang="de-DE" b="0" i="1" smtClean="0">
                                  <a:latin typeface="Cambria Math" panose="02040503050406030204" pitchFamily="18" charset="0"/>
                                </a:rPr>
                                <m:t>𝛽</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𝐻</m:t>
                                  </m:r>
                                </m:e>
                                <m:sub>
                                  <m:r>
                                    <a:rPr lang="de-DE" b="0" i="1" smtClean="0">
                                      <a:latin typeface="Cambria Math" panose="02040503050406030204" pitchFamily="18" charset="0"/>
                                    </a:rPr>
                                    <m:t>𝑐</m:t>
                                  </m:r>
                                </m:sub>
                              </m:sSub>
                            </m:e>
                          </m:d>
                        </m:e>
                      </m:func>
                    </m:oMath>
                  </m:oMathPara>
                </a14:m>
                <a:endParaRPr lang="de-DE" dirty="0"/>
              </a:p>
            </p:txBody>
          </p:sp>
        </mc:Choice>
        <mc:Fallback xmlns="">
          <p:sp>
            <p:nvSpPr>
              <p:cNvPr id="45" name="Textfeld 44">
                <a:extLst>
                  <a:ext uri="{FF2B5EF4-FFF2-40B4-BE49-F238E27FC236}">
                    <a16:creationId xmlns:a16="http://schemas.microsoft.com/office/drawing/2014/main" id="{7C517535-4CF1-4801-9A18-793443FC5183}"/>
                  </a:ext>
                </a:extLst>
              </p:cNvPr>
              <p:cNvSpPr txBox="1">
                <a:spLocks noRot="1" noChangeAspect="1" noMove="1" noResize="1" noEditPoints="1" noAdjustHandles="1" noChangeArrowheads="1" noChangeShapeType="1" noTextEdit="1"/>
              </p:cNvSpPr>
              <p:nvPr/>
            </p:nvSpPr>
            <p:spPr>
              <a:xfrm>
                <a:off x="7337576" y="4011475"/>
                <a:ext cx="3059555" cy="369332"/>
              </a:xfrm>
              <a:prstGeom prst="rect">
                <a:avLst/>
              </a:prstGeom>
              <a:blipFill>
                <a:blip r:embed="rId9"/>
                <a:stretch>
                  <a:fillRect b="-13115"/>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6" name="Textfeld 45">
                <a:extLst>
                  <a:ext uri="{FF2B5EF4-FFF2-40B4-BE49-F238E27FC236}">
                    <a16:creationId xmlns:a16="http://schemas.microsoft.com/office/drawing/2014/main" id="{5B1C8E7E-90ED-491B-B07E-891A82F4DC8E}"/>
                  </a:ext>
                </a:extLst>
              </p:cNvPr>
              <p:cNvSpPr txBox="1"/>
              <p:nvPr/>
            </p:nvSpPr>
            <p:spPr>
              <a:xfrm>
                <a:off x="7883675" y="4536187"/>
                <a:ext cx="3059555" cy="369332"/>
              </a:xfrm>
              <a:prstGeom prst="rect">
                <a:avLst/>
              </a:prstGeom>
              <a:noFill/>
              <a:ln>
                <a:noFill/>
              </a:ln>
            </p:spPr>
            <p:txBody>
              <a:bodyPr wrap="square" rtlCol="0">
                <a:spAutoFit/>
              </a:bodyPr>
              <a:lstStyle/>
              <a:p>
                <a:r>
                  <a:rPr lang="de-DE" dirty="0" err="1">
                    <a:latin typeface="Neue Haas Grotesk Text Pro" panose="020B0504020202020204" pitchFamily="34" charset="0"/>
                  </a:rPr>
                  <a:t>for</a:t>
                </a:r>
                <a:r>
                  <a:rPr lang="de-DE" dirty="0">
                    <a:latin typeface="Neue Haas Grotesk Text Pro" panose="020B0504020202020204" pitchFamily="34" charset="0"/>
                  </a:rPr>
                  <a:t>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𝐻</m:t>
                        </m:r>
                      </m:e>
                      <m:sub>
                        <m:r>
                          <a:rPr lang="de-DE" b="0" i="1" smtClean="0">
                            <a:latin typeface="Cambria Math" panose="02040503050406030204" pitchFamily="18" charset="0"/>
                          </a:rPr>
                          <m:t>𝑐</m:t>
                        </m:r>
                      </m:sub>
                    </m:sSub>
                  </m:oMath>
                </a14:m>
                <a:r>
                  <a:rPr lang="de-DE" dirty="0">
                    <a:latin typeface="Neue Haas Grotesk Text Pro" panose="020B0504020202020204" pitchFamily="34" charset="0"/>
                  </a:rPr>
                  <a:t> </a:t>
                </a:r>
                <a:r>
                  <a:rPr lang="de-DE" dirty="0" err="1">
                    <a:latin typeface="Neue Haas Grotesk Text Pro" panose="020B0504020202020204" pitchFamily="34" charset="0"/>
                  </a:rPr>
                  <a:t>as</a:t>
                </a:r>
                <a:r>
                  <a:rPr lang="de-DE" dirty="0">
                    <a:latin typeface="Neue Haas Grotesk Text Pro" panose="020B0504020202020204" pitchFamily="34" charset="0"/>
                  </a:rPr>
                  <a:t> cost </a:t>
                </a:r>
                <a:r>
                  <a:rPr lang="de-DE" dirty="0" err="1">
                    <a:latin typeface="Neue Haas Grotesk Text Pro" panose="020B0504020202020204" pitchFamily="34" charset="0"/>
                  </a:rPr>
                  <a:t>Hamiltonian</a:t>
                </a:r>
                <a:r>
                  <a:rPr lang="de-DE" dirty="0">
                    <a:latin typeface="Neue Haas Grotesk Text Pro" panose="020B0504020202020204" pitchFamily="34" charset="0"/>
                  </a:rPr>
                  <a:t> </a:t>
                </a:r>
              </a:p>
            </p:txBody>
          </p:sp>
        </mc:Choice>
        <mc:Fallback xmlns="">
          <p:sp>
            <p:nvSpPr>
              <p:cNvPr id="46" name="Textfeld 45">
                <a:extLst>
                  <a:ext uri="{FF2B5EF4-FFF2-40B4-BE49-F238E27FC236}">
                    <a16:creationId xmlns:a16="http://schemas.microsoft.com/office/drawing/2014/main" id="{5B1C8E7E-90ED-491B-B07E-891A82F4DC8E}"/>
                  </a:ext>
                </a:extLst>
              </p:cNvPr>
              <p:cNvSpPr txBox="1">
                <a:spLocks noRot="1" noChangeAspect="1" noMove="1" noResize="1" noEditPoints="1" noAdjustHandles="1" noChangeArrowheads="1" noChangeShapeType="1" noTextEdit="1"/>
              </p:cNvSpPr>
              <p:nvPr/>
            </p:nvSpPr>
            <p:spPr>
              <a:xfrm>
                <a:off x="7883675" y="4536187"/>
                <a:ext cx="3059555" cy="369332"/>
              </a:xfrm>
              <a:prstGeom prst="rect">
                <a:avLst/>
              </a:prstGeom>
              <a:blipFill>
                <a:blip r:embed="rId10"/>
                <a:stretch>
                  <a:fillRect l="-1594" t="-8197" b="-24590"/>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5CC87D1F-139C-450E-B49C-3D0984CB5A23}"/>
                  </a:ext>
                </a:extLst>
              </p:cNvPr>
              <p:cNvSpPr/>
              <p:nvPr/>
            </p:nvSpPr>
            <p:spPr>
              <a:xfrm>
                <a:off x="577971" y="5303681"/>
                <a:ext cx="6096000" cy="659155"/>
              </a:xfrm>
              <a:prstGeom prst="rect">
                <a:avLst/>
              </a:prstGeom>
            </p:spPr>
            <p:txBody>
              <a:bodyPr>
                <a:spAutoFit/>
              </a:bodyPr>
              <a:lstStyle/>
              <a:p>
                <a:pPr marL="285750" indent="-285750">
                  <a:spcAft>
                    <a:spcPts val="100"/>
                  </a:spcAft>
                  <a:buClr>
                    <a:schemeClr val="tx2"/>
                  </a:buClr>
                  <a:buFont typeface="Wingdings" panose="05000000000000000000" pitchFamily="2" charset="2"/>
                  <a:buChar char="§"/>
                </a:pPr>
                <a:endParaRPr lang="en-US"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en-US" dirty="0">
                    <a:latin typeface="Neue Haas Grotesk Text Pro" panose="020B0504020202020204" pitchFamily="34" charset="0"/>
                  </a:rPr>
                  <a:t>Here </a:t>
                </a:r>
                <a14:m>
                  <m:oMath xmlns:m="http://schemas.openxmlformats.org/officeDocument/2006/math">
                    <m:r>
                      <a:rPr lang="en-US" i="1" dirty="0" smtClean="0">
                        <a:latin typeface="Cambria Math" panose="02040503050406030204" pitchFamily="18" charset="0"/>
                      </a:rPr>
                      <m:t>𝛽</m:t>
                    </m:r>
                    <m:r>
                      <a:rPr lang="en-US" i="1" dirty="0" smtClean="0">
                        <a:latin typeface="Cambria Math" panose="02040503050406030204" pitchFamily="18" charset="0"/>
                      </a:rPr>
                      <m:t> </m:t>
                    </m:r>
                  </m:oMath>
                </a14:m>
                <a:r>
                  <a:rPr lang="en-US" dirty="0">
                    <a:latin typeface="Neue Haas Grotesk Text Pro" panose="020B0504020202020204" pitchFamily="34" charset="0"/>
                  </a:rPr>
                  <a:t>and </a:t>
                </a:r>
                <a14:m>
                  <m:oMath xmlns:m="http://schemas.openxmlformats.org/officeDocument/2006/math">
                    <m:r>
                      <a:rPr lang="en-US" i="1" dirty="0" smtClean="0">
                        <a:latin typeface="Cambria Math" panose="02040503050406030204" pitchFamily="18" charset="0"/>
                      </a:rPr>
                      <m:t>𝛾</m:t>
                    </m:r>
                    <m:r>
                      <a:rPr lang="en-US" i="1" dirty="0" smtClean="0">
                        <a:latin typeface="Cambria Math" panose="02040503050406030204" pitchFamily="18" charset="0"/>
                      </a:rPr>
                      <m:t> </m:t>
                    </m:r>
                  </m:oMath>
                </a14:m>
                <a:r>
                  <a:rPr lang="en-US" dirty="0">
                    <a:latin typeface="Neue Haas Grotesk Text Pro" panose="020B0504020202020204" pitchFamily="34" charset="0"/>
                  </a:rPr>
                  <a:t>are trainable parameters </a:t>
                </a:r>
                <a:endParaRPr lang="de-DE" dirty="0">
                  <a:latin typeface="Neue Haas Grotesk Text Pro" panose="020B0504020202020204" pitchFamily="34" charset="0"/>
                </a:endParaRPr>
              </a:p>
            </p:txBody>
          </p:sp>
        </mc:Choice>
        <mc:Fallback xmlns="">
          <p:sp>
            <p:nvSpPr>
              <p:cNvPr id="6" name="Rechteck 5">
                <a:extLst>
                  <a:ext uri="{FF2B5EF4-FFF2-40B4-BE49-F238E27FC236}">
                    <a16:creationId xmlns:a16="http://schemas.microsoft.com/office/drawing/2014/main" id="{5CC87D1F-139C-450E-B49C-3D0984CB5A23}"/>
                  </a:ext>
                </a:extLst>
              </p:cNvPr>
              <p:cNvSpPr>
                <a:spLocks noRot="1" noChangeAspect="1" noMove="1" noResize="1" noEditPoints="1" noAdjustHandles="1" noChangeArrowheads="1" noChangeShapeType="1" noTextEdit="1"/>
              </p:cNvSpPr>
              <p:nvPr/>
            </p:nvSpPr>
            <p:spPr>
              <a:xfrm>
                <a:off x="577971" y="5303681"/>
                <a:ext cx="6096000" cy="659155"/>
              </a:xfrm>
              <a:prstGeom prst="rect">
                <a:avLst/>
              </a:prstGeom>
              <a:blipFill>
                <a:blip r:embed="rId11"/>
                <a:stretch>
                  <a:fillRect l="-700" b="-13889"/>
                </a:stretch>
              </a:blipFill>
            </p:spPr>
            <p:txBody>
              <a:bodyPr/>
              <a:lstStyle/>
              <a:p>
                <a:r>
                  <a:rPr lang="de-DE">
                    <a:noFill/>
                  </a:rPr>
                  <a:t> </a:t>
                </a:r>
              </a:p>
            </p:txBody>
          </p:sp>
        </mc:Fallback>
      </mc:AlternateContent>
    </p:spTree>
    <p:extLst>
      <p:ext uri="{BB962C8B-B14F-4D97-AF65-F5344CB8AC3E}">
        <p14:creationId xmlns:p14="http://schemas.microsoft.com/office/powerpoint/2010/main" val="1274635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lvl="0">
              <a:defRPr/>
            </a:pPr>
            <a:r>
              <a:rPr lang="en-US" kern="0" dirty="0">
                <a:latin typeface="Neue Haas Grotesk Text Pro" panose="020B0504020202020204" pitchFamily="34" charset="77"/>
              </a:rPr>
              <a:t>Digital and analog quantum algorithms</a:t>
            </a:r>
            <a:endParaRPr lang="de-DE" dirty="0"/>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spcBef>
                <a:spcPts val="0"/>
              </a:spcBef>
              <a:defRPr/>
            </a:pPr>
            <a:r>
              <a:rPr lang="en-US" kern="0" dirty="0">
                <a:latin typeface="Neue Haas Grotesk Text Pro" panose="020B0504020202020204" pitchFamily="34" charset="77"/>
              </a:rPr>
              <a:t>Quantum Adiabatic Evolution (QAE) </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6B0C51A4-2507-006A-037E-A92B94AB3B24}"/>
                  </a:ext>
                </a:extLst>
              </p:cNvPr>
              <p:cNvSpPr txBox="1"/>
              <p:nvPr/>
            </p:nvSpPr>
            <p:spPr>
              <a:xfrm>
                <a:off x="577971" y="1477868"/>
                <a:ext cx="10248526" cy="1238801"/>
              </a:xfrm>
              <a:prstGeom prst="rect">
                <a:avLst/>
              </a:prstGeom>
              <a:noFill/>
            </p:spPr>
            <p:txBody>
              <a:bodyPr wrap="square" rtlCol="0">
                <a:spAutoFit/>
              </a:bodyPr>
              <a:lstStyle/>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Definition </a:t>
                </a:r>
                <a:r>
                  <a:rPr lang="de-DE" dirty="0" err="1">
                    <a:latin typeface="Neue Haas Grotesk Text Pro" panose="020B0504020202020204" pitchFamily="34" charset="0"/>
                  </a:rPr>
                  <a:t>of</a:t>
                </a:r>
                <a:r>
                  <a:rPr lang="de-DE" dirty="0">
                    <a:latin typeface="Neue Haas Grotesk Text Pro" panose="020B0504020202020204" pitchFamily="34" charset="0"/>
                  </a:rPr>
                  <a:t> a simple </a:t>
                </a:r>
                <a:r>
                  <a:rPr lang="de-DE" dirty="0" err="1">
                    <a:latin typeface="Neue Haas Grotesk Text Pro" panose="020B0504020202020204" pitchFamily="34" charset="0"/>
                  </a:rPr>
                  <a:t>Hamiltonian</a:t>
                </a:r>
                <a:r>
                  <a:rPr lang="de-DE" dirty="0">
                    <a:latin typeface="Neue Haas Grotesk Text Pro" panose="020B0504020202020204" pitchFamily="34" charset="0"/>
                  </a:rPr>
                  <a:t> with </a:t>
                </a:r>
                <a:r>
                  <a:rPr lang="de-DE" dirty="0" err="1">
                    <a:latin typeface="Neue Haas Grotesk Text Pro" panose="020B0504020202020204" pitchFamily="34" charset="0"/>
                  </a:rPr>
                  <a:t>known</a:t>
                </a:r>
                <a:r>
                  <a:rPr lang="de-DE" dirty="0">
                    <a:latin typeface="Neue Haas Grotesk Text Pro" panose="020B0504020202020204" pitchFamily="34" charset="0"/>
                  </a:rPr>
                  <a:t> </a:t>
                </a:r>
                <a:r>
                  <a:rPr lang="de-DE" dirty="0" err="1">
                    <a:latin typeface="Neue Haas Grotesk Text Pro" panose="020B0504020202020204" pitchFamily="34" charset="0"/>
                  </a:rPr>
                  <a:t>ground</a:t>
                </a:r>
                <a:r>
                  <a:rPr lang="de-DE" dirty="0">
                    <a:latin typeface="Neue Haas Grotesk Text Pro" panose="020B0504020202020204" pitchFamily="34" charset="0"/>
                  </a:rPr>
                  <a:t> </a:t>
                </a:r>
                <a:r>
                  <a:rPr lang="de-DE" dirty="0" err="1">
                    <a:latin typeface="Neue Haas Grotesk Text Pro" panose="020B0504020202020204" pitchFamily="34" charset="0"/>
                  </a:rPr>
                  <a:t>state</a:t>
                </a:r>
                <a:r>
                  <a:rPr lang="de-DE" dirty="0">
                    <a:latin typeface="Neue Haas Grotesk Text Pro" panose="020B0504020202020204" pitchFamily="34" charset="0"/>
                  </a:rPr>
                  <a:t> </a:t>
                </a:r>
              </a:p>
              <a:p>
                <a:pPr marL="285750" indent="-285750">
                  <a:spcAft>
                    <a:spcPts val="100"/>
                  </a:spcAft>
                  <a:buClr>
                    <a:schemeClr val="tx2"/>
                  </a:buClr>
                  <a:buFont typeface="Wingdings" panose="05000000000000000000" pitchFamily="2" charset="2"/>
                  <a:buChar char="§"/>
                </a:pPr>
                <a:endParaRPr lang="de-DE"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de-DE" dirty="0" err="1">
                    <a:latin typeface="Neue Haas Grotesk Text Pro" panose="020B0504020202020204" pitchFamily="34" charset="0"/>
                  </a:rPr>
                  <a:t>Adiabatic</a:t>
                </a:r>
                <a:r>
                  <a:rPr lang="de-DE" dirty="0">
                    <a:latin typeface="Neue Haas Grotesk Text Pro" panose="020B0504020202020204" pitchFamily="34" charset="0"/>
                  </a:rPr>
                  <a:t> </a:t>
                </a:r>
                <a:r>
                  <a:rPr lang="de-DE" dirty="0" err="1">
                    <a:latin typeface="Neue Haas Grotesk Text Pro" panose="020B0504020202020204" pitchFamily="34" charset="0"/>
                  </a:rPr>
                  <a:t>transfer</a:t>
                </a:r>
                <a:r>
                  <a:rPr lang="de-DE" dirty="0">
                    <a:latin typeface="Neue Haas Grotesk Text Pro" panose="020B0504020202020204" pitchFamily="34" charset="0"/>
                  </a:rPr>
                  <a:t> to </a:t>
                </a:r>
                <a:r>
                  <a:rPr lang="de-DE" dirty="0" err="1">
                    <a:latin typeface="Neue Haas Grotesk Text Pro" panose="020B0504020202020204" pitchFamily="34" charset="0"/>
                  </a:rPr>
                  <a:t>the</a:t>
                </a:r>
                <a:r>
                  <a:rPr lang="de-DE" dirty="0">
                    <a:latin typeface="Neue Haas Grotesk Text Pro" panose="020B0504020202020204" pitchFamily="34" charset="0"/>
                  </a:rPr>
                  <a:t> cost </a:t>
                </a:r>
                <a:r>
                  <a:rPr lang="de-DE" dirty="0" err="1">
                    <a:latin typeface="Neue Haas Grotesk Text Pro" panose="020B0504020202020204" pitchFamily="34" charset="0"/>
                  </a:rPr>
                  <a:t>Hamiltonian</a:t>
                </a:r>
                <a:r>
                  <a:rPr lang="de-DE" dirty="0">
                    <a:latin typeface="Neue Haas Grotesk Text Pro" panose="020B0504020202020204" pitchFamily="34" charset="0"/>
                  </a:rPr>
                  <a:t> in a time </a:t>
                </a:r>
                <a:r>
                  <a:rPr lang="de-DE" dirty="0" err="1">
                    <a:latin typeface="Neue Haas Grotesk Text Pro" panose="020B0504020202020204" pitchFamily="34" charset="0"/>
                  </a:rPr>
                  <a:t>interval</a:t>
                </a:r>
                <a:r>
                  <a:rPr lang="de-DE" dirty="0">
                    <a:latin typeface="Neue Haas Grotesk Text Pro" panose="020B0504020202020204" pitchFamily="34" charset="0"/>
                  </a:rPr>
                  <a:t> </a:t>
                </a:r>
                <a14:m>
                  <m:oMath xmlns:m="http://schemas.openxmlformats.org/officeDocument/2006/math">
                    <m:r>
                      <a:rPr lang="de-DE" b="0" i="1" smtClean="0">
                        <a:latin typeface="Cambria Math" panose="02040503050406030204" pitchFamily="18" charset="0"/>
                      </a:rPr>
                      <m:t>𝑡</m:t>
                    </m:r>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0,1</m:t>
                        </m:r>
                      </m:e>
                    </m:d>
                  </m:oMath>
                </a14:m>
                <a:endParaRPr lang="de-DE" dirty="0">
                  <a:latin typeface="Neue Haas Grotesk Text Pro" panose="020B0504020202020204" pitchFamily="34" charset="0"/>
                </a:endParaRPr>
              </a:p>
              <a:p>
                <a:pPr>
                  <a:spcAft>
                    <a:spcPts val="100"/>
                  </a:spcAft>
                </a:pPr>
                <a:endParaRPr lang="de-DE" dirty="0">
                  <a:latin typeface="Neue Haas Grotesk Text Pro" panose="020B0504020202020204" pitchFamily="34" charset="0"/>
                </a:endParaRPr>
              </a:p>
            </p:txBody>
          </p:sp>
        </mc:Choice>
        <mc:Fallback xmlns="">
          <p:sp>
            <p:nvSpPr>
              <p:cNvPr id="3" name="Textfeld 2">
                <a:extLst>
                  <a:ext uri="{FF2B5EF4-FFF2-40B4-BE49-F238E27FC236}">
                    <a16:creationId xmlns:a16="http://schemas.microsoft.com/office/drawing/2014/main" id="{6B0C51A4-2507-006A-037E-A92B94AB3B24}"/>
                  </a:ext>
                </a:extLst>
              </p:cNvPr>
              <p:cNvSpPr txBox="1">
                <a:spLocks noRot="1" noChangeAspect="1" noMove="1" noResize="1" noEditPoints="1" noAdjustHandles="1" noChangeArrowheads="1" noChangeShapeType="1" noTextEdit="1"/>
              </p:cNvSpPr>
              <p:nvPr/>
            </p:nvSpPr>
            <p:spPr>
              <a:xfrm>
                <a:off x="577971" y="1477868"/>
                <a:ext cx="10248526" cy="1238801"/>
              </a:xfrm>
              <a:prstGeom prst="rect">
                <a:avLst/>
              </a:prstGeom>
              <a:blipFill>
                <a:blip r:embed="rId7"/>
                <a:stretch>
                  <a:fillRect l="-416" t="-2451"/>
                </a:stretch>
              </a:blipFill>
            </p:spPr>
            <p:txBody>
              <a:bodyPr/>
              <a:lstStyle/>
              <a:p>
                <a:r>
                  <a:rPr lang="de-DE">
                    <a:noFill/>
                  </a:rPr>
                  <a:t> </a:t>
                </a:r>
              </a:p>
            </p:txBody>
          </p:sp>
        </mc:Fallback>
      </mc:AlternateContent>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grpSp>
        <p:nvGrpSpPr>
          <p:cNvPr id="14" name="Gruppieren 13">
            <a:extLst>
              <a:ext uri="{FF2B5EF4-FFF2-40B4-BE49-F238E27FC236}">
                <a16:creationId xmlns:a16="http://schemas.microsoft.com/office/drawing/2014/main" id="{CC3FF1B8-2955-445B-8525-9D96AC8B1CE3}"/>
              </a:ext>
            </a:extLst>
          </p:cNvPr>
          <p:cNvGrpSpPr/>
          <p:nvPr/>
        </p:nvGrpSpPr>
        <p:grpSpPr>
          <a:xfrm>
            <a:off x="577971" y="2814810"/>
            <a:ext cx="10589627" cy="2180477"/>
            <a:chOff x="699715" y="3478696"/>
            <a:chExt cx="10589627" cy="2357561"/>
          </a:xfrm>
        </p:grpSpPr>
        <p:sp>
          <p:nvSpPr>
            <p:cNvPr id="15" name="Rechteck 14">
              <a:extLst>
                <a:ext uri="{FF2B5EF4-FFF2-40B4-BE49-F238E27FC236}">
                  <a16:creationId xmlns:a16="http://schemas.microsoft.com/office/drawing/2014/main" id="{CA7534AF-4C70-46EF-BE11-951DFB594F29}"/>
                </a:ext>
              </a:extLst>
            </p:cNvPr>
            <p:cNvSpPr/>
            <p:nvPr/>
          </p:nvSpPr>
          <p:spPr>
            <a:xfrm>
              <a:off x="699715" y="3478696"/>
              <a:ext cx="45719" cy="235756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hteck 17">
              <a:extLst>
                <a:ext uri="{FF2B5EF4-FFF2-40B4-BE49-F238E27FC236}">
                  <a16:creationId xmlns:a16="http://schemas.microsoft.com/office/drawing/2014/main" id="{1A466C4F-5A5A-44F5-BC84-4BC619A7D258}"/>
                </a:ext>
              </a:extLst>
            </p:cNvPr>
            <p:cNvSpPr/>
            <p:nvPr/>
          </p:nvSpPr>
          <p:spPr>
            <a:xfrm>
              <a:off x="745434" y="3478696"/>
              <a:ext cx="10543908" cy="23575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0" name="Textfeld 19">
            <a:extLst>
              <a:ext uri="{FF2B5EF4-FFF2-40B4-BE49-F238E27FC236}">
                <a16:creationId xmlns:a16="http://schemas.microsoft.com/office/drawing/2014/main" id="{2DE4360F-9916-4112-BAFD-B52F8DA5043A}"/>
              </a:ext>
            </a:extLst>
          </p:cNvPr>
          <p:cNvSpPr txBox="1"/>
          <p:nvPr/>
        </p:nvSpPr>
        <p:spPr>
          <a:xfrm>
            <a:off x="764082" y="2916671"/>
            <a:ext cx="61023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52D5C"/>
              </a:buClr>
              <a:buSzPts val="2500"/>
              <a:buFont typeface="Arial"/>
              <a:buNone/>
              <a:tabLst/>
              <a:defRPr/>
            </a:pPr>
            <a:r>
              <a:rPr kumimoji="0" lang="de-DE" sz="1800" b="1" i="0" u="none" strike="noStrike" kern="0" cap="none" spc="0" normalizeH="0" baseline="0" noProof="0" dirty="0" err="1">
                <a:ln>
                  <a:noFill/>
                </a:ln>
                <a:solidFill>
                  <a:srgbClr val="44546A"/>
                </a:solidFill>
                <a:effectLst/>
                <a:uLnTx/>
                <a:uFillTx/>
                <a:latin typeface="Neue Haas Grotesk Text Pro" panose="020B0504020202020204" pitchFamily="34" charset="77"/>
                <a:ea typeface="+mn-ea"/>
                <a:cs typeface="Arial"/>
                <a:sym typeface="Arial"/>
              </a:rPr>
              <a:t>Adiabatic</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 </a:t>
            </a:r>
            <a:r>
              <a:rPr kumimoji="0" lang="de-DE" sz="1800" b="1" i="0" u="none" strike="noStrike" kern="0" cap="none" spc="0" normalizeH="0" baseline="0" noProof="0" dirty="0" err="1">
                <a:ln>
                  <a:noFill/>
                </a:ln>
                <a:solidFill>
                  <a:srgbClr val="44546A"/>
                </a:solidFill>
                <a:effectLst/>
                <a:uLnTx/>
                <a:uFillTx/>
                <a:latin typeface="Neue Haas Grotesk Text Pro" panose="020B0504020202020204" pitchFamily="34" charset="77"/>
                <a:ea typeface="+mn-ea"/>
                <a:cs typeface="Arial"/>
                <a:sym typeface="Arial"/>
              </a:rPr>
              <a:t>transfer</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a:t>
            </a:r>
          </a:p>
        </p:txBody>
      </p:sp>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B1E9DF87-E001-4C1F-8203-200C74CE7A7B}"/>
                  </a:ext>
                </a:extLst>
              </p:cNvPr>
              <p:cNvSpPr txBox="1"/>
              <p:nvPr/>
            </p:nvSpPr>
            <p:spPr>
              <a:xfrm>
                <a:off x="885826" y="3429000"/>
                <a:ext cx="3059555" cy="369332"/>
              </a:xfrm>
              <a:prstGeom prst="rect">
                <a:avLst/>
              </a:prstGeom>
              <a:noFill/>
              <a:ln>
                <a:noFill/>
              </a:ln>
            </p:spPr>
            <p:txBody>
              <a:bodyPr wrap="square" rtlCol="0">
                <a:spAutoFit/>
              </a:bodyPr>
              <a:lstStyle/>
              <a:p>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𝐻</m:t>
                        </m:r>
                      </m:e>
                      <m:sub>
                        <m:r>
                          <a:rPr lang="de-DE" b="0" i="1" smtClean="0">
                            <a:latin typeface="Cambria Math" panose="02040503050406030204" pitchFamily="18" charset="0"/>
                          </a:rPr>
                          <m:t>𝑐</m:t>
                        </m:r>
                      </m:sub>
                    </m:sSub>
                  </m:oMath>
                </a14:m>
                <a:r>
                  <a:rPr lang="de-DE" dirty="0">
                    <a:latin typeface="Neue Haas Grotesk Text Pro" panose="020B0504020202020204" pitchFamily="34" charset="0"/>
                  </a:rPr>
                  <a:t> </a:t>
                </a:r>
                <a:r>
                  <a:rPr lang="de-DE" dirty="0" err="1">
                    <a:latin typeface="Neue Haas Grotesk Text Pro" panose="020B0504020202020204" pitchFamily="34" charset="0"/>
                  </a:rPr>
                  <a:t>as</a:t>
                </a:r>
                <a:r>
                  <a:rPr lang="de-DE" dirty="0">
                    <a:latin typeface="Neue Haas Grotesk Text Pro" panose="020B0504020202020204" pitchFamily="34" charset="0"/>
                  </a:rPr>
                  <a:t> cost </a:t>
                </a:r>
                <a:r>
                  <a:rPr lang="de-DE" dirty="0" err="1">
                    <a:latin typeface="Neue Haas Grotesk Text Pro" panose="020B0504020202020204" pitchFamily="34" charset="0"/>
                  </a:rPr>
                  <a:t>Hamiltonian</a:t>
                </a:r>
                <a:r>
                  <a:rPr lang="de-DE" dirty="0">
                    <a:latin typeface="Neue Haas Grotesk Text Pro" panose="020B0504020202020204" pitchFamily="34" charset="0"/>
                  </a:rPr>
                  <a:t> </a:t>
                </a:r>
              </a:p>
            </p:txBody>
          </p:sp>
        </mc:Choice>
        <mc:Fallback xmlns="">
          <p:sp>
            <p:nvSpPr>
              <p:cNvPr id="31" name="Textfeld 30">
                <a:extLst>
                  <a:ext uri="{FF2B5EF4-FFF2-40B4-BE49-F238E27FC236}">
                    <a16:creationId xmlns:a16="http://schemas.microsoft.com/office/drawing/2014/main" id="{B1E9DF87-E001-4C1F-8203-200C74CE7A7B}"/>
                  </a:ext>
                </a:extLst>
              </p:cNvPr>
              <p:cNvSpPr txBox="1">
                <a:spLocks noRot="1" noChangeAspect="1" noMove="1" noResize="1" noEditPoints="1" noAdjustHandles="1" noChangeArrowheads="1" noChangeShapeType="1" noTextEdit="1"/>
              </p:cNvSpPr>
              <p:nvPr/>
            </p:nvSpPr>
            <p:spPr>
              <a:xfrm>
                <a:off x="885826" y="3429000"/>
                <a:ext cx="3059555" cy="369332"/>
              </a:xfrm>
              <a:prstGeom prst="rect">
                <a:avLst/>
              </a:prstGeom>
              <a:blipFill>
                <a:blip r:embed="rId8"/>
                <a:stretch>
                  <a:fillRect t="-10000" b="-25000"/>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B684E6CA-1077-4AAC-A1C6-25EAF5B4BA16}"/>
                  </a:ext>
                </a:extLst>
              </p:cNvPr>
              <p:cNvSpPr txBox="1"/>
              <p:nvPr/>
            </p:nvSpPr>
            <p:spPr>
              <a:xfrm>
                <a:off x="3495325" y="3286003"/>
                <a:ext cx="3059555" cy="764568"/>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𝐻</m:t>
                          </m:r>
                        </m:e>
                        <m:sub>
                          <m:r>
                            <a:rPr lang="de-DE" b="0" i="1" smtClean="0">
                              <a:latin typeface="Cambria Math" panose="02040503050406030204" pitchFamily="18" charset="0"/>
                            </a:rPr>
                            <m:t>0</m:t>
                          </m:r>
                        </m:sub>
                      </m:sSub>
                      <m:r>
                        <a:rPr lang="de-DE" b="0" i="1" smtClean="0">
                          <a:latin typeface="Cambria Math" panose="02040503050406030204" pitchFamily="18" charset="0"/>
                        </a:rPr>
                        <m:t>=</m:t>
                      </m:r>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sub>
                        <m:sup>
                          <m:r>
                            <a:rPr lang="de-DE" i="1">
                              <a:latin typeface="Cambria Math" panose="02040503050406030204" pitchFamily="18" charset="0"/>
                            </a:rPr>
                            <m:t> </m:t>
                          </m:r>
                        </m:sup>
                        <m:e>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e>
                      </m:nary>
                    </m:oMath>
                  </m:oMathPara>
                </a14:m>
                <a:endParaRPr lang="de-DE" dirty="0">
                  <a:latin typeface="Neue Haas Grotesk Text Pro" panose="020B0504020202020204" pitchFamily="34" charset="0"/>
                </a:endParaRPr>
              </a:p>
            </p:txBody>
          </p:sp>
        </mc:Choice>
        <mc:Fallback xmlns="">
          <p:sp>
            <p:nvSpPr>
              <p:cNvPr id="32" name="Textfeld 31">
                <a:extLst>
                  <a:ext uri="{FF2B5EF4-FFF2-40B4-BE49-F238E27FC236}">
                    <a16:creationId xmlns:a16="http://schemas.microsoft.com/office/drawing/2014/main" id="{B684E6CA-1077-4AAC-A1C6-25EAF5B4BA16}"/>
                  </a:ext>
                </a:extLst>
              </p:cNvPr>
              <p:cNvSpPr txBox="1">
                <a:spLocks noRot="1" noChangeAspect="1" noMove="1" noResize="1" noEditPoints="1" noAdjustHandles="1" noChangeArrowheads="1" noChangeShapeType="1" noTextEdit="1"/>
              </p:cNvSpPr>
              <p:nvPr/>
            </p:nvSpPr>
            <p:spPr>
              <a:xfrm>
                <a:off x="3495325" y="3286003"/>
                <a:ext cx="3059555" cy="764568"/>
              </a:xfrm>
              <a:prstGeom prst="rect">
                <a:avLst/>
              </a:prstGeom>
              <a:blipFill>
                <a:blip r:embed="rId9"/>
                <a:stretch>
                  <a:fillRect/>
                </a:stretch>
              </a:blipFill>
              <a:ln>
                <a:noFill/>
              </a:ln>
            </p:spPr>
            <p:txBody>
              <a:bodyPr/>
              <a:lstStyle/>
              <a:p>
                <a:r>
                  <a:rPr lang="de-DE">
                    <a:noFill/>
                  </a:rPr>
                  <a:t> </a:t>
                </a:r>
              </a:p>
            </p:txBody>
          </p:sp>
        </mc:Fallback>
      </mc:AlternateContent>
      <p:sp>
        <p:nvSpPr>
          <p:cNvPr id="33" name="Textfeld 32">
            <a:extLst>
              <a:ext uri="{FF2B5EF4-FFF2-40B4-BE49-F238E27FC236}">
                <a16:creationId xmlns:a16="http://schemas.microsoft.com/office/drawing/2014/main" id="{266834C8-4848-476A-A7A3-C622FF2771DD}"/>
              </a:ext>
            </a:extLst>
          </p:cNvPr>
          <p:cNvSpPr txBox="1"/>
          <p:nvPr/>
        </p:nvSpPr>
        <p:spPr>
          <a:xfrm>
            <a:off x="5801683" y="3470669"/>
            <a:ext cx="3059555" cy="369332"/>
          </a:xfrm>
          <a:prstGeom prst="rect">
            <a:avLst/>
          </a:prstGeom>
          <a:noFill/>
          <a:ln>
            <a:noFill/>
          </a:ln>
        </p:spPr>
        <p:txBody>
          <a:bodyPr wrap="square" rtlCol="0">
            <a:spAutoFit/>
          </a:bodyPr>
          <a:lstStyle/>
          <a:p>
            <a:r>
              <a:rPr lang="de-DE" dirty="0">
                <a:latin typeface="Neue Haas Grotesk Text Pro" panose="020B0504020202020204" pitchFamily="34" charset="0"/>
              </a:rPr>
              <a:t>with </a:t>
            </a:r>
            <a:r>
              <a:rPr lang="de-DE" dirty="0" err="1">
                <a:latin typeface="Neue Haas Grotesk Text Pro" panose="020B0504020202020204" pitchFamily="34" charset="0"/>
              </a:rPr>
              <a:t>known</a:t>
            </a:r>
            <a:r>
              <a:rPr lang="de-DE" dirty="0">
                <a:latin typeface="Neue Haas Grotesk Text Pro" panose="020B0504020202020204" pitchFamily="34" charset="0"/>
              </a:rPr>
              <a:t> </a:t>
            </a:r>
            <a:r>
              <a:rPr lang="de-DE" dirty="0" err="1">
                <a:latin typeface="Neue Haas Grotesk Text Pro" panose="020B0504020202020204" pitchFamily="34" charset="0"/>
              </a:rPr>
              <a:t>ground</a:t>
            </a:r>
            <a:r>
              <a:rPr lang="de-DE" dirty="0">
                <a:latin typeface="Neue Haas Grotesk Text Pro" panose="020B0504020202020204" pitchFamily="34" charset="0"/>
              </a:rPr>
              <a:t> </a:t>
            </a:r>
            <a:r>
              <a:rPr lang="de-DE" dirty="0" err="1">
                <a:latin typeface="Neue Haas Grotesk Text Pro" panose="020B0504020202020204" pitchFamily="34" charset="0"/>
              </a:rPr>
              <a:t>state</a:t>
            </a:r>
            <a:r>
              <a:rPr lang="de-DE" dirty="0">
                <a:latin typeface="Neue Haas Grotesk Text Pro" panose="020B0504020202020204" pitchFamily="34" charset="0"/>
              </a:rPr>
              <a:t> </a:t>
            </a:r>
          </a:p>
        </p:txBody>
      </p:sp>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C2149AEA-C9A1-423E-B09C-E2C1089B5929}"/>
                  </a:ext>
                </a:extLst>
              </p:cNvPr>
              <p:cNvSpPr txBox="1"/>
              <p:nvPr/>
            </p:nvSpPr>
            <p:spPr>
              <a:xfrm>
                <a:off x="885826" y="4273734"/>
                <a:ext cx="8544141" cy="404983"/>
              </a:xfrm>
              <a:prstGeom prst="rect">
                <a:avLst/>
              </a:prstGeom>
              <a:noFill/>
              <a:ln>
                <a:noFill/>
              </a:ln>
            </p:spPr>
            <p:txBody>
              <a:bodyPr wrap="square" rtlCol="0">
                <a:spAutoFit/>
              </a:bodyPr>
              <a:lstStyle/>
              <a:p>
                <a14:m>
                  <m:oMath xmlns:m="http://schemas.openxmlformats.org/officeDocument/2006/math">
                    <m:r>
                      <a:rPr lang="de-DE" b="0" i="1" smtClean="0">
                        <a:latin typeface="Cambria Math" panose="02040503050406030204" pitchFamily="18" charset="0"/>
                      </a:rPr>
                      <m:t>𝐻</m:t>
                    </m:r>
                    <m:d>
                      <m:dPr>
                        <m:ctrlPr>
                          <a:rPr lang="de-DE" b="0" i="1" smtClean="0">
                            <a:latin typeface="Cambria Math" panose="02040503050406030204" pitchFamily="18" charset="0"/>
                          </a:rPr>
                        </m:ctrlPr>
                      </m:dPr>
                      <m:e>
                        <m:r>
                          <a:rPr lang="de-DE" b="0" i="1" smtClean="0">
                            <a:latin typeface="Cambria Math" panose="02040503050406030204" pitchFamily="18" charset="0"/>
                          </a:rPr>
                          <m:t>𝑠</m:t>
                        </m:r>
                      </m:e>
                    </m:d>
                    <m:r>
                      <a:rPr lang="de-DE" b="0" i="1" smtClean="0">
                        <a:latin typeface="Cambria Math" panose="02040503050406030204" pitchFamily="18" charset="0"/>
                      </a:rPr>
                      <m:t>=</m:t>
                    </m:r>
                    <m:r>
                      <a:rPr lang="de-DE" b="0" i="1" smtClean="0">
                        <a:latin typeface="Cambria Math" panose="02040503050406030204" pitchFamily="18" charset="0"/>
                      </a:rPr>
                      <m:t>𝑠</m:t>
                    </m:r>
                    <m:d>
                      <m:dPr>
                        <m:ctrlPr>
                          <a:rPr lang="de-DE" b="0" i="1" smtClean="0">
                            <a:latin typeface="Cambria Math" panose="02040503050406030204" pitchFamily="18" charset="0"/>
                          </a:rPr>
                        </m:ctrlPr>
                      </m:dPr>
                      <m:e>
                        <m:r>
                          <a:rPr lang="de-DE" b="0" i="1" smtClean="0">
                            <a:latin typeface="Cambria Math" panose="02040503050406030204" pitchFamily="18" charset="0"/>
                          </a:rPr>
                          <m:t>𝑡</m:t>
                        </m:r>
                      </m:e>
                    </m:d>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𝐻</m:t>
                        </m:r>
                      </m:e>
                      <m:sub>
                        <m:r>
                          <a:rPr lang="de-DE" b="0" i="1" smtClean="0">
                            <a:latin typeface="Cambria Math" panose="02040503050406030204" pitchFamily="18" charset="0"/>
                          </a:rPr>
                          <m:t>𝑐</m:t>
                        </m:r>
                      </m:sub>
                    </m:sSub>
                    <m:r>
                      <a:rPr lang="de-DE" b="0" i="1" smtClean="0">
                        <a:latin typeface="Cambria Math" panose="02040503050406030204" pitchFamily="18" charset="0"/>
                      </a:rPr>
                      <m:t>+</m:t>
                    </m:r>
                    <m:d>
                      <m:dPr>
                        <m:ctrlPr>
                          <a:rPr lang="de-DE" b="0" i="1" smtClean="0">
                            <a:latin typeface="Cambria Math" panose="02040503050406030204" pitchFamily="18" charset="0"/>
                          </a:rPr>
                        </m:ctrlPr>
                      </m:dPr>
                      <m:e>
                        <m:r>
                          <a:rPr lang="de-DE" b="0" i="1" smtClean="0">
                            <a:latin typeface="Cambria Math" panose="02040503050406030204" pitchFamily="18" charset="0"/>
                          </a:rPr>
                          <m:t>1−</m:t>
                        </m:r>
                        <m:r>
                          <a:rPr lang="de-DE" b="0" i="1" smtClean="0">
                            <a:latin typeface="Cambria Math" panose="02040503050406030204" pitchFamily="18" charset="0"/>
                          </a:rPr>
                          <m:t>𝑠</m:t>
                        </m:r>
                        <m:d>
                          <m:dPr>
                            <m:ctrlPr>
                              <a:rPr lang="de-DE" b="0" i="1" smtClean="0">
                                <a:latin typeface="Cambria Math" panose="02040503050406030204" pitchFamily="18" charset="0"/>
                              </a:rPr>
                            </m:ctrlPr>
                          </m:dPr>
                          <m:e>
                            <m:r>
                              <a:rPr lang="de-DE" b="0" i="1" smtClean="0">
                                <a:latin typeface="Cambria Math" panose="02040503050406030204" pitchFamily="18" charset="0"/>
                              </a:rPr>
                              <m:t>𝑡</m:t>
                            </m:r>
                          </m:e>
                        </m:d>
                      </m:e>
                    </m:d>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𝐻</m:t>
                        </m:r>
                      </m:e>
                      <m:sub>
                        <m:r>
                          <a:rPr lang="de-DE" b="0" i="1" smtClean="0">
                            <a:latin typeface="Cambria Math" panose="02040503050406030204" pitchFamily="18" charset="0"/>
                          </a:rPr>
                          <m:t>0</m:t>
                        </m:r>
                      </m:sub>
                    </m:sSub>
                  </m:oMath>
                </a14:m>
                <a:r>
                  <a:rPr lang="de-DE" dirty="0">
                    <a:latin typeface="Neue Haas Grotesk Text Pro" panose="020B0504020202020204" pitchFamily="34" charset="0"/>
                  </a:rPr>
                  <a:t>     </a:t>
                </a:r>
                <a:r>
                  <a:rPr lang="de-DE" dirty="0" err="1">
                    <a:latin typeface="Neue Haas Grotesk Text Pro" panose="020B0504020202020204" pitchFamily="34" charset="0"/>
                  </a:rPr>
                  <a:t>for</a:t>
                </a:r>
                <a:r>
                  <a:rPr lang="de-DE" dirty="0">
                    <a:latin typeface="Neue Haas Grotesk Text Pro" panose="020B0504020202020204" pitchFamily="34" charset="0"/>
                  </a:rPr>
                  <a:t>     </a:t>
                </a:r>
                <a14:m>
                  <m:oMath xmlns:m="http://schemas.openxmlformats.org/officeDocument/2006/math">
                    <m:r>
                      <a:rPr lang="de-DE" i="1" dirty="0" smtClean="0">
                        <a:latin typeface="Cambria Math" panose="02040503050406030204" pitchFamily="18" charset="0"/>
                      </a:rPr>
                      <m:t>𝑠</m:t>
                    </m:r>
                    <m:r>
                      <a:rPr lang="de-DE" i="1" dirty="0" smtClean="0">
                        <a:latin typeface="Cambria Math" panose="02040503050406030204" pitchFamily="18" charset="0"/>
                      </a:rPr>
                      <m:t>(</m:t>
                    </m:r>
                    <m:r>
                      <a:rPr lang="de-DE" i="1" dirty="0" smtClean="0">
                        <a:latin typeface="Cambria Math" panose="02040503050406030204" pitchFamily="18" charset="0"/>
                      </a:rPr>
                      <m:t>𝑡</m:t>
                    </m:r>
                    <m:r>
                      <a:rPr lang="de-DE" i="1" dirty="0" smtClean="0">
                        <a:latin typeface="Cambria Math" panose="02040503050406030204" pitchFamily="18" charset="0"/>
                      </a:rPr>
                      <m:t>=0)=0     </m:t>
                    </m:r>
                  </m:oMath>
                </a14:m>
                <a:r>
                  <a:rPr lang="de-DE" dirty="0">
                    <a:latin typeface="Neue Haas Grotesk Text Pro" panose="020B0504020202020204" pitchFamily="34" charset="0"/>
                  </a:rPr>
                  <a:t>and     </a:t>
                </a:r>
                <a14:m>
                  <m:oMath xmlns:m="http://schemas.openxmlformats.org/officeDocument/2006/math">
                    <m:r>
                      <a:rPr lang="de-DE" i="1" dirty="0" smtClean="0">
                        <a:latin typeface="Cambria Math" panose="02040503050406030204" pitchFamily="18" charset="0"/>
                      </a:rPr>
                      <m:t>𝑠</m:t>
                    </m:r>
                    <m:r>
                      <a:rPr lang="de-DE" i="1" dirty="0" smtClean="0">
                        <a:latin typeface="Cambria Math" panose="02040503050406030204" pitchFamily="18" charset="0"/>
                      </a:rPr>
                      <m:t>(</m:t>
                    </m:r>
                    <m:r>
                      <a:rPr lang="de-DE" i="1" dirty="0" smtClean="0">
                        <a:latin typeface="Cambria Math" panose="02040503050406030204" pitchFamily="18" charset="0"/>
                      </a:rPr>
                      <m:t>𝑡</m:t>
                    </m:r>
                    <m:r>
                      <a:rPr lang="de-DE" i="1" dirty="0" smtClean="0">
                        <a:latin typeface="Cambria Math" panose="02040503050406030204" pitchFamily="18" charset="0"/>
                      </a:rPr>
                      <m:t>=1)=1 </m:t>
                    </m:r>
                  </m:oMath>
                </a14:m>
                <a:endParaRPr lang="de-DE" dirty="0">
                  <a:latin typeface="Neue Haas Grotesk Text Pro" panose="020B0504020202020204" pitchFamily="34" charset="0"/>
                </a:endParaRPr>
              </a:p>
            </p:txBody>
          </p:sp>
        </mc:Choice>
        <mc:Fallback xmlns="">
          <p:sp>
            <p:nvSpPr>
              <p:cNvPr id="34" name="Textfeld 33">
                <a:extLst>
                  <a:ext uri="{FF2B5EF4-FFF2-40B4-BE49-F238E27FC236}">
                    <a16:creationId xmlns:a16="http://schemas.microsoft.com/office/drawing/2014/main" id="{C2149AEA-C9A1-423E-B09C-E2C1089B5929}"/>
                  </a:ext>
                </a:extLst>
              </p:cNvPr>
              <p:cNvSpPr txBox="1">
                <a:spLocks noRot="1" noChangeAspect="1" noMove="1" noResize="1" noEditPoints="1" noAdjustHandles="1" noChangeArrowheads="1" noChangeShapeType="1" noTextEdit="1"/>
              </p:cNvSpPr>
              <p:nvPr/>
            </p:nvSpPr>
            <p:spPr>
              <a:xfrm>
                <a:off x="885826" y="4273734"/>
                <a:ext cx="8544141" cy="404983"/>
              </a:xfrm>
              <a:prstGeom prst="rect">
                <a:avLst/>
              </a:prstGeom>
              <a:blipFill>
                <a:blip r:embed="rId10"/>
                <a:stretch>
                  <a:fillRect t="-2985" b="-17910"/>
                </a:stretch>
              </a:blipFill>
              <a:ln>
                <a:noFill/>
              </a:ln>
            </p:spPr>
            <p:txBody>
              <a:bodyPr/>
              <a:lstStyle/>
              <a:p>
                <a:r>
                  <a:rPr lang="de-DE">
                    <a:noFill/>
                  </a:rPr>
                  <a:t> </a:t>
                </a:r>
              </a:p>
            </p:txBody>
          </p:sp>
        </mc:Fallback>
      </mc:AlternateContent>
      <p:sp>
        <p:nvSpPr>
          <p:cNvPr id="2" name="Rechteck 1">
            <a:extLst>
              <a:ext uri="{FF2B5EF4-FFF2-40B4-BE49-F238E27FC236}">
                <a16:creationId xmlns:a16="http://schemas.microsoft.com/office/drawing/2014/main" id="{A6F3D5BC-6715-4A23-8AD0-1F188B05D4D0}"/>
              </a:ext>
            </a:extLst>
          </p:cNvPr>
          <p:cNvSpPr/>
          <p:nvPr/>
        </p:nvSpPr>
        <p:spPr>
          <a:xfrm>
            <a:off x="623690" y="5298925"/>
            <a:ext cx="9311294" cy="369332"/>
          </a:xfrm>
          <a:prstGeom prst="rect">
            <a:avLst/>
          </a:prstGeom>
        </p:spPr>
        <p:txBody>
          <a:bodyPr wrap="square">
            <a:spAutoFit/>
          </a:bodyPr>
          <a:lstStyle/>
          <a:p>
            <a:pPr marL="285750" indent="-285750">
              <a:spcAft>
                <a:spcPts val="100"/>
              </a:spcAft>
              <a:buClr>
                <a:schemeClr val="tx2"/>
              </a:buClr>
              <a:buFont typeface="Wingdings" panose="05000000000000000000" pitchFamily="2" charset="2"/>
              <a:buChar char="§"/>
            </a:pPr>
            <a:r>
              <a:rPr lang="de-DE" dirty="0" err="1">
                <a:latin typeface="Neue Haas Grotesk Text Pro" panose="020B0504020202020204" pitchFamily="34" charset="0"/>
              </a:rPr>
              <a:t>If</a:t>
            </a:r>
            <a:r>
              <a:rPr lang="de-DE" dirty="0">
                <a:latin typeface="Neue Haas Grotesk Text Pro" panose="020B0504020202020204" pitchFamily="34" charset="0"/>
              </a:rPr>
              <a:t> </a:t>
            </a:r>
            <a:r>
              <a:rPr lang="de-DE" dirty="0" err="1">
                <a:latin typeface="Neue Haas Grotesk Text Pro" panose="020B0504020202020204" pitchFamily="34" charset="0"/>
              </a:rPr>
              <a:t>the</a:t>
            </a:r>
            <a:r>
              <a:rPr lang="de-DE" dirty="0">
                <a:latin typeface="Neue Haas Grotesk Text Pro" panose="020B0504020202020204" pitchFamily="34" charset="0"/>
              </a:rPr>
              <a:t> </a:t>
            </a:r>
            <a:r>
              <a:rPr lang="de-DE" dirty="0" err="1">
                <a:latin typeface="Neue Haas Grotesk Text Pro" panose="020B0504020202020204" pitchFamily="34" charset="0"/>
              </a:rPr>
              <a:t>transfer</a:t>
            </a:r>
            <a:r>
              <a:rPr lang="de-DE" dirty="0">
                <a:latin typeface="Neue Haas Grotesk Text Pro" panose="020B0504020202020204" pitchFamily="34" charset="0"/>
              </a:rPr>
              <a:t> </a:t>
            </a:r>
            <a:r>
              <a:rPr lang="de-DE" dirty="0" err="1">
                <a:latin typeface="Neue Haas Grotesk Text Pro" panose="020B0504020202020204" pitchFamily="34" charset="0"/>
              </a:rPr>
              <a:t>is</a:t>
            </a:r>
            <a:r>
              <a:rPr lang="de-DE" dirty="0">
                <a:latin typeface="Neue Haas Grotesk Text Pro" panose="020B0504020202020204" pitchFamily="34" charset="0"/>
              </a:rPr>
              <a:t> </a:t>
            </a:r>
            <a:r>
              <a:rPr lang="de-DE" dirty="0" err="1">
                <a:latin typeface="Neue Haas Grotesk Text Pro" panose="020B0504020202020204" pitchFamily="34" charset="0"/>
              </a:rPr>
              <a:t>sufficiently</a:t>
            </a:r>
            <a:r>
              <a:rPr lang="de-DE" dirty="0">
                <a:latin typeface="Neue Haas Grotesk Text Pro" panose="020B0504020202020204" pitchFamily="34" charset="0"/>
              </a:rPr>
              <a:t> slow, </a:t>
            </a:r>
            <a:r>
              <a:rPr lang="de-DE" dirty="0" err="1">
                <a:latin typeface="Neue Haas Grotesk Text Pro" panose="020B0504020202020204" pitchFamily="34" charset="0"/>
              </a:rPr>
              <a:t>the</a:t>
            </a:r>
            <a:r>
              <a:rPr lang="de-DE" dirty="0">
                <a:latin typeface="Neue Haas Grotesk Text Pro" panose="020B0504020202020204" pitchFamily="34" charset="0"/>
              </a:rPr>
              <a:t> </a:t>
            </a:r>
            <a:r>
              <a:rPr lang="de-DE" dirty="0" err="1">
                <a:latin typeface="Neue Haas Grotesk Text Pro" panose="020B0504020202020204" pitchFamily="34" charset="0"/>
              </a:rPr>
              <a:t>system</a:t>
            </a:r>
            <a:r>
              <a:rPr lang="de-DE" dirty="0">
                <a:latin typeface="Neue Haas Grotesk Text Pro" panose="020B0504020202020204" pitchFamily="34" charset="0"/>
              </a:rPr>
              <a:t> </a:t>
            </a:r>
            <a:r>
              <a:rPr lang="de-DE" dirty="0" err="1">
                <a:latin typeface="Neue Haas Grotesk Text Pro" panose="020B0504020202020204" pitchFamily="34" charset="0"/>
              </a:rPr>
              <a:t>remains</a:t>
            </a:r>
            <a:r>
              <a:rPr lang="de-DE" dirty="0">
                <a:latin typeface="Neue Haas Grotesk Text Pro" panose="020B0504020202020204" pitchFamily="34" charset="0"/>
              </a:rPr>
              <a:t> in </a:t>
            </a:r>
            <a:r>
              <a:rPr lang="de-DE" dirty="0" err="1">
                <a:latin typeface="Neue Haas Grotesk Text Pro" panose="020B0504020202020204" pitchFamily="34" charset="0"/>
              </a:rPr>
              <a:t>the</a:t>
            </a:r>
            <a:r>
              <a:rPr lang="de-DE" dirty="0">
                <a:latin typeface="Neue Haas Grotesk Text Pro" panose="020B0504020202020204" pitchFamily="34" charset="0"/>
              </a:rPr>
              <a:t> </a:t>
            </a:r>
            <a:r>
              <a:rPr lang="de-DE" dirty="0" err="1">
                <a:latin typeface="Neue Haas Grotesk Text Pro" panose="020B0504020202020204" pitchFamily="34" charset="0"/>
              </a:rPr>
              <a:t>ground</a:t>
            </a:r>
            <a:r>
              <a:rPr lang="de-DE" dirty="0">
                <a:latin typeface="Neue Haas Grotesk Text Pro" panose="020B0504020202020204" pitchFamily="34" charset="0"/>
              </a:rPr>
              <a:t> </a:t>
            </a:r>
            <a:r>
              <a:rPr lang="de-DE" dirty="0" err="1">
                <a:latin typeface="Neue Haas Grotesk Text Pro" panose="020B0504020202020204" pitchFamily="34" charset="0"/>
              </a:rPr>
              <a:t>state</a:t>
            </a:r>
            <a:r>
              <a:rPr lang="de-DE" dirty="0">
                <a:latin typeface="Neue Haas Grotesk Text Pro" panose="020B0504020202020204" pitchFamily="34" charset="0"/>
              </a:rPr>
              <a:t> </a:t>
            </a:r>
          </a:p>
        </p:txBody>
      </p:sp>
    </p:spTree>
    <p:extLst>
      <p:ext uri="{BB962C8B-B14F-4D97-AF65-F5344CB8AC3E}">
        <p14:creationId xmlns:p14="http://schemas.microsoft.com/office/powerpoint/2010/main" val="2161678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indent="0">
              <a:spcBef>
                <a:spcPts val="0"/>
              </a:spcBef>
              <a:defRPr/>
            </a:pPr>
            <a:r>
              <a:rPr lang="en-US" kern="0" dirty="0">
                <a:latin typeface="Neue Haas Grotesk Text Pro" panose="020B0504020202020204" pitchFamily="34" charset="77"/>
              </a:rPr>
              <a:t>Comparison between QAOA and QAE</a:t>
            </a:r>
            <a:r>
              <a:rPr kumimoji="0" lang="de-DE" sz="2000" b="0" i="0" u="none" strike="noStrike" kern="0" cap="none" spc="0" normalizeH="0" baseline="0" noProof="0" dirty="0">
                <a:ln>
                  <a:noFill/>
                </a:ln>
                <a:solidFill>
                  <a:srgbClr val="252D5C"/>
                </a:solidFill>
                <a:effectLst/>
                <a:uLnTx/>
                <a:uFillTx/>
                <a:latin typeface="Neue Haas Grotesk Text Pro" panose="020B0504020202020204" pitchFamily="34" charset="77"/>
                <a:cs typeface="Arial"/>
                <a:sym typeface="Arial"/>
              </a:rPr>
              <a:t> </a:t>
            </a:r>
            <a:endParaRPr kumimoji="0" lang="de-DE" sz="2000" b="0" i="0" u="none" strike="noStrike" kern="0" cap="none" spc="0" normalizeH="0" baseline="0" noProof="0" dirty="0">
              <a:ln>
                <a:noFill/>
              </a:ln>
              <a:solidFill>
                <a:srgbClr val="252D5C"/>
              </a:solidFill>
              <a:effectLst/>
              <a:highlight>
                <a:srgbClr val="FFFF00"/>
              </a:highlight>
              <a:uLnTx/>
              <a:uFillTx/>
              <a:latin typeface="Neue Haas Grotesk Text Pro" panose="020B0504020202020204" pitchFamily="34" charset="77"/>
              <a:cs typeface="Arial"/>
              <a:sym typeface="Arial"/>
            </a:endParaRP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3" name="Textfeld 2">
            <a:extLst>
              <a:ext uri="{FF2B5EF4-FFF2-40B4-BE49-F238E27FC236}">
                <a16:creationId xmlns:a16="http://schemas.microsoft.com/office/drawing/2014/main" id="{6B0C51A4-2507-006A-037E-A92B94AB3B24}"/>
              </a:ext>
            </a:extLst>
          </p:cNvPr>
          <p:cNvSpPr txBox="1"/>
          <p:nvPr/>
        </p:nvSpPr>
        <p:spPr>
          <a:xfrm>
            <a:off x="577971" y="1477868"/>
            <a:ext cx="10248526" cy="1818447"/>
          </a:xfrm>
          <a:prstGeom prst="rect">
            <a:avLst/>
          </a:prstGeom>
          <a:noFill/>
        </p:spPr>
        <p:txBody>
          <a:bodyPr wrap="square" rtlCol="0">
            <a:spAutoFit/>
          </a:bodyPr>
          <a:lstStyle/>
          <a:p>
            <a:pPr marL="285750" indent="-285750">
              <a:spcAft>
                <a:spcPts val="100"/>
              </a:spcAft>
              <a:buClr>
                <a:schemeClr val="tx2"/>
              </a:buClr>
              <a:buFont typeface="Wingdings" panose="05000000000000000000" pitchFamily="2" charset="2"/>
              <a:buChar char="§"/>
            </a:pPr>
            <a:r>
              <a:rPr lang="de-DE" dirty="0" err="1">
                <a:latin typeface="Neue Haas Grotesk Text Pro" panose="020B0504020202020204" pitchFamily="34" charset="0"/>
              </a:rPr>
              <a:t>Randomize</a:t>
            </a:r>
            <a:r>
              <a:rPr lang="de-DE" dirty="0">
                <a:latin typeface="Neue Haas Grotesk Text Pro" panose="020B0504020202020204" pitchFamily="34" charset="0"/>
              </a:rPr>
              <a:t> initial </a:t>
            </a:r>
            <a:r>
              <a:rPr lang="de-DE" dirty="0" err="1">
                <a:latin typeface="Neue Haas Grotesk Text Pro" panose="020B0504020202020204" pitchFamily="34" charset="0"/>
              </a:rPr>
              <a:t>values</a:t>
            </a:r>
            <a:r>
              <a:rPr lang="de-DE" dirty="0">
                <a:latin typeface="Neue Haas Grotesk Text Pro" panose="020B0504020202020204" pitchFamily="34" charset="0"/>
              </a:rPr>
              <a:t> and </a:t>
            </a:r>
            <a:r>
              <a:rPr lang="de-DE" dirty="0" err="1">
                <a:latin typeface="Neue Haas Grotesk Text Pro" panose="020B0504020202020204" pitchFamily="34" charset="0"/>
              </a:rPr>
              <a:t>record</a:t>
            </a:r>
            <a:r>
              <a:rPr lang="de-DE" dirty="0">
                <a:latin typeface="Neue Haas Grotesk Text Pro" panose="020B0504020202020204" pitchFamily="34" charset="0"/>
              </a:rPr>
              <a:t> 150 </a:t>
            </a:r>
            <a:r>
              <a:rPr lang="de-DE" dirty="0" err="1">
                <a:latin typeface="Neue Haas Grotesk Text Pro" panose="020B0504020202020204" pitchFamily="34" charset="0"/>
              </a:rPr>
              <a:t>runs</a:t>
            </a:r>
            <a:endParaRPr lang="de-DE"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endParaRPr lang="de-DE"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de-DE" dirty="0" err="1">
                <a:latin typeface="Neue Haas Grotesk Text Pro" panose="020B0504020202020204" pitchFamily="34" charset="0"/>
              </a:rPr>
              <a:t>Compare</a:t>
            </a:r>
            <a:r>
              <a:rPr lang="de-DE" dirty="0">
                <a:latin typeface="Neue Haas Grotesk Text Pro" panose="020B0504020202020204" pitchFamily="34" charset="0"/>
              </a:rPr>
              <a:t> </a:t>
            </a:r>
            <a:r>
              <a:rPr lang="de-DE" dirty="0" err="1">
                <a:latin typeface="Neue Haas Grotesk Text Pro" panose="020B0504020202020204" pitchFamily="34" charset="0"/>
              </a:rPr>
              <a:t>the</a:t>
            </a:r>
            <a:r>
              <a:rPr lang="de-DE" dirty="0">
                <a:latin typeface="Neue Haas Grotesk Text Pro" panose="020B0504020202020204" pitchFamily="34" charset="0"/>
              </a:rPr>
              <a:t> </a:t>
            </a:r>
            <a:r>
              <a:rPr lang="de-DE" dirty="0" err="1">
                <a:latin typeface="Neue Haas Grotesk Text Pro" panose="020B0504020202020204" pitchFamily="34" charset="0"/>
              </a:rPr>
              <a:t>ground</a:t>
            </a:r>
            <a:r>
              <a:rPr lang="de-DE" dirty="0">
                <a:latin typeface="Neue Haas Grotesk Text Pro" panose="020B0504020202020204" pitchFamily="34" charset="0"/>
              </a:rPr>
              <a:t> </a:t>
            </a:r>
            <a:r>
              <a:rPr lang="de-DE" dirty="0" err="1">
                <a:latin typeface="Neue Haas Grotesk Text Pro" panose="020B0504020202020204" pitchFamily="34" charset="0"/>
              </a:rPr>
              <a:t>states</a:t>
            </a:r>
            <a:r>
              <a:rPr lang="de-DE" dirty="0">
                <a:latin typeface="Neue Haas Grotesk Text Pro" panose="020B0504020202020204" pitchFamily="34" charset="0"/>
              </a:rPr>
              <a:t> and </a:t>
            </a:r>
            <a:r>
              <a:rPr lang="de-DE" dirty="0" err="1">
                <a:latin typeface="Neue Haas Grotesk Text Pro" panose="020B0504020202020204" pitchFamily="34" charset="0"/>
              </a:rPr>
              <a:t>quantify</a:t>
            </a:r>
            <a:r>
              <a:rPr lang="de-DE" dirty="0">
                <a:latin typeface="Neue Haas Grotesk Text Pro" panose="020B0504020202020204" pitchFamily="34" charset="0"/>
              </a:rPr>
              <a:t> </a:t>
            </a:r>
            <a:r>
              <a:rPr lang="de-DE" dirty="0" err="1">
                <a:latin typeface="Neue Haas Grotesk Text Pro" panose="020B0504020202020204" pitchFamily="34" charset="0"/>
              </a:rPr>
              <a:t>energy</a:t>
            </a:r>
            <a:r>
              <a:rPr lang="de-DE" dirty="0">
                <a:latin typeface="Neue Haas Grotesk Text Pro" panose="020B0504020202020204" pitchFamily="34" charset="0"/>
              </a:rPr>
              <a:t> </a:t>
            </a:r>
            <a:r>
              <a:rPr lang="de-DE" dirty="0" err="1">
                <a:latin typeface="Neue Haas Grotesk Text Pro" panose="020B0504020202020204" pitchFamily="34" charset="0"/>
              </a:rPr>
              <a:t>deviations</a:t>
            </a:r>
            <a:r>
              <a:rPr lang="de-DE" dirty="0">
                <a:latin typeface="Neue Haas Grotesk Text Pro" panose="020B0504020202020204" pitchFamily="34" charset="0"/>
              </a:rPr>
              <a:t> </a:t>
            </a:r>
            <a:r>
              <a:rPr lang="de-DE" dirty="0" err="1">
                <a:latin typeface="Neue Haas Grotesk Text Pro" panose="020B0504020202020204" pitchFamily="34" charset="0"/>
              </a:rPr>
              <a:t>for</a:t>
            </a:r>
            <a:r>
              <a:rPr lang="de-DE" dirty="0">
                <a:latin typeface="Neue Haas Grotesk Text Pro" panose="020B0504020202020204" pitchFamily="34" charset="0"/>
              </a:rPr>
              <a:t> each </a:t>
            </a:r>
            <a:r>
              <a:rPr lang="de-DE" dirty="0" err="1">
                <a:latin typeface="Neue Haas Grotesk Text Pro" panose="020B0504020202020204" pitchFamily="34" charset="0"/>
              </a:rPr>
              <a:t>run</a:t>
            </a:r>
            <a:r>
              <a:rPr lang="de-DE" dirty="0">
                <a:latin typeface="Neue Haas Grotesk Text Pro" panose="020B0504020202020204" pitchFamily="34" charset="0"/>
              </a:rPr>
              <a:t>  </a:t>
            </a:r>
          </a:p>
          <a:p>
            <a:pPr>
              <a:spcAft>
                <a:spcPts val="100"/>
              </a:spcAft>
            </a:pPr>
            <a:endParaRPr lang="de-DE" dirty="0">
              <a:latin typeface="Neue Haas Grotesk Text Pro" panose="020B0504020202020204" pitchFamily="34" charset="0"/>
            </a:endParaRPr>
          </a:p>
          <a:p>
            <a:pPr>
              <a:spcAft>
                <a:spcPts val="100"/>
              </a:spcAft>
            </a:pPr>
            <a:endParaRPr lang="de-DE" dirty="0">
              <a:latin typeface="Neue Haas Grotesk Text Pro" panose="020B0504020202020204" pitchFamily="34" charset="0"/>
            </a:endParaRPr>
          </a:p>
          <a:p>
            <a:pPr>
              <a:spcAft>
                <a:spcPts val="100"/>
              </a:spcAft>
            </a:pPr>
            <a:endParaRPr lang="de-DE" dirty="0">
              <a:latin typeface="Neue Haas Grotesk Text Pro" panose="020B0504020202020204" pitchFamily="34" charset="0"/>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grpSp>
        <p:nvGrpSpPr>
          <p:cNvPr id="31" name="Gruppieren 30">
            <a:extLst>
              <a:ext uri="{FF2B5EF4-FFF2-40B4-BE49-F238E27FC236}">
                <a16:creationId xmlns:a16="http://schemas.microsoft.com/office/drawing/2014/main" id="{4DDB014F-7DEE-4A86-A648-D98EBCB6E0C6}"/>
              </a:ext>
            </a:extLst>
          </p:cNvPr>
          <p:cNvGrpSpPr/>
          <p:nvPr/>
        </p:nvGrpSpPr>
        <p:grpSpPr>
          <a:xfrm>
            <a:off x="577971" y="2827935"/>
            <a:ext cx="10589627" cy="2651734"/>
            <a:chOff x="699715" y="3478696"/>
            <a:chExt cx="10589627" cy="2357561"/>
          </a:xfrm>
        </p:grpSpPr>
        <p:sp>
          <p:nvSpPr>
            <p:cNvPr id="32" name="Rechteck 31">
              <a:extLst>
                <a:ext uri="{FF2B5EF4-FFF2-40B4-BE49-F238E27FC236}">
                  <a16:creationId xmlns:a16="http://schemas.microsoft.com/office/drawing/2014/main" id="{81421551-9B0D-4881-BDE5-2A3D12C7B5D2}"/>
                </a:ext>
              </a:extLst>
            </p:cNvPr>
            <p:cNvSpPr/>
            <p:nvPr/>
          </p:nvSpPr>
          <p:spPr>
            <a:xfrm>
              <a:off x="699715" y="3478696"/>
              <a:ext cx="45719" cy="235756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hteck 32">
              <a:extLst>
                <a:ext uri="{FF2B5EF4-FFF2-40B4-BE49-F238E27FC236}">
                  <a16:creationId xmlns:a16="http://schemas.microsoft.com/office/drawing/2014/main" id="{232C499A-5D2F-40EE-9295-85BA87E760AD}"/>
                </a:ext>
              </a:extLst>
            </p:cNvPr>
            <p:cNvSpPr/>
            <p:nvPr/>
          </p:nvSpPr>
          <p:spPr>
            <a:xfrm>
              <a:off x="745434" y="3478696"/>
              <a:ext cx="10543908" cy="23575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4" name="Textfeld 33">
            <a:extLst>
              <a:ext uri="{FF2B5EF4-FFF2-40B4-BE49-F238E27FC236}">
                <a16:creationId xmlns:a16="http://schemas.microsoft.com/office/drawing/2014/main" id="{C83C8F18-EC9D-4627-B6A8-9875B48882C1}"/>
              </a:ext>
            </a:extLst>
          </p:cNvPr>
          <p:cNvSpPr txBox="1"/>
          <p:nvPr/>
        </p:nvSpPr>
        <p:spPr>
          <a:xfrm>
            <a:off x="764082" y="2929795"/>
            <a:ext cx="61023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52D5C"/>
              </a:buClr>
              <a:buSzPts val="2500"/>
              <a:buFont typeface="Arial"/>
              <a:buNone/>
              <a:tabLst/>
              <a:defRPr/>
            </a:pP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Ground </a:t>
            </a:r>
            <a:r>
              <a:rPr kumimoji="0" lang="de-DE" sz="1800" b="1" i="0" u="none" strike="noStrike" kern="0" cap="none" spc="0" normalizeH="0" baseline="0" noProof="0" dirty="0" err="1">
                <a:ln>
                  <a:noFill/>
                </a:ln>
                <a:solidFill>
                  <a:srgbClr val="44546A"/>
                </a:solidFill>
                <a:effectLst/>
                <a:uLnTx/>
                <a:uFillTx/>
                <a:latin typeface="Neue Haas Grotesk Text Pro" panose="020B0504020202020204" pitchFamily="34" charset="77"/>
                <a:ea typeface="+mn-ea"/>
                <a:cs typeface="Arial"/>
                <a:sym typeface="Arial"/>
              </a:rPr>
              <a:t>state</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 </a:t>
            </a:r>
            <a:r>
              <a:rPr kumimoji="0" lang="de-DE" sz="1800" b="1" i="0" u="none" strike="noStrike" kern="0" cap="none" spc="0" normalizeH="0" baseline="0" noProof="0" dirty="0" err="1">
                <a:ln>
                  <a:noFill/>
                </a:ln>
                <a:solidFill>
                  <a:srgbClr val="44546A"/>
                </a:solidFill>
                <a:effectLst/>
                <a:uLnTx/>
                <a:uFillTx/>
                <a:latin typeface="Neue Haas Grotesk Text Pro" panose="020B0504020202020204" pitchFamily="34" charset="77"/>
                <a:ea typeface="+mn-ea"/>
                <a:cs typeface="Arial"/>
                <a:sym typeface="Arial"/>
              </a:rPr>
              <a:t>comparison</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a:t>
            </a:r>
          </a:p>
        </p:txBody>
      </p:sp>
      <p:graphicFrame>
        <p:nvGraphicFramePr>
          <p:cNvPr id="5" name="Tabelle 4">
            <a:extLst>
              <a:ext uri="{FF2B5EF4-FFF2-40B4-BE49-F238E27FC236}">
                <a16:creationId xmlns:a16="http://schemas.microsoft.com/office/drawing/2014/main" id="{605C7AFA-E208-4B04-BE05-19B74FC17BA2}"/>
              </a:ext>
            </a:extLst>
          </p:cNvPr>
          <p:cNvGraphicFramePr>
            <a:graphicFrameLocks noGrp="1"/>
          </p:cNvGraphicFramePr>
          <p:nvPr>
            <p:extLst>
              <p:ext uri="{D42A27DB-BD31-4B8C-83A1-F6EECF244321}">
                <p14:modId xmlns:p14="http://schemas.microsoft.com/office/powerpoint/2010/main" val="3677129384"/>
              </p:ext>
            </p:extLst>
          </p:nvPr>
        </p:nvGraphicFramePr>
        <p:xfrm>
          <a:off x="1831644" y="3644906"/>
          <a:ext cx="8127999" cy="148336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1322907570"/>
                    </a:ext>
                  </a:extLst>
                </a:gridCol>
                <a:gridCol w="2709333">
                  <a:extLst>
                    <a:ext uri="{9D8B030D-6E8A-4147-A177-3AD203B41FA5}">
                      <a16:colId xmlns:a16="http://schemas.microsoft.com/office/drawing/2014/main" val="3960489088"/>
                    </a:ext>
                  </a:extLst>
                </a:gridCol>
                <a:gridCol w="2709333">
                  <a:extLst>
                    <a:ext uri="{9D8B030D-6E8A-4147-A177-3AD203B41FA5}">
                      <a16:colId xmlns:a16="http://schemas.microsoft.com/office/drawing/2014/main" val="2529631510"/>
                    </a:ext>
                  </a:extLst>
                </a:gridCol>
              </a:tblGrid>
              <a:tr h="370840">
                <a:tc>
                  <a:txBody>
                    <a:bodyPr/>
                    <a:lstStyle/>
                    <a:p>
                      <a:pPr algn="ctr"/>
                      <a:r>
                        <a:rPr lang="de-DE" sz="1600" dirty="0">
                          <a:latin typeface="Neue Haas Grotesk Text Pro" panose="020B0504020202020204" pitchFamily="34" charset="0"/>
                        </a:rPr>
                        <a:t>Method 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de-DE" sz="1600" dirty="0">
                          <a:latin typeface="Neue Haas Grotesk Text Pro" panose="020B0504020202020204" pitchFamily="34" charset="0"/>
                        </a:rPr>
                        <a:t>Method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de-DE" sz="1600" dirty="0">
                          <a:latin typeface="Neue Haas Grotesk Text Pro" panose="020B0504020202020204" pitchFamily="34" charset="0"/>
                        </a:rPr>
                        <a:t>Matching </a:t>
                      </a:r>
                      <a:r>
                        <a:rPr lang="de-DE" sz="1600" dirty="0" err="1">
                          <a:latin typeface="Neue Haas Grotesk Text Pro" panose="020B0504020202020204" pitchFamily="34" charset="0"/>
                        </a:rPr>
                        <a:t>probability</a:t>
                      </a:r>
                      <a:r>
                        <a:rPr lang="de-DE" sz="1600" dirty="0">
                          <a:latin typeface="Neue Haas Grotesk Text Pro" panose="020B0504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2268121"/>
                  </a:ext>
                </a:extLst>
              </a:tr>
              <a:tr h="370840">
                <a:tc>
                  <a:txBody>
                    <a:bodyPr/>
                    <a:lstStyle/>
                    <a:p>
                      <a:pPr algn="ctr"/>
                      <a:r>
                        <a:rPr lang="de-DE" sz="1600" dirty="0" err="1">
                          <a:latin typeface="Neue Haas Grotesk Text Pro" panose="020B0504020202020204" pitchFamily="34" charset="0"/>
                        </a:rPr>
                        <a:t>Diagonalization</a:t>
                      </a:r>
                      <a:r>
                        <a:rPr lang="de-DE" sz="1600" dirty="0">
                          <a:latin typeface="Neue Haas Grotesk Text Pro" panose="020B0504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dirty="0">
                          <a:latin typeface="Neue Haas Grotesk Text Pro" panose="020B0504020202020204" pitchFamily="34" charset="0"/>
                        </a:rPr>
                        <a:t>QAOA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dirty="0">
                          <a:latin typeface="Neue Haas Grotesk Text Pro" panose="020B0504020202020204" pitchFamily="34" charset="0"/>
                        </a:rPr>
                        <a:t>22.67%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047111"/>
                  </a:ext>
                </a:extLst>
              </a:tr>
              <a:tr h="370840">
                <a:tc>
                  <a:txBody>
                    <a:bodyPr/>
                    <a:lstStyle/>
                    <a:p>
                      <a:pPr algn="ctr"/>
                      <a:r>
                        <a:rPr lang="de-DE" sz="1600" dirty="0">
                          <a:latin typeface="Neue Haas Grotesk Text Pro" panose="020B0504020202020204" pitchFamily="34" charset="0"/>
                        </a:rPr>
                        <a:t>QAOA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dirty="0">
                          <a:latin typeface="Neue Haas Grotesk Text Pro" panose="020B0504020202020204" pitchFamily="34" charset="0"/>
                        </a:rPr>
                        <a:t>QAE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dirty="0">
                          <a:latin typeface="Neue Haas Grotesk Text Pro" panose="020B0504020202020204" pitchFamily="34" charset="0"/>
                        </a:rPr>
                        <a:t>22.67%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856231"/>
                  </a:ext>
                </a:extLst>
              </a:tr>
              <a:tr h="370840">
                <a:tc>
                  <a:txBody>
                    <a:bodyPr/>
                    <a:lstStyle/>
                    <a:p>
                      <a:pPr algn="ctr"/>
                      <a:r>
                        <a:rPr lang="de-DE" sz="1600" dirty="0">
                          <a:latin typeface="Neue Haas Grotesk Text Pro" panose="020B0504020202020204" pitchFamily="34" charset="0"/>
                        </a:rPr>
                        <a:t>QAE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dirty="0" err="1">
                          <a:latin typeface="Neue Haas Grotesk Text Pro" panose="020B0504020202020204" pitchFamily="34" charset="0"/>
                        </a:rPr>
                        <a:t>Diagonalization</a:t>
                      </a:r>
                      <a:r>
                        <a:rPr lang="de-DE" sz="1600" dirty="0">
                          <a:latin typeface="Neue Haas Grotesk Text Pro" panose="020B0504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dirty="0">
                          <a:latin typeface="Neue Haas Grotesk Text Pro" panose="020B0504020202020204" pitchFamily="34" charset="0"/>
                        </a:rPr>
                        <a:t>96.0%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490128"/>
                  </a:ext>
                </a:extLst>
              </a:tr>
            </a:tbl>
          </a:graphicData>
        </a:graphic>
      </p:graphicFrame>
      <p:sp>
        <p:nvSpPr>
          <p:cNvPr id="8" name="Google Shape;220;p4">
            <a:extLst>
              <a:ext uri="{FF2B5EF4-FFF2-40B4-BE49-F238E27FC236}">
                <a16:creationId xmlns:a16="http://schemas.microsoft.com/office/drawing/2014/main" id="{D249B9BB-166B-0C62-46E5-A05001FEA247}"/>
              </a:ext>
            </a:extLst>
          </p:cNvPr>
          <p:cNvSpPr txBox="1">
            <a:spLocks/>
          </p:cNvSpPr>
          <p:nvPr/>
        </p:nvSpPr>
        <p:spPr>
          <a:xfrm>
            <a:off x="424332" y="245338"/>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lvl="0">
              <a:defRPr/>
            </a:pPr>
            <a:r>
              <a:rPr lang="en-US" kern="0" dirty="0">
                <a:latin typeface="Neue Haas Grotesk Text Pro" panose="020B0504020202020204" pitchFamily="34" charset="77"/>
              </a:rPr>
              <a:t>Digital and analog quantum algorithms</a:t>
            </a:r>
            <a:endParaRPr lang="de-DE" dirty="0"/>
          </a:p>
        </p:txBody>
      </p:sp>
    </p:spTree>
    <p:extLst>
      <p:ext uri="{BB962C8B-B14F-4D97-AF65-F5344CB8AC3E}">
        <p14:creationId xmlns:p14="http://schemas.microsoft.com/office/powerpoint/2010/main" val="1573431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01" imgH="502" progId="TCLayout.ActiveDocument.1">
                  <p:embed/>
                </p:oleObj>
              </mc:Choice>
              <mc:Fallback>
                <p:oleObj name="think-cell Folie" r:id="rId3"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indent="0">
              <a:spcBef>
                <a:spcPts val="0"/>
              </a:spcBef>
              <a:defRPr/>
            </a:pPr>
            <a:r>
              <a:rPr lang="en-US" kern="0" dirty="0">
                <a:latin typeface="Neue Haas Grotesk Text Pro" panose="020B0504020202020204" pitchFamily="34" charset="77"/>
              </a:rPr>
              <a:t>Comparison between QAOA and QAE</a:t>
            </a:r>
            <a:r>
              <a:rPr kumimoji="0" lang="de-DE" sz="2000" b="0" i="0" u="none" strike="noStrike" kern="0" cap="none" spc="0" normalizeH="0" baseline="0" noProof="0" dirty="0">
                <a:ln>
                  <a:noFill/>
                </a:ln>
                <a:solidFill>
                  <a:srgbClr val="252D5C"/>
                </a:solidFill>
                <a:effectLst/>
                <a:uLnTx/>
                <a:uFillTx/>
                <a:latin typeface="Neue Haas Grotesk Text Pro" panose="020B0504020202020204" pitchFamily="34" charset="77"/>
                <a:cs typeface="Arial"/>
                <a:sym typeface="Arial"/>
              </a:rPr>
              <a:t> </a:t>
            </a:r>
            <a:endParaRPr kumimoji="0" lang="de-DE" sz="2000" b="0" i="0" u="none" strike="noStrike" kern="0" cap="none" spc="0" normalizeH="0" baseline="0" noProof="0" dirty="0">
              <a:ln>
                <a:noFill/>
              </a:ln>
              <a:solidFill>
                <a:srgbClr val="252D5C"/>
              </a:solidFill>
              <a:effectLst/>
              <a:highlight>
                <a:srgbClr val="FFFF00"/>
              </a:highlight>
              <a:uLnTx/>
              <a:uFillTx/>
              <a:latin typeface="Neue Haas Grotesk Text Pro" panose="020B0504020202020204" pitchFamily="34" charset="77"/>
              <a:cs typeface="Arial"/>
              <a:sym typeface="Arial"/>
            </a:endParaRP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pic>
        <p:nvPicPr>
          <p:cNvPr id="6" name="Grafik 5">
            <a:extLst>
              <a:ext uri="{FF2B5EF4-FFF2-40B4-BE49-F238E27FC236}">
                <a16:creationId xmlns:a16="http://schemas.microsoft.com/office/drawing/2014/main" id="{7740C4EA-CBC0-4FAD-8E67-5D47425F03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6885" y="1684038"/>
            <a:ext cx="3572164" cy="4320000"/>
          </a:xfrm>
          <a:prstGeom prst="rect">
            <a:avLst/>
          </a:prstGeom>
        </p:spPr>
      </p:pic>
      <p:pic>
        <p:nvPicPr>
          <p:cNvPr id="8" name="Grafik 7">
            <a:extLst>
              <a:ext uri="{FF2B5EF4-FFF2-40B4-BE49-F238E27FC236}">
                <a16:creationId xmlns:a16="http://schemas.microsoft.com/office/drawing/2014/main" id="{59DFD89A-E3CE-4600-9019-FDF8EB0BED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597" y="1684038"/>
            <a:ext cx="3572164" cy="4320000"/>
          </a:xfrm>
          <a:prstGeom prst="rect">
            <a:avLst/>
          </a:prstGeom>
        </p:spPr>
      </p:pic>
      <p:pic>
        <p:nvPicPr>
          <p:cNvPr id="11" name="Grafik 10">
            <a:extLst>
              <a:ext uri="{FF2B5EF4-FFF2-40B4-BE49-F238E27FC236}">
                <a16:creationId xmlns:a16="http://schemas.microsoft.com/office/drawing/2014/main" id="{1ED1178D-197A-48C5-98F0-C3726256B4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5241" y="1684038"/>
            <a:ext cx="3572164" cy="4320000"/>
          </a:xfrm>
          <a:prstGeom prst="rect">
            <a:avLst/>
          </a:prstGeom>
        </p:spPr>
      </p:pic>
      <p:sp>
        <p:nvSpPr>
          <p:cNvPr id="3" name="Google Shape;220;p4">
            <a:extLst>
              <a:ext uri="{FF2B5EF4-FFF2-40B4-BE49-F238E27FC236}">
                <a16:creationId xmlns:a16="http://schemas.microsoft.com/office/drawing/2014/main" id="{4D9EF923-4D25-81AD-5B21-3DC714651365}"/>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lvl="0">
              <a:defRPr/>
            </a:pPr>
            <a:r>
              <a:rPr lang="en-US" kern="0" dirty="0">
                <a:latin typeface="Neue Haas Grotesk Text Pro" panose="020B0504020202020204" pitchFamily="34" charset="77"/>
              </a:rPr>
              <a:t>Digital and analog quantum algorithms</a:t>
            </a:r>
            <a:endParaRPr lang="de-DE" dirty="0"/>
          </a:p>
        </p:txBody>
      </p:sp>
    </p:spTree>
    <p:extLst>
      <p:ext uri="{BB962C8B-B14F-4D97-AF65-F5344CB8AC3E}">
        <p14:creationId xmlns:p14="http://schemas.microsoft.com/office/powerpoint/2010/main" val="317372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01" imgH="502" progId="TCLayout.ActiveDocument.1">
                  <p:embed/>
                </p:oleObj>
              </mc:Choice>
              <mc:Fallback>
                <p:oleObj name="think-cell Folie" r:id="rId3"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indent="0">
              <a:spcBef>
                <a:spcPts val="0"/>
              </a:spcBef>
              <a:defRPr/>
            </a:pPr>
            <a:r>
              <a:rPr lang="en-US" kern="0" dirty="0">
                <a:latin typeface="Neue Haas Grotesk Text Pro" panose="020B0504020202020204" pitchFamily="34" charset="77"/>
              </a:rPr>
              <a:t>Comparison between QAOA and QAE</a:t>
            </a:r>
            <a:r>
              <a:rPr kumimoji="0" lang="de-DE" sz="2000" b="0" i="0" u="none" strike="noStrike" kern="0" cap="none" spc="0" normalizeH="0" baseline="0" noProof="0" dirty="0">
                <a:ln>
                  <a:noFill/>
                </a:ln>
                <a:solidFill>
                  <a:srgbClr val="252D5C"/>
                </a:solidFill>
                <a:effectLst/>
                <a:uLnTx/>
                <a:uFillTx/>
                <a:latin typeface="Neue Haas Grotesk Text Pro" panose="020B0504020202020204" pitchFamily="34" charset="77"/>
                <a:cs typeface="Arial"/>
                <a:sym typeface="Arial"/>
              </a:rPr>
              <a:t> </a:t>
            </a:r>
            <a:endParaRPr kumimoji="0" lang="de-DE" sz="2000" b="0" i="0" u="none" strike="noStrike" kern="0" cap="none" spc="0" normalizeH="0" baseline="0" noProof="0" dirty="0">
              <a:ln>
                <a:noFill/>
              </a:ln>
              <a:solidFill>
                <a:srgbClr val="252D5C"/>
              </a:solidFill>
              <a:effectLst/>
              <a:highlight>
                <a:srgbClr val="FFFF00"/>
              </a:highlight>
              <a:uLnTx/>
              <a:uFillTx/>
              <a:latin typeface="Neue Haas Grotesk Text Pro" panose="020B0504020202020204" pitchFamily="34" charset="77"/>
              <a:cs typeface="Arial"/>
              <a:sym typeface="Arial"/>
            </a:endParaRP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pic>
        <p:nvPicPr>
          <p:cNvPr id="7" name="Grafik 6">
            <a:extLst>
              <a:ext uri="{FF2B5EF4-FFF2-40B4-BE49-F238E27FC236}">
                <a16:creationId xmlns:a16="http://schemas.microsoft.com/office/drawing/2014/main" id="{546C2D23-7683-4614-8E6E-4B4BAD8434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6885" y="1684038"/>
            <a:ext cx="3591529" cy="4320000"/>
          </a:xfrm>
          <a:prstGeom prst="rect">
            <a:avLst/>
          </a:prstGeom>
        </p:spPr>
      </p:pic>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pic>
        <p:nvPicPr>
          <p:cNvPr id="14" name="Grafik 13">
            <a:extLst>
              <a:ext uri="{FF2B5EF4-FFF2-40B4-BE49-F238E27FC236}">
                <a16:creationId xmlns:a16="http://schemas.microsoft.com/office/drawing/2014/main" id="{13084959-4C2E-44AA-AF2C-0AF981681D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597" y="1684038"/>
            <a:ext cx="3647193" cy="4320000"/>
          </a:xfrm>
          <a:prstGeom prst="rect">
            <a:avLst/>
          </a:prstGeom>
        </p:spPr>
      </p:pic>
      <p:pic>
        <p:nvPicPr>
          <p:cNvPr id="3" name="Grafik 2">
            <a:extLst>
              <a:ext uri="{FF2B5EF4-FFF2-40B4-BE49-F238E27FC236}">
                <a16:creationId xmlns:a16="http://schemas.microsoft.com/office/drawing/2014/main" id="{48EFFF06-3CE2-4E99-977B-E050447716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5241" y="1684038"/>
            <a:ext cx="3647193" cy="4320000"/>
          </a:xfrm>
          <a:prstGeom prst="rect">
            <a:avLst/>
          </a:prstGeom>
        </p:spPr>
      </p:pic>
      <p:sp>
        <p:nvSpPr>
          <p:cNvPr id="5" name="Google Shape;220;p4">
            <a:extLst>
              <a:ext uri="{FF2B5EF4-FFF2-40B4-BE49-F238E27FC236}">
                <a16:creationId xmlns:a16="http://schemas.microsoft.com/office/drawing/2014/main" id="{4D0DB89F-DB84-444A-B32F-A4095E54F2A4}"/>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lvl="0">
              <a:defRPr/>
            </a:pPr>
            <a:r>
              <a:rPr lang="en-US" kern="0" dirty="0">
                <a:latin typeface="Neue Haas Grotesk Text Pro" panose="020B0504020202020204" pitchFamily="34" charset="77"/>
              </a:rPr>
              <a:t>Digital and analog quantum algorithms</a:t>
            </a:r>
            <a:endParaRPr lang="de-DE" dirty="0"/>
          </a:p>
        </p:txBody>
      </p:sp>
    </p:spTree>
    <p:extLst>
      <p:ext uri="{BB962C8B-B14F-4D97-AF65-F5344CB8AC3E}">
        <p14:creationId xmlns:p14="http://schemas.microsoft.com/office/powerpoint/2010/main" val="63919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01" imgH="502" progId="TCLayout.ActiveDocument.1">
                  <p:embed/>
                </p:oleObj>
              </mc:Choice>
              <mc:Fallback>
                <p:oleObj name="think-cell Folie" r:id="rId3"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r>
              <a:rPr lang="de-DE" kern="0">
                <a:latin typeface="Neue Haas Grotesk Text Pro"/>
              </a:rPr>
              <a:t>Table </a:t>
            </a:r>
            <a:r>
              <a:rPr lang="de-DE" kern="0" err="1">
                <a:latin typeface="Neue Haas Grotesk Text Pro"/>
              </a:rPr>
              <a:t>of</a:t>
            </a:r>
            <a:r>
              <a:rPr lang="de-DE" kern="0">
                <a:latin typeface="Neue Haas Grotesk Text Pro"/>
              </a:rPr>
              <a:t> </a:t>
            </a:r>
            <a:r>
              <a:rPr lang="de-DE" kern="0" err="1">
                <a:latin typeface="Neue Haas Grotesk Text Pro"/>
              </a:rPr>
              <a:t>contents</a:t>
            </a:r>
            <a:r>
              <a:rPr lang="de-DE" kern="0">
                <a:latin typeface="Neue Haas Grotesk Text Pro"/>
              </a:rPr>
              <a:t>     </a:t>
            </a:r>
            <a:endParaRPr lang="de-DE" kern="0">
              <a:latin typeface="Neue Haas Grotesk Text Pro" panose="020B0504020202020204" pitchFamily="34" charset="77"/>
            </a:endParaRP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u="sng">
              <a:solidFill>
                <a:srgbClr val="FFFFFF"/>
              </a:solidFill>
            </a:endParaRPr>
          </a:p>
        </p:txBody>
      </p:sp>
      <p:sp>
        <p:nvSpPr>
          <p:cNvPr id="20" name="Textfeld 19">
            <a:extLst>
              <a:ext uri="{FF2B5EF4-FFF2-40B4-BE49-F238E27FC236}">
                <a16:creationId xmlns:a16="http://schemas.microsoft.com/office/drawing/2014/main" id="{9853BC57-A464-4581-B901-5E1DD882D53B}"/>
              </a:ext>
            </a:extLst>
          </p:cNvPr>
          <p:cNvSpPr txBox="1"/>
          <p:nvPr/>
        </p:nvSpPr>
        <p:spPr>
          <a:xfrm>
            <a:off x="1600200" y="6539221"/>
            <a:ext cx="5249173" cy="261610"/>
          </a:xfrm>
          <a:prstGeom prst="rect">
            <a:avLst/>
          </a:prstGeom>
          <a:noFill/>
        </p:spPr>
        <p:txBody>
          <a:bodyPr wrap="square" rtlCol="0">
            <a:spAutoFit/>
          </a:bodyPr>
          <a:lstStyle/>
          <a:p>
            <a:r>
              <a:rPr lang="en-US" sz="1100">
                <a:solidFill>
                  <a:schemeClr val="bg1"/>
                </a:solidFill>
                <a:latin typeface="Neue Haas Grotesk Text Pro" panose="020B0504020202020204" pitchFamily="34" charset="0"/>
              </a:rPr>
              <a:t>ETH Quantum Hackathon 2024  –  </a:t>
            </a:r>
            <a:r>
              <a:rPr lang="en-US" sz="1100" err="1">
                <a:solidFill>
                  <a:schemeClr val="bg1"/>
                </a:solidFill>
                <a:latin typeface="Neue Haas Grotesk Text Pro" panose="020B0504020202020204" pitchFamily="34" charset="0"/>
              </a:rPr>
              <a:t>Qilimanjaro</a:t>
            </a:r>
            <a:r>
              <a:rPr lang="en-US" sz="1100">
                <a:solidFill>
                  <a:schemeClr val="bg1"/>
                </a:solidFill>
                <a:latin typeface="Neue Haas Grotesk Text Pro" panose="020B0504020202020204" pitchFamily="34" charset="0"/>
              </a:rPr>
              <a:t> Quantum Tech   </a:t>
            </a:r>
            <a:endParaRPr lang="de-DE" sz="1100">
              <a:solidFill>
                <a:schemeClr val="bg1"/>
              </a:solidFill>
              <a:latin typeface="Neue Haas Grotesk Text Pro" panose="020B0504020202020204" pitchFamily="34" charset="0"/>
            </a:endParaRPr>
          </a:p>
        </p:txBody>
      </p:sp>
      <p:sp>
        <p:nvSpPr>
          <p:cNvPr id="21" name="Textfeld 20">
            <a:extLst>
              <a:ext uri="{FF2B5EF4-FFF2-40B4-BE49-F238E27FC236}">
                <a16:creationId xmlns:a16="http://schemas.microsoft.com/office/drawing/2014/main" id="{FF3A7F11-7E54-4D24-B374-F1BA6974CD92}"/>
              </a:ext>
            </a:extLst>
          </p:cNvPr>
          <p:cNvSpPr txBox="1"/>
          <p:nvPr/>
        </p:nvSpPr>
        <p:spPr>
          <a:xfrm>
            <a:off x="376240" y="6539221"/>
            <a:ext cx="1019173" cy="261610"/>
          </a:xfrm>
          <a:prstGeom prst="rect">
            <a:avLst/>
          </a:prstGeom>
          <a:noFill/>
        </p:spPr>
        <p:txBody>
          <a:bodyPr wrap="square" rtlCol="0">
            <a:spAutoFit/>
          </a:bodyPr>
          <a:lstStyle/>
          <a:p>
            <a:r>
              <a:rPr lang="de-DE" sz="1100">
                <a:solidFill>
                  <a:schemeClr val="bg1"/>
                </a:solidFill>
                <a:latin typeface="Neue Haas Grotesk Text Pro" panose="020B0504020202020204" pitchFamily="34" charset="0"/>
              </a:rPr>
              <a:t>05.05.2024</a:t>
            </a: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r>
              <a:rPr lang="de-DE" sz="1100">
                <a:solidFill>
                  <a:schemeClr val="bg1"/>
                </a:solidFill>
                <a:latin typeface="Neue Haas Grotesk Text Pro" panose="020B0504020202020204" pitchFamily="34" charset="0"/>
              </a:rPr>
              <a:t>Folie </a:t>
            </a:r>
            <a:fld id="{1EA02937-AAD3-4CDD-BE3C-2F61FD620BBA}" type="slidenum">
              <a:rPr lang="de-DE" sz="1100" smtClean="0">
                <a:solidFill>
                  <a:schemeClr val="bg1"/>
                </a:solidFill>
                <a:latin typeface="Neue Haas Grotesk Text Pro" panose="020B0504020202020204" pitchFamily="34" charset="0"/>
              </a:rPr>
              <a:t>2</a:t>
            </a:fld>
            <a:endParaRPr lang="de-DE" sz="1100">
              <a:solidFill>
                <a:schemeClr val="bg1"/>
              </a:solidFill>
              <a:latin typeface="Neue Haas Grotesk Text Pro" panose="020B0504020202020204" pitchFamily="34" charset="0"/>
            </a:endParaRPr>
          </a:p>
        </p:txBody>
      </p:sp>
      <p:sp>
        <p:nvSpPr>
          <p:cNvPr id="2" name="Rechteck 1">
            <a:extLst>
              <a:ext uri="{FF2B5EF4-FFF2-40B4-BE49-F238E27FC236}">
                <a16:creationId xmlns:a16="http://schemas.microsoft.com/office/drawing/2014/main" id="{1ACADAAD-39A8-0D0D-FCC2-F918597195CE}"/>
              </a:ext>
            </a:extLst>
          </p:cNvPr>
          <p:cNvSpPr/>
          <p:nvPr/>
        </p:nvSpPr>
        <p:spPr>
          <a:xfrm>
            <a:off x="576364" y="1032670"/>
            <a:ext cx="10091636" cy="5309146"/>
          </a:xfrm>
          <a:prstGeom prst="rect">
            <a:avLst/>
          </a:prstGeom>
        </p:spPr>
        <p:txBody>
          <a:bodyPr wrap="square" lIns="91440" tIns="45720" rIns="91440" bIns="45720" anchor="t">
            <a:spAutoFit/>
          </a:bodyPr>
          <a:lstStyle/>
          <a:p>
            <a:pPr marL="400050" indent="-400050">
              <a:lnSpc>
                <a:spcPct val="150000"/>
              </a:lnSpc>
              <a:buClr>
                <a:srgbClr val="003258"/>
              </a:buClr>
              <a:buFont typeface="+mj-lt"/>
              <a:buAutoNum type="romanUcPeriod"/>
            </a:pPr>
            <a:r>
              <a:rPr lang="de-DE" b="0" dirty="0">
                <a:latin typeface="Neue Haas Grotesk Text Pro"/>
              </a:rPr>
              <a:t>Motivation</a:t>
            </a:r>
          </a:p>
          <a:p>
            <a:pPr marL="400050" indent="-400050">
              <a:lnSpc>
                <a:spcPct val="200000"/>
              </a:lnSpc>
              <a:buClr>
                <a:srgbClr val="003258"/>
              </a:buClr>
              <a:buFont typeface="+mj-lt"/>
              <a:buAutoNum type="romanUcPeriod"/>
            </a:pPr>
            <a:r>
              <a:rPr lang="de-DE" dirty="0" err="1">
                <a:latin typeface="Neue Haas Grotesk Text Pro"/>
              </a:rPr>
              <a:t>Process</a:t>
            </a:r>
            <a:r>
              <a:rPr lang="de-DE" dirty="0">
                <a:latin typeface="Neue Haas Grotesk Text Pro"/>
              </a:rPr>
              <a:t> </a:t>
            </a:r>
            <a:r>
              <a:rPr lang="de-DE" dirty="0" err="1">
                <a:latin typeface="Neue Haas Grotesk Text Pro"/>
              </a:rPr>
              <a:t>management</a:t>
            </a:r>
            <a:r>
              <a:rPr lang="de-DE" dirty="0">
                <a:latin typeface="Neue Haas Grotesk Text Pro"/>
              </a:rPr>
              <a:t> </a:t>
            </a:r>
            <a:r>
              <a:rPr lang="de-DE" dirty="0" err="1">
                <a:latin typeface="Neue Haas Grotesk Text Pro"/>
              </a:rPr>
              <a:t>problem</a:t>
            </a:r>
            <a:r>
              <a:rPr lang="de-DE" dirty="0">
                <a:latin typeface="Neue Haas Grotesk Text Pro"/>
              </a:rPr>
              <a:t> </a:t>
            </a:r>
            <a:endParaRPr lang="de-DE" dirty="0">
              <a:latin typeface="Neue Haas Grotesk Text Pro" panose="020B0504020202020204" pitchFamily="34" charset="0"/>
            </a:endParaRPr>
          </a:p>
          <a:p>
            <a:pPr marL="857250" lvl="1" indent="-400050">
              <a:buClr>
                <a:srgbClr val="003258"/>
              </a:buClr>
              <a:buAutoNum type="alphaLcPeriod"/>
            </a:pPr>
            <a:r>
              <a:rPr lang="en-GB" sz="1400" dirty="0">
                <a:latin typeface="Neue Haas Grotesk Text Pro"/>
              </a:rPr>
              <a:t>Overview and mathematical formulation </a:t>
            </a:r>
          </a:p>
          <a:p>
            <a:pPr marL="857250" lvl="1" indent="-400050">
              <a:buClr>
                <a:srgbClr val="003258"/>
              </a:buClr>
              <a:buAutoNum type="alphaLcPeriod"/>
            </a:pPr>
            <a:r>
              <a:rPr lang="en-GB" sz="1400" dirty="0">
                <a:latin typeface="Neue Haas Grotesk Text Pro"/>
              </a:rPr>
              <a:t>Cost function with ancilla qubits </a:t>
            </a:r>
            <a:endParaRPr lang="en-GB" dirty="0"/>
          </a:p>
          <a:p>
            <a:pPr marL="857250" lvl="1" indent="-400050">
              <a:buClr>
                <a:srgbClr val="003258"/>
              </a:buClr>
              <a:buAutoNum type="alphaLcPeriod"/>
            </a:pPr>
            <a:r>
              <a:rPr lang="en-GB" sz="1400" dirty="0">
                <a:latin typeface="Neue Haas Grotesk Text Pro"/>
              </a:rPr>
              <a:t>Solution for a restricted qubit number  </a:t>
            </a:r>
            <a:endParaRPr lang="en-GB" sz="1400" dirty="0">
              <a:latin typeface="Neue Haas Grotesk Text Pro" panose="020B0504020202020204" pitchFamily="34" charset="0"/>
            </a:endParaRPr>
          </a:p>
          <a:p>
            <a:pPr marL="857250" lvl="1" indent="-400050">
              <a:buClr>
                <a:srgbClr val="003258"/>
              </a:buClr>
              <a:buFontTx/>
              <a:buAutoNum type="alphaLcPeriod"/>
            </a:pPr>
            <a:r>
              <a:rPr lang="en-GB" sz="1400" dirty="0">
                <a:latin typeface="Neue Haas Grotesk Text Pro"/>
              </a:rPr>
              <a:t>Comparison with the analytic solution </a:t>
            </a:r>
            <a:endParaRPr lang="en-GB" sz="1400" dirty="0">
              <a:latin typeface="Neue Haas Grotesk Text Pro" panose="020B0504020202020204" pitchFamily="34" charset="0"/>
            </a:endParaRPr>
          </a:p>
          <a:p>
            <a:pPr marL="857250" lvl="1" indent="-400050">
              <a:buClr>
                <a:srgbClr val="003258"/>
              </a:buClr>
              <a:buFont typeface="+mj-lt"/>
              <a:buAutoNum type="alphaLcPeriod"/>
            </a:pPr>
            <a:endParaRPr lang="de-DE" sz="1400" dirty="0">
              <a:latin typeface="Neue Haas Grotesk Text Pro" panose="020B0504020202020204" pitchFamily="34" charset="0"/>
            </a:endParaRPr>
          </a:p>
          <a:p>
            <a:pPr marL="400050" indent="-400050">
              <a:lnSpc>
                <a:spcPct val="150000"/>
              </a:lnSpc>
              <a:buClr>
                <a:srgbClr val="003258"/>
              </a:buClr>
              <a:buFont typeface="+mj-lt"/>
              <a:buAutoNum type="romanUcPeriod"/>
            </a:pPr>
            <a:r>
              <a:rPr lang="de-DE" dirty="0">
                <a:latin typeface="Neue Haas Grotesk Text Pro"/>
              </a:rPr>
              <a:t>Digital and analog </a:t>
            </a:r>
            <a:r>
              <a:rPr lang="de-DE" dirty="0" err="1">
                <a:latin typeface="Neue Haas Grotesk Text Pro"/>
              </a:rPr>
              <a:t>quantum</a:t>
            </a:r>
            <a:r>
              <a:rPr lang="de-DE" dirty="0">
                <a:latin typeface="Neue Haas Grotesk Text Pro"/>
              </a:rPr>
              <a:t> </a:t>
            </a:r>
            <a:r>
              <a:rPr lang="de-DE" dirty="0" err="1">
                <a:latin typeface="Neue Haas Grotesk Text Pro"/>
              </a:rPr>
              <a:t>algorithms</a:t>
            </a:r>
            <a:r>
              <a:rPr lang="de-DE" dirty="0">
                <a:latin typeface="Neue Haas Grotesk Text Pro"/>
              </a:rPr>
              <a:t> </a:t>
            </a:r>
            <a:endParaRPr lang="de-DE" b="0" dirty="0">
              <a:latin typeface="Neue Haas Grotesk Text Pro"/>
            </a:endParaRPr>
          </a:p>
          <a:p>
            <a:pPr marL="857250" lvl="1" indent="-400050">
              <a:buClr>
                <a:srgbClr val="003258"/>
              </a:buClr>
              <a:buAutoNum type="alphaLcPeriod"/>
            </a:pPr>
            <a:r>
              <a:rPr lang="en-GB" sz="1400" dirty="0">
                <a:latin typeface="Neue Haas Grotesk Text Pro"/>
              </a:rPr>
              <a:t>Quantum Approximate Optimization Algorithm (QAOA)</a:t>
            </a:r>
            <a:endParaRPr lang="de-DE" sz="1400" dirty="0">
              <a:latin typeface="Neue Haas Grotesk Text Pro" panose="020B0504020202020204" pitchFamily="34" charset="0"/>
            </a:endParaRPr>
          </a:p>
          <a:p>
            <a:pPr marL="857250" lvl="1" indent="-400050">
              <a:buClr>
                <a:srgbClr val="003258"/>
              </a:buClr>
              <a:buAutoNum type="alphaLcPeriod"/>
            </a:pPr>
            <a:r>
              <a:rPr lang="en-GB" sz="1400" dirty="0">
                <a:latin typeface="Neue Haas Grotesk Text Pro"/>
              </a:rPr>
              <a:t>Quantum Adiabatic Evolution (QAE) </a:t>
            </a:r>
            <a:endParaRPr lang="en-US" sz="1400" dirty="0">
              <a:latin typeface="Neue Haas Grotesk Text Pro"/>
            </a:endParaRPr>
          </a:p>
          <a:p>
            <a:pPr marL="857250" lvl="1" indent="-400050">
              <a:buClr>
                <a:srgbClr val="003258"/>
              </a:buClr>
              <a:buFont typeface="+mj-lt"/>
              <a:buAutoNum type="alphaLcPeriod"/>
            </a:pPr>
            <a:r>
              <a:rPr lang="de-DE" sz="1400" dirty="0" err="1">
                <a:latin typeface="Neue Haas Grotesk Text Pro"/>
              </a:rPr>
              <a:t>Comparison</a:t>
            </a:r>
            <a:r>
              <a:rPr lang="de-DE" sz="1400" dirty="0">
                <a:latin typeface="Neue Haas Grotesk Text Pro"/>
              </a:rPr>
              <a:t> between QAOA and QAE</a:t>
            </a:r>
          </a:p>
          <a:p>
            <a:pPr lvl="1">
              <a:buClr>
                <a:srgbClr val="003258"/>
              </a:buClr>
            </a:pPr>
            <a:endParaRPr lang="de-DE" sz="1400" dirty="0">
              <a:latin typeface="Neue Haas Grotesk Text Pro" panose="020B0504020202020204" pitchFamily="34" charset="0"/>
            </a:endParaRPr>
          </a:p>
          <a:p>
            <a:pPr marL="400050" indent="-400050">
              <a:lnSpc>
                <a:spcPct val="150000"/>
              </a:lnSpc>
              <a:buClr>
                <a:srgbClr val="003258"/>
              </a:buClr>
              <a:buFont typeface="+mj-lt"/>
              <a:buAutoNum type="romanUcPeriod"/>
            </a:pPr>
            <a:r>
              <a:rPr lang="de-DE" b="0" dirty="0">
                <a:latin typeface="Neue Haas Grotesk Text Pro"/>
              </a:rPr>
              <a:t>Hardware </a:t>
            </a:r>
            <a:r>
              <a:rPr lang="de-DE" dirty="0" err="1">
                <a:latin typeface="Neue Haas Grotesk Text Pro"/>
              </a:rPr>
              <a:t>implementation</a:t>
            </a:r>
            <a:r>
              <a:rPr lang="de-DE" dirty="0">
                <a:latin typeface="Neue Haas Grotesk Text Pro"/>
              </a:rPr>
              <a:t> via </a:t>
            </a:r>
            <a:r>
              <a:rPr lang="de-DE" dirty="0" err="1">
                <a:latin typeface="Neue Haas Grotesk Text Pro"/>
              </a:rPr>
              <a:t>Flux</a:t>
            </a:r>
            <a:r>
              <a:rPr lang="de-DE" dirty="0">
                <a:latin typeface="Neue Haas Grotesk Text Pro"/>
              </a:rPr>
              <a:t> </a:t>
            </a:r>
            <a:r>
              <a:rPr lang="de-DE" dirty="0" err="1">
                <a:latin typeface="Neue Haas Grotesk Text Pro"/>
              </a:rPr>
              <a:t>Qubits</a:t>
            </a:r>
            <a:r>
              <a:rPr lang="de-DE" dirty="0">
                <a:latin typeface="Neue Haas Grotesk Text Pro"/>
              </a:rPr>
              <a:t> </a:t>
            </a:r>
            <a:endParaRPr lang="de-DE" b="0" dirty="0">
              <a:latin typeface="Neue Haas Grotesk Text Pro" panose="020B0504020202020204" pitchFamily="34" charset="0"/>
            </a:endParaRPr>
          </a:p>
          <a:p>
            <a:pPr marL="857250" lvl="1" indent="-400050">
              <a:buClr>
                <a:srgbClr val="003258"/>
              </a:buClr>
              <a:buFont typeface="+mj-lt"/>
              <a:buAutoNum type="alphaLcPeriod"/>
            </a:pPr>
            <a:r>
              <a:rPr lang="de-DE" sz="1400" dirty="0">
                <a:latin typeface="Neue Haas Grotesk Text Pro"/>
              </a:rPr>
              <a:t>Walkthrough</a:t>
            </a:r>
          </a:p>
          <a:p>
            <a:pPr marL="857250" lvl="1" indent="-400050">
              <a:buClr>
                <a:srgbClr val="003258"/>
              </a:buClr>
              <a:buFont typeface="+mj-lt"/>
              <a:buAutoNum type="alphaLcPeriod"/>
            </a:pPr>
            <a:r>
              <a:rPr lang="de-DE" sz="1400" dirty="0">
                <a:latin typeface="Neue Haas Grotesk Text Pro"/>
              </a:rPr>
              <a:t>Energy </a:t>
            </a:r>
            <a:r>
              <a:rPr lang="de-DE" sz="1400" dirty="0" err="1">
                <a:latin typeface="Neue Haas Grotesk Text Pro"/>
              </a:rPr>
              <a:t>spectrum</a:t>
            </a:r>
            <a:endParaRPr lang="de-DE" sz="1400" dirty="0">
              <a:latin typeface="Neue Haas Grotesk Text Pro"/>
            </a:endParaRPr>
          </a:p>
          <a:p>
            <a:pPr marL="857250" lvl="1" indent="-400050">
              <a:buClr>
                <a:srgbClr val="003258"/>
              </a:buClr>
              <a:buFont typeface="+mj-lt"/>
              <a:buAutoNum type="alphaLcPeriod"/>
            </a:pPr>
            <a:r>
              <a:rPr lang="de-DE" sz="1400" dirty="0">
                <a:latin typeface="Neue Haas Grotesk Text Pro"/>
              </a:rPr>
              <a:t>Research</a:t>
            </a:r>
          </a:p>
          <a:p>
            <a:pPr marL="400050" indent="-400050">
              <a:lnSpc>
                <a:spcPct val="200000"/>
              </a:lnSpc>
              <a:buClr>
                <a:srgbClr val="003258"/>
              </a:buClr>
              <a:buFont typeface="+mj-lt"/>
              <a:buAutoNum type="romanUcPeriod"/>
            </a:pPr>
            <a:r>
              <a:rPr lang="de-DE">
                <a:latin typeface="Neue Haas Grotesk Text Pro"/>
              </a:rPr>
              <a:t>References</a:t>
            </a:r>
            <a:endParaRPr lang="de-DE" b="0" dirty="0">
              <a:latin typeface="Neue Haas Grotesk Text Pro" panose="020B0504020202020204" pitchFamily="34" charset="0"/>
            </a:endParaRPr>
          </a:p>
          <a:p>
            <a:pPr marL="400050" indent="-400050">
              <a:buFont typeface="+mj-lt"/>
              <a:buAutoNum type="romanUcPeriod"/>
            </a:pPr>
            <a:endParaRPr lang="de-DE" b="0" dirty="0">
              <a:latin typeface="Neue Haas Grotesk Text Pro" panose="020B0504020202020204" pitchFamily="34" charset="0"/>
            </a:endParaRPr>
          </a:p>
        </p:txBody>
      </p:sp>
    </p:spTree>
    <p:extLst>
      <p:ext uri="{BB962C8B-B14F-4D97-AF65-F5344CB8AC3E}">
        <p14:creationId xmlns:p14="http://schemas.microsoft.com/office/powerpoint/2010/main" val="13361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01" imgH="502" progId="TCLayout.ActiveDocument.1">
                  <p:embed/>
                </p:oleObj>
              </mc:Choice>
              <mc:Fallback>
                <p:oleObj name="think-cell Folie" r:id="rId3"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0" y="1910511"/>
            <a:ext cx="12191999" cy="10243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lvl="0" algn="ctr">
              <a:defRPr/>
            </a:pPr>
            <a:r>
              <a:rPr lang="fr-FR" sz="3600" kern="0" dirty="0">
                <a:latin typeface="Neue Haas Grotesk Text Pro" panose="020B0504020202020204" pitchFamily="34" charset="77"/>
              </a:rPr>
              <a:t>Hardware </a:t>
            </a:r>
            <a:r>
              <a:rPr lang="fr-FR" sz="3600" kern="0" dirty="0" err="1">
                <a:latin typeface="Neue Haas Grotesk Text Pro" panose="020B0504020202020204" pitchFamily="34" charset="77"/>
              </a:rPr>
              <a:t>implementation</a:t>
            </a:r>
            <a:r>
              <a:rPr lang="fr-FR" sz="3600" kern="0" dirty="0">
                <a:latin typeface="Neue Haas Grotesk Text Pro" panose="020B0504020202020204" pitchFamily="34" charset="77"/>
              </a:rPr>
              <a:t> via Flux Qubits</a:t>
            </a:r>
            <a:r>
              <a:rPr lang="en-US" sz="3600" kern="0" dirty="0">
                <a:latin typeface="Neue Haas Grotesk Text Pro" panose="020B0504020202020204" pitchFamily="34" charset="77"/>
              </a:rPr>
              <a:t>    </a:t>
            </a:r>
            <a:endParaRPr kumimoji="0" lang="en-US" sz="36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sym typeface="Arial"/>
            </a:endParaRP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1902047" y="2816752"/>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0" y="2860804"/>
            <a:ext cx="12195973" cy="1126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lgn="ctr">
              <a:spcBef>
                <a:spcPts val="0"/>
              </a:spcBef>
              <a:defRPr/>
            </a:pPr>
            <a:r>
              <a:rPr lang="en-US" sz="1600" kern="0" dirty="0">
                <a:latin typeface="Neue Haas Grotesk Text Pro" panose="020B0504020202020204" pitchFamily="34" charset="77"/>
              </a:rPr>
              <a:t>Walkthrough</a:t>
            </a:r>
          </a:p>
          <a:p>
            <a:pPr marL="0" lvl="0" indent="0" algn="ctr">
              <a:spcBef>
                <a:spcPts val="0"/>
              </a:spcBef>
              <a:defRPr/>
            </a:pPr>
            <a:r>
              <a:rPr lang="en-US" sz="1600" kern="0" dirty="0">
                <a:latin typeface="Neue Haas Grotesk Text Pro" panose="020B0504020202020204" pitchFamily="34" charset="77"/>
              </a:rPr>
              <a:t>Energy spectrum</a:t>
            </a:r>
          </a:p>
          <a:p>
            <a:pPr marL="0" lvl="0" indent="0" algn="ctr">
              <a:spcBef>
                <a:spcPts val="0"/>
              </a:spcBef>
              <a:defRPr/>
            </a:pPr>
            <a:r>
              <a:rPr lang="en-US" sz="1600" kern="0" dirty="0">
                <a:latin typeface="Neue Haas Grotesk Text Pro" panose="020B0504020202020204" pitchFamily="34" charset="77"/>
              </a:rPr>
              <a:t>Research</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11" name="Textfeld 10">
            <a:extLst>
              <a:ext uri="{FF2B5EF4-FFF2-40B4-BE49-F238E27FC236}">
                <a16:creationId xmlns:a16="http://schemas.microsoft.com/office/drawing/2014/main" id="{34BB0281-0654-4CCD-93DB-5E7933487DBC}"/>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2" name="Textfeld 11">
            <a:extLst>
              <a:ext uri="{FF2B5EF4-FFF2-40B4-BE49-F238E27FC236}">
                <a16:creationId xmlns:a16="http://schemas.microsoft.com/office/drawing/2014/main" id="{F683FF3F-7369-44CB-8722-90DD305E213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spTree>
    <p:extLst>
      <p:ext uri="{BB962C8B-B14F-4D97-AF65-F5344CB8AC3E}">
        <p14:creationId xmlns:p14="http://schemas.microsoft.com/office/powerpoint/2010/main" val="3821208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a:defRPr/>
            </a:pPr>
            <a:r>
              <a:rPr lang="fr-FR" kern="0" dirty="0">
                <a:latin typeface="Neue Haas Grotesk Text Pro" panose="020B0504020202020204" pitchFamily="34" charset="77"/>
              </a:rPr>
              <a:t>Hardware </a:t>
            </a:r>
            <a:r>
              <a:rPr lang="fr-FR" kern="0" dirty="0" err="1">
                <a:latin typeface="Neue Haas Grotesk Text Pro" panose="020B0504020202020204" pitchFamily="34" charset="77"/>
              </a:rPr>
              <a:t>implementation</a:t>
            </a:r>
            <a:r>
              <a:rPr lang="fr-FR" kern="0" dirty="0">
                <a:latin typeface="Neue Haas Grotesk Text Pro" panose="020B0504020202020204" pitchFamily="34" charset="77"/>
              </a:rPr>
              <a:t> via Flux Qubits</a:t>
            </a:r>
            <a:endParaRPr lang="de-DE" sz="28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endParaRP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de-DE" sz="1100" b="0" i="0" u="none" strike="noStrike" kern="1200" cap="none" spc="0" normalizeH="0" baseline="0" noProof="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a:solidFill>
                  <a:schemeClr val="bg1"/>
                </a:solidFill>
                <a:latin typeface="Neue Haas Grotesk Text Pro" panose="020B0504020202020204" pitchFamily="34" charset="0"/>
              </a:rPr>
              <a:t>ETH Quantum Hackathon 2024  –  </a:t>
            </a:r>
            <a:r>
              <a:rPr lang="en-US" sz="1100" err="1">
                <a:solidFill>
                  <a:schemeClr val="bg1"/>
                </a:solidFill>
                <a:latin typeface="Neue Haas Grotesk Text Pro" panose="020B0504020202020204" pitchFamily="34" charset="0"/>
              </a:rPr>
              <a:t>Qilimanjaro</a:t>
            </a:r>
            <a:r>
              <a:rPr lang="en-US" sz="1100">
                <a:solidFill>
                  <a:schemeClr val="bg1"/>
                </a:solidFill>
                <a:latin typeface="Neue Haas Grotesk Text Pro" panose="020B0504020202020204" pitchFamily="34" charset="0"/>
              </a:rPr>
              <a:t> Quantum Tech   </a:t>
            </a:r>
            <a:endParaRPr lang="de-DE" sz="110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a:solidFill>
                  <a:schemeClr val="bg1"/>
                </a:solidFill>
                <a:latin typeface="Neue Haas Grotesk Text Pro" panose="020B0504020202020204" pitchFamily="34" charset="0"/>
              </a:rPr>
              <a:t>05.05.2024</a:t>
            </a:r>
          </a:p>
        </p:txBody>
      </p:sp>
      <p:sp>
        <p:nvSpPr>
          <p:cNvPr id="5" name="Textfeld 4">
            <a:extLst>
              <a:ext uri="{FF2B5EF4-FFF2-40B4-BE49-F238E27FC236}">
                <a16:creationId xmlns:a16="http://schemas.microsoft.com/office/drawing/2014/main" id="{BFF3BB35-FCBF-21FE-DA67-05B6594B645E}"/>
              </a:ext>
            </a:extLst>
          </p:cNvPr>
          <p:cNvSpPr txBox="1"/>
          <p:nvPr/>
        </p:nvSpPr>
        <p:spPr>
          <a:xfrm>
            <a:off x="577971" y="1270303"/>
            <a:ext cx="10248526" cy="3397405"/>
          </a:xfrm>
          <a:prstGeom prst="rect">
            <a:avLst/>
          </a:prstGeom>
          <a:noFill/>
        </p:spPr>
        <p:txBody>
          <a:bodyPr wrap="square" lIns="91440" tIns="45720" rIns="91440" bIns="45720" rtlCol="0" anchor="t">
            <a:spAutoFit/>
          </a:bodyPr>
          <a:lstStyle/>
          <a:p>
            <a:pPr marL="285750" indent="-285750">
              <a:lnSpc>
                <a:spcPct val="200000"/>
              </a:lnSpc>
              <a:spcAft>
                <a:spcPts val="100"/>
              </a:spcAft>
              <a:buClr>
                <a:schemeClr val="tx2"/>
              </a:buClr>
              <a:buFont typeface="Wingdings" panose="05000000000000000000" pitchFamily="2" charset="2"/>
              <a:buChar char="§"/>
            </a:pPr>
            <a:r>
              <a:rPr lang="de-DE" dirty="0">
                <a:latin typeface="Neue Haas Grotesk Text Pro"/>
              </a:rPr>
              <a:t>3 </a:t>
            </a:r>
            <a:r>
              <a:rPr lang="de-DE" dirty="0" err="1">
                <a:latin typeface="Neue Haas Grotesk Text Pro"/>
              </a:rPr>
              <a:t>qubits</a:t>
            </a:r>
            <a:r>
              <a:rPr lang="de-DE" dirty="0">
                <a:latin typeface="Neue Haas Grotesk Text Pro"/>
              </a:rPr>
              <a:t> + 3 </a:t>
            </a:r>
            <a:r>
              <a:rPr lang="de-DE" dirty="0" err="1">
                <a:latin typeface="Neue Haas Grotesk Text Pro"/>
              </a:rPr>
              <a:t>couplers</a:t>
            </a:r>
            <a:endParaRPr lang="de-DE" dirty="0">
              <a:latin typeface="Neue Haas Grotesk Text Pro"/>
            </a:endParaRPr>
          </a:p>
          <a:p>
            <a:pPr marL="285750" indent="-285750">
              <a:lnSpc>
                <a:spcPct val="200000"/>
              </a:lnSpc>
              <a:spcAft>
                <a:spcPts val="100"/>
              </a:spcAft>
              <a:buClr>
                <a:srgbClr val="44546A"/>
              </a:buClr>
              <a:buFont typeface="Wingdings" panose="05000000000000000000" pitchFamily="2" charset="2"/>
              <a:buChar char="§"/>
            </a:pPr>
            <a:r>
              <a:rPr lang="de-DE" dirty="0">
                <a:latin typeface="Neue Haas Grotesk Text Pro"/>
              </a:rPr>
              <a:t>Only </a:t>
            </a:r>
            <a:r>
              <a:rPr lang="de-DE" dirty="0" err="1">
                <a:latin typeface="Neue Haas Grotesk Text Pro"/>
              </a:rPr>
              <a:t>lowest</a:t>
            </a:r>
            <a:r>
              <a:rPr lang="de-DE" dirty="0">
                <a:latin typeface="Neue Haas Grotesk Text Pro"/>
              </a:rPr>
              <a:t> </a:t>
            </a:r>
            <a:r>
              <a:rPr lang="de-DE" dirty="0" err="1">
                <a:latin typeface="Neue Haas Grotesk Text Pro"/>
              </a:rPr>
              <a:t>eigenvalues</a:t>
            </a:r>
            <a:r>
              <a:rPr lang="de-DE" dirty="0">
                <a:latin typeface="Neue Haas Grotesk Text Pro"/>
              </a:rPr>
              <a:t> and </a:t>
            </a:r>
            <a:r>
              <a:rPr lang="de-DE" dirty="0" err="1">
                <a:latin typeface="Neue Haas Grotesk Text Pro"/>
              </a:rPr>
              <a:t>eigenenergies</a:t>
            </a:r>
            <a:endParaRPr lang="de-DE" dirty="0">
              <a:latin typeface="Neue Haas Grotesk Text Pro" panose="020B0504020202020204" pitchFamily="34" charset="0"/>
            </a:endParaRPr>
          </a:p>
          <a:p>
            <a:pPr marL="285750" indent="-285750">
              <a:lnSpc>
                <a:spcPct val="200000"/>
              </a:lnSpc>
              <a:spcAft>
                <a:spcPts val="100"/>
              </a:spcAft>
              <a:buClr>
                <a:srgbClr val="44546A"/>
              </a:buClr>
              <a:buFont typeface="Wingdings" panose="05000000000000000000" pitchFamily="2" charset="2"/>
              <a:buChar char="§"/>
            </a:pPr>
            <a:r>
              <a:rPr lang="de-DE" dirty="0" err="1">
                <a:latin typeface="Neue Haas Grotesk Text Pro"/>
              </a:rPr>
              <a:t>Hamiltonian</a:t>
            </a:r>
            <a:r>
              <a:rPr lang="de-DE" dirty="0">
                <a:latin typeface="Neue Haas Grotesk Text Pro"/>
              </a:rPr>
              <a:t> </a:t>
            </a:r>
            <a:r>
              <a:rPr lang="de-DE" dirty="0" err="1">
                <a:latin typeface="Neue Haas Grotesk Text Pro"/>
              </a:rPr>
              <a:t>coefficients</a:t>
            </a:r>
            <a:endParaRPr lang="de-DE" dirty="0">
              <a:latin typeface="Neue Haas Grotesk Text Pro" panose="020B0504020202020204" pitchFamily="34" charset="0"/>
            </a:endParaRPr>
          </a:p>
          <a:p>
            <a:pPr marL="285750" indent="-285750">
              <a:lnSpc>
                <a:spcPct val="200000"/>
              </a:lnSpc>
              <a:spcAft>
                <a:spcPts val="100"/>
              </a:spcAft>
              <a:buClr>
                <a:srgbClr val="44546A"/>
              </a:buClr>
              <a:buFont typeface="Wingdings" panose="05000000000000000000" pitchFamily="2" charset="2"/>
              <a:buChar char="§"/>
            </a:pPr>
            <a:r>
              <a:rPr lang="de-DE" dirty="0">
                <a:latin typeface="Neue Haas Grotesk Text Pro"/>
              </a:rPr>
              <a:t>Ising </a:t>
            </a:r>
            <a:r>
              <a:rPr lang="de-DE" dirty="0" err="1">
                <a:latin typeface="Neue Haas Grotesk Text Pro"/>
              </a:rPr>
              <a:t>schedule</a:t>
            </a:r>
            <a:endParaRPr lang="de-DE" dirty="0">
              <a:latin typeface="Neue Haas Grotesk Text Pro" panose="020B0504020202020204" pitchFamily="34" charset="0"/>
            </a:endParaRPr>
          </a:p>
          <a:p>
            <a:pPr marL="285750" indent="-285750">
              <a:lnSpc>
                <a:spcPct val="200000"/>
              </a:lnSpc>
              <a:spcAft>
                <a:spcPts val="100"/>
              </a:spcAft>
              <a:buClr>
                <a:srgbClr val="44546A"/>
              </a:buClr>
              <a:buFont typeface="Wingdings" panose="05000000000000000000" pitchFamily="2" charset="2"/>
              <a:buChar char="§"/>
            </a:pPr>
            <a:r>
              <a:rPr lang="de-DE" dirty="0" err="1">
                <a:latin typeface="Neue Haas Grotesk Text Pro"/>
              </a:rPr>
              <a:t>Flux</a:t>
            </a:r>
            <a:r>
              <a:rPr lang="de-DE" dirty="0">
                <a:latin typeface="Neue Haas Grotesk Text Pro"/>
              </a:rPr>
              <a:t> </a:t>
            </a:r>
            <a:r>
              <a:rPr lang="de-DE" dirty="0" err="1">
                <a:latin typeface="Neue Haas Grotesk Text Pro"/>
              </a:rPr>
              <a:t>schedule</a:t>
            </a:r>
            <a:endParaRPr lang="de-DE" dirty="0">
              <a:latin typeface="Neue Haas Grotesk Text Pro" panose="020B0504020202020204" pitchFamily="34" charset="0"/>
            </a:endParaRPr>
          </a:p>
          <a:p>
            <a:pPr marL="285750" indent="-285750">
              <a:lnSpc>
                <a:spcPct val="200000"/>
              </a:lnSpc>
              <a:spcAft>
                <a:spcPts val="100"/>
              </a:spcAft>
              <a:buClr>
                <a:srgbClr val="44546A"/>
              </a:buClr>
              <a:buFont typeface="Wingdings" panose="05000000000000000000" pitchFamily="2" charset="2"/>
              <a:buChar char="§"/>
            </a:pPr>
            <a:r>
              <a:rPr lang="de-DE" dirty="0">
                <a:latin typeface="Neue Haas Grotesk Text Pro"/>
              </a:rPr>
              <a:t>Energy </a:t>
            </a:r>
            <a:r>
              <a:rPr lang="de-DE" dirty="0" err="1">
                <a:latin typeface="Neue Haas Grotesk Text Pro"/>
              </a:rPr>
              <a:t>spectrum</a:t>
            </a:r>
            <a:endParaRPr lang="de-DE" dirty="0">
              <a:latin typeface="Neue Haas Grotesk Text Pro" panose="020B0504020202020204" pitchFamily="34" charset="0"/>
            </a:endParaRPr>
          </a:p>
        </p:txBody>
      </p:sp>
      <p:sp>
        <p:nvSpPr>
          <p:cNvPr id="11" name="Google Shape;219;p4">
            <a:extLst>
              <a:ext uri="{FF2B5EF4-FFF2-40B4-BE49-F238E27FC236}">
                <a16:creationId xmlns:a16="http://schemas.microsoft.com/office/drawing/2014/main" id="{67D95A99-0D3A-4E6D-8551-7A7D5CACC81D}"/>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spcBef>
                <a:spcPts val="0"/>
              </a:spcBef>
              <a:defRPr/>
            </a:pPr>
            <a:r>
              <a:rPr lang="en-US" kern="0" dirty="0">
                <a:latin typeface="Neue Haas Grotesk Text Pro" panose="020B0504020202020204" pitchFamily="34" charset="77"/>
              </a:rPr>
              <a:t>Walkthrough </a:t>
            </a:r>
          </a:p>
        </p:txBody>
      </p:sp>
    </p:spTree>
    <p:extLst>
      <p:ext uri="{BB962C8B-B14F-4D97-AF65-F5344CB8AC3E}">
        <p14:creationId xmlns:p14="http://schemas.microsoft.com/office/powerpoint/2010/main" val="3533461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indent="0">
              <a:spcBef>
                <a:spcPts val="0"/>
              </a:spcBef>
              <a:defRPr/>
            </a:pPr>
            <a:r>
              <a:rPr lang="en-US" kern="0">
                <a:latin typeface="Neue Haas Grotesk Text Pro"/>
              </a:rPr>
              <a:t>Energy spectrum – Cost Hamiltonian</a:t>
            </a:r>
            <a:endParaRPr lang="en-US" kern="0">
              <a:latin typeface="Neue Haas Grotesk Text Pro" panose="020B0504020202020204" pitchFamily="34" charset="77"/>
            </a:endParaRP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de-DE" sz="1100" b="0" i="0" u="none" strike="noStrike" kern="1200" cap="none" spc="0" normalizeH="0" baseline="0" noProof="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a:solidFill>
                  <a:schemeClr val="bg1"/>
                </a:solidFill>
                <a:latin typeface="Neue Haas Grotesk Text Pro" panose="020B0504020202020204" pitchFamily="34" charset="0"/>
              </a:rPr>
              <a:t>ETH Quantum Hackathon 2024  –  </a:t>
            </a:r>
            <a:r>
              <a:rPr lang="en-US" sz="1100" err="1">
                <a:solidFill>
                  <a:schemeClr val="bg1"/>
                </a:solidFill>
                <a:latin typeface="Neue Haas Grotesk Text Pro" panose="020B0504020202020204" pitchFamily="34" charset="0"/>
              </a:rPr>
              <a:t>Qilimanjaro</a:t>
            </a:r>
            <a:r>
              <a:rPr lang="en-US" sz="1100">
                <a:solidFill>
                  <a:schemeClr val="bg1"/>
                </a:solidFill>
                <a:latin typeface="Neue Haas Grotesk Text Pro" panose="020B0504020202020204" pitchFamily="34" charset="0"/>
              </a:rPr>
              <a:t> Quantum Tech   </a:t>
            </a:r>
            <a:endParaRPr lang="de-DE" sz="110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a:solidFill>
                  <a:schemeClr val="bg1"/>
                </a:solidFill>
                <a:latin typeface="Neue Haas Grotesk Text Pro" panose="020B0504020202020204" pitchFamily="34" charset="0"/>
              </a:rPr>
              <a:t>05.05.2024</a:t>
            </a:r>
          </a:p>
        </p:txBody>
      </p:sp>
      <p:sp>
        <p:nvSpPr>
          <p:cNvPr id="11" name="Google Shape;220;p4">
            <a:extLst>
              <a:ext uri="{FF2B5EF4-FFF2-40B4-BE49-F238E27FC236}">
                <a16:creationId xmlns:a16="http://schemas.microsoft.com/office/drawing/2014/main" id="{8A578FBC-72E5-4EC3-BAFB-725BDC188235}"/>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a:defRPr/>
            </a:pPr>
            <a:r>
              <a:rPr lang="fr-FR" kern="0" dirty="0">
                <a:latin typeface="Neue Haas Grotesk Text Pro" panose="020B0504020202020204" pitchFamily="34" charset="77"/>
              </a:rPr>
              <a:t>Hardware </a:t>
            </a:r>
            <a:r>
              <a:rPr lang="fr-FR" kern="0" dirty="0" err="1">
                <a:latin typeface="Neue Haas Grotesk Text Pro" panose="020B0504020202020204" pitchFamily="34" charset="77"/>
              </a:rPr>
              <a:t>implementation</a:t>
            </a:r>
            <a:r>
              <a:rPr lang="fr-FR" kern="0" dirty="0">
                <a:latin typeface="Neue Haas Grotesk Text Pro" panose="020B0504020202020204" pitchFamily="34" charset="77"/>
              </a:rPr>
              <a:t> via Flux Qubits</a:t>
            </a:r>
            <a:endParaRPr lang="de-DE" sz="28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endParaRPr>
          </a:p>
        </p:txBody>
      </p:sp>
      <p:pic>
        <p:nvPicPr>
          <p:cNvPr id="3" name="Grafik 2" descr="Ein Bild, das Text, Screenshot, Reihe, Diagramm enthält.&#10;&#10;Beschreibung automatisch generiert.">
            <a:extLst>
              <a:ext uri="{FF2B5EF4-FFF2-40B4-BE49-F238E27FC236}">
                <a16:creationId xmlns:a16="http://schemas.microsoft.com/office/drawing/2014/main" id="{F9B9DC5D-B449-A549-DF9B-515B86BBFA8B}"/>
              </a:ext>
            </a:extLst>
          </p:cNvPr>
          <p:cNvPicPr>
            <a:picLocks noChangeAspect="1"/>
          </p:cNvPicPr>
          <p:nvPr/>
        </p:nvPicPr>
        <p:blipFill rotWithShape="1">
          <a:blip r:embed="rId6"/>
          <a:srcRect l="1898" t="113" r="1867" b="745"/>
          <a:stretch/>
        </p:blipFill>
        <p:spPr>
          <a:xfrm>
            <a:off x="2945079" y="1228297"/>
            <a:ext cx="6286530" cy="5094856"/>
          </a:xfrm>
          <a:prstGeom prst="rect">
            <a:avLst/>
          </a:prstGeom>
        </p:spPr>
      </p:pic>
    </p:spTree>
    <p:extLst>
      <p:ext uri="{BB962C8B-B14F-4D97-AF65-F5344CB8AC3E}">
        <p14:creationId xmlns:p14="http://schemas.microsoft.com/office/powerpoint/2010/main" val="335655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indent="0">
              <a:spcBef>
                <a:spcPts val="0"/>
              </a:spcBef>
              <a:defRPr/>
            </a:pPr>
            <a:r>
              <a:rPr lang="en-US" kern="0">
                <a:latin typeface="Neue Haas Grotesk Text Pro"/>
              </a:rPr>
              <a:t>Energy spectrum – modified Hamiltonian</a:t>
            </a:r>
            <a:endParaRPr lang="en-US" kern="0">
              <a:latin typeface="Neue Haas Grotesk Text Pro" panose="020B0504020202020204" pitchFamily="34" charset="77"/>
            </a:endParaRP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de-DE" sz="1100" b="0" i="0" u="none" strike="noStrike" kern="1200" cap="none" spc="0" normalizeH="0" baseline="0" noProof="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a:solidFill>
                  <a:schemeClr val="bg1"/>
                </a:solidFill>
                <a:latin typeface="Neue Haas Grotesk Text Pro" panose="020B0504020202020204" pitchFamily="34" charset="0"/>
              </a:rPr>
              <a:t>ETH Quantum Hackathon 2024  –  </a:t>
            </a:r>
            <a:r>
              <a:rPr lang="en-US" sz="1100" err="1">
                <a:solidFill>
                  <a:schemeClr val="bg1"/>
                </a:solidFill>
                <a:latin typeface="Neue Haas Grotesk Text Pro" panose="020B0504020202020204" pitchFamily="34" charset="0"/>
              </a:rPr>
              <a:t>Qilimanjaro</a:t>
            </a:r>
            <a:r>
              <a:rPr lang="en-US" sz="1100">
                <a:solidFill>
                  <a:schemeClr val="bg1"/>
                </a:solidFill>
                <a:latin typeface="Neue Haas Grotesk Text Pro" panose="020B0504020202020204" pitchFamily="34" charset="0"/>
              </a:rPr>
              <a:t> Quantum Tech   </a:t>
            </a:r>
            <a:endParaRPr lang="de-DE" sz="110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a:solidFill>
                  <a:schemeClr val="bg1"/>
                </a:solidFill>
                <a:latin typeface="Neue Haas Grotesk Text Pro" panose="020B0504020202020204" pitchFamily="34" charset="0"/>
              </a:rPr>
              <a:t>05.05.2024</a:t>
            </a:r>
          </a:p>
        </p:txBody>
      </p:sp>
      <p:sp>
        <p:nvSpPr>
          <p:cNvPr id="11" name="Google Shape;220;p4">
            <a:extLst>
              <a:ext uri="{FF2B5EF4-FFF2-40B4-BE49-F238E27FC236}">
                <a16:creationId xmlns:a16="http://schemas.microsoft.com/office/drawing/2014/main" id="{8A578FBC-72E5-4EC3-BAFB-725BDC188235}"/>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a:defRPr/>
            </a:pPr>
            <a:r>
              <a:rPr lang="fr-FR" kern="0" dirty="0">
                <a:latin typeface="Neue Haas Grotesk Text Pro" panose="020B0504020202020204" pitchFamily="34" charset="77"/>
              </a:rPr>
              <a:t>Hardware </a:t>
            </a:r>
            <a:r>
              <a:rPr lang="fr-FR" kern="0" dirty="0" err="1">
                <a:latin typeface="Neue Haas Grotesk Text Pro" panose="020B0504020202020204" pitchFamily="34" charset="77"/>
              </a:rPr>
              <a:t>implementation</a:t>
            </a:r>
            <a:r>
              <a:rPr lang="fr-FR" kern="0" dirty="0">
                <a:latin typeface="Neue Haas Grotesk Text Pro" panose="020B0504020202020204" pitchFamily="34" charset="77"/>
              </a:rPr>
              <a:t> via Flux Qubits</a:t>
            </a:r>
            <a:endParaRPr lang="de-DE" sz="28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endParaRPr>
          </a:p>
        </p:txBody>
      </p:sp>
      <p:pic>
        <p:nvPicPr>
          <p:cNvPr id="2" name="Grafik 1" descr="Ein Bild, das Text, Screenshot, Reihe, Diagramm enthält.&#10;&#10;Beschreibung automatisch generiert.">
            <a:extLst>
              <a:ext uri="{FF2B5EF4-FFF2-40B4-BE49-F238E27FC236}">
                <a16:creationId xmlns:a16="http://schemas.microsoft.com/office/drawing/2014/main" id="{DECA9336-6990-35E1-1373-47E504E00A16}"/>
              </a:ext>
            </a:extLst>
          </p:cNvPr>
          <p:cNvPicPr>
            <a:picLocks noChangeAspect="1"/>
          </p:cNvPicPr>
          <p:nvPr/>
        </p:nvPicPr>
        <p:blipFill>
          <a:blip r:embed="rId6"/>
          <a:stretch>
            <a:fillRect/>
          </a:stretch>
        </p:blipFill>
        <p:spPr>
          <a:xfrm>
            <a:off x="519569" y="1716001"/>
            <a:ext cx="5390889" cy="3895725"/>
          </a:xfrm>
          <a:prstGeom prst="rect">
            <a:avLst/>
          </a:prstGeom>
        </p:spPr>
      </p:pic>
      <p:pic>
        <p:nvPicPr>
          <p:cNvPr id="3" name="Grafik 2" descr="Ein Bild, das Text, Screenshot, Diagramm, Reihe enthält.&#10;&#10;Beschreibung automatisch generiert.">
            <a:extLst>
              <a:ext uri="{FF2B5EF4-FFF2-40B4-BE49-F238E27FC236}">
                <a16:creationId xmlns:a16="http://schemas.microsoft.com/office/drawing/2014/main" id="{D05C9E85-6025-C0FC-121E-55A999FEE0AC}"/>
              </a:ext>
            </a:extLst>
          </p:cNvPr>
          <p:cNvPicPr>
            <a:picLocks noChangeAspect="1"/>
          </p:cNvPicPr>
          <p:nvPr/>
        </p:nvPicPr>
        <p:blipFill>
          <a:blip r:embed="rId7"/>
          <a:stretch>
            <a:fillRect/>
          </a:stretch>
        </p:blipFill>
        <p:spPr>
          <a:xfrm>
            <a:off x="6436408" y="1716066"/>
            <a:ext cx="5227294" cy="4114800"/>
          </a:xfrm>
          <a:prstGeom prst="rect">
            <a:avLst/>
          </a:prstGeom>
        </p:spPr>
      </p:pic>
    </p:spTree>
    <p:extLst>
      <p:ext uri="{BB962C8B-B14F-4D97-AF65-F5344CB8AC3E}">
        <p14:creationId xmlns:p14="http://schemas.microsoft.com/office/powerpoint/2010/main" val="127207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01" imgH="502" progId="TCLayout.ActiveDocument.1">
                  <p:embed/>
                </p:oleObj>
              </mc:Choice>
              <mc:Fallback>
                <p:oleObj name="think-cell Folie" r:id="rId3"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r>
              <a:rPr lang="de-DE" kern="0" dirty="0">
                <a:latin typeface="Neue Haas Grotesk Text Pro" panose="020B0504020202020204" pitchFamily="34" charset="77"/>
              </a:rPr>
              <a:t>References   </a:t>
            </a: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u="sng" dirty="0"/>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Folie </a:t>
            </a:r>
            <a:fld id="{1EA02937-AAD3-4CDD-BE3C-2F61FD620BBA}" type="slidenum">
              <a:rPr lang="de-DE" sz="1100" smtClean="0">
                <a:solidFill>
                  <a:schemeClr val="bg1"/>
                </a:solidFill>
                <a:latin typeface="Neue Haas Grotesk Text Pro" panose="020B0504020202020204" pitchFamily="34" charset="0"/>
              </a:rPr>
              <a:t>24</a:t>
            </a:fld>
            <a:endParaRPr lang="de-DE" sz="1100" dirty="0">
              <a:solidFill>
                <a:schemeClr val="bg1"/>
              </a:solidFill>
              <a:latin typeface="Neue Haas Grotesk Text Pro" panose="020B0504020202020204" pitchFamily="34" charset="0"/>
            </a:endParaRPr>
          </a:p>
        </p:txBody>
      </p:sp>
      <p:sp>
        <p:nvSpPr>
          <p:cNvPr id="11" name="Textfeld 10">
            <a:extLst>
              <a:ext uri="{FF2B5EF4-FFF2-40B4-BE49-F238E27FC236}">
                <a16:creationId xmlns:a16="http://schemas.microsoft.com/office/drawing/2014/main" id="{3E06320F-0F1F-44AD-BA24-F7A8521076BB}"/>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2" name="Textfeld 11">
            <a:extLst>
              <a:ext uri="{FF2B5EF4-FFF2-40B4-BE49-F238E27FC236}">
                <a16:creationId xmlns:a16="http://schemas.microsoft.com/office/drawing/2014/main" id="{323C7D6C-22D0-4091-944C-BF230ADE475E}"/>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sp>
        <p:nvSpPr>
          <p:cNvPr id="13" name="Textfeld 12">
            <a:extLst>
              <a:ext uri="{FF2B5EF4-FFF2-40B4-BE49-F238E27FC236}">
                <a16:creationId xmlns:a16="http://schemas.microsoft.com/office/drawing/2014/main" id="{E59D2388-22A0-4243-A68F-3D98532E197E}"/>
              </a:ext>
            </a:extLst>
          </p:cNvPr>
          <p:cNvSpPr txBox="1"/>
          <p:nvPr/>
        </p:nvSpPr>
        <p:spPr>
          <a:xfrm>
            <a:off x="471225" y="1033960"/>
            <a:ext cx="11448828" cy="4039632"/>
          </a:xfrm>
          <a:prstGeom prst="rect">
            <a:avLst/>
          </a:prstGeom>
          <a:noFill/>
        </p:spPr>
        <p:txBody>
          <a:bodyPr wrap="square" rtlCol="0">
            <a:spAutoFit/>
          </a:bodyPr>
          <a:lstStyle/>
          <a:p>
            <a:pPr>
              <a:buClr>
                <a:srgbClr val="003258"/>
              </a:buClr>
            </a:pPr>
            <a:r>
              <a:rPr lang="de-DE" sz="1500" dirty="0">
                <a:solidFill>
                  <a:srgbClr val="003258"/>
                </a:solidFill>
                <a:latin typeface="Neue Haas Grotesk Text Pro" panose="020B0504020202020204" pitchFamily="34" charset="0"/>
              </a:rPr>
              <a:t>[Sch22] </a:t>
            </a:r>
            <a:r>
              <a:rPr lang="de-DE" sz="1500" dirty="0">
                <a:latin typeface="Neue Haas Grotesk Text Pro" panose="020B0504020202020204" pitchFamily="34" charset="0"/>
              </a:rPr>
              <a:t>		</a:t>
            </a:r>
            <a:r>
              <a:rPr lang="pt-BR" sz="1500" dirty="0">
                <a:latin typeface="Neue Haas Grotesk Text Pro" panose="020B0504020202020204" pitchFamily="34" charset="0"/>
              </a:rPr>
              <a:t>Adiabatic Spectroscopy and a Variational Quantum Adiabatic Algorithm; https://arxiv.org/abs/2103.01226; </a:t>
            </a:r>
          </a:p>
          <a:p>
            <a:pPr>
              <a:buClr>
                <a:srgbClr val="003258"/>
              </a:buClr>
            </a:pPr>
            <a:r>
              <a:rPr lang="pt-BR" sz="1500" dirty="0">
                <a:latin typeface="Neue Haas Grotesk Text Pro" panose="020B0504020202020204" pitchFamily="34" charset="0"/>
              </a:rPr>
              <a:t>		Schiffer et al. (2022) </a:t>
            </a:r>
            <a:endParaRPr lang="de-DE" sz="1500" dirty="0">
              <a:latin typeface="Neue Haas Grotesk Text Pro" panose="020B0504020202020204" pitchFamily="34" charset="0"/>
            </a:endParaRPr>
          </a:p>
          <a:p>
            <a:pPr>
              <a:buClr>
                <a:srgbClr val="003258"/>
              </a:buClr>
            </a:pPr>
            <a:endParaRPr lang="de-DE" sz="1500" dirty="0">
              <a:latin typeface="Neue Haas Grotesk Text Pro" panose="020B0504020202020204" pitchFamily="34" charset="0"/>
            </a:endParaRPr>
          </a:p>
          <a:p>
            <a:pPr>
              <a:buClr>
                <a:srgbClr val="003258"/>
              </a:buClr>
            </a:pPr>
            <a:r>
              <a:rPr lang="de-DE" sz="1500" dirty="0">
                <a:solidFill>
                  <a:srgbClr val="003258"/>
                </a:solidFill>
                <a:latin typeface="Neue Haas Grotesk Text Pro" panose="020B0504020202020204" pitchFamily="34" charset="0"/>
              </a:rPr>
              <a:t>[Mat20] </a:t>
            </a:r>
            <a:r>
              <a:rPr lang="de-DE" sz="1500" dirty="0">
                <a:latin typeface="Neue Haas Grotesk Text Pro" panose="020B0504020202020204" pitchFamily="34" charset="0"/>
              </a:rPr>
              <a:t>		</a:t>
            </a:r>
            <a:r>
              <a:rPr lang="en-US" sz="1500" dirty="0">
                <a:latin typeface="Neue Haas Grotesk Text Pro" panose="020B0504020202020204" pitchFamily="34" charset="0"/>
              </a:rPr>
              <a:t>Direct estimation of the energy gap between the ground state and excited state with quantum 			annealing; https://arxiv.org/abs/2007.10561; </a:t>
            </a:r>
            <a:r>
              <a:rPr lang="en-US" sz="1500" dirty="0" err="1">
                <a:latin typeface="Neue Haas Grotesk Text Pro" panose="020B0504020202020204" pitchFamily="34" charset="0"/>
              </a:rPr>
              <a:t>Matsuzaki</a:t>
            </a:r>
            <a:r>
              <a:rPr lang="en-US" sz="1500" dirty="0">
                <a:latin typeface="Neue Haas Grotesk Text Pro" panose="020B0504020202020204" pitchFamily="34" charset="0"/>
              </a:rPr>
              <a:t> et al. (2020)</a:t>
            </a:r>
          </a:p>
          <a:p>
            <a:pPr>
              <a:buClr>
                <a:srgbClr val="003258"/>
              </a:buClr>
            </a:pPr>
            <a:endParaRPr lang="en-US" sz="1500" dirty="0">
              <a:latin typeface="Neue Haas Grotesk Text Pro" panose="020B0504020202020204" pitchFamily="34" charset="0"/>
            </a:endParaRPr>
          </a:p>
          <a:p>
            <a:pPr>
              <a:buClr>
                <a:srgbClr val="003258"/>
              </a:buClr>
            </a:pPr>
            <a:r>
              <a:rPr lang="de-DE" sz="1500" dirty="0">
                <a:solidFill>
                  <a:srgbClr val="003258"/>
                </a:solidFill>
                <a:latin typeface="Neue Haas Grotesk Text Pro" panose="020B0504020202020204" pitchFamily="34" charset="0"/>
              </a:rPr>
              <a:t>[Doo20] </a:t>
            </a:r>
            <a:r>
              <a:rPr lang="de-DE" sz="1500" dirty="0">
                <a:latin typeface="Neue Haas Grotesk Text Pro" panose="020B0504020202020204" pitchFamily="34" charset="0"/>
              </a:rPr>
              <a:t>		</a:t>
            </a:r>
            <a:r>
              <a:rPr lang="en-US" sz="1500" dirty="0">
                <a:latin typeface="Neue Haas Grotesk Text Pro" panose="020B0504020202020204" pitchFamily="34" charset="0"/>
              </a:rPr>
              <a:t>Simulating quantum circuits by adiabatic computation; improved spectral gap bounds; 				https://arxiv.org/abs/1906.05233; Dooley et al. (2020)</a:t>
            </a:r>
          </a:p>
          <a:p>
            <a:pPr>
              <a:buClr>
                <a:srgbClr val="003258"/>
              </a:buClr>
            </a:pPr>
            <a:endParaRPr lang="en-US" sz="1500" dirty="0">
              <a:latin typeface="Neue Haas Grotesk Text Pro" panose="020B0504020202020204" pitchFamily="34" charset="0"/>
            </a:endParaRPr>
          </a:p>
          <a:p>
            <a:pPr>
              <a:buClr>
                <a:srgbClr val="003258"/>
              </a:buClr>
            </a:pPr>
            <a:r>
              <a:rPr lang="de-DE" sz="1500" dirty="0">
                <a:solidFill>
                  <a:srgbClr val="003258"/>
                </a:solidFill>
                <a:latin typeface="Neue Haas Grotesk Text Pro" panose="020B0504020202020204" pitchFamily="34" charset="0"/>
              </a:rPr>
              <a:t>[Maj05] </a:t>
            </a:r>
            <a:r>
              <a:rPr lang="de-DE" sz="1500" dirty="0">
                <a:latin typeface="Neue Haas Grotesk Text Pro" panose="020B0504020202020204" pitchFamily="34" charset="0"/>
              </a:rPr>
              <a:t>		</a:t>
            </a:r>
            <a:r>
              <a:rPr lang="en-US" sz="1500" dirty="0">
                <a:latin typeface="Neue Haas Grotesk Text Pro" panose="020B0504020202020204" pitchFamily="34" charset="0"/>
              </a:rPr>
              <a:t>Spectroscopy on two coupled flux qubits; https://arxiv.org/abs/cond-mat/0308192; 				https://arxiv.org/abs/cond-mat/0308192; </a:t>
            </a:r>
            <a:r>
              <a:rPr lang="en-US" sz="1500" dirty="0" err="1">
                <a:latin typeface="Neue Haas Grotesk Text Pro" panose="020B0504020202020204" pitchFamily="34" charset="0"/>
              </a:rPr>
              <a:t>Majer</a:t>
            </a:r>
            <a:r>
              <a:rPr lang="en-US" sz="1500" dirty="0">
                <a:latin typeface="Neue Haas Grotesk Text Pro" panose="020B0504020202020204" pitchFamily="34" charset="0"/>
              </a:rPr>
              <a:t> et al. (2005)</a:t>
            </a:r>
          </a:p>
          <a:p>
            <a:pPr>
              <a:buClr>
                <a:srgbClr val="003258"/>
              </a:buClr>
            </a:pPr>
            <a:endParaRPr lang="en-US" sz="1500" dirty="0">
              <a:latin typeface="Neue Haas Grotesk Text Pro" panose="020B0504020202020204" pitchFamily="34" charset="0"/>
            </a:endParaRPr>
          </a:p>
          <a:p>
            <a:pPr>
              <a:buClr>
                <a:srgbClr val="003258"/>
              </a:buClr>
            </a:pPr>
            <a:endParaRPr lang="en-US" sz="1500" dirty="0">
              <a:latin typeface="Neue Haas Grotesk Text Pro" panose="020B0504020202020204" pitchFamily="34" charset="0"/>
            </a:endParaRPr>
          </a:p>
          <a:p>
            <a:br>
              <a:rPr lang="de-DE" dirty="0"/>
            </a:br>
            <a:endParaRPr lang="de-DE" dirty="0"/>
          </a:p>
          <a:p>
            <a:pPr>
              <a:lnSpc>
                <a:spcPct val="200000"/>
              </a:lnSpc>
              <a:buClr>
                <a:srgbClr val="003258"/>
              </a:buClr>
            </a:pPr>
            <a:endParaRPr lang="de-DE" sz="1500" dirty="0">
              <a:latin typeface="Neue Haas Grotesk Text Pro" panose="020B0504020202020204" pitchFamily="34" charset="0"/>
            </a:endParaRPr>
          </a:p>
        </p:txBody>
      </p:sp>
    </p:spTree>
    <p:extLst>
      <p:ext uri="{BB962C8B-B14F-4D97-AF65-F5344CB8AC3E}">
        <p14:creationId xmlns:p14="http://schemas.microsoft.com/office/powerpoint/2010/main" val="192585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0" y="1910511"/>
            <a:ext cx="12191999" cy="10243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lang="en-US" sz="3600" kern="0" dirty="0">
                <a:latin typeface="Neue Haas Grotesk Text Pro" panose="020B0504020202020204" pitchFamily="34" charset="77"/>
              </a:rPr>
              <a:t>Motivation </a:t>
            </a:r>
            <a:endParaRPr kumimoji="0" lang="en-US" sz="36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sym typeface="Arial"/>
            </a:endParaRP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1902047" y="2816752"/>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11" name="Textfeld 10">
            <a:extLst>
              <a:ext uri="{FF2B5EF4-FFF2-40B4-BE49-F238E27FC236}">
                <a16:creationId xmlns:a16="http://schemas.microsoft.com/office/drawing/2014/main" id="{34BB0281-0654-4CCD-93DB-5E7933487DBC}"/>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2" name="Textfeld 11">
            <a:extLst>
              <a:ext uri="{FF2B5EF4-FFF2-40B4-BE49-F238E27FC236}">
                <a16:creationId xmlns:a16="http://schemas.microsoft.com/office/drawing/2014/main" id="{F683FF3F-7369-44CB-8722-90DD305E213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spTree>
    <p:extLst>
      <p:ext uri="{BB962C8B-B14F-4D97-AF65-F5344CB8AC3E}">
        <p14:creationId xmlns:p14="http://schemas.microsoft.com/office/powerpoint/2010/main" val="168839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01" imgH="502" progId="TCLayout.ActiveDocument.1">
                  <p:embed/>
                </p:oleObj>
              </mc:Choice>
              <mc:Fallback>
                <p:oleObj name="think-cell Folie" r:id="rId3"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0" y="1910511"/>
            <a:ext cx="12191999" cy="10243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lvl="0" algn="ctr">
              <a:defRPr/>
            </a:pPr>
            <a:r>
              <a:rPr lang="de-DE" sz="3600" dirty="0" err="1">
                <a:latin typeface="Neue Haas Grotesk Text Pro"/>
              </a:rPr>
              <a:t>Process</a:t>
            </a:r>
            <a:r>
              <a:rPr lang="de-DE" sz="3600" dirty="0">
                <a:latin typeface="Neue Haas Grotesk Text Pro"/>
              </a:rPr>
              <a:t> </a:t>
            </a:r>
            <a:r>
              <a:rPr lang="de-DE" sz="3600" dirty="0" err="1">
                <a:latin typeface="Neue Haas Grotesk Text Pro"/>
              </a:rPr>
              <a:t>management</a:t>
            </a:r>
            <a:r>
              <a:rPr lang="de-DE" sz="3600" dirty="0">
                <a:latin typeface="Neue Haas Grotesk Text Pro"/>
              </a:rPr>
              <a:t> </a:t>
            </a:r>
            <a:r>
              <a:rPr lang="de-DE" sz="3600" dirty="0" err="1">
                <a:latin typeface="Neue Haas Grotesk Text Pro"/>
              </a:rPr>
              <a:t>problem</a:t>
            </a:r>
            <a:endParaRPr kumimoji="0" lang="en-US" sz="36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sym typeface="Arial"/>
            </a:endParaRP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1902047" y="2816752"/>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0" y="2860804"/>
            <a:ext cx="12195973" cy="1126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lgn="ctr">
              <a:spcBef>
                <a:spcPts val="0"/>
              </a:spcBef>
              <a:defRPr/>
            </a:pPr>
            <a:r>
              <a:rPr lang="en-US" sz="1600" kern="0" dirty="0">
                <a:latin typeface="Neue Haas Grotesk Text Pro" panose="020B0504020202020204" pitchFamily="34" charset="77"/>
              </a:rPr>
              <a:t>Overview and mathematical formulation </a:t>
            </a:r>
          </a:p>
          <a:p>
            <a:pPr marL="0" lvl="0" indent="0" algn="ctr">
              <a:spcBef>
                <a:spcPts val="0"/>
              </a:spcBef>
              <a:defRPr/>
            </a:pPr>
            <a:r>
              <a:rPr lang="en-US" sz="1600" kern="0" dirty="0">
                <a:latin typeface="Neue Haas Grotesk Text Pro" panose="020B0504020202020204" pitchFamily="34" charset="77"/>
              </a:rPr>
              <a:t>Cost function with ancilla qubits </a:t>
            </a:r>
          </a:p>
          <a:p>
            <a:pPr marL="0" lvl="0" indent="0" algn="ctr">
              <a:spcBef>
                <a:spcPts val="0"/>
              </a:spcBef>
              <a:defRPr/>
            </a:pPr>
            <a:r>
              <a:rPr lang="en-US" sz="1600" kern="0" dirty="0">
                <a:latin typeface="Neue Haas Grotesk Text Pro" panose="020B0504020202020204" pitchFamily="34" charset="77"/>
              </a:rPr>
              <a:t>Solution for a restricted qubit number  </a:t>
            </a:r>
          </a:p>
          <a:p>
            <a:pPr marL="0" lvl="0" indent="0" algn="ctr">
              <a:spcBef>
                <a:spcPts val="0"/>
              </a:spcBef>
              <a:defRPr/>
            </a:pPr>
            <a:r>
              <a:rPr lang="en-US" sz="1600" kern="0" dirty="0">
                <a:latin typeface="Neue Haas Grotesk Text Pro" panose="020B0504020202020204" pitchFamily="34" charset="77"/>
              </a:rPr>
              <a:t>Comparison with the analytic solution</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11" name="Textfeld 10">
            <a:extLst>
              <a:ext uri="{FF2B5EF4-FFF2-40B4-BE49-F238E27FC236}">
                <a16:creationId xmlns:a16="http://schemas.microsoft.com/office/drawing/2014/main" id="{34BB0281-0654-4CCD-93DB-5E7933487DBC}"/>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2" name="Textfeld 11">
            <a:extLst>
              <a:ext uri="{FF2B5EF4-FFF2-40B4-BE49-F238E27FC236}">
                <a16:creationId xmlns:a16="http://schemas.microsoft.com/office/drawing/2014/main" id="{F683FF3F-7369-44CB-8722-90DD305E213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spTree>
    <p:extLst>
      <p:ext uri="{BB962C8B-B14F-4D97-AF65-F5344CB8AC3E}">
        <p14:creationId xmlns:p14="http://schemas.microsoft.com/office/powerpoint/2010/main" val="52598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a:defRPr/>
            </a:pPr>
            <a:r>
              <a:rPr lang="de-DE" dirty="0" err="1">
                <a:latin typeface="Neue Haas Grotesk Text Pro"/>
              </a:rPr>
              <a:t>Process</a:t>
            </a:r>
            <a:r>
              <a:rPr lang="de-DE" dirty="0">
                <a:latin typeface="Neue Haas Grotesk Text Pro"/>
              </a:rPr>
              <a:t> </a:t>
            </a:r>
            <a:r>
              <a:rPr lang="de-DE" dirty="0" err="1">
                <a:latin typeface="Neue Haas Grotesk Text Pro"/>
              </a:rPr>
              <a:t>management</a:t>
            </a:r>
            <a:r>
              <a:rPr lang="de-DE" dirty="0">
                <a:latin typeface="Neue Haas Grotesk Text Pro"/>
              </a:rPr>
              <a:t> </a:t>
            </a:r>
            <a:r>
              <a:rPr lang="de-DE" dirty="0" err="1">
                <a:latin typeface="Neue Haas Grotesk Text Pro"/>
              </a:rPr>
              <a:t>problem</a:t>
            </a:r>
            <a:r>
              <a:rPr kumimoji="0" lang="de-DE" sz="28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sym typeface="Arial"/>
              </a:rPr>
              <a:t>       </a:t>
            </a: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spcBef>
                <a:spcPts val="0"/>
              </a:spcBef>
              <a:defRPr/>
            </a:pPr>
            <a:r>
              <a:rPr lang="en-US" kern="0" dirty="0">
                <a:latin typeface="Neue Haas Grotesk Text Pro" panose="020B0504020202020204" pitchFamily="34" charset="77"/>
              </a:rPr>
              <a:t>Overview and mathematical formulation</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grpSp>
        <p:nvGrpSpPr>
          <p:cNvPr id="14" name="Gruppieren 13">
            <a:extLst>
              <a:ext uri="{FF2B5EF4-FFF2-40B4-BE49-F238E27FC236}">
                <a16:creationId xmlns:a16="http://schemas.microsoft.com/office/drawing/2014/main" id="{CC3FF1B8-2955-445B-8525-9D96AC8B1CE3}"/>
              </a:ext>
            </a:extLst>
          </p:cNvPr>
          <p:cNvGrpSpPr/>
          <p:nvPr/>
        </p:nvGrpSpPr>
        <p:grpSpPr>
          <a:xfrm>
            <a:off x="617931" y="3393260"/>
            <a:ext cx="10589627" cy="2424117"/>
            <a:chOff x="699715" y="3478696"/>
            <a:chExt cx="10589627" cy="2357561"/>
          </a:xfrm>
        </p:grpSpPr>
        <p:sp>
          <p:nvSpPr>
            <p:cNvPr id="15" name="Rechteck 14">
              <a:extLst>
                <a:ext uri="{FF2B5EF4-FFF2-40B4-BE49-F238E27FC236}">
                  <a16:creationId xmlns:a16="http://schemas.microsoft.com/office/drawing/2014/main" id="{CA7534AF-4C70-46EF-BE11-951DFB594F29}"/>
                </a:ext>
              </a:extLst>
            </p:cNvPr>
            <p:cNvSpPr/>
            <p:nvPr/>
          </p:nvSpPr>
          <p:spPr>
            <a:xfrm>
              <a:off x="699715" y="3478696"/>
              <a:ext cx="45719" cy="235756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hteck 17">
              <a:extLst>
                <a:ext uri="{FF2B5EF4-FFF2-40B4-BE49-F238E27FC236}">
                  <a16:creationId xmlns:a16="http://schemas.microsoft.com/office/drawing/2014/main" id="{1A466C4F-5A5A-44F5-BC84-4BC619A7D258}"/>
                </a:ext>
              </a:extLst>
            </p:cNvPr>
            <p:cNvSpPr/>
            <p:nvPr/>
          </p:nvSpPr>
          <p:spPr>
            <a:xfrm>
              <a:off x="745434" y="3478696"/>
              <a:ext cx="10543908" cy="23575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0" name="Textfeld 19">
            <a:extLst>
              <a:ext uri="{FF2B5EF4-FFF2-40B4-BE49-F238E27FC236}">
                <a16:creationId xmlns:a16="http://schemas.microsoft.com/office/drawing/2014/main" id="{2DE4360F-9916-4112-BAFD-B52F8DA5043A}"/>
              </a:ext>
            </a:extLst>
          </p:cNvPr>
          <p:cNvSpPr txBox="1"/>
          <p:nvPr/>
        </p:nvSpPr>
        <p:spPr>
          <a:xfrm>
            <a:off x="804042" y="3495121"/>
            <a:ext cx="61023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52D5C"/>
              </a:buClr>
              <a:buSzPts val="2500"/>
              <a:buFont typeface="Arial"/>
              <a:buNone/>
              <a:tabLst/>
              <a:defRPr/>
            </a:pPr>
            <a:r>
              <a:rPr lang="de-DE" b="1" kern="0" dirty="0" err="1">
                <a:solidFill>
                  <a:srgbClr val="44546A"/>
                </a:solidFill>
                <a:latin typeface="Neue Haas Grotesk Text Pro" panose="020B0504020202020204" pitchFamily="34" charset="77"/>
                <a:cs typeface="Arial"/>
                <a:sym typeface="Arial"/>
              </a:rPr>
              <a:t>Mathematical</a:t>
            </a:r>
            <a:r>
              <a:rPr lang="de-DE" b="1" kern="0" dirty="0">
                <a:solidFill>
                  <a:srgbClr val="44546A"/>
                </a:solidFill>
                <a:latin typeface="Neue Haas Grotesk Text Pro" panose="020B0504020202020204" pitchFamily="34" charset="77"/>
                <a:cs typeface="Arial"/>
                <a:sym typeface="Arial"/>
              </a:rPr>
              <a:t> </a:t>
            </a:r>
            <a:r>
              <a:rPr lang="de-DE" b="1" kern="0" dirty="0" err="1">
                <a:solidFill>
                  <a:srgbClr val="44546A"/>
                </a:solidFill>
                <a:latin typeface="Neue Haas Grotesk Text Pro" panose="020B0504020202020204" pitchFamily="34" charset="77"/>
                <a:cs typeface="Arial"/>
                <a:sym typeface="Arial"/>
              </a:rPr>
              <a:t>formulation</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a:t>
            </a:r>
          </a:p>
        </p:txBody>
      </p:sp>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D1C4E18A-9475-4408-B2F7-F171F9F9F985}"/>
                  </a:ext>
                </a:extLst>
              </p:cNvPr>
              <p:cNvSpPr txBox="1"/>
              <p:nvPr/>
            </p:nvSpPr>
            <p:spPr>
              <a:xfrm>
                <a:off x="8451567" y="3512334"/>
                <a:ext cx="2869604" cy="1169551"/>
              </a:xfrm>
              <a:prstGeom prst="rect">
                <a:avLst/>
              </a:prstGeom>
              <a:noFill/>
            </p:spPr>
            <p:txBody>
              <a:bodyPr wrap="square">
                <a:spAutoFit/>
              </a:bodyPr>
              <a:lstStyle/>
              <a:p>
                <a:r>
                  <a:rPr lang="de-DE" sz="1400" dirty="0">
                    <a:solidFill>
                      <a:schemeClr val="tx1">
                        <a:lumMod val="50000"/>
                        <a:lumOff val="50000"/>
                      </a:schemeClr>
                    </a:solidFill>
                    <a:latin typeface="Neue Haas Grotesk Text Pro" panose="020B0504020202020204" pitchFamily="34" charset="0"/>
                  </a:rPr>
                  <a:t> Variables: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oMath>
                </a14:m>
                <a:endParaRPr lang="de-DE" sz="1400" b="0" i="1" dirty="0">
                  <a:solidFill>
                    <a:schemeClr val="tx1">
                      <a:lumMod val="50000"/>
                      <a:lumOff val="50000"/>
                    </a:schemeClr>
                  </a:solidFill>
                  <a:latin typeface="Cambria Math" panose="02040503050406030204" pitchFamily="18" charset="0"/>
                </a:endParaRPr>
              </a:p>
              <a:p>
                <a:endParaRPr lang="de-DE" sz="1400" b="0" i="1" dirty="0">
                  <a:solidFill>
                    <a:schemeClr val="tx1">
                      <a:lumMod val="50000"/>
                      <a:lumOff val="50000"/>
                    </a:schemeClr>
                  </a:solidFill>
                  <a:latin typeface="Cambria Math" panose="02040503050406030204" pitchFamily="18" charset="0"/>
                </a:endParaRP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𝑣</m:t>
                        </m:r>
                      </m:e>
                      <m:sub>
                        <m:r>
                          <a:rPr lang="de-DE" sz="1400" b="0" i="1" smtClean="0">
                            <a:solidFill>
                              <a:schemeClr val="tx1">
                                <a:lumMod val="50000"/>
                                <a:lumOff val="50000"/>
                              </a:schemeClr>
                            </a:solidFill>
                            <a:latin typeface="Cambria Math" panose="02040503050406030204" pitchFamily="18" charset="0"/>
                          </a:rPr>
                          <m:t>𝑖</m:t>
                        </m:r>
                      </m:sub>
                    </m:sSub>
                    <m:r>
                      <a:rPr lang="de-DE" sz="1400" b="0" i="1" smtClean="0">
                        <a:solidFill>
                          <a:schemeClr val="tx1">
                            <a:lumMod val="50000"/>
                            <a:lumOff val="50000"/>
                          </a:schemeClr>
                        </a:solidFill>
                        <a:latin typeface="Cambria Math" panose="02040503050406030204" pitchFamily="18" charset="0"/>
                      </a:rPr>
                      <m:t> </m:t>
                    </m:r>
                  </m:oMath>
                </a14:m>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importance</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task</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r>
                  <a:rPr lang="de-DE" sz="1400" dirty="0">
                    <a:solidFill>
                      <a:schemeClr val="tx1">
                        <a:lumMod val="50000"/>
                        <a:lumOff val="50000"/>
                      </a:schemeClr>
                    </a:solidFill>
                    <a:latin typeface="Neue Haas Grotesk Text Pro" panose="020B0504020202020204" pitchFamily="34" charset="0"/>
                  </a:rPr>
                  <a:t> </a:t>
                </a: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𝑑</m:t>
                        </m:r>
                      </m:e>
                      <m:sub>
                        <m:r>
                          <a:rPr lang="de-DE" sz="1400" b="0" i="1" smtClean="0">
                            <a:solidFill>
                              <a:schemeClr val="tx1">
                                <a:lumMod val="50000"/>
                                <a:lumOff val="50000"/>
                              </a:schemeClr>
                            </a:solidFill>
                            <a:latin typeface="Cambria Math" panose="02040503050406030204" pitchFamily="18" charset="0"/>
                          </a:rPr>
                          <m:t>𝑖</m:t>
                        </m:r>
                      </m:sub>
                    </m:sSub>
                  </m:oMath>
                </a14:m>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duration</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task</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endParaRPr lang="de-DE" sz="1400" dirty="0">
                  <a:solidFill>
                    <a:schemeClr val="tx1">
                      <a:lumMod val="50000"/>
                      <a:lumOff val="50000"/>
                    </a:schemeClr>
                  </a:solidFill>
                  <a:latin typeface="Neue Haas Grotesk Text Pro" panose="020B0504020202020204" pitchFamily="34" charset="0"/>
                </a:endParaRPr>
              </a:p>
              <a:p>
                <a:pPr/>
                <a14:m>
                  <m:oMathPara xmlns:m="http://schemas.openxmlformats.org/officeDocument/2006/math">
                    <m:oMathParaPr>
                      <m:jc m:val="centerGroup"/>
                    </m:oMathParaPr>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oMath>
                  </m:oMathPara>
                </a14:m>
                <a:endParaRPr lang="de-DE" sz="1400" dirty="0">
                  <a:solidFill>
                    <a:schemeClr val="tx1">
                      <a:lumMod val="50000"/>
                      <a:lumOff val="50000"/>
                    </a:schemeClr>
                  </a:solidFill>
                  <a:latin typeface="Neue Haas Grotesk Text Pro" panose="020B0504020202020204" pitchFamily="34" charset="0"/>
                </a:endParaRPr>
              </a:p>
            </p:txBody>
          </p:sp>
        </mc:Choice>
        <mc:Fallback xmlns="">
          <p:sp>
            <p:nvSpPr>
              <p:cNvPr id="30" name="Textfeld 29">
                <a:extLst>
                  <a:ext uri="{FF2B5EF4-FFF2-40B4-BE49-F238E27FC236}">
                    <a16:creationId xmlns:a16="http://schemas.microsoft.com/office/drawing/2014/main" id="{D1C4E18A-9475-4408-B2F7-F171F9F9F985}"/>
                  </a:ext>
                </a:extLst>
              </p:cNvPr>
              <p:cNvSpPr txBox="1">
                <a:spLocks noRot="1" noChangeAspect="1" noMove="1" noResize="1" noEditPoints="1" noAdjustHandles="1" noChangeArrowheads="1" noChangeShapeType="1" noTextEdit="1"/>
              </p:cNvSpPr>
              <p:nvPr/>
            </p:nvSpPr>
            <p:spPr>
              <a:xfrm>
                <a:off x="8451567" y="3512334"/>
                <a:ext cx="2869604" cy="1169551"/>
              </a:xfrm>
              <a:prstGeom prst="rect">
                <a:avLst/>
              </a:prstGeom>
              <a:blipFill>
                <a:blip r:embed="rId7"/>
                <a:stretch>
                  <a:fillRect t="-1042"/>
                </a:stretch>
              </a:blipFill>
            </p:spPr>
            <p:txBody>
              <a:bodyPr/>
              <a:lstStyle/>
              <a:p>
                <a:r>
                  <a:rPr lang="de-DE">
                    <a:noFill/>
                  </a:rPr>
                  <a:t> </a:t>
                </a:r>
              </a:p>
            </p:txBody>
          </p:sp>
        </mc:Fallback>
      </mc:AlternateContent>
      <p:sp>
        <p:nvSpPr>
          <p:cNvPr id="32" name="Textfeld 31">
            <a:extLst>
              <a:ext uri="{FF2B5EF4-FFF2-40B4-BE49-F238E27FC236}">
                <a16:creationId xmlns:a16="http://schemas.microsoft.com/office/drawing/2014/main" id="{A64197FB-DDB4-44DF-9729-35E0CA21B0B5}"/>
              </a:ext>
            </a:extLst>
          </p:cNvPr>
          <p:cNvSpPr txBox="1"/>
          <p:nvPr/>
        </p:nvSpPr>
        <p:spPr>
          <a:xfrm>
            <a:off x="856079" y="4112449"/>
            <a:ext cx="1713217" cy="369332"/>
          </a:xfrm>
          <a:prstGeom prst="rect">
            <a:avLst/>
          </a:prstGeom>
          <a:noFill/>
          <a:ln>
            <a:noFill/>
          </a:ln>
        </p:spPr>
        <p:txBody>
          <a:bodyPr wrap="square" rtlCol="0">
            <a:spAutoFit/>
          </a:bodyPr>
          <a:lstStyle/>
          <a:p>
            <a:r>
              <a:rPr lang="de-DE" dirty="0"/>
              <a:t>        </a:t>
            </a:r>
            <a:r>
              <a:rPr lang="de-DE" dirty="0" err="1"/>
              <a:t>Maximize</a:t>
            </a:r>
            <a:r>
              <a:rPr lang="de-DE" dirty="0"/>
              <a:t>: </a:t>
            </a:r>
          </a:p>
        </p:txBody>
      </p:sp>
      <p:sp>
        <p:nvSpPr>
          <p:cNvPr id="33" name="Textfeld 32">
            <a:extLst>
              <a:ext uri="{FF2B5EF4-FFF2-40B4-BE49-F238E27FC236}">
                <a16:creationId xmlns:a16="http://schemas.microsoft.com/office/drawing/2014/main" id="{7A91BEAA-D7A7-4B42-B27D-7220F6DBFB8D}"/>
              </a:ext>
            </a:extLst>
          </p:cNvPr>
          <p:cNvSpPr txBox="1"/>
          <p:nvPr/>
        </p:nvSpPr>
        <p:spPr>
          <a:xfrm>
            <a:off x="856079" y="4951429"/>
            <a:ext cx="1713217" cy="369332"/>
          </a:xfrm>
          <a:prstGeom prst="rect">
            <a:avLst/>
          </a:prstGeom>
          <a:noFill/>
          <a:ln>
            <a:noFill/>
          </a:ln>
        </p:spPr>
        <p:txBody>
          <a:bodyPr wrap="square" rtlCol="0">
            <a:spAutoFit/>
          </a:bodyPr>
          <a:lstStyle/>
          <a:p>
            <a:r>
              <a:rPr lang="de-DE" dirty="0"/>
              <a:t>        </a:t>
            </a:r>
            <a:r>
              <a:rPr lang="de-DE" dirty="0" err="1"/>
              <a:t>Constraint</a:t>
            </a:r>
            <a:r>
              <a:rPr lang="de-DE" dirty="0"/>
              <a:t>: </a:t>
            </a:r>
          </a:p>
        </p:txBody>
      </p:sp>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21E9D24E-E6F8-44EC-8766-E5F979278B62}"/>
                  </a:ext>
                </a:extLst>
              </p:cNvPr>
              <p:cNvSpPr txBox="1"/>
              <p:nvPr/>
            </p:nvSpPr>
            <p:spPr>
              <a:xfrm>
                <a:off x="2123467" y="3914831"/>
                <a:ext cx="3038828" cy="764568"/>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m:t>
                      </m:r>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𝑣</m:t>
                              </m:r>
                            </m:e>
                            <m:sub>
                              <m:r>
                                <a:rPr lang="de-DE" b="0" i="1" smtClean="0">
                                  <a:latin typeface="Cambria Math" panose="02040503050406030204" pitchFamily="18" charset="0"/>
                                </a:rPr>
                                <m:t>𝑖</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e>
                      </m:nary>
                    </m:oMath>
                  </m:oMathPara>
                </a14:m>
                <a:endParaRPr lang="de-DE" dirty="0"/>
              </a:p>
            </p:txBody>
          </p:sp>
        </mc:Choice>
        <mc:Fallback xmlns="">
          <p:sp>
            <p:nvSpPr>
              <p:cNvPr id="34" name="Textfeld 33">
                <a:extLst>
                  <a:ext uri="{FF2B5EF4-FFF2-40B4-BE49-F238E27FC236}">
                    <a16:creationId xmlns:a16="http://schemas.microsoft.com/office/drawing/2014/main" id="{21E9D24E-E6F8-44EC-8766-E5F979278B62}"/>
                  </a:ext>
                </a:extLst>
              </p:cNvPr>
              <p:cNvSpPr txBox="1">
                <a:spLocks noRot="1" noChangeAspect="1" noMove="1" noResize="1" noEditPoints="1" noAdjustHandles="1" noChangeArrowheads="1" noChangeShapeType="1" noTextEdit="1"/>
              </p:cNvSpPr>
              <p:nvPr/>
            </p:nvSpPr>
            <p:spPr>
              <a:xfrm>
                <a:off x="2123467" y="3914831"/>
                <a:ext cx="3038828" cy="764568"/>
              </a:xfrm>
              <a:prstGeom prst="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59D48DD3-A994-4FA5-AA55-29507B9FB583}"/>
                  </a:ext>
                </a:extLst>
              </p:cNvPr>
              <p:cNvSpPr txBox="1"/>
              <p:nvPr/>
            </p:nvSpPr>
            <p:spPr>
              <a:xfrm>
                <a:off x="2107346" y="4804909"/>
                <a:ext cx="3038828" cy="764568"/>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max</m:t>
                              </m:r>
                            </m:fName>
                            <m:e>
                              <m:r>
                                <a:rPr lang="de-DE" b="0" i="1" smtClean="0">
                                  <a:latin typeface="Cambria Math" panose="02040503050406030204" pitchFamily="18" charset="0"/>
                                </a:rPr>
                                <m:t> </m:t>
                              </m:r>
                            </m:e>
                          </m:func>
                        </m:sub>
                      </m:sSub>
                      <m:r>
                        <a:rPr lang="de-DE" b="0" i="1" smtClean="0">
                          <a:latin typeface="Cambria Math" panose="02040503050406030204" pitchFamily="18" charset="0"/>
                        </a:rPr>
                        <m:t>≥</m:t>
                      </m:r>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𝑖</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e>
                      </m:nary>
                    </m:oMath>
                  </m:oMathPara>
                </a14:m>
                <a:endParaRPr lang="de-DE" dirty="0"/>
              </a:p>
            </p:txBody>
          </p:sp>
        </mc:Choice>
        <mc:Fallback xmlns="">
          <p:sp>
            <p:nvSpPr>
              <p:cNvPr id="35" name="Textfeld 34">
                <a:extLst>
                  <a:ext uri="{FF2B5EF4-FFF2-40B4-BE49-F238E27FC236}">
                    <a16:creationId xmlns:a16="http://schemas.microsoft.com/office/drawing/2014/main" id="{59D48DD3-A994-4FA5-AA55-29507B9FB583}"/>
                  </a:ext>
                </a:extLst>
              </p:cNvPr>
              <p:cNvSpPr txBox="1">
                <a:spLocks noRot="1" noChangeAspect="1" noMove="1" noResize="1" noEditPoints="1" noAdjustHandles="1" noChangeArrowheads="1" noChangeShapeType="1" noTextEdit="1"/>
              </p:cNvSpPr>
              <p:nvPr/>
            </p:nvSpPr>
            <p:spPr>
              <a:xfrm>
                <a:off x="2107346" y="4804909"/>
                <a:ext cx="3038828" cy="764568"/>
              </a:xfrm>
              <a:prstGeom prst="rect">
                <a:avLst/>
              </a:prstGeom>
              <a:blipFill>
                <a:blip r:embed="rId9"/>
                <a:stretch>
                  <a:fillRect/>
                </a:stretch>
              </a:blipFill>
              <a:ln>
                <a:noFill/>
              </a:ln>
            </p:spPr>
            <p:txBody>
              <a:bodyPr/>
              <a:lstStyle/>
              <a:p>
                <a:r>
                  <a:rPr lang="de-DE">
                    <a:noFill/>
                  </a:rPr>
                  <a:t> </a:t>
                </a:r>
              </a:p>
            </p:txBody>
          </p:sp>
        </mc:Fallback>
      </mc:AlternateContent>
      <p:cxnSp>
        <p:nvCxnSpPr>
          <p:cNvPr id="5" name="Gerader Verbinder 4">
            <a:extLst>
              <a:ext uri="{FF2B5EF4-FFF2-40B4-BE49-F238E27FC236}">
                <a16:creationId xmlns:a16="http://schemas.microsoft.com/office/drawing/2014/main" id="{3AF602DA-7BB0-47EB-9629-AA3B0DDC5E99}"/>
              </a:ext>
            </a:extLst>
          </p:cNvPr>
          <p:cNvCxnSpPr/>
          <p:nvPr/>
        </p:nvCxnSpPr>
        <p:spPr>
          <a:xfrm>
            <a:off x="5129344" y="4079451"/>
            <a:ext cx="0" cy="1396544"/>
          </a:xfrm>
          <a:prstGeom prst="line">
            <a:avLst/>
          </a:prstGeom>
          <a:ln w="19050">
            <a:solidFill>
              <a:schemeClr val="accent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3FAE8598-5ED0-4013-A3A7-5D6BF34BA21D}"/>
                  </a:ext>
                </a:extLst>
              </p:cNvPr>
              <p:cNvSpPr txBox="1"/>
              <p:nvPr/>
            </p:nvSpPr>
            <p:spPr>
              <a:xfrm>
                <a:off x="5410722" y="4215845"/>
                <a:ext cx="5662022" cy="1264192"/>
              </a:xfrm>
              <a:prstGeom prst="rect">
                <a:avLst/>
              </a:prstGeom>
              <a:noFill/>
              <a:ln>
                <a:noFill/>
              </a:ln>
            </p:spPr>
            <p:txBody>
              <a:bodyPr wrap="square" rtlCol="0">
                <a:spAutoFit/>
              </a:bodyPr>
              <a:lstStyle/>
              <a:p>
                <a14:m>
                  <m:oMath xmlns:m="http://schemas.openxmlformats.org/officeDocument/2006/math">
                    <m:r>
                      <a:rPr lang="de-DE" b="0" i="1" smtClean="0">
                        <a:latin typeface="Cambria Math" panose="02040503050406030204" pitchFamily="18" charset="0"/>
                      </a:rPr>
                      <m:t>𝑥</m:t>
                    </m:r>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0,1</m:t>
                            </m:r>
                          </m:e>
                        </m:d>
                      </m:e>
                      <m:sup>
                        <m:r>
                          <a:rPr lang="de-DE" b="0" i="1" smtClean="0">
                            <a:latin typeface="Cambria Math" panose="02040503050406030204" pitchFamily="18" charset="0"/>
                          </a:rPr>
                          <m:t>𝑁</m:t>
                        </m:r>
                      </m:sup>
                    </m:sSup>
                  </m:oMath>
                </a14:m>
                <a:r>
                  <a:rPr lang="de-DE" dirty="0"/>
                  <a:t> </a:t>
                </a:r>
              </a:p>
              <a:p>
                <a:endParaRPr lang="de-DE" dirty="0"/>
              </a:p>
              <a:p>
                <a14:m>
                  <m:oMath xmlns:m="http://schemas.openxmlformats.org/officeDocument/2006/math">
                    <m:sSub>
                      <m:sSubPr>
                        <m:ctrlPr>
                          <a:rPr lang="de-DE" b="0" i="1" smtClean="0">
                            <a:latin typeface="Cambria Math" panose="02040503050406030204" pitchFamily="18" charset="0"/>
                          </a:rPr>
                        </m:ctrlPr>
                      </m:sSubPr>
                      <m:e>
                        <m:r>
                          <a:rPr lang="de-DE" i="1">
                            <a:latin typeface="Cambria Math" panose="02040503050406030204" pitchFamily="18" charset="0"/>
                          </a:rPr>
                          <m:t>𝑥</m:t>
                        </m:r>
                      </m:e>
                      <m:sub>
                        <m:r>
                          <a:rPr lang="de-DE" b="0" i="1" smtClean="0">
                            <a:latin typeface="Cambria Math" panose="02040503050406030204" pitchFamily="18" charset="0"/>
                          </a:rPr>
                          <m:t>𝑖</m:t>
                        </m:r>
                      </m:sub>
                    </m:sSub>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eqArr>
                          <m:eqArrPr>
                            <m:ctrlPr>
                              <a:rPr lang="de-DE" b="0" i="1" smtClean="0">
                                <a:latin typeface="Cambria Math" panose="02040503050406030204" pitchFamily="18" charset="0"/>
                              </a:rPr>
                            </m:ctrlPr>
                          </m:eqArrPr>
                          <m:e>
                            <m:r>
                              <a:rPr lang="de-DE" b="0" i="1" smtClean="0">
                                <a:latin typeface="Cambria Math" panose="02040503050406030204" pitchFamily="18" charset="0"/>
                              </a:rPr>
                              <m:t>0  </m:t>
                            </m:r>
                            <m:r>
                              <a:rPr lang="de-DE" b="0" i="1" smtClean="0">
                                <a:latin typeface="Cambria Math" panose="02040503050406030204" pitchFamily="18" charset="0"/>
                              </a:rPr>
                              <m:t>𝑝𝑟𝑜𝑏𝑙𝑒𝑚</m:t>
                            </m:r>
                            <m:r>
                              <a:rPr lang="de-DE" b="0" i="1" smtClean="0">
                                <a:latin typeface="Cambria Math" panose="02040503050406030204" pitchFamily="18" charset="0"/>
                              </a:rPr>
                              <m:t> </m:t>
                            </m:r>
                            <m:r>
                              <a:rPr lang="de-DE" b="0" i="1" smtClean="0">
                                <a:latin typeface="Cambria Math" panose="02040503050406030204" pitchFamily="18" charset="0"/>
                              </a:rPr>
                              <m:t>𝑖</m:t>
                            </m:r>
                            <m:r>
                              <a:rPr lang="de-DE" b="0" i="1" smtClean="0">
                                <a:latin typeface="Cambria Math" panose="02040503050406030204" pitchFamily="18" charset="0"/>
                              </a:rPr>
                              <m:t> </m:t>
                            </m:r>
                            <m:r>
                              <a:rPr lang="de-DE" b="0" i="1" smtClean="0">
                                <a:latin typeface="Cambria Math" panose="02040503050406030204" pitchFamily="18" charset="0"/>
                              </a:rPr>
                              <m:t>𝑖𝑠</m:t>
                            </m:r>
                            <m:r>
                              <a:rPr lang="de-DE" b="0" i="1" smtClean="0">
                                <a:latin typeface="Cambria Math" panose="02040503050406030204" pitchFamily="18" charset="0"/>
                              </a:rPr>
                              <m:t> </m:t>
                            </m:r>
                            <m:r>
                              <a:rPr lang="de-DE" b="0" i="1" smtClean="0">
                                <a:latin typeface="Cambria Math" panose="02040503050406030204" pitchFamily="18" charset="0"/>
                              </a:rPr>
                              <m:t>𝑛𝑜𝑡</m:t>
                            </m:r>
                            <m:r>
                              <a:rPr lang="de-DE" b="0" i="1" smtClean="0">
                                <a:latin typeface="Cambria Math" panose="02040503050406030204" pitchFamily="18" charset="0"/>
                              </a:rPr>
                              <m:t> </m:t>
                            </m:r>
                            <m:r>
                              <a:rPr lang="de-DE" b="0" i="1" smtClean="0">
                                <a:latin typeface="Cambria Math" panose="02040503050406030204" pitchFamily="18" charset="0"/>
                              </a:rPr>
                              <m:t>𝑡𝑎𝑐𝑘𝑙𝑒𝑑</m:t>
                            </m:r>
                          </m:e>
                          <m:e>
                            <m:r>
                              <a:rPr lang="de-DE" b="0" i="1" smtClean="0">
                                <a:latin typeface="Cambria Math" panose="02040503050406030204" pitchFamily="18" charset="0"/>
                              </a:rPr>
                              <m:t>1  </m:t>
                            </m:r>
                            <m:r>
                              <a:rPr lang="de-DE" b="0" i="1" smtClean="0">
                                <a:latin typeface="Cambria Math" panose="02040503050406030204" pitchFamily="18" charset="0"/>
                              </a:rPr>
                              <m:t>𝑝𝑟𝑜𝑏𝑙𝑒𝑚</m:t>
                            </m:r>
                            <m:r>
                              <a:rPr lang="de-DE" b="0" i="1" smtClean="0">
                                <a:latin typeface="Cambria Math" panose="02040503050406030204" pitchFamily="18" charset="0"/>
                              </a:rPr>
                              <m:t> </m:t>
                            </m:r>
                            <m:r>
                              <a:rPr lang="de-DE" b="0" i="1" smtClean="0">
                                <a:latin typeface="Cambria Math" panose="02040503050406030204" pitchFamily="18" charset="0"/>
                              </a:rPr>
                              <m:t>𝑖</m:t>
                            </m:r>
                            <m:r>
                              <a:rPr lang="de-DE" b="0" i="1" smtClean="0">
                                <a:latin typeface="Cambria Math" panose="02040503050406030204" pitchFamily="18" charset="0"/>
                              </a:rPr>
                              <m:t> </m:t>
                            </m:r>
                            <m:r>
                              <a:rPr lang="de-DE" b="0" i="1" smtClean="0">
                                <a:latin typeface="Cambria Math" panose="02040503050406030204" pitchFamily="18" charset="0"/>
                              </a:rPr>
                              <m:t>𝑖𝑠</m:t>
                            </m:r>
                            <m:r>
                              <a:rPr lang="de-DE" b="0" i="1" smtClean="0">
                                <a:latin typeface="Cambria Math" panose="02040503050406030204" pitchFamily="18" charset="0"/>
                              </a:rPr>
                              <m:t> </m:t>
                            </m:r>
                            <m:r>
                              <a:rPr lang="de-DE" b="0" i="1" smtClean="0">
                                <a:latin typeface="Cambria Math" panose="02040503050406030204" pitchFamily="18" charset="0"/>
                              </a:rPr>
                              <m:t>𝑡𝑎𝑐𝑘𝑙𝑒𝑑</m:t>
                            </m:r>
                            <m:r>
                              <a:rPr lang="de-DE" b="0" i="1" smtClean="0">
                                <a:latin typeface="Cambria Math" panose="02040503050406030204" pitchFamily="18" charset="0"/>
                              </a:rPr>
                              <m:t>        </m:t>
                            </m:r>
                          </m:e>
                        </m:eqArr>
                      </m:e>
                    </m:d>
                  </m:oMath>
                </a14:m>
                <a:r>
                  <a:rPr lang="de-DE" dirty="0"/>
                  <a:t> </a:t>
                </a:r>
              </a:p>
            </p:txBody>
          </p:sp>
        </mc:Choice>
        <mc:Fallback xmlns="">
          <p:sp>
            <p:nvSpPr>
              <p:cNvPr id="36" name="Textfeld 35">
                <a:extLst>
                  <a:ext uri="{FF2B5EF4-FFF2-40B4-BE49-F238E27FC236}">
                    <a16:creationId xmlns:a16="http://schemas.microsoft.com/office/drawing/2014/main" id="{3FAE8598-5ED0-4013-A3A7-5D6BF34BA21D}"/>
                  </a:ext>
                </a:extLst>
              </p:cNvPr>
              <p:cNvSpPr txBox="1">
                <a:spLocks noRot="1" noChangeAspect="1" noMove="1" noResize="1" noEditPoints="1" noAdjustHandles="1" noChangeArrowheads="1" noChangeShapeType="1" noTextEdit="1"/>
              </p:cNvSpPr>
              <p:nvPr/>
            </p:nvSpPr>
            <p:spPr>
              <a:xfrm>
                <a:off x="5410722" y="4215845"/>
                <a:ext cx="5662022" cy="1264192"/>
              </a:xfrm>
              <a:prstGeom prst="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F5D9C0C3-2973-41C7-99A0-F54E478BBB1F}"/>
                  </a:ext>
                </a:extLst>
              </p:cNvPr>
              <p:cNvSpPr txBox="1"/>
              <p:nvPr/>
            </p:nvSpPr>
            <p:spPr>
              <a:xfrm>
                <a:off x="577971" y="1477868"/>
                <a:ext cx="10248526" cy="2082621"/>
              </a:xfrm>
              <a:prstGeom prst="rect">
                <a:avLst/>
              </a:prstGeom>
              <a:noFill/>
            </p:spPr>
            <p:txBody>
              <a:bodyPr wrap="square" rtlCol="0">
                <a:spAutoFit/>
              </a:bodyPr>
              <a:lstStyle/>
              <a:p>
                <a:pPr marL="285750" indent="-285750">
                  <a:spcAft>
                    <a:spcPts val="100"/>
                  </a:spcAft>
                  <a:buClr>
                    <a:schemeClr val="tx2"/>
                  </a:buClr>
                  <a:buFont typeface="Wingdings" panose="05000000000000000000" pitchFamily="2" charset="2"/>
                  <a:buChar char="§"/>
                </a:pPr>
                <a:r>
                  <a:rPr lang="en-US" dirty="0">
                    <a:latin typeface="Neue Haas Grotesk Text Pro" panose="020B0504020202020204" pitchFamily="34" charset="0"/>
                  </a:rPr>
                  <a:t>Set of processes </a:t>
                </a:r>
                <a14:m>
                  <m:oMath xmlns:m="http://schemas.openxmlformats.org/officeDocument/2006/math">
                    <m:r>
                      <a:rPr lang="de-DE" b="0" i="1" smtClean="0">
                        <a:latin typeface="Cambria Math" panose="02040503050406030204" pitchFamily="18" charset="0"/>
                      </a:rPr>
                      <m:t>𝑝</m:t>
                    </m:r>
                  </m:oMath>
                </a14:m>
                <a:r>
                  <a:rPr lang="en-US" dirty="0">
                    <a:latin typeface="Neue Haas Grotesk Text Pro" panose="020B0504020202020204" pitchFamily="34" charset="0"/>
                  </a:rPr>
                  <a:t> where each process </a:t>
                </a:r>
                <a14:m>
                  <m:oMath xmlns:m="http://schemas.openxmlformats.org/officeDocument/2006/math">
                    <m:sSub>
                      <m:sSubPr>
                        <m:ctrlPr>
                          <a:rPr lang="en-US" i="1" dirty="0" err="1" smtClean="0">
                            <a:latin typeface="Cambria Math" panose="02040503050406030204" pitchFamily="18" charset="0"/>
                          </a:rPr>
                        </m:ctrlPr>
                      </m:sSubPr>
                      <m:e>
                        <m:r>
                          <a:rPr lang="en-US" i="1" dirty="0" err="1">
                            <a:latin typeface="Cambria Math" panose="02040503050406030204" pitchFamily="18" charset="0"/>
                          </a:rPr>
                          <m:t>𝑝</m:t>
                        </m:r>
                      </m:e>
                      <m:sub>
                        <m:r>
                          <a:rPr lang="en-US" i="1" dirty="0" err="1">
                            <a:latin typeface="Cambria Math" panose="02040503050406030204" pitchFamily="18" charset="0"/>
                          </a:rPr>
                          <m:t>𝑖</m:t>
                        </m:r>
                      </m:sub>
                    </m:sSub>
                  </m:oMath>
                </a14:m>
                <a:r>
                  <a:rPr lang="en-US" dirty="0">
                    <a:latin typeface="Neue Haas Grotesk Text Pro" panose="020B0504020202020204" pitchFamily="34" charset="0"/>
                  </a:rPr>
                  <a:t> is associated with an importance </a:t>
                </a:r>
                <a14:m>
                  <m:oMath xmlns:m="http://schemas.openxmlformats.org/officeDocument/2006/math">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𝑣</m:t>
                        </m:r>
                      </m:e>
                      <m:sub>
                        <m:r>
                          <a:rPr lang="de-DE" b="0" i="1" dirty="0" smtClean="0">
                            <a:latin typeface="Cambria Math" panose="02040503050406030204" pitchFamily="18" charset="0"/>
                          </a:rPr>
                          <m:t>𝑖</m:t>
                        </m:r>
                      </m:sub>
                    </m:sSub>
                  </m:oMath>
                </a14:m>
                <a:r>
                  <a:rPr lang="en-US" dirty="0">
                    <a:latin typeface="Neue Haas Grotesk Text Pro" panose="020B0504020202020204" pitchFamily="34" charset="0"/>
                  </a:rPr>
                  <a:t>​ and a duration </a:t>
                </a:r>
                <a14:m>
                  <m:oMath xmlns:m="http://schemas.openxmlformats.org/officeDocument/2006/math">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𝑑</m:t>
                        </m:r>
                      </m:e>
                      <m:sub>
                        <m:r>
                          <a:rPr lang="de-DE" b="0" i="1" dirty="0" smtClean="0">
                            <a:latin typeface="Cambria Math" panose="02040503050406030204" pitchFamily="18" charset="0"/>
                          </a:rPr>
                          <m:t>𝑖</m:t>
                        </m:r>
                      </m:sub>
                    </m:sSub>
                  </m:oMath>
                </a14:m>
                <a:r>
                  <a:rPr lang="en-US" dirty="0">
                    <a:latin typeface="Neue Haas Grotesk Text Pro" panose="020B0504020202020204" pitchFamily="34" charset="0"/>
                  </a:rPr>
                  <a:t>​ </a:t>
                </a:r>
              </a:p>
              <a:p>
                <a:pPr marL="285750" indent="-285750">
                  <a:spcAft>
                    <a:spcPts val="100"/>
                  </a:spcAft>
                  <a:buClr>
                    <a:schemeClr val="tx2"/>
                  </a:buClr>
                  <a:buFont typeface="Wingdings" panose="05000000000000000000" pitchFamily="2" charset="2"/>
                  <a:buChar char="§"/>
                </a:pPr>
                <a:endParaRPr lang="en-US"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en-US" dirty="0">
                    <a:latin typeface="Neue Haas Grotesk Text Pro" panose="020B0504020202020204" pitchFamily="34" charset="0"/>
                  </a:rPr>
                  <a:t>Additionally, there exists a maximum allowed duration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max</m:t>
                            </m:r>
                          </m:fName>
                          <m:e>
                            <m:r>
                              <a:rPr lang="de-DE" b="0" i="1" smtClean="0">
                                <a:latin typeface="Cambria Math" panose="02040503050406030204" pitchFamily="18" charset="0"/>
                              </a:rPr>
                              <m:t> </m:t>
                            </m:r>
                          </m:e>
                        </m:func>
                      </m:sub>
                    </m:sSub>
                  </m:oMath>
                </a14:m>
                <a:r>
                  <a:rPr lang="en-US" dirty="0">
                    <a:latin typeface="Neue Haas Grotesk Text Pro" panose="020B0504020202020204" pitchFamily="34" charset="0"/>
                  </a:rPr>
                  <a:t>within which </a:t>
                </a:r>
                <a:r>
                  <a:rPr lang="de-DE" dirty="0" err="1">
                    <a:latin typeface="Neue Haas Grotesk Text Pro" panose="020B0504020202020204" pitchFamily="34" charset="0"/>
                  </a:rPr>
                  <a:t>the</a:t>
                </a:r>
                <a:r>
                  <a:rPr lang="de-DE" dirty="0">
                    <a:latin typeface="Neue Haas Grotesk Text Pro" panose="020B0504020202020204" pitchFamily="34" charset="0"/>
                  </a:rPr>
                  <a:t> </a:t>
                </a:r>
                <a:r>
                  <a:rPr lang="de-DE" dirty="0" err="1">
                    <a:latin typeface="Neue Haas Grotesk Text Pro" panose="020B0504020202020204" pitchFamily="34" charset="0"/>
                  </a:rPr>
                  <a:t>tasks</a:t>
                </a:r>
                <a:r>
                  <a:rPr lang="de-DE" dirty="0">
                    <a:latin typeface="Neue Haas Grotesk Text Pro" panose="020B0504020202020204" pitchFamily="34" charset="0"/>
                  </a:rPr>
                  <a:t> have to </a:t>
                </a:r>
                <a:r>
                  <a:rPr lang="de-DE" dirty="0" err="1">
                    <a:latin typeface="Neue Haas Grotesk Text Pro" panose="020B0504020202020204" pitchFamily="34" charset="0"/>
                  </a:rPr>
                  <a:t>be</a:t>
                </a:r>
                <a:r>
                  <a:rPr lang="de-DE" dirty="0">
                    <a:latin typeface="Neue Haas Grotesk Text Pro" panose="020B0504020202020204" pitchFamily="34" charset="0"/>
                  </a:rPr>
                  <a:t> </a:t>
                </a:r>
                <a:r>
                  <a:rPr lang="de-DE" dirty="0" err="1">
                    <a:latin typeface="Neue Haas Grotesk Text Pro" panose="020B0504020202020204" pitchFamily="34" charset="0"/>
                  </a:rPr>
                  <a:t>executed</a:t>
                </a:r>
                <a:r>
                  <a:rPr lang="de-DE" dirty="0">
                    <a:latin typeface="Neue Haas Grotesk Text Pro" panose="020B0504020202020204" pitchFamily="34" charset="0"/>
                  </a:rPr>
                  <a:t> </a:t>
                </a:r>
              </a:p>
              <a:p>
                <a:pPr>
                  <a:spcAft>
                    <a:spcPts val="100"/>
                  </a:spcAft>
                </a:pPr>
                <a:endParaRPr lang="de-DE" dirty="0">
                  <a:latin typeface="Neue Haas Grotesk Text Pro" panose="020B0504020202020204" pitchFamily="34" charset="0"/>
                </a:endParaRPr>
              </a:p>
              <a:p>
                <a:pPr>
                  <a:spcAft>
                    <a:spcPts val="100"/>
                  </a:spcAft>
                </a:pPr>
                <a:endParaRPr lang="de-DE" dirty="0">
                  <a:latin typeface="Neue Haas Grotesk Text Pro" panose="020B0504020202020204" pitchFamily="34" charset="0"/>
                </a:endParaRPr>
              </a:p>
            </p:txBody>
          </p:sp>
        </mc:Choice>
        <mc:Fallback xmlns="">
          <p:sp>
            <p:nvSpPr>
              <p:cNvPr id="37" name="Textfeld 36">
                <a:extLst>
                  <a:ext uri="{FF2B5EF4-FFF2-40B4-BE49-F238E27FC236}">
                    <a16:creationId xmlns:a16="http://schemas.microsoft.com/office/drawing/2014/main" id="{F5D9C0C3-2973-41C7-99A0-F54E478BBB1F}"/>
                  </a:ext>
                </a:extLst>
              </p:cNvPr>
              <p:cNvSpPr txBox="1">
                <a:spLocks noRot="1" noChangeAspect="1" noMove="1" noResize="1" noEditPoints="1" noAdjustHandles="1" noChangeArrowheads="1" noChangeShapeType="1" noTextEdit="1"/>
              </p:cNvSpPr>
              <p:nvPr/>
            </p:nvSpPr>
            <p:spPr>
              <a:xfrm>
                <a:off x="577971" y="1477868"/>
                <a:ext cx="10248526" cy="2082621"/>
              </a:xfrm>
              <a:prstGeom prst="rect">
                <a:avLst/>
              </a:prstGeom>
              <a:blipFill>
                <a:blip r:embed="rId11"/>
                <a:stretch>
                  <a:fillRect l="-416" t="-1462"/>
                </a:stretch>
              </a:blipFill>
            </p:spPr>
            <p:txBody>
              <a:bodyPr/>
              <a:lstStyle/>
              <a:p>
                <a:r>
                  <a:rPr lang="de-DE">
                    <a:noFill/>
                  </a:rPr>
                  <a:t> </a:t>
                </a:r>
              </a:p>
            </p:txBody>
          </p:sp>
        </mc:Fallback>
      </mc:AlternateContent>
    </p:spTree>
    <p:extLst>
      <p:ext uri="{BB962C8B-B14F-4D97-AF65-F5344CB8AC3E}">
        <p14:creationId xmlns:p14="http://schemas.microsoft.com/office/powerpoint/2010/main" val="130859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01" imgH="502" progId="TCLayout.ActiveDocument.1">
                  <p:embed/>
                </p:oleObj>
              </mc:Choice>
              <mc:Fallback>
                <p:oleObj name="think-cell Folie" r:id="rId3"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a:defRPr/>
            </a:pPr>
            <a:r>
              <a:rPr lang="de-DE" kern="0" dirty="0" err="1">
                <a:latin typeface="Neue Haas Grotesk Text Pro"/>
              </a:rPr>
              <a:t>Process</a:t>
            </a:r>
            <a:r>
              <a:rPr lang="de-DE" kern="0" dirty="0">
                <a:latin typeface="Neue Haas Grotesk Text Pro"/>
              </a:rPr>
              <a:t> </a:t>
            </a:r>
            <a:r>
              <a:rPr lang="de-DE" kern="0" dirty="0" err="1">
                <a:latin typeface="Neue Haas Grotesk Text Pro"/>
              </a:rPr>
              <a:t>management</a:t>
            </a:r>
            <a:r>
              <a:rPr lang="de-DE" kern="0" dirty="0">
                <a:latin typeface="Neue Haas Grotesk Text Pro"/>
              </a:rPr>
              <a:t> </a:t>
            </a:r>
            <a:r>
              <a:rPr lang="de-DE" kern="0" dirty="0" err="1">
                <a:latin typeface="Neue Haas Grotesk Text Pro"/>
              </a:rPr>
              <a:t>problem</a:t>
            </a:r>
            <a:endParaRPr lang="de-DE" dirty="0" err="1"/>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spcBef>
                <a:spcPts val="0"/>
              </a:spcBef>
              <a:defRPr/>
            </a:pPr>
            <a:r>
              <a:rPr lang="en-US" kern="0" dirty="0">
                <a:latin typeface="Neue Haas Grotesk Text Pro" panose="020B0504020202020204" pitchFamily="34" charset="77"/>
              </a:rPr>
              <a:t>Cost function with ancilla qubits </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de-DE" sz="1100" b="0" i="0" u="none" strike="noStrike" kern="1200" cap="none" spc="0" normalizeH="0" baseline="0" noProof="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a:solidFill>
                  <a:schemeClr val="bg1"/>
                </a:solidFill>
                <a:latin typeface="Neue Haas Grotesk Text Pro" panose="020B0504020202020204" pitchFamily="34" charset="0"/>
              </a:rPr>
              <a:t>ETH Quantum Hackathon 2024  –  </a:t>
            </a:r>
            <a:r>
              <a:rPr lang="en-US" sz="1100" err="1">
                <a:solidFill>
                  <a:schemeClr val="bg1"/>
                </a:solidFill>
                <a:latin typeface="Neue Haas Grotesk Text Pro" panose="020B0504020202020204" pitchFamily="34" charset="0"/>
              </a:rPr>
              <a:t>Qilimanjaro</a:t>
            </a:r>
            <a:r>
              <a:rPr lang="en-US" sz="1100">
                <a:solidFill>
                  <a:schemeClr val="bg1"/>
                </a:solidFill>
                <a:latin typeface="Neue Haas Grotesk Text Pro" panose="020B0504020202020204" pitchFamily="34" charset="0"/>
              </a:rPr>
              <a:t> Quantum Tech   </a:t>
            </a:r>
            <a:endParaRPr lang="de-DE" sz="110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a:solidFill>
                  <a:schemeClr val="bg1"/>
                </a:solidFill>
                <a:latin typeface="Neue Haas Grotesk Text Pro" panose="020B0504020202020204" pitchFamily="34" charset="0"/>
              </a:rPr>
              <a:t>05.05.2024</a:t>
            </a:r>
          </a:p>
        </p:txBody>
      </p:sp>
      <p:grpSp>
        <p:nvGrpSpPr>
          <p:cNvPr id="14" name="Gruppieren 13">
            <a:extLst>
              <a:ext uri="{FF2B5EF4-FFF2-40B4-BE49-F238E27FC236}">
                <a16:creationId xmlns:a16="http://schemas.microsoft.com/office/drawing/2014/main" id="{CC3FF1B8-2955-445B-8525-9D96AC8B1CE3}"/>
              </a:ext>
            </a:extLst>
          </p:cNvPr>
          <p:cNvGrpSpPr/>
          <p:nvPr/>
        </p:nvGrpSpPr>
        <p:grpSpPr>
          <a:xfrm>
            <a:off x="577971" y="1447921"/>
            <a:ext cx="10589627" cy="2035776"/>
            <a:chOff x="699715" y="3478696"/>
            <a:chExt cx="10589627" cy="2357561"/>
          </a:xfrm>
        </p:grpSpPr>
        <p:sp>
          <p:nvSpPr>
            <p:cNvPr id="15" name="Rechteck 14">
              <a:extLst>
                <a:ext uri="{FF2B5EF4-FFF2-40B4-BE49-F238E27FC236}">
                  <a16:creationId xmlns:a16="http://schemas.microsoft.com/office/drawing/2014/main" id="{CA7534AF-4C70-46EF-BE11-951DFB594F29}"/>
                </a:ext>
              </a:extLst>
            </p:cNvPr>
            <p:cNvSpPr/>
            <p:nvPr/>
          </p:nvSpPr>
          <p:spPr>
            <a:xfrm>
              <a:off x="699715" y="3478696"/>
              <a:ext cx="45719" cy="235756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hteck 17">
              <a:extLst>
                <a:ext uri="{FF2B5EF4-FFF2-40B4-BE49-F238E27FC236}">
                  <a16:creationId xmlns:a16="http://schemas.microsoft.com/office/drawing/2014/main" id="{1A466C4F-5A5A-44F5-BC84-4BC619A7D258}"/>
                </a:ext>
              </a:extLst>
            </p:cNvPr>
            <p:cNvSpPr/>
            <p:nvPr/>
          </p:nvSpPr>
          <p:spPr>
            <a:xfrm>
              <a:off x="745434" y="3478696"/>
              <a:ext cx="10543908" cy="23575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0" name="Textfeld 19">
            <a:extLst>
              <a:ext uri="{FF2B5EF4-FFF2-40B4-BE49-F238E27FC236}">
                <a16:creationId xmlns:a16="http://schemas.microsoft.com/office/drawing/2014/main" id="{2DE4360F-9916-4112-BAFD-B52F8DA5043A}"/>
              </a:ext>
            </a:extLst>
          </p:cNvPr>
          <p:cNvSpPr txBox="1"/>
          <p:nvPr/>
        </p:nvSpPr>
        <p:spPr>
          <a:xfrm>
            <a:off x="858027" y="3940165"/>
            <a:ext cx="61023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52D5C"/>
              </a:buClr>
              <a:buSzPts val="2500"/>
              <a:buFont typeface="Arial"/>
              <a:buNone/>
              <a:tabLst/>
              <a:defRPr/>
            </a:pPr>
            <a:r>
              <a:rPr lang="de-DE" b="1" kern="0" err="1">
                <a:solidFill>
                  <a:srgbClr val="44546A"/>
                </a:solidFill>
                <a:latin typeface="Neue Haas Grotesk Text Pro" panose="020B0504020202020204" pitchFamily="34" charset="77"/>
                <a:cs typeface="Arial"/>
                <a:sym typeface="Arial"/>
              </a:rPr>
              <a:t>Optimization</a:t>
            </a:r>
            <a:r>
              <a:rPr lang="de-DE" b="1" kern="0">
                <a:solidFill>
                  <a:srgbClr val="44546A"/>
                </a:solidFill>
                <a:latin typeface="Neue Haas Grotesk Text Pro" panose="020B0504020202020204" pitchFamily="34" charset="77"/>
                <a:cs typeface="Arial"/>
                <a:sym typeface="Arial"/>
              </a:rPr>
              <a:t> </a:t>
            </a:r>
            <a:r>
              <a:rPr lang="de-DE" b="1" kern="0" err="1">
                <a:solidFill>
                  <a:srgbClr val="44546A"/>
                </a:solidFill>
                <a:latin typeface="Neue Haas Grotesk Text Pro" panose="020B0504020202020204" pitchFamily="34" charset="77"/>
                <a:cs typeface="Arial"/>
                <a:sym typeface="Arial"/>
              </a:rPr>
              <a:t>Hamiltonian</a:t>
            </a:r>
            <a:r>
              <a:rPr lang="de-DE" b="1" kern="0">
                <a:solidFill>
                  <a:srgbClr val="44546A"/>
                </a:solidFill>
                <a:latin typeface="Neue Haas Grotesk Text Pro" panose="020B0504020202020204" pitchFamily="34" charset="77"/>
                <a:cs typeface="Arial"/>
                <a:sym typeface="Arial"/>
              </a:rPr>
              <a:t> (</a:t>
            </a:r>
            <a:r>
              <a:rPr lang="de-DE" b="1" kern="0" err="1">
                <a:solidFill>
                  <a:srgbClr val="44546A"/>
                </a:solidFill>
                <a:latin typeface="Neue Haas Grotesk Text Pro" panose="020B0504020202020204" pitchFamily="34" charset="77"/>
                <a:cs typeface="Arial"/>
                <a:sym typeface="Arial"/>
              </a:rPr>
              <a:t>without</a:t>
            </a:r>
            <a:r>
              <a:rPr lang="de-DE" b="1" kern="0">
                <a:solidFill>
                  <a:srgbClr val="44546A"/>
                </a:solidFill>
                <a:latin typeface="Neue Haas Grotesk Text Pro" panose="020B0504020202020204" pitchFamily="34" charset="77"/>
                <a:cs typeface="Arial"/>
                <a:sym typeface="Arial"/>
              </a:rPr>
              <a:t> </a:t>
            </a:r>
            <a:r>
              <a:rPr lang="de-DE" b="1" kern="0" err="1">
                <a:solidFill>
                  <a:srgbClr val="44546A"/>
                </a:solidFill>
                <a:latin typeface="Neue Haas Grotesk Text Pro" panose="020B0504020202020204" pitchFamily="34" charset="77"/>
                <a:cs typeface="Arial"/>
                <a:sym typeface="Arial"/>
              </a:rPr>
              <a:t>constraints</a:t>
            </a:r>
            <a:r>
              <a:rPr lang="de-DE" b="1" kern="0">
                <a:solidFill>
                  <a:srgbClr val="44546A"/>
                </a:solidFill>
                <a:latin typeface="Neue Haas Grotesk Text Pro" panose="020B0504020202020204" pitchFamily="34" charset="77"/>
                <a:cs typeface="Arial"/>
                <a:sym typeface="Arial"/>
              </a:rPr>
              <a:t>)</a:t>
            </a:r>
            <a:r>
              <a:rPr kumimoji="0" lang="de-DE" sz="1800" b="1" i="0" u="none" strike="noStrike" kern="0" cap="none" spc="0" normalizeH="0" baseline="0" noProof="0">
                <a:ln>
                  <a:noFill/>
                </a:ln>
                <a:solidFill>
                  <a:srgbClr val="44546A"/>
                </a:solidFill>
                <a:effectLst/>
                <a:uLnTx/>
                <a:uFillTx/>
                <a:latin typeface="Neue Haas Grotesk Text Pro" panose="020B0504020202020204" pitchFamily="34" charset="77"/>
                <a:ea typeface="+mn-ea"/>
                <a:cs typeface="Arial"/>
                <a:sym typeface="Arial"/>
              </a:rPr>
              <a:t>:</a:t>
            </a:r>
          </a:p>
        </p:txBody>
      </p:sp>
      <p:sp>
        <p:nvSpPr>
          <p:cNvPr id="6" name="Rechteck 5">
            <a:extLst>
              <a:ext uri="{FF2B5EF4-FFF2-40B4-BE49-F238E27FC236}">
                <a16:creationId xmlns:a16="http://schemas.microsoft.com/office/drawing/2014/main" id="{1B203B70-6779-08F0-873D-7E54F2D95F9F}"/>
              </a:ext>
            </a:extLst>
          </p:cNvPr>
          <p:cNvSpPr/>
          <p:nvPr/>
        </p:nvSpPr>
        <p:spPr>
          <a:xfrm>
            <a:off x="602931" y="3775673"/>
            <a:ext cx="6557265" cy="20357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feld 9">
            <a:extLst>
              <a:ext uri="{FF2B5EF4-FFF2-40B4-BE49-F238E27FC236}">
                <a16:creationId xmlns:a16="http://schemas.microsoft.com/office/drawing/2014/main" id="{B71DE818-F227-68C4-19BF-740B460DA0DD}"/>
              </a:ext>
            </a:extLst>
          </p:cNvPr>
          <p:cNvSpPr txBox="1"/>
          <p:nvPr/>
        </p:nvSpPr>
        <p:spPr>
          <a:xfrm>
            <a:off x="764082" y="1549781"/>
            <a:ext cx="6102350" cy="369332"/>
          </a:xfrm>
          <a:prstGeom prst="rect">
            <a:avLst/>
          </a:prstGeom>
          <a:noFill/>
        </p:spPr>
        <p:txBody>
          <a:bodyPr wrap="square" lIns="91440" tIns="45720" rIns="91440" bIns="45720" anchor="t">
            <a:spAutoFit/>
          </a:bodyPr>
          <a:lstStyle/>
          <a:p>
            <a:pPr>
              <a:buClr>
                <a:srgbClr val="252D5C"/>
              </a:buClr>
              <a:buSzPts val="2500"/>
              <a:defRPr/>
            </a:pPr>
            <a:r>
              <a:rPr lang="de-DE" b="1" kern="0" dirty="0" err="1">
                <a:solidFill>
                  <a:srgbClr val="44546A"/>
                </a:solidFill>
                <a:latin typeface="Neue Haas Grotesk Text Pro"/>
                <a:cs typeface="Arial"/>
              </a:rPr>
              <a:t>Rewriting</a:t>
            </a:r>
            <a:r>
              <a:rPr lang="de-DE" b="1" kern="0" dirty="0">
                <a:solidFill>
                  <a:srgbClr val="44546A"/>
                </a:solidFill>
                <a:latin typeface="Neue Haas Grotesk Text Pro"/>
                <a:cs typeface="Arial"/>
              </a:rPr>
              <a:t> </a:t>
            </a:r>
            <a:r>
              <a:rPr lang="de-DE" b="1" kern="0" dirty="0" err="1">
                <a:solidFill>
                  <a:srgbClr val="44546A"/>
                </a:solidFill>
                <a:latin typeface="Neue Haas Grotesk Text Pro"/>
                <a:cs typeface="Arial"/>
              </a:rPr>
              <a:t>the</a:t>
            </a:r>
            <a:r>
              <a:rPr lang="de-DE" b="1" kern="0" dirty="0">
                <a:solidFill>
                  <a:srgbClr val="44546A"/>
                </a:solidFill>
                <a:latin typeface="Neue Haas Grotesk Text Pro"/>
                <a:cs typeface="Arial"/>
              </a:rPr>
              <a:t> </a:t>
            </a:r>
            <a:r>
              <a:rPr lang="de-DE" b="1" kern="0" dirty="0" err="1">
                <a:solidFill>
                  <a:srgbClr val="44546A"/>
                </a:solidFill>
                <a:latin typeface="Neue Haas Grotesk Text Pro"/>
                <a:cs typeface="Arial"/>
              </a:rPr>
              <a:t>problem</a:t>
            </a:r>
            <a:endParaRPr lang="de-DE" sz="1800" b="1" i="0" u="none" strike="noStrike" kern="0" cap="none" spc="0" normalizeH="0" baseline="0" noProof="0" dirty="0" err="1">
              <a:ln>
                <a:noFill/>
              </a:ln>
              <a:solidFill>
                <a:srgbClr val="44546A"/>
              </a:solidFill>
              <a:effectLst/>
              <a:uLnTx/>
              <a:uFillTx/>
              <a:latin typeface="Neue Haas Grotesk Text Pro" panose="020B0504020202020204" pitchFamily="34" charset="77"/>
              <a:cs typeface="Arial"/>
            </a:endParaRPr>
          </a:p>
        </p:txBody>
      </p:sp>
      <p:sp>
        <p:nvSpPr>
          <p:cNvPr id="11" name="Textfeld 10">
            <a:extLst>
              <a:ext uri="{FF2B5EF4-FFF2-40B4-BE49-F238E27FC236}">
                <a16:creationId xmlns:a16="http://schemas.microsoft.com/office/drawing/2014/main" id="{6229A4FA-6C83-1CC3-C1E4-30014D44BD54}"/>
              </a:ext>
            </a:extLst>
          </p:cNvPr>
          <p:cNvSpPr txBox="1"/>
          <p:nvPr/>
        </p:nvSpPr>
        <p:spPr>
          <a:xfrm>
            <a:off x="764082" y="3940164"/>
            <a:ext cx="6102350" cy="369332"/>
          </a:xfrm>
          <a:prstGeom prst="rect">
            <a:avLst/>
          </a:prstGeom>
          <a:noFill/>
        </p:spPr>
        <p:txBody>
          <a:bodyPr wrap="square" lIns="91440" tIns="45720" rIns="91440" bIns="45720" anchor="t">
            <a:spAutoFit/>
          </a:bodyPr>
          <a:lstStyle/>
          <a:p>
            <a:pPr>
              <a:defRPr/>
            </a:pPr>
            <a:r>
              <a:rPr lang="de-DE" b="1" kern="0" dirty="0" err="1">
                <a:solidFill>
                  <a:srgbClr val="44546A"/>
                </a:solidFill>
                <a:latin typeface="Neue Haas Grotesk Text Pro"/>
                <a:cs typeface="Arial"/>
              </a:rPr>
              <a:t>Cost</a:t>
            </a:r>
            <a:r>
              <a:rPr lang="de-DE" b="1" kern="0" dirty="0">
                <a:solidFill>
                  <a:srgbClr val="44546A"/>
                </a:solidFill>
                <a:latin typeface="Neue Haas Grotesk Text Pro"/>
                <a:cs typeface="Arial"/>
              </a:rPr>
              <a:t> </a:t>
            </a:r>
            <a:r>
              <a:rPr lang="de-DE" b="1" kern="0" dirty="0" err="1">
                <a:solidFill>
                  <a:srgbClr val="44546A"/>
                </a:solidFill>
                <a:latin typeface="Neue Haas Grotesk Text Pro"/>
                <a:cs typeface="Arial"/>
              </a:rPr>
              <a:t>Hamiltonian</a:t>
            </a:r>
            <a:endParaRPr lang="de-DE" dirty="0" err="1"/>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BE364C0-7E77-B70F-7B22-E10FCB5580E0}"/>
                  </a:ext>
                </a:extLst>
              </p:cNvPr>
              <p:cNvSpPr txBox="1"/>
              <p:nvPr/>
            </p:nvSpPr>
            <p:spPr>
              <a:xfrm>
                <a:off x="858027" y="1948801"/>
                <a:ext cx="646074"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𝑆</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r>
                            <a:rPr lang="en-GB" b="0" i="1" smtClean="0">
                              <a:latin typeface="Cambria Math" panose="02040503050406030204" pitchFamily="18" charset="0"/>
                            </a:rPr>
                            <m:t> </m:t>
                          </m:r>
                        </m:e>
                      </m:nary>
                    </m:oMath>
                  </m:oMathPara>
                </a14:m>
                <a:endParaRPr lang="en-GB" dirty="0"/>
              </a:p>
            </p:txBody>
          </p:sp>
        </mc:Choice>
        <mc:Fallback xmlns="">
          <p:sp>
            <p:nvSpPr>
              <p:cNvPr id="2" name="TextBox 1">
                <a:extLst>
                  <a:ext uri="{FF2B5EF4-FFF2-40B4-BE49-F238E27FC236}">
                    <a16:creationId xmlns:a16="http://schemas.microsoft.com/office/drawing/2014/main" id="{5BE364C0-7E77-B70F-7B22-E10FCB5580E0}"/>
                  </a:ext>
                </a:extLst>
              </p:cNvPr>
              <p:cNvSpPr txBox="1">
                <a:spLocks noRot="1" noChangeAspect="1" noMove="1" noResize="1" noEditPoints="1" noAdjustHandles="1" noChangeArrowheads="1" noChangeShapeType="1" noTextEdit="1"/>
              </p:cNvSpPr>
              <p:nvPr/>
            </p:nvSpPr>
            <p:spPr>
              <a:xfrm>
                <a:off x="858027" y="1948801"/>
                <a:ext cx="646074" cy="672235"/>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BCDE59B-1F1E-59F7-E913-8560A4B09C71}"/>
                  </a:ext>
                </a:extLst>
              </p:cNvPr>
              <p:cNvSpPr txBox="1"/>
              <p:nvPr/>
            </p:nvSpPr>
            <p:spPr>
              <a:xfrm>
                <a:off x="602932" y="4473987"/>
                <a:ext cx="6718618" cy="946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a:latin typeface="Cambria Math" panose="02040503050406030204" pitchFamily="18" charset="0"/>
                        </a:rPr>
                        <m:t>H</m:t>
                      </m:r>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e>
                      </m:nary>
                      <m:f>
                        <m:fPr>
                          <m:ctrlPr>
                            <a:rPr lang="en-GB" b="0" i="1" smtClean="0">
                              <a:latin typeface="Cambria Math" panose="02040503050406030204" pitchFamily="18" charset="0"/>
                            </a:rPr>
                          </m:ctrlPr>
                        </m:fPr>
                        <m:num>
                          <m:r>
                            <a:rPr lang="en-GB" b="0" i="1" smtClean="0">
                              <a:latin typeface="Cambria Math" panose="02040503050406030204" pitchFamily="18" charset="0"/>
                            </a:rPr>
                            <m:t>1−</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𝑖</m:t>
                                  </m:r>
                                </m:sub>
                              </m:sSub>
                            </m:e>
                          </m:acc>
                        </m:num>
                        <m:den>
                          <m:r>
                            <a:rPr lang="en-GB" b="0" i="1" smtClean="0">
                              <a:latin typeface="Cambria Math" panose="02040503050406030204" pitchFamily="18" charset="0"/>
                            </a:rPr>
                            <m:t>2</m:t>
                          </m:r>
                        </m:den>
                      </m:f>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𝑖</m:t>
                                  </m:r>
                                </m:sub>
                                <m:sup/>
                                <m:e>
                                  <m:sSub>
                                    <m:sSubPr>
                                      <m:ctrlPr>
                                        <a:rPr lang="en-GB" i="1">
                                          <a:latin typeface="Cambria Math" panose="02040503050406030204" pitchFamily="18" charset="0"/>
                                        </a:rPr>
                                      </m:ctrlPr>
                                    </m:sSubPr>
                                    <m:e>
                                      <m:r>
                                        <a:rPr lang="en-GB" b="0" i="1" smtClean="0">
                                          <a:latin typeface="Cambria Math" panose="02040503050406030204" pitchFamily="18" charset="0"/>
                                        </a:rPr>
                                        <m:t>𝑑</m:t>
                                      </m:r>
                                    </m:e>
                                    <m:sub>
                                      <m:r>
                                        <a:rPr lang="en-GB" i="1">
                                          <a:latin typeface="Cambria Math" panose="02040503050406030204" pitchFamily="18" charset="0"/>
                                        </a:rPr>
                                        <m:t>𝑖</m:t>
                                      </m:r>
                                    </m:sub>
                                  </m:sSub>
                                </m:e>
                              </m:nary>
                              <m:f>
                                <m:fPr>
                                  <m:ctrlPr>
                                    <a:rPr lang="en-GB" i="1">
                                      <a:latin typeface="Cambria Math" panose="02040503050406030204" pitchFamily="18" charset="0"/>
                                    </a:rPr>
                                  </m:ctrlPr>
                                </m:fPr>
                                <m:num>
                                  <m:r>
                                    <a:rPr lang="en-GB" i="1">
                                      <a:latin typeface="Cambria Math" panose="02040503050406030204" pitchFamily="18" charset="0"/>
                                    </a:rPr>
                                    <m:t>1−</m:t>
                                  </m:r>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𝑍</m:t>
                                          </m:r>
                                        </m:e>
                                        <m:sub>
                                          <m:r>
                                            <a:rPr lang="en-GB" i="1">
                                              <a:latin typeface="Cambria Math" panose="02040503050406030204" pitchFamily="18" charset="0"/>
                                            </a:rPr>
                                            <m:t>𝑖</m:t>
                                          </m:r>
                                        </m:sub>
                                      </m:sSub>
                                    </m:e>
                                  </m:acc>
                                </m:num>
                                <m:den>
                                  <m:r>
                                    <a:rPr lang="en-GB" i="1">
                                      <a:latin typeface="Cambria Math" panose="02040503050406030204" pitchFamily="18" charset="0"/>
                                    </a:rPr>
                                    <m:t>2</m:t>
                                  </m:r>
                                </m:den>
                              </m:f>
                              <m:r>
                                <a:rPr lang="en-GB" b="0" i="1" smtClean="0">
                                  <a:latin typeface="Cambria Math" panose="02040503050406030204" pitchFamily="18" charset="0"/>
                                </a:rPr>
                                <m:t>+</m:t>
                              </m:r>
                              <m:nary>
                                <m:naryPr>
                                  <m:chr m:val="∑"/>
                                  <m:supHide m:val="on"/>
                                  <m:ctrlPr>
                                    <a:rPr lang="en-GB" i="1">
                                      <a:latin typeface="Cambria Math" panose="02040503050406030204" pitchFamily="18" charset="0"/>
                                    </a:rPr>
                                  </m:ctrlPr>
                                </m:naryPr>
                                <m:sub>
                                  <m:r>
                                    <a:rPr lang="en-GB" b="0" i="1" smtClean="0">
                                      <a:latin typeface="Cambria Math" panose="02040503050406030204" pitchFamily="18" charset="0"/>
                                    </a:rPr>
                                    <m:t>𝑗</m:t>
                                  </m:r>
                                </m:sub>
                                <m:sup/>
                                <m:e>
                                  <m:sSup>
                                    <m:sSupPr>
                                      <m:ctrlPr>
                                        <a:rPr lang="en-GB" b="0" i="1" smtClean="0">
                                          <a:latin typeface="Cambria Math" panose="02040503050406030204" pitchFamily="18" charset="0"/>
                                        </a:rPr>
                                      </m:ctrlPr>
                                    </m:sSupPr>
                                    <m:e>
                                      <m:r>
                                        <a:rPr lang="de-DE" b="0" i="1" smtClean="0">
                                          <a:latin typeface="Cambria Math" panose="02040503050406030204" pitchFamily="18" charset="0"/>
                                        </a:rPr>
                                        <m:t>2</m:t>
                                      </m:r>
                                    </m:e>
                                    <m:sup>
                                      <m:r>
                                        <a:rPr lang="de-DE" b="0" i="1" smtClean="0">
                                          <a:latin typeface="Cambria Math" panose="02040503050406030204" pitchFamily="18" charset="0"/>
                                        </a:rPr>
                                        <m:t>𝑗</m:t>
                                      </m:r>
                                    </m:sup>
                                  </m:sSup>
                                </m:e>
                              </m:nary>
                              <m:f>
                                <m:fPr>
                                  <m:ctrlPr>
                                    <a:rPr lang="en-GB" i="1">
                                      <a:latin typeface="Cambria Math" panose="02040503050406030204" pitchFamily="18" charset="0"/>
                                    </a:rPr>
                                  </m:ctrlPr>
                                </m:fPr>
                                <m:num>
                                  <m:r>
                                    <a:rPr lang="en-GB" i="1">
                                      <a:latin typeface="Cambria Math" panose="02040503050406030204" pitchFamily="18" charset="0"/>
                                    </a:rPr>
                                    <m:t>1−</m:t>
                                  </m:r>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𝑍</m:t>
                                          </m:r>
                                        </m:e>
                                        <m:sub>
                                          <m:r>
                                            <a:rPr lang="en-GB" b="0" i="1" smtClean="0">
                                              <a:latin typeface="Cambria Math" panose="02040503050406030204" pitchFamily="18" charset="0"/>
                                            </a:rPr>
                                            <m:t>𝑗</m:t>
                                          </m:r>
                                        </m:sub>
                                      </m:sSub>
                                    </m:e>
                                  </m:acc>
                                </m:num>
                                <m:den>
                                  <m:r>
                                    <a:rPr lang="en-GB" i="1">
                                      <a:latin typeface="Cambria Math" panose="02040503050406030204" pitchFamily="18" charset="0"/>
                                    </a:rPr>
                                    <m:t>2</m:t>
                                  </m:r>
                                </m:den>
                              </m:f>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𝑚𝑎𝑥</m:t>
                                  </m:r>
                                </m:sub>
                              </m:sSub>
                              <m:r>
                                <a:rPr lang="en-GB" b="0" i="1" smtClean="0">
                                  <a:latin typeface="Cambria Math" panose="02040503050406030204" pitchFamily="18" charset="0"/>
                                </a:rPr>
                                <m:t> </m:t>
                              </m:r>
                            </m:e>
                          </m:d>
                        </m:e>
                        <m:sup>
                          <m:r>
                            <a:rPr lang="en-GB" b="0" i="1" smtClean="0">
                              <a:latin typeface="Cambria Math" panose="02040503050406030204" pitchFamily="18" charset="0"/>
                            </a:rPr>
                            <m:t>2</m:t>
                          </m:r>
                        </m:sup>
                      </m:sSup>
                    </m:oMath>
                  </m:oMathPara>
                </a14:m>
                <a:endParaRPr lang="en-GB" b="0" dirty="0"/>
              </a:p>
            </p:txBody>
          </p:sp>
        </mc:Choice>
        <mc:Fallback xmlns="">
          <p:sp>
            <p:nvSpPr>
              <p:cNvPr id="23" name="TextBox 22">
                <a:extLst>
                  <a:ext uri="{FF2B5EF4-FFF2-40B4-BE49-F238E27FC236}">
                    <a16:creationId xmlns:a16="http://schemas.microsoft.com/office/drawing/2014/main" id="{0BCDE59B-1F1E-59F7-E913-8560A4B09C71}"/>
                  </a:ext>
                </a:extLst>
              </p:cNvPr>
              <p:cNvSpPr txBox="1">
                <a:spLocks noRot="1" noChangeAspect="1" noMove="1" noResize="1" noEditPoints="1" noAdjustHandles="1" noChangeArrowheads="1" noChangeShapeType="1" noTextEdit="1"/>
              </p:cNvSpPr>
              <p:nvPr/>
            </p:nvSpPr>
            <p:spPr>
              <a:xfrm>
                <a:off x="602932" y="4473987"/>
                <a:ext cx="6718618" cy="946413"/>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7437CFF-E435-7FFE-C8C1-42142F57A2F7}"/>
                  </a:ext>
                </a:extLst>
              </p:cNvPr>
              <p:cNvSpPr txBox="1"/>
              <p:nvPr/>
            </p:nvSpPr>
            <p:spPr>
              <a:xfrm>
                <a:off x="858027" y="2596508"/>
                <a:ext cx="1467068"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𝑆</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𝑚𝑎𝑥</m:t>
                              </m:r>
                            </m:sub>
                          </m:sSub>
                          <m:r>
                            <a:rPr lang="en-GB" b="0" i="1" smtClean="0">
                              <a:latin typeface="Cambria Math" panose="02040503050406030204" pitchFamily="18" charset="0"/>
                            </a:rPr>
                            <m:t> </m:t>
                          </m:r>
                        </m:e>
                      </m:nary>
                    </m:oMath>
                  </m:oMathPara>
                </a14:m>
                <a:endParaRPr lang="en-GB" dirty="0"/>
              </a:p>
            </p:txBody>
          </p:sp>
        </mc:Choice>
        <mc:Fallback xmlns="">
          <p:sp>
            <p:nvSpPr>
              <p:cNvPr id="25" name="TextBox 24">
                <a:extLst>
                  <a:ext uri="{FF2B5EF4-FFF2-40B4-BE49-F238E27FC236}">
                    <a16:creationId xmlns:a16="http://schemas.microsoft.com/office/drawing/2014/main" id="{97437CFF-E435-7FFE-C8C1-42142F57A2F7}"/>
                  </a:ext>
                </a:extLst>
              </p:cNvPr>
              <p:cNvSpPr txBox="1">
                <a:spLocks noRot="1" noChangeAspect="1" noMove="1" noResize="1" noEditPoints="1" noAdjustHandles="1" noChangeArrowheads="1" noChangeShapeType="1" noTextEdit="1"/>
              </p:cNvSpPr>
              <p:nvPr/>
            </p:nvSpPr>
            <p:spPr>
              <a:xfrm>
                <a:off x="858027" y="2596508"/>
                <a:ext cx="1467068" cy="672235"/>
              </a:xfrm>
              <a:prstGeom prst="rect">
                <a:avLst/>
              </a:prstGeom>
              <a:blipFill>
                <a:blip r:embed="rId8"/>
                <a:stretch>
                  <a:fillRect/>
                </a:stretch>
              </a:blipFill>
            </p:spPr>
            <p:txBody>
              <a:bodyPr/>
              <a:lstStyle/>
              <a:p>
                <a:r>
                  <a:rPr lang="de-DE">
                    <a:noFill/>
                  </a:rPr>
                  <a:t> </a:t>
                </a:r>
              </a:p>
            </p:txBody>
          </p:sp>
        </mc:Fallback>
      </mc:AlternateContent>
      <p:cxnSp>
        <p:nvCxnSpPr>
          <p:cNvPr id="27" name="Straight Arrow Connector 26">
            <a:extLst>
              <a:ext uri="{FF2B5EF4-FFF2-40B4-BE49-F238E27FC236}">
                <a16:creationId xmlns:a16="http://schemas.microsoft.com/office/drawing/2014/main" id="{28425D72-6536-704A-EE22-6DE21011A33B}"/>
              </a:ext>
            </a:extLst>
          </p:cNvPr>
          <p:cNvCxnSpPr/>
          <p:nvPr/>
        </p:nvCxnSpPr>
        <p:spPr>
          <a:xfrm>
            <a:off x="2812774" y="2596508"/>
            <a:ext cx="109642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3CF6BC6-5C2E-C10A-071B-ECAB42E1A72D}"/>
                  </a:ext>
                </a:extLst>
              </p:cNvPr>
              <p:cNvSpPr txBox="1"/>
              <p:nvPr/>
            </p:nvSpPr>
            <p:spPr>
              <a:xfrm>
                <a:off x="4486327" y="1544260"/>
                <a:ext cx="646074"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𝑆</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r>
                            <a:rPr lang="en-GB" b="0" i="1" smtClean="0">
                              <a:latin typeface="Cambria Math" panose="02040503050406030204" pitchFamily="18" charset="0"/>
                            </a:rPr>
                            <m:t> </m:t>
                          </m:r>
                        </m:e>
                      </m:nary>
                    </m:oMath>
                  </m:oMathPara>
                </a14:m>
                <a:endParaRPr lang="en-GB" dirty="0"/>
              </a:p>
            </p:txBody>
          </p:sp>
        </mc:Choice>
        <mc:Fallback xmlns="">
          <p:sp>
            <p:nvSpPr>
              <p:cNvPr id="28" name="TextBox 27">
                <a:extLst>
                  <a:ext uri="{FF2B5EF4-FFF2-40B4-BE49-F238E27FC236}">
                    <a16:creationId xmlns:a16="http://schemas.microsoft.com/office/drawing/2014/main" id="{73CF6BC6-5C2E-C10A-071B-ECAB42E1A72D}"/>
                  </a:ext>
                </a:extLst>
              </p:cNvPr>
              <p:cNvSpPr txBox="1">
                <a:spLocks noRot="1" noChangeAspect="1" noMove="1" noResize="1" noEditPoints="1" noAdjustHandles="1" noChangeArrowheads="1" noChangeShapeType="1" noTextEdit="1"/>
              </p:cNvSpPr>
              <p:nvPr/>
            </p:nvSpPr>
            <p:spPr>
              <a:xfrm>
                <a:off x="4486327" y="1544260"/>
                <a:ext cx="646074" cy="672235"/>
              </a:xfrm>
              <a:prstGeom prst="rect">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0C1C487-128F-8C75-0F6E-F4A23F73B948}"/>
                  </a:ext>
                </a:extLst>
              </p:cNvPr>
              <p:cNvSpPr txBox="1"/>
              <p:nvPr/>
            </p:nvSpPr>
            <p:spPr>
              <a:xfrm>
                <a:off x="4486327" y="2209815"/>
                <a:ext cx="1873205"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𝑆</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𝑚𝑎𝑥</m:t>
                              </m:r>
                            </m:sub>
                          </m:sSub>
                          <m:r>
                            <a:rPr lang="en-GB" b="0" i="1" smtClean="0">
                              <a:latin typeface="Cambria Math" panose="02040503050406030204" pitchFamily="18" charset="0"/>
                            </a:rPr>
                            <m:t> </m:t>
                          </m:r>
                        </m:e>
                      </m:nary>
                    </m:oMath>
                  </m:oMathPara>
                </a14:m>
                <a:endParaRPr lang="en-GB" dirty="0"/>
              </a:p>
            </p:txBody>
          </p:sp>
        </mc:Choice>
        <mc:Fallback xmlns="">
          <p:sp>
            <p:nvSpPr>
              <p:cNvPr id="29" name="TextBox 28">
                <a:extLst>
                  <a:ext uri="{FF2B5EF4-FFF2-40B4-BE49-F238E27FC236}">
                    <a16:creationId xmlns:a16="http://schemas.microsoft.com/office/drawing/2014/main" id="{50C1C487-128F-8C75-0F6E-F4A23F73B948}"/>
                  </a:ext>
                </a:extLst>
              </p:cNvPr>
              <p:cNvSpPr txBox="1">
                <a:spLocks noRot="1" noChangeAspect="1" noMove="1" noResize="1" noEditPoints="1" noAdjustHandles="1" noChangeArrowheads="1" noChangeShapeType="1" noTextEdit="1"/>
              </p:cNvSpPr>
              <p:nvPr/>
            </p:nvSpPr>
            <p:spPr>
              <a:xfrm>
                <a:off x="4486327" y="2209815"/>
                <a:ext cx="1873205" cy="672235"/>
              </a:xfrm>
              <a:prstGeom prst="rect">
                <a:avLst/>
              </a:prstGeom>
              <a:blipFill>
                <a:blip r:embed="rId10"/>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415F2E2-D3E8-C125-8C43-8E9891C52C7C}"/>
                  </a:ext>
                </a:extLst>
              </p:cNvPr>
              <p:cNvSpPr txBox="1"/>
              <p:nvPr/>
            </p:nvSpPr>
            <p:spPr>
              <a:xfrm>
                <a:off x="4535502" y="2964512"/>
                <a:ext cx="14236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𝑚𝑎𝑥</m:t>
                          </m:r>
                        </m:sub>
                      </m:sSub>
                    </m:oMath>
                  </m:oMathPara>
                </a14:m>
                <a:endParaRPr lang="en-GB" dirty="0"/>
              </a:p>
            </p:txBody>
          </p:sp>
        </mc:Choice>
        <mc:Fallback xmlns="">
          <p:sp>
            <p:nvSpPr>
              <p:cNvPr id="30" name="TextBox 29">
                <a:extLst>
                  <a:ext uri="{FF2B5EF4-FFF2-40B4-BE49-F238E27FC236}">
                    <a16:creationId xmlns:a16="http://schemas.microsoft.com/office/drawing/2014/main" id="{4415F2E2-D3E8-C125-8C43-8E9891C52C7C}"/>
                  </a:ext>
                </a:extLst>
              </p:cNvPr>
              <p:cNvSpPr txBox="1">
                <a:spLocks noRot="1" noChangeAspect="1" noMove="1" noResize="1" noEditPoints="1" noAdjustHandles="1" noChangeArrowheads="1" noChangeShapeType="1" noTextEdit="1"/>
              </p:cNvSpPr>
              <p:nvPr/>
            </p:nvSpPr>
            <p:spPr>
              <a:xfrm>
                <a:off x="4535502" y="2964512"/>
                <a:ext cx="1423659" cy="276999"/>
              </a:xfrm>
              <a:prstGeom prst="rect">
                <a:avLst/>
              </a:prstGeom>
              <a:blipFill>
                <a:blip r:embed="rId11"/>
                <a:stretch>
                  <a:fillRect l="-3419" r="-427" b="-1087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8550E02-4DC9-8D15-4555-B3397C6CB5CE}"/>
                  </a:ext>
                </a:extLst>
              </p:cNvPr>
              <p:cNvSpPr txBox="1"/>
              <p:nvPr/>
            </p:nvSpPr>
            <p:spPr>
              <a:xfrm>
                <a:off x="6374276" y="1447920"/>
                <a:ext cx="2798369" cy="8714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=0</m:t>
                          </m:r>
                        </m:sub>
                        <m:sup>
                          <m:r>
                            <a:rPr lang="en-GB" b="0" i="1" smtClean="0">
                              <a:latin typeface="Cambria Math" panose="02040503050406030204" pitchFamily="18" charset="0"/>
                            </a:rPr>
                            <m:t>𝑁</m:t>
                          </m:r>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𝑖</m:t>
                              </m:r>
                            </m:sup>
                          </m:sSup>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𝑖</m:t>
                              </m:r>
                            </m:sub>
                          </m:sSub>
                        </m:e>
                      </m:nary>
                    </m:oMath>
                  </m:oMathPara>
                </a14:m>
                <a:endParaRPr lang="en-GB" dirty="0"/>
              </a:p>
            </p:txBody>
          </p:sp>
        </mc:Choice>
        <mc:Fallback xmlns="">
          <p:sp>
            <p:nvSpPr>
              <p:cNvPr id="31" name="TextBox 30">
                <a:extLst>
                  <a:ext uri="{FF2B5EF4-FFF2-40B4-BE49-F238E27FC236}">
                    <a16:creationId xmlns:a16="http://schemas.microsoft.com/office/drawing/2014/main" id="{88550E02-4DC9-8D15-4555-B3397C6CB5CE}"/>
                  </a:ext>
                </a:extLst>
              </p:cNvPr>
              <p:cNvSpPr txBox="1">
                <a:spLocks noRot="1" noChangeAspect="1" noMove="1" noResize="1" noEditPoints="1" noAdjustHandles="1" noChangeArrowheads="1" noChangeShapeType="1" noTextEdit="1"/>
              </p:cNvSpPr>
              <p:nvPr/>
            </p:nvSpPr>
            <p:spPr>
              <a:xfrm>
                <a:off x="6374276" y="1447920"/>
                <a:ext cx="2798369" cy="871457"/>
              </a:xfrm>
              <a:prstGeom prst="rect">
                <a:avLst/>
              </a:prstGeom>
              <a:blipFill>
                <a:blip r:embed="rId1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74D8050-A02F-3950-4D1E-8B019429C498}"/>
                  </a:ext>
                </a:extLst>
              </p:cNvPr>
              <p:cNvSpPr txBox="1"/>
              <p:nvPr/>
            </p:nvSpPr>
            <p:spPr>
              <a:xfrm>
                <a:off x="6115792" y="2513578"/>
                <a:ext cx="279836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0,1</m:t>
                          </m:r>
                        </m:e>
                      </m:d>
                    </m:oMath>
                  </m:oMathPara>
                </a14:m>
                <a:endParaRPr lang="en-GB" b="0" dirty="0"/>
              </a:p>
              <a:p>
                <a:endParaRPr lang="en-GB" dirty="0"/>
              </a:p>
            </p:txBody>
          </p:sp>
        </mc:Choice>
        <mc:Fallback xmlns="">
          <p:sp>
            <p:nvSpPr>
              <p:cNvPr id="32" name="TextBox 31">
                <a:extLst>
                  <a:ext uri="{FF2B5EF4-FFF2-40B4-BE49-F238E27FC236}">
                    <a16:creationId xmlns:a16="http://schemas.microsoft.com/office/drawing/2014/main" id="{174D8050-A02F-3950-4D1E-8B019429C498}"/>
                  </a:ext>
                </a:extLst>
              </p:cNvPr>
              <p:cNvSpPr txBox="1">
                <a:spLocks noRot="1" noChangeAspect="1" noMove="1" noResize="1" noEditPoints="1" noAdjustHandles="1" noChangeArrowheads="1" noChangeShapeType="1" noTextEdit="1"/>
              </p:cNvSpPr>
              <p:nvPr/>
            </p:nvSpPr>
            <p:spPr>
              <a:xfrm>
                <a:off x="6115792" y="2513578"/>
                <a:ext cx="2798369" cy="646331"/>
              </a:xfrm>
              <a:prstGeom prst="rect">
                <a:avLst/>
              </a:prstGeom>
              <a:blipFill>
                <a:blip r:embed="rId13"/>
                <a:stretch>
                  <a:fillRect/>
                </a:stretch>
              </a:blipFill>
            </p:spPr>
            <p:txBody>
              <a:bodyPr/>
              <a:lstStyle/>
              <a:p>
                <a:r>
                  <a:rPr lang="de-DE">
                    <a:noFill/>
                  </a:rPr>
                  <a:t> </a:t>
                </a:r>
              </a:p>
            </p:txBody>
          </p:sp>
        </mc:Fallback>
      </mc:AlternateContent>
      <p:sp>
        <p:nvSpPr>
          <p:cNvPr id="37" name="Rechteck 5">
            <a:extLst>
              <a:ext uri="{FF2B5EF4-FFF2-40B4-BE49-F238E27FC236}">
                <a16:creationId xmlns:a16="http://schemas.microsoft.com/office/drawing/2014/main" id="{7B2DFE4D-8A1E-08B8-58C5-00209922867E}"/>
              </a:ext>
            </a:extLst>
          </p:cNvPr>
          <p:cNvSpPr/>
          <p:nvPr/>
        </p:nvSpPr>
        <p:spPr>
          <a:xfrm>
            <a:off x="7476453" y="3775673"/>
            <a:ext cx="3691146" cy="20357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extfeld 10">
            <a:extLst>
              <a:ext uri="{FF2B5EF4-FFF2-40B4-BE49-F238E27FC236}">
                <a16:creationId xmlns:a16="http://schemas.microsoft.com/office/drawing/2014/main" id="{48A5CFB5-2448-1423-ADB4-AEE84626C56A}"/>
              </a:ext>
            </a:extLst>
          </p:cNvPr>
          <p:cNvSpPr txBox="1"/>
          <p:nvPr/>
        </p:nvSpPr>
        <p:spPr>
          <a:xfrm>
            <a:off x="7792706" y="3940164"/>
            <a:ext cx="2843976" cy="369332"/>
          </a:xfrm>
          <a:prstGeom prst="rect">
            <a:avLst/>
          </a:prstGeom>
          <a:noFill/>
        </p:spPr>
        <p:txBody>
          <a:bodyPr wrap="square" lIns="91440" tIns="45720" rIns="91440" bIns="45720" anchor="t">
            <a:spAutoFit/>
          </a:bodyPr>
          <a:lstStyle/>
          <a:p>
            <a:pPr>
              <a:defRPr/>
            </a:pPr>
            <a:r>
              <a:rPr lang="de-DE" b="1" kern="0" dirty="0">
                <a:solidFill>
                  <a:srgbClr val="44546A"/>
                </a:solidFill>
                <a:latin typeface="Neue Haas Grotesk Text Pro"/>
                <a:cs typeface="Arial"/>
              </a:rPr>
              <a:t>In </a:t>
            </a:r>
            <a:r>
              <a:rPr lang="de-DE" b="1" kern="0" dirty="0" err="1">
                <a:solidFill>
                  <a:srgbClr val="44546A"/>
                </a:solidFill>
                <a:latin typeface="Neue Haas Grotesk Text Pro"/>
                <a:cs typeface="Arial"/>
              </a:rPr>
              <a:t>practice</a:t>
            </a:r>
            <a:endParaRPr lang="de-DE"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E92E779-459C-1861-79E3-35E8207BBABB}"/>
                  </a:ext>
                </a:extLst>
              </p:cNvPr>
              <p:cNvSpPr txBox="1"/>
              <p:nvPr/>
            </p:nvSpPr>
            <p:spPr>
              <a:xfrm>
                <a:off x="7792706" y="4396117"/>
                <a:ext cx="3751974" cy="1477328"/>
              </a:xfrm>
              <a:prstGeom prst="rect">
                <a:avLst/>
              </a:prstGeom>
              <a:noFill/>
            </p:spPr>
            <p:txBody>
              <a:bodyPr wrap="square" rtlCol="0">
                <a:spAutoFit/>
              </a:bodyPr>
              <a:lstStyle/>
              <a:p>
                <a:pPr marL="285750" indent="-285750">
                  <a:buClr>
                    <a:schemeClr val="accent1">
                      <a:lumMod val="50000"/>
                    </a:schemeClr>
                  </a:buClr>
                  <a:buFont typeface="Wingdings" panose="05000000000000000000" pitchFamily="2" charset="2"/>
                  <a:buChar char="§"/>
                </a:pPr>
                <a:r>
                  <a:rPr lang="en-GB" dirty="0">
                    <a:latin typeface="Neue Haas Grotesk Text Pro" panose="020B0504020202020204" pitchFamily="34" charset="0"/>
                  </a:rPr>
                  <a:t>6 qubits + 5 ancilla qubits</a:t>
                </a:r>
              </a:p>
              <a:p>
                <a:pPr>
                  <a:buClr>
                    <a:schemeClr val="accent1">
                      <a:lumMod val="50000"/>
                    </a:schemeClr>
                  </a:buClr>
                </a:pPr>
                <a:endParaRPr lang="en-GB" dirty="0">
                  <a:latin typeface="Neue Haas Grotesk Text Pro" panose="020B0504020202020204" pitchFamily="34" charset="0"/>
                </a:endParaRPr>
              </a:p>
              <a:p>
                <a:pPr marL="285750" indent="-285750">
                  <a:buClr>
                    <a:schemeClr val="accent1">
                      <a:lumMod val="50000"/>
                    </a:schemeClr>
                  </a:buClr>
                  <a:buFont typeface="Wingdings" panose="05000000000000000000" pitchFamily="2" charset="2"/>
                  <a:buChar char="§"/>
                </a:pPr>
                <a:r>
                  <a:rPr lang="en-GB" dirty="0">
                    <a:latin typeface="Neue Haas Grotesk Text Pro" panose="020B0504020202020204" pitchFamily="34" charset="0"/>
                  </a:rPr>
                  <a:t>Ground state </a:t>
                </a:r>
                <a14:m>
                  <m:oMath xmlns:m="http://schemas.openxmlformats.org/officeDocument/2006/math">
                    <m:r>
                      <a:rPr lang="en-GB">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011101</m:t>
                        </m:r>
                      </m:e>
                    </m:d>
                  </m:oMath>
                </a14:m>
                <a:r>
                  <a:rPr lang="en-GB" dirty="0">
                    <a:latin typeface="Neue Haas Grotesk Text Pro" panose="020B0504020202020204" pitchFamily="34" charset="0"/>
                  </a:rPr>
                  <a:t> reached</a:t>
                </a:r>
              </a:p>
              <a:p>
                <a:endParaRPr lang="en-GB" dirty="0">
                  <a:latin typeface="Neue Haas Grotesk Text Pro" panose="020B0504020202020204" pitchFamily="34" charset="0"/>
                </a:endParaRPr>
              </a:p>
            </p:txBody>
          </p:sp>
        </mc:Choice>
        <mc:Fallback xmlns="">
          <p:sp>
            <p:nvSpPr>
              <p:cNvPr id="40" name="TextBox 39">
                <a:extLst>
                  <a:ext uri="{FF2B5EF4-FFF2-40B4-BE49-F238E27FC236}">
                    <a16:creationId xmlns:a16="http://schemas.microsoft.com/office/drawing/2014/main" id="{EE92E779-459C-1861-79E3-35E8207BBABB}"/>
                  </a:ext>
                </a:extLst>
              </p:cNvPr>
              <p:cNvSpPr txBox="1">
                <a:spLocks noRot="1" noChangeAspect="1" noMove="1" noResize="1" noEditPoints="1" noAdjustHandles="1" noChangeArrowheads="1" noChangeShapeType="1" noTextEdit="1"/>
              </p:cNvSpPr>
              <p:nvPr/>
            </p:nvSpPr>
            <p:spPr>
              <a:xfrm>
                <a:off x="7792706" y="4396117"/>
                <a:ext cx="3751974" cy="1477328"/>
              </a:xfrm>
              <a:prstGeom prst="rect">
                <a:avLst/>
              </a:prstGeom>
              <a:blipFill>
                <a:blip r:embed="rId14"/>
                <a:stretch>
                  <a:fillRect l="-974" t="-2066" b="-9091"/>
                </a:stretch>
              </a:blipFill>
            </p:spPr>
            <p:txBody>
              <a:bodyPr/>
              <a:lstStyle/>
              <a:p>
                <a:r>
                  <a:rPr lang="de-DE">
                    <a:noFill/>
                  </a:rPr>
                  <a:t> </a:t>
                </a:r>
              </a:p>
            </p:txBody>
          </p:sp>
        </mc:Fallback>
      </mc:AlternateContent>
      <p:sp>
        <p:nvSpPr>
          <p:cNvPr id="35" name="Rechteck 34">
            <a:extLst>
              <a:ext uri="{FF2B5EF4-FFF2-40B4-BE49-F238E27FC236}">
                <a16:creationId xmlns:a16="http://schemas.microsoft.com/office/drawing/2014/main" id="{6B129E72-C0D9-4FFD-9EE1-51A218BAD6D9}"/>
              </a:ext>
            </a:extLst>
          </p:cNvPr>
          <p:cNvSpPr/>
          <p:nvPr/>
        </p:nvSpPr>
        <p:spPr>
          <a:xfrm>
            <a:off x="578724" y="3775673"/>
            <a:ext cx="45719" cy="20357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hteck 41">
            <a:extLst>
              <a:ext uri="{FF2B5EF4-FFF2-40B4-BE49-F238E27FC236}">
                <a16:creationId xmlns:a16="http://schemas.microsoft.com/office/drawing/2014/main" id="{956247EE-7BFF-4B34-A43D-10D60BEB8A8A}"/>
              </a:ext>
            </a:extLst>
          </p:cNvPr>
          <p:cNvSpPr/>
          <p:nvPr/>
        </p:nvSpPr>
        <p:spPr>
          <a:xfrm>
            <a:off x="7476452" y="3787460"/>
            <a:ext cx="45719" cy="20357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335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01" imgH="502" progId="TCLayout.ActiveDocument.1">
                  <p:embed/>
                </p:oleObj>
              </mc:Choice>
              <mc:Fallback>
                <p:oleObj name="think-cell Folie" r:id="rId3"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a:defRPr/>
            </a:pPr>
            <a:r>
              <a:rPr lang="de-DE" kern="0" dirty="0" err="1">
                <a:latin typeface="Neue Haas Grotesk Text Pro"/>
              </a:rPr>
              <a:t>Process</a:t>
            </a:r>
            <a:r>
              <a:rPr lang="de-DE" kern="0" dirty="0">
                <a:latin typeface="Neue Haas Grotesk Text Pro"/>
              </a:rPr>
              <a:t> </a:t>
            </a:r>
            <a:r>
              <a:rPr lang="de-DE" kern="0" dirty="0" err="1">
                <a:latin typeface="Neue Haas Grotesk Text Pro"/>
              </a:rPr>
              <a:t>management</a:t>
            </a:r>
            <a:r>
              <a:rPr lang="de-DE" kern="0" dirty="0">
                <a:latin typeface="Neue Haas Grotesk Text Pro"/>
              </a:rPr>
              <a:t> </a:t>
            </a:r>
            <a:r>
              <a:rPr lang="de-DE" kern="0" dirty="0" err="1">
                <a:latin typeface="Neue Haas Grotesk Text Pro"/>
              </a:rPr>
              <a:t>problem</a:t>
            </a:r>
            <a:endParaRPr lang="de-DE" dirty="0" err="1"/>
          </a:p>
        </p:txBody>
      </p:sp>
      <p:grpSp>
        <p:nvGrpSpPr>
          <p:cNvPr id="3" name="Gruppieren 2">
            <a:extLst>
              <a:ext uri="{FF2B5EF4-FFF2-40B4-BE49-F238E27FC236}">
                <a16:creationId xmlns:a16="http://schemas.microsoft.com/office/drawing/2014/main" id="{FAFB3510-3C10-4221-9CEB-DBCBF35A1022}"/>
              </a:ext>
            </a:extLst>
          </p:cNvPr>
          <p:cNvGrpSpPr/>
          <p:nvPr/>
        </p:nvGrpSpPr>
        <p:grpSpPr>
          <a:xfrm>
            <a:off x="578724" y="2766022"/>
            <a:ext cx="5057465" cy="3238015"/>
            <a:chOff x="578724" y="2766023"/>
            <a:chExt cx="5057465" cy="2035776"/>
          </a:xfrm>
        </p:grpSpPr>
        <p:sp>
          <p:nvSpPr>
            <p:cNvPr id="6" name="Rechteck 5">
              <a:extLst>
                <a:ext uri="{FF2B5EF4-FFF2-40B4-BE49-F238E27FC236}">
                  <a16:creationId xmlns:a16="http://schemas.microsoft.com/office/drawing/2014/main" id="{1B203B70-6779-08F0-873D-7E54F2D95F9F}"/>
                </a:ext>
              </a:extLst>
            </p:cNvPr>
            <p:cNvSpPr/>
            <p:nvPr/>
          </p:nvSpPr>
          <p:spPr>
            <a:xfrm>
              <a:off x="602932" y="2766023"/>
              <a:ext cx="5033257" cy="20357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hteck 34">
              <a:extLst>
                <a:ext uri="{FF2B5EF4-FFF2-40B4-BE49-F238E27FC236}">
                  <a16:creationId xmlns:a16="http://schemas.microsoft.com/office/drawing/2014/main" id="{6B129E72-C0D9-4FFD-9EE1-51A218BAD6D9}"/>
                </a:ext>
              </a:extLst>
            </p:cNvPr>
            <p:cNvSpPr/>
            <p:nvPr/>
          </p:nvSpPr>
          <p:spPr>
            <a:xfrm>
              <a:off x="578724" y="2766023"/>
              <a:ext cx="45719" cy="20357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spcBef>
                <a:spcPts val="0"/>
              </a:spcBef>
              <a:defRPr/>
            </a:pPr>
            <a:r>
              <a:rPr lang="en-US" kern="0" dirty="0">
                <a:latin typeface="Neue Haas Grotesk Text Pro" panose="020B0504020202020204" pitchFamily="34" charset="77"/>
              </a:rPr>
              <a:t>Discussion of a subspace solution  </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feld 10">
            <a:extLst>
              <a:ext uri="{FF2B5EF4-FFF2-40B4-BE49-F238E27FC236}">
                <a16:creationId xmlns:a16="http://schemas.microsoft.com/office/drawing/2014/main" id="{6229A4FA-6C83-1CC3-C1E4-30014D44BD54}"/>
              </a:ext>
            </a:extLst>
          </p:cNvPr>
          <p:cNvSpPr txBox="1"/>
          <p:nvPr/>
        </p:nvSpPr>
        <p:spPr>
          <a:xfrm>
            <a:off x="764082" y="2930514"/>
            <a:ext cx="4390849" cy="369332"/>
          </a:xfrm>
          <a:prstGeom prst="rect">
            <a:avLst/>
          </a:prstGeom>
          <a:noFill/>
        </p:spPr>
        <p:txBody>
          <a:bodyPr wrap="square" lIns="91440" tIns="45720" rIns="91440" bIns="45720" anchor="t">
            <a:spAutoFit/>
          </a:bodyPr>
          <a:lstStyle/>
          <a:p>
            <a:pPr>
              <a:defRPr/>
            </a:pPr>
            <a:r>
              <a:rPr lang="de-DE" b="1" kern="0" dirty="0">
                <a:solidFill>
                  <a:srgbClr val="44546A"/>
                </a:solidFill>
                <a:latin typeface="Neue Haas Grotesk Text Pro"/>
                <a:cs typeface="Arial"/>
              </a:rPr>
              <a:t>Analytical </a:t>
            </a:r>
            <a:r>
              <a:rPr lang="de-DE" b="1" kern="0" dirty="0" err="1">
                <a:solidFill>
                  <a:srgbClr val="44546A"/>
                </a:solidFill>
                <a:latin typeface="Neue Haas Grotesk Text Pro"/>
                <a:cs typeface="Arial"/>
              </a:rPr>
              <a:t>approach</a:t>
            </a:r>
            <a:r>
              <a:rPr lang="de-DE" b="1" kern="0" dirty="0">
                <a:solidFill>
                  <a:srgbClr val="44546A"/>
                </a:solidFill>
                <a:latin typeface="Neue Haas Grotesk Text Pro"/>
                <a:cs typeface="Arial"/>
              </a:rPr>
              <a:t> </a:t>
            </a:r>
            <a:endParaRPr lang="de-DE" dirty="0"/>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de-DE" sz="1100" b="0" i="0" u="none" strike="noStrike" kern="1200" cap="none" spc="0" normalizeH="0" baseline="0" noProof="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a:solidFill>
                  <a:schemeClr val="bg1"/>
                </a:solidFill>
                <a:latin typeface="Neue Haas Grotesk Text Pro" panose="020B0504020202020204" pitchFamily="34" charset="0"/>
              </a:rPr>
              <a:t>ETH Quantum Hackathon 2024  –  </a:t>
            </a:r>
            <a:r>
              <a:rPr lang="en-US" sz="1100" err="1">
                <a:solidFill>
                  <a:schemeClr val="bg1"/>
                </a:solidFill>
                <a:latin typeface="Neue Haas Grotesk Text Pro" panose="020B0504020202020204" pitchFamily="34" charset="0"/>
              </a:rPr>
              <a:t>Qilimanjaro</a:t>
            </a:r>
            <a:r>
              <a:rPr lang="en-US" sz="1100">
                <a:solidFill>
                  <a:schemeClr val="bg1"/>
                </a:solidFill>
                <a:latin typeface="Neue Haas Grotesk Text Pro" panose="020B0504020202020204" pitchFamily="34" charset="0"/>
              </a:rPr>
              <a:t> Quantum Tech   </a:t>
            </a:r>
            <a:endParaRPr lang="de-DE" sz="110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a:solidFill>
                  <a:schemeClr val="bg1"/>
                </a:solidFill>
                <a:latin typeface="Neue Haas Grotesk Text Pro" panose="020B0504020202020204" pitchFamily="34" charset="0"/>
              </a:rPr>
              <a:t>05.05.2024</a:t>
            </a:r>
          </a:p>
        </p:txBody>
      </p:sp>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8782B3AB-C98B-489C-B02F-11F3B50B53B5}"/>
                  </a:ext>
                </a:extLst>
              </p:cNvPr>
              <p:cNvSpPr txBox="1"/>
              <p:nvPr/>
            </p:nvSpPr>
            <p:spPr>
              <a:xfrm>
                <a:off x="577971" y="1477868"/>
                <a:ext cx="10248526" cy="948978"/>
              </a:xfrm>
              <a:prstGeom prst="rect">
                <a:avLst/>
              </a:prstGeom>
              <a:noFill/>
            </p:spPr>
            <p:txBody>
              <a:bodyPr wrap="square" rtlCol="0">
                <a:spAutoFit/>
              </a:bodyPr>
              <a:lstStyle/>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Use </a:t>
                </a:r>
                <a:r>
                  <a:rPr lang="de-DE" dirty="0" err="1">
                    <a:latin typeface="Neue Haas Grotesk Text Pro" panose="020B0504020202020204" pitchFamily="34" charset="0"/>
                  </a:rPr>
                  <a:t>the</a:t>
                </a:r>
                <a:r>
                  <a:rPr lang="de-DE" dirty="0">
                    <a:latin typeface="Neue Haas Grotesk Text Pro" panose="020B0504020202020204" pitchFamily="34" charset="0"/>
                  </a:rPr>
                  <a:t> normal </a:t>
                </a:r>
                <a:r>
                  <a:rPr lang="de-DE" dirty="0" err="1">
                    <a:latin typeface="Neue Haas Grotesk Text Pro" panose="020B0504020202020204" pitchFamily="34" charset="0"/>
                  </a:rPr>
                  <a:t>value</a:t>
                </a:r>
                <a:r>
                  <a:rPr lang="de-DE" dirty="0">
                    <a:latin typeface="Neue Haas Grotesk Text Pro" panose="020B0504020202020204" pitchFamily="34" charset="0"/>
                  </a:rPr>
                  <a:t> </a:t>
                </a:r>
                <a:r>
                  <a:rPr lang="de-DE" dirty="0" err="1">
                    <a:latin typeface="Neue Haas Grotesk Text Pro" panose="020B0504020202020204" pitchFamily="34" charset="0"/>
                  </a:rPr>
                  <a:t>Hamiltonian</a:t>
                </a:r>
                <a:r>
                  <a:rPr lang="de-DE" dirty="0">
                    <a:latin typeface="Neue Haas Grotesk Text Pro" panose="020B0504020202020204" pitchFamily="34" charset="0"/>
                  </a:rPr>
                  <a:t> </a:t>
                </a:r>
                <a:r>
                  <a:rPr lang="de-DE" dirty="0" err="1">
                    <a:latin typeface="Neue Haas Grotesk Text Pro" panose="020B0504020202020204" pitchFamily="34" charset="0"/>
                  </a:rPr>
                  <a:t>without</a:t>
                </a:r>
                <a:r>
                  <a:rPr lang="de-DE" dirty="0">
                    <a:latin typeface="Neue Haas Grotesk Text Pro" panose="020B0504020202020204" pitchFamily="34" charset="0"/>
                  </a:rPr>
                  <a:t> </a:t>
                </a:r>
                <a:r>
                  <a:rPr lang="de-DE" dirty="0" err="1">
                    <a:latin typeface="Neue Haas Grotesk Text Pro" panose="020B0504020202020204" pitchFamily="34" charset="0"/>
                  </a:rPr>
                  <a:t>constraint</a:t>
                </a:r>
                <a:r>
                  <a:rPr lang="de-DE" dirty="0">
                    <a:latin typeface="Neue Haas Grotesk Text Pro" panose="020B0504020202020204" pitchFamily="34" charset="0"/>
                  </a:rPr>
                  <a:t> </a:t>
                </a:r>
              </a:p>
              <a:p>
                <a:pPr marL="285750" indent="-285750">
                  <a:spcAft>
                    <a:spcPts val="100"/>
                  </a:spcAft>
                  <a:buClr>
                    <a:schemeClr val="tx2"/>
                  </a:buClr>
                  <a:buFont typeface="Wingdings" panose="05000000000000000000" pitchFamily="2" charset="2"/>
                  <a:buChar char="§"/>
                </a:pPr>
                <a:endParaRPr lang="de-DE"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The </a:t>
                </a:r>
                <a:r>
                  <a:rPr lang="de-DE" dirty="0" err="1">
                    <a:latin typeface="Neue Haas Grotesk Text Pro" panose="020B0504020202020204" pitchFamily="34" charset="0"/>
                  </a:rPr>
                  <a:t>constraint</a:t>
                </a:r>
                <a:r>
                  <a:rPr lang="de-DE" dirty="0">
                    <a:latin typeface="Neue Haas Grotesk Text Pro" panose="020B0504020202020204" pitchFamily="34" charset="0"/>
                  </a:rPr>
                  <a:t> </a:t>
                </a:r>
                <a:r>
                  <a:rPr lang="de-DE" dirty="0" err="1">
                    <a:latin typeface="Neue Haas Grotesk Text Pro" panose="020B0504020202020204" pitchFamily="34" charset="0"/>
                  </a:rPr>
                  <a:t>is</a:t>
                </a:r>
                <a:r>
                  <a:rPr lang="de-DE" dirty="0">
                    <a:latin typeface="Neue Haas Grotesk Text Pro" panose="020B0504020202020204" pitchFamily="34" charset="0"/>
                  </a:rPr>
                  <a:t> </a:t>
                </a:r>
                <a:r>
                  <a:rPr lang="de-DE" dirty="0" err="1">
                    <a:latin typeface="Neue Haas Grotesk Text Pro" panose="020B0504020202020204" pitchFamily="34" charset="0"/>
                  </a:rPr>
                  <a:t>naturall</a:t>
                </a:r>
                <a:r>
                  <a:rPr lang="de-DE" dirty="0">
                    <a:latin typeface="Neue Haas Grotesk Text Pro" panose="020B0504020202020204" pitchFamily="34" charset="0"/>
                  </a:rPr>
                  <a:t> </a:t>
                </a:r>
                <a:r>
                  <a:rPr lang="de-DE" dirty="0" err="1">
                    <a:latin typeface="Neue Haas Grotesk Text Pro" panose="020B0504020202020204" pitchFamily="34" charset="0"/>
                  </a:rPr>
                  <a:t>satisfied</a:t>
                </a:r>
                <a:r>
                  <a:rPr lang="de-DE" dirty="0">
                    <a:latin typeface="Neue Haas Grotesk Text Pro" panose="020B0504020202020204" pitchFamily="34" charset="0"/>
                  </a:rPr>
                  <a:t> </a:t>
                </a:r>
                <a:r>
                  <a:rPr lang="de-DE" dirty="0" err="1">
                    <a:latin typeface="Neue Haas Grotesk Text Pro" panose="020B0504020202020204" pitchFamily="34" charset="0"/>
                  </a:rPr>
                  <a:t>if</a:t>
                </a:r>
                <a:r>
                  <a:rPr lang="de-DE" dirty="0">
                    <a:latin typeface="Neue Haas Grotesk Text Pro" panose="020B0504020202020204" pitchFamily="34" charset="0"/>
                  </a:rPr>
                  <a:t> </a:t>
                </a:r>
                <a:r>
                  <a:rPr lang="de-DE" dirty="0" err="1">
                    <a:latin typeface="Neue Haas Grotesk Text Pro" panose="020B0504020202020204" pitchFamily="34" charset="0"/>
                  </a:rPr>
                  <a:t>we</a:t>
                </a:r>
                <a:r>
                  <a:rPr lang="de-DE" dirty="0">
                    <a:latin typeface="Neue Haas Grotesk Text Pro" panose="020B0504020202020204" pitchFamily="34" charset="0"/>
                  </a:rPr>
                  <a:t> </a:t>
                </a:r>
                <a:r>
                  <a:rPr lang="de-DE" dirty="0" err="1">
                    <a:latin typeface="Neue Haas Grotesk Text Pro" panose="020B0504020202020204" pitchFamily="34" charset="0"/>
                  </a:rPr>
                  <a:t>restrict</a:t>
                </a:r>
                <a:r>
                  <a:rPr lang="de-DE" dirty="0">
                    <a:latin typeface="Neue Haas Grotesk Text Pro" panose="020B0504020202020204" pitchFamily="34" charset="0"/>
                  </a:rPr>
                  <a:t> </a:t>
                </a:r>
                <a:r>
                  <a:rPr lang="de-DE" dirty="0" err="1">
                    <a:latin typeface="Neue Haas Grotesk Text Pro" panose="020B0504020202020204" pitchFamily="34" charset="0"/>
                  </a:rPr>
                  <a:t>the</a:t>
                </a:r>
                <a:r>
                  <a:rPr lang="de-DE" dirty="0">
                    <a:latin typeface="Neue Haas Grotesk Text Pro" panose="020B0504020202020204" pitchFamily="34" charset="0"/>
                  </a:rPr>
                  <a:t> </a:t>
                </a:r>
                <a:r>
                  <a:rPr lang="de-DE" dirty="0" err="1">
                    <a:latin typeface="Neue Haas Grotesk Text Pro" panose="020B0504020202020204" pitchFamily="34" charset="0"/>
                  </a:rPr>
                  <a:t>states</a:t>
                </a:r>
                <a:r>
                  <a:rPr lang="de-DE" dirty="0">
                    <a:latin typeface="Neue Haas Grotesk Text Pro" panose="020B0504020202020204" pitchFamily="34" charset="0"/>
                  </a:rPr>
                  <a:t> to </a:t>
                </a:r>
                <a:r>
                  <a:rPr lang="de-DE" dirty="0" err="1">
                    <a:latin typeface="Neue Haas Grotesk Text Pro" panose="020B0504020202020204" pitchFamily="34" charset="0"/>
                  </a:rPr>
                  <a:t>the</a:t>
                </a:r>
                <a:r>
                  <a:rPr lang="de-DE" dirty="0">
                    <a:latin typeface="Neue Haas Grotesk Text Pro" panose="020B0504020202020204" pitchFamily="34" charset="0"/>
                  </a:rPr>
                  <a:t> </a:t>
                </a:r>
                <a:r>
                  <a:rPr lang="de-DE" dirty="0" err="1">
                    <a:latin typeface="Neue Haas Grotesk Text Pro" panose="020B0504020202020204" pitchFamily="34" charset="0"/>
                  </a:rPr>
                  <a:t>subspace</a:t>
                </a:r>
                <a:r>
                  <a:rPr lang="de-DE" dirty="0">
                    <a:latin typeface="Neue Haas Grotesk Text Pro" panose="020B0504020202020204" pitchFamily="34" charset="0"/>
                  </a:rPr>
                  <a:t> </a:t>
                </a:r>
                <a14:m>
                  <m:oMath xmlns:m="http://schemas.openxmlformats.org/officeDocument/2006/math">
                    <m:r>
                      <a:rPr lang="de-DE" b="0" i="1" smtClean="0">
                        <a:latin typeface="Cambria Math" panose="02040503050406030204" pitchFamily="18" charset="0"/>
                      </a:rPr>
                      <m:t>𝑆</m:t>
                    </m:r>
                  </m:oMath>
                </a14:m>
                <a:r>
                  <a:rPr lang="de-DE" dirty="0">
                    <a:latin typeface="Neue Haas Grotesk Text Pro" panose="020B0504020202020204" pitchFamily="34" charset="0"/>
                  </a:rPr>
                  <a:t> </a:t>
                </a:r>
              </a:p>
            </p:txBody>
          </p:sp>
        </mc:Choice>
        <mc:Fallback xmlns="">
          <p:sp>
            <p:nvSpPr>
              <p:cNvPr id="33" name="Textfeld 32">
                <a:extLst>
                  <a:ext uri="{FF2B5EF4-FFF2-40B4-BE49-F238E27FC236}">
                    <a16:creationId xmlns:a16="http://schemas.microsoft.com/office/drawing/2014/main" id="{8782B3AB-C98B-489C-B02F-11F3B50B53B5}"/>
                  </a:ext>
                </a:extLst>
              </p:cNvPr>
              <p:cNvSpPr txBox="1">
                <a:spLocks noRot="1" noChangeAspect="1" noMove="1" noResize="1" noEditPoints="1" noAdjustHandles="1" noChangeArrowheads="1" noChangeShapeType="1" noTextEdit="1"/>
              </p:cNvSpPr>
              <p:nvPr/>
            </p:nvSpPr>
            <p:spPr>
              <a:xfrm>
                <a:off x="577971" y="1477868"/>
                <a:ext cx="10248526" cy="948978"/>
              </a:xfrm>
              <a:prstGeom prst="rect">
                <a:avLst/>
              </a:prstGeom>
              <a:blipFill>
                <a:blip r:embed="rId6"/>
                <a:stretch>
                  <a:fillRect l="-416" t="-3205" b="-897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1D9F6AA8-DEB3-4CD6-81D7-76E0A31E6E90}"/>
                  </a:ext>
                </a:extLst>
              </p:cNvPr>
              <p:cNvSpPr txBox="1"/>
              <p:nvPr/>
            </p:nvSpPr>
            <p:spPr>
              <a:xfrm>
                <a:off x="6193733" y="1295570"/>
                <a:ext cx="3038828" cy="764568"/>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m:t>
                      </m:r>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𝑣</m:t>
                              </m:r>
                            </m:e>
                            <m:sub>
                              <m:r>
                                <a:rPr lang="de-DE" b="0" i="1" smtClean="0">
                                  <a:latin typeface="Cambria Math" panose="02040503050406030204" pitchFamily="18" charset="0"/>
                                </a:rPr>
                                <m:t>𝑖</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e>
                      </m:nary>
                    </m:oMath>
                  </m:oMathPara>
                </a14:m>
                <a:endParaRPr lang="de-DE" dirty="0"/>
              </a:p>
            </p:txBody>
          </p:sp>
        </mc:Choice>
        <mc:Fallback xmlns="">
          <p:sp>
            <p:nvSpPr>
              <p:cNvPr id="36" name="Textfeld 35">
                <a:extLst>
                  <a:ext uri="{FF2B5EF4-FFF2-40B4-BE49-F238E27FC236}">
                    <a16:creationId xmlns:a16="http://schemas.microsoft.com/office/drawing/2014/main" id="{1D9F6AA8-DEB3-4CD6-81D7-76E0A31E6E90}"/>
                  </a:ext>
                </a:extLst>
              </p:cNvPr>
              <p:cNvSpPr txBox="1">
                <a:spLocks noRot="1" noChangeAspect="1" noMove="1" noResize="1" noEditPoints="1" noAdjustHandles="1" noChangeArrowheads="1" noChangeShapeType="1" noTextEdit="1"/>
              </p:cNvSpPr>
              <p:nvPr/>
            </p:nvSpPr>
            <p:spPr>
              <a:xfrm>
                <a:off x="6193733" y="1295570"/>
                <a:ext cx="3038828" cy="764568"/>
              </a:xfrm>
              <a:prstGeom prst="rect">
                <a:avLst/>
              </a:prstGeom>
              <a:blipFill>
                <a:blip r:embed="rId7"/>
                <a:stretch>
                  <a:fillRect/>
                </a:stretch>
              </a:blipFill>
              <a:ln>
                <a:noFill/>
              </a:ln>
            </p:spPr>
            <p:txBody>
              <a:bodyPr/>
              <a:lstStyle/>
              <a:p>
                <a:r>
                  <a:rPr lang="de-DE">
                    <a:noFill/>
                  </a:rPr>
                  <a:t> </a:t>
                </a:r>
              </a:p>
            </p:txBody>
          </p:sp>
        </mc:Fallback>
      </mc:AlternateContent>
      <p:grpSp>
        <p:nvGrpSpPr>
          <p:cNvPr id="38" name="Gruppieren 37">
            <a:extLst>
              <a:ext uri="{FF2B5EF4-FFF2-40B4-BE49-F238E27FC236}">
                <a16:creationId xmlns:a16="http://schemas.microsoft.com/office/drawing/2014/main" id="{636E2783-5977-475E-8A7E-411897EE3F3A}"/>
              </a:ext>
            </a:extLst>
          </p:cNvPr>
          <p:cNvGrpSpPr/>
          <p:nvPr/>
        </p:nvGrpSpPr>
        <p:grpSpPr>
          <a:xfrm>
            <a:off x="6096000" y="2766022"/>
            <a:ext cx="5057465" cy="3238015"/>
            <a:chOff x="578724" y="2766023"/>
            <a:chExt cx="5057465" cy="2035776"/>
          </a:xfrm>
        </p:grpSpPr>
        <p:sp>
          <p:nvSpPr>
            <p:cNvPr id="41" name="Rechteck 40">
              <a:extLst>
                <a:ext uri="{FF2B5EF4-FFF2-40B4-BE49-F238E27FC236}">
                  <a16:creationId xmlns:a16="http://schemas.microsoft.com/office/drawing/2014/main" id="{8AACBAE6-25D5-449F-BC73-0C6F1906AC3E}"/>
                </a:ext>
              </a:extLst>
            </p:cNvPr>
            <p:cNvSpPr/>
            <p:nvPr/>
          </p:nvSpPr>
          <p:spPr>
            <a:xfrm>
              <a:off x="602932" y="2766023"/>
              <a:ext cx="5033257" cy="20357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hteck 42">
              <a:extLst>
                <a:ext uri="{FF2B5EF4-FFF2-40B4-BE49-F238E27FC236}">
                  <a16:creationId xmlns:a16="http://schemas.microsoft.com/office/drawing/2014/main" id="{93FCD1EF-0608-41B1-B34E-FD60582DEC06}"/>
                </a:ext>
              </a:extLst>
            </p:cNvPr>
            <p:cNvSpPr/>
            <p:nvPr/>
          </p:nvSpPr>
          <p:spPr>
            <a:xfrm>
              <a:off x="578724" y="2766023"/>
              <a:ext cx="45719" cy="20357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4" name="Textfeld 43">
            <a:extLst>
              <a:ext uri="{FF2B5EF4-FFF2-40B4-BE49-F238E27FC236}">
                <a16:creationId xmlns:a16="http://schemas.microsoft.com/office/drawing/2014/main" id="{F270DE9B-1263-4C60-914A-276503B27138}"/>
              </a:ext>
            </a:extLst>
          </p:cNvPr>
          <p:cNvSpPr txBox="1"/>
          <p:nvPr/>
        </p:nvSpPr>
        <p:spPr>
          <a:xfrm>
            <a:off x="6294932" y="2930514"/>
            <a:ext cx="4390849" cy="369332"/>
          </a:xfrm>
          <a:prstGeom prst="rect">
            <a:avLst/>
          </a:prstGeom>
          <a:noFill/>
        </p:spPr>
        <p:txBody>
          <a:bodyPr wrap="square" lIns="91440" tIns="45720" rIns="91440" bIns="45720" anchor="t">
            <a:spAutoFit/>
          </a:bodyPr>
          <a:lstStyle/>
          <a:p>
            <a:pPr>
              <a:defRPr/>
            </a:pPr>
            <a:r>
              <a:rPr lang="de-DE" b="1" kern="0" dirty="0" err="1">
                <a:solidFill>
                  <a:srgbClr val="44546A"/>
                </a:solidFill>
                <a:latin typeface="Neue Haas Grotesk Text Pro"/>
                <a:cs typeface="Arial"/>
              </a:rPr>
              <a:t>Numerical</a:t>
            </a:r>
            <a:r>
              <a:rPr lang="de-DE" b="1" kern="0" dirty="0">
                <a:solidFill>
                  <a:srgbClr val="44546A"/>
                </a:solidFill>
                <a:latin typeface="Neue Haas Grotesk Text Pro"/>
                <a:cs typeface="Arial"/>
              </a:rPr>
              <a:t> </a:t>
            </a:r>
            <a:r>
              <a:rPr lang="de-DE" b="1" kern="0" dirty="0" err="1">
                <a:solidFill>
                  <a:srgbClr val="44546A"/>
                </a:solidFill>
                <a:latin typeface="Neue Haas Grotesk Text Pro"/>
                <a:cs typeface="Arial"/>
              </a:rPr>
              <a:t>approach</a:t>
            </a:r>
            <a:r>
              <a:rPr lang="de-DE" b="1" kern="0" dirty="0">
                <a:solidFill>
                  <a:srgbClr val="44546A"/>
                </a:solidFill>
                <a:latin typeface="Neue Haas Grotesk Text Pro"/>
                <a:cs typeface="Arial"/>
              </a:rPr>
              <a:t> </a:t>
            </a:r>
            <a:endParaRPr lang="de-DE" dirty="0"/>
          </a:p>
        </p:txBody>
      </p:sp>
      <p:sp>
        <p:nvSpPr>
          <p:cNvPr id="45" name="TextBox 39">
            <a:extLst>
              <a:ext uri="{FF2B5EF4-FFF2-40B4-BE49-F238E27FC236}">
                <a16:creationId xmlns:a16="http://schemas.microsoft.com/office/drawing/2014/main" id="{81E338A0-C399-4B8C-99CB-C272DF704D62}"/>
              </a:ext>
            </a:extLst>
          </p:cNvPr>
          <p:cNvSpPr txBox="1"/>
          <p:nvPr/>
        </p:nvSpPr>
        <p:spPr>
          <a:xfrm>
            <a:off x="782305" y="3445288"/>
            <a:ext cx="4695133" cy="1477328"/>
          </a:xfrm>
          <a:prstGeom prst="rect">
            <a:avLst/>
          </a:prstGeom>
          <a:noFill/>
        </p:spPr>
        <p:txBody>
          <a:bodyPr wrap="square" rtlCol="0">
            <a:spAutoFit/>
          </a:bodyPr>
          <a:lstStyle/>
          <a:p>
            <a:pPr marL="285750" indent="-285750">
              <a:buClr>
                <a:schemeClr val="accent1">
                  <a:lumMod val="50000"/>
                </a:schemeClr>
              </a:buClr>
              <a:buFont typeface="Wingdings" panose="05000000000000000000" pitchFamily="2" charset="2"/>
              <a:buChar char="§"/>
            </a:pPr>
            <a:r>
              <a:rPr lang="en-GB" dirty="0">
                <a:latin typeface="Neue Haas Grotesk Text Pro" panose="020B0504020202020204" pitchFamily="34" charset="0"/>
              </a:rPr>
              <a:t>Start initially in the ground state </a:t>
            </a:r>
          </a:p>
          <a:p>
            <a:pPr marL="285750" indent="-285750">
              <a:buClr>
                <a:schemeClr val="accent1">
                  <a:lumMod val="50000"/>
                </a:schemeClr>
              </a:buClr>
              <a:buFont typeface="Wingdings" panose="05000000000000000000" pitchFamily="2" charset="2"/>
              <a:buChar char="§"/>
            </a:pPr>
            <a:endParaRPr lang="en-GB" dirty="0">
              <a:latin typeface="Neue Haas Grotesk Text Pro" panose="020B0504020202020204" pitchFamily="34" charset="0"/>
            </a:endParaRPr>
          </a:p>
          <a:p>
            <a:pPr marL="285750" indent="-285750">
              <a:buClr>
                <a:schemeClr val="accent1">
                  <a:lumMod val="50000"/>
                </a:schemeClr>
              </a:buClr>
              <a:buFont typeface="Wingdings" panose="05000000000000000000" pitchFamily="2" charset="2"/>
              <a:buChar char="§"/>
            </a:pPr>
            <a:r>
              <a:rPr lang="en-GB" dirty="0">
                <a:latin typeface="Neue Haas Grotesk Text Pro" panose="020B0504020202020204" pitchFamily="34" charset="0"/>
              </a:rPr>
              <a:t>Use a mixer Hamiltonian that conserves the duration or stays in the subspace  </a:t>
            </a:r>
          </a:p>
          <a:p>
            <a:endParaRPr lang="en-GB" dirty="0">
              <a:latin typeface="Neue Haas Grotesk Text Pro" panose="020B0504020202020204" pitchFamily="34" charset="0"/>
            </a:endParaRPr>
          </a:p>
        </p:txBody>
      </p:sp>
      <mc:AlternateContent xmlns:mc="http://schemas.openxmlformats.org/markup-compatibility/2006" xmlns:a14="http://schemas.microsoft.com/office/drawing/2010/main">
        <mc:Choice Requires="a14">
          <p:sp>
            <p:nvSpPr>
              <p:cNvPr id="46" name="Textfeld 45">
                <a:extLst>
                  <a:ext uri="{FF2B5EF4-FFF2-40B4-BE49-F238E27FC236}">
                    <a16:creationId xmlns:a16="http://schemas.microsoft.com/office/drawing/2014/main" id="{DEAA7A78-59D2-4AE5-B1B5-A7921B29132E}"/>
                  </a:ext>
                </a:extLst>
              </p:cNvPr>
              <p:cNvSpPr txBox="1"/>
              <p:nvPr/>
            </p:nvSpPr>
            <p:spPr>
              <a:xfrm>
                <a:off x="919603" y="4823464"/>
                <a:ext cx="3038828" cy="97270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𝐻</m:t>
                                  </m:r>
                                </m:e>
                              </m:acc>
                            </m:e>
                            <m:sub>
                              <m:r>
                                <a:rPr lang="de-DE" b="0" i="1" smtClean="0">
                                  <a:latin typeface="Cambria Math" panose="02040503050406030204" pitchFamily="18" charset="0"/>
                                </a:rPr>
                                <m:t>𝑚</m:t>
                              </m:r>
                            </m:sub>
                          </m:sSub>
                          <m:r>
                            <a:rPr lang="de-DE" b="0" i="1" smtClean="0">
                              <a:latin typeface="Cambria Math" panose="02040503050406030204" pitchFamily="18" charset="0"/>
                            </a:rPr>
                            <m:t>, </m:t>
                          </m:r>
                          <m:nary>
                            <m:naryPr>
                              <m:chr m:val="∑"/>
                              <m:supHide m:val="on"/>
                              <m:ctrlPr>
                                <a:rPr lang="de-DE" b="0" i="1" smtClean="0">
                                  <a:latin typeface="Cambria Math" panose="02040503050406030204" pitchFamily="18" charset="0"/>
                                </a:rPr>
                              </m:ctrlPr>
                            </m:naryPr>
                            <m:sub>
                              <m:r>
                                <a:rPr lang="de-DE" b="0" i="1" smtClean="0">
                                  <a:latin typeface="Cambria Math" panose="02040503050406030204" pitchFamily="18" charset="0"/>
                                </a:rPr>
                                <m:t>𝑖</m:t>
                              </m:r>
                            </m:sub>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𝑖</m:t>
                                  </m:r>
                                </m:sub>
                              </m:sSub>
                              <m:f>
                                <m:fPr>
                                  <m:ctrlPr>
                                    <a:rPr lang="de-DE" b="0" i="1" smtClean="0">
                                      <a:latin typeface="Cambria Math" panose="02040503050406030204" pitchFamily="18" charset="0"/>
                                    </a:rPr>
                                  </m:ctrlPr>
                                </m:fPr>
                                <m:num>
                                  <m:r>
                                    <a:rPr lang="de-DE" b="0" i="1" smtClean="0">
                                      <a:latin typeface="Cambria Math" panose="02040503050406030204" pitchFamily="18" charset="0"/>
                                    </a:rPr>
                                    <m:t>1−</m:t>
                                  </m:r>
                                  <m:sSub>
                                    <m:sSubPr>
                                      <m:ctrlPr>
                                        <a:rPr lang="de-DE" b="0" i="1" smtClean="0">
                                          <a:latin typeface="Cambria Math" panose="02040503050406030204" pitchFamily="18" charset="0"/>
                                        </a:rPr>
                                      </m:ctrlPr>
                                    </m:sSubPr>
                                    <m:e>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𝑍</m:t>
                                          </m:r>
                                        </m:e>
                                      </m:acc>
                                    </m:e>
                                    <m:sub>
                                      <m:r>
                                        <a:rPr lang="de-DE" b="0" i="1" smtClean="0">
                                          <a:latin typeface="Cambria Math" panose="02040503050406030204" pitchFamily="18" charset="0"/>
                                        </a:rPr>
                                        <m:t>𝑖</m:t>
                                      </m:r>
                                    </m:sub>
                                  </m:sSub>
                                </m:num>
                                <m:den>
                                  <m:r>
                                    <a:rPr lang="de-DE" b="0" i="1" smtClean="0">
                                      <a:latin typeface="Cambria Math" panose="02040503050406030204" pitchFamily="18" charset="0"/>
                                    </a:rPr>
                                    <m:t>2</m:t>
                                  </m:r>
                                </m:den>
                              </m:f>
                            </m:e>
                          </m:nary>
                        </m:e>
                      </m:d>
                      <m:r>
                        <a:rPr lang="de-DE" b="0" i="1" smtClean="0">
                          <a:latin typeface="Cambria Math" panose="02040503050406030204" pitchFamily="18" charset="0"/>
                        </a:rPr>
                        <m:t>=0</m:t>
                      </m:r>
                    </m:oMath>
                  </m:oMathPara>
                </a14:m>
                <a:endParaRPr lang="de-DE" dirty="0"/>
              </a:p>
            </p:txBody>
          </p:sp>
        </mc:Choice>
        <mc:Fallback xmlns="">
          <p:sp>
            <p:nvSpPr>
              <p:cNvPr id="46" name="Textfeld 45">
                <a:extLst>
                  <a:ext uri="{FF2B5EF4-FFF2-40B4-BE49-F238E27FC236}">
                    <a16:creationId xmlns:a16="http://schemas.microsoft.com/office/drawing/2014/main" id="{DEAA7A78-59D2-4AE5-B1B5-A7921B29132E}"/>
                  </a:ext>
                </a:extLst>
              </p:cNvPr>
              <p:cNvSpPr txBox="1">
                <a:spLocks noRot="1" noChangeAspect="1" noMove="1" noResize="1" noEditPoints="1" noAdjustHandles="1" noChangeArrowheads="1" noChangeShapeType="1" noTextEdit="1"/>
              </p:cNvSpPr>
              <p:nvPr/>
            </p:nvSpPr>
            <p:spPr>
              <a:xfrm>
                <a:off x="919603" y="4823464"/>
                <a:ext cx="3038828" cy="972702"/>
              </a:xfrm>
              <a:prstGeom prst="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0CEEE2D2-2F8A-4B9F-BD0F-D410C4E3272E}"/>
                  </a:ext>
                </a:extLst>
              </p:cNvPr>
              <p:cNvSpPr txBox="1"/>
              <p:nvPr/>
            </p:nvSpPr>
            <p:spPr>
              <a:xfrm>
                <a:off x="3192604" y="5091100"/>
                <a:ext cx="3038828" cy="37677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𝐻</m:t>
                              </m:r>
                            </m:e>
                          </m:acc>
                        </m:e>
                        <m:sub>
                          <m:r>
                            <a:rPr lang="de-DE" b="0" i="1" smtClean="0">
                              <a:latin typeface="Cambria Math" panose="02040503050406030204" pitchFamily="18" charset="0"/>
                            </a:rPr>
                            <m:t>𝑚</m:t>
                          </m:r>
                        </m:sub>
                      </m:sSub>
                      <m:r>
                        <a:rPr lang="de-DE" b="0" i="1" smtClean="0">
                          <a:latin typeface="Cambria Math" panose="02040503050406030204" pitchFamily="18" charset="0"/>
                        </a:rPr>
                        <m:t>:  </m:t>
                      </m:r>
                      <m:r>
                        <a:rPr lang="de-DE" b="0" i="1" smtClean="0">
                          <a:latin typeface="Cambria Math" panose="02040503050406030204" pitchFamily="18" charset="0"/>
                        </a:rPr>
                        <m:t>𝑆</m:t>
                      </m:r>
                      <m:r>
                        <a:rPr lang="de-DE" b="0" i="1" smtClean="0">
                          <a:latin typeface="Cambria Math" panose="02040503050406030204" pitchFamily="18" charset="0"/>
                        </a:rPr>
                        <m:t>→</m:t>
                      </m:r>
                      <m:r>
                        <a:rPr lang="de-DE" b="0" i="1" smtClean="0">
                          <a:latin typeface="Cambria Math" panose="02040503050406030204" pitchFamily="18" charset="0"/>
                        </a:rPr>
                        <m:t>𝑆</m:t>
                      </m:r>
                    </m:oMath>
                  </m:oMathPara>
                </a14:m>
                <a:endParaRPr lang="de-DE" dirty="0"/>
              </a:p>
            </p:txBody>
          </p:sp>
        </mc:Choice>
        <mc:Fallback xmlns="">
          <p:sp>
            <p:nvSpPr>
              <p:cNvPr id="47" name="Textfeld 46">
                <a:extLst>
                  <a:ext uri="{FF2B5EF4-FFF2-40B4-BE49-F238E27FC236}">
                    <a16:creationId xmlns:a16="http://schemas.microsoft.com/office/drawing/2014/main" id="{0CEEE2D2-2F8A-4B9F-BD0F-D410C4E3272E}"/>
                  </a:ext>
                </a:extLst>
              </p:cNvPr>
              <p:cNvSpPr txBox="1">
                <a:spLocks noRot="1" noChangeAspect="1" noMove="1" noResize="1" noEditPoints="1" noAdjustHandles="1" noChangeArrowheads="1" noChangeShapeType="1" noTextEdit="1"/>
              </p:cNvSpPr>
              <p:nvPr/>
            </p:nvSpPr>
            <p:spPr>
              <a:xfrm>
                <a:off x="3192604" y="5091100"/>
                <a:ext cx="3038828" cy="376770"/>
              </a:xfrm>
              <a:prstGeom prst="rect">
                <a:avLst/>
              </a:prstGeom>
              <a:blipFill>
                <a:blip r:embed="rId9"/>
                <a:stretch>
                  <a:fillRect t="-1613"/>
                </a:stretch>
              </a:blipFill>
              <a:ln>
                <a:noFill/>
              </a:ln>
            </p:spPr>
            <p:txBody>
              <a:bodyPr/>
              <a:lstStyle/>
              <a:p>
                <a:r>
                  <a:rPr lang="de-DE">
                    <a:noFill/>
                  </a:rPr>
                  <a:t> </a:t>
                </a:r>
              </a:p>
            </p:txBody>
          </p:sp>
        </mc:Fallback>
      </mc:AlternateContent>
      <p:sp>
        <p:nvSpPr>
          <p:cNvPr id="48" name="TextBox 39">
            <a:extLst>
              <a:ext uri="{FF2B5EF4-FFF2-40B4-BE49-F238E27FC236}">
                <a16:creationId xmlns:a16="http://schemas.microsoft.com/office/drawing/2014/main" id="{A387F12D-F0F3-4096-8D49-B8BC57751B30}"/>
              </a:ext>
            </a:extLst>
          </p:cNvPr>
          <p:cNvSpPr txBox="1"/>
          <p:nvPr/>
        </p:nvSpPr>
        <p:spPr>
          <a:xfrm>
            <a:off x="6363955" y="3445288"/>
            <a:ext cx="4695133" cy="923330"/>
          </a:xfrm>
          <a:prstGeom prst="rect">
            <a:avLst/>
          </a:prstGeom>
          <a:noFill/>
        </p:spPr>
        <p:txBody>
          <a:bodyPr wrap="square" rtlCol="0">
            <a:spAutoFit/>
          </a:bodyPr>
          <a:lstStyle/>
          <a:p>
            <a:pPr marL="285750" indent="-285750">
              <a:buClr>
                <a:schemeClr val="accent1">
                  <a:lumMod val="50000"/>
                </a:schemeClr>
              </a:buClr>
              <a:buFont typeface="Wingdings" panose="05000000000000000000" pitchFamily="2" charset="2"/>
              <a:buChar char="§"/>
            </a:pPr>
            <a:r>
              <a:rPr lang="en-GB" dirty="0">
                <a:latin typeface="Neue Haas Grotesk Text Pro" panose="020B0504020202020204" pitchFamily="34" charset="0"/>
              </a:rPr>
              <a:t>Construct a mixer Hamiltonian that is more likely to map the states to ones with lower duration </a:t>
            </a:r>
          </a:p>
        </p:txBody>
      </p:sp>
      <mc:AlternateContent xmlns:mc="http://schemas.openxmlformats.org/markup-compatibility/2006" xmlns:a14="http://schemas.microsoft.com/office/drawing/2010/main">
        <mc:Choice Requires="a14">
          <p:sp>
            <p:nvSpPr>
              <p:cNvPr id="49" name="Textfeld 48">
                <a:extLst>
                  <a:ext uri="{FF2B5EF4-FFF2-40B4-BE49-F238E27FC236}">
                    <a16:creationId xmlns:a16="http://schemas.microsoft.com/office/drawing/2014/main" id="{8AB09775-EC8D-495B-A4FC-30D3EB122A68}"/>
                  </a:ext>
                </a:extLst>
              </p:cNvPr>
              <p:cNvSpPr txBox="1"/>
              <p:nvPr/>
            </p:nvSpPr>
            <p:spPr>
              <a:xfrm>
                <a:off x="6231432" y="4514060"/>
                <a:ext cx="3038828" cy="37677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𝐻</m:t>
                              </m:r>
                            </m:e>
                          </m:acc>
                        </m:e>
                        <m:sub>
                          <m:r>
                            <a:rPr lang="de-DE" b="0" i="1" smtClean="0">
                              <a:latin typeface="Cambria Math" panose="02040503050406030204" pitchFamily="18" charset="0"/>
                            </a:rPr>
                            <m:t>𝑚</m:t>
                          </m:r>
                        </m:sub>
                      </m:sSub>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𝜓</m:t>
                          </m:r>
                          <m:r>
                            <a:rPr lang="de-DE" b="0" i="1" smtClean="0">
                              <a:latin typeface="Cambria Math" panose="02040503050406030204" pitchFamily="18" charset="0"/>
                            </a:rPr>
                            <m:t>&gt; → </m:t>
                          </m:r>
                        </m:e>
                      </m:d>
                      <m:r>
                        <a:rPr lang="de-DE" b="0" i="1" smtClean="0">
                          <a:latin typeface="Cambria Math" panose="02040503050406030204" pitchFamily="18" charset="0"/>
                        </a:rPr>
                        <m:t> </m:t>
                      </m:r>
                      <m:r>
                        <a:rPr lang="de-DE" b="0" i="1" smtClean="0">
                          <a:latin typeface="Cambria Math" panose="02040503050406030204" pitchFamily="18" charset="0"/>
                        </a:rPr>
                        <m:t>𝜙</m:t>
                      </m:r>
                      <m:r>
                        <a:rPr lang="de-DE" b="0" i="1" smtClean="0">
                          <a:latin typeface="Cambria Math" panose="02040503050406030204" pitchFamily="18" charset="0"/>
                        </a:rPr>
                        <m:t>&gt; </m:t>
                      </m:r>
                    </m:oMath>
                  </m:oMathPara>
                </a14:m>
                <a:endParaRPr lang="de-DE" dirty="0"/>
              </a:p>
            </p:txBody>
          </p:sp>
        </mc:Choice>
        <mc:Fallback xmlns="">
          <p:sp>
            <p:nvSpPr>
              <p:cNvPr id="49" name="Textfeld 48">
                <a:extLst>
                  <a:ext uri="{FF2B5EF4-FFF2-40B4-BE49-F238E27FC236}">
                    <a16:creationId xmlns:a16="http://schemas.microsoft.com/office/drawing/2014/main" id="{8AB09775-EC8D-495B-A4FC-30D3EB122A68}"/>
                  </a:ext>
                </a:extLst>
              </p:cNvPr>
              <p:cNvSpPr txBox="1">
                <a:spLocks noRot="1" noChangeAspect="1" noMove="1" noResize="1" noEditPoints="1" noAdjustHandles="1" noChangeArrowheads="1" noChangeShapeType="1" noTextEdit="1"/>
              </p:cNvSpPr>
              <p:nvPr/>
            </p:nvSpPr>
            <p:spPr>
              <a:xfrm>
                <a:off x="6231432" y="4514060"/>
                <a:ext cx="3038828" cy="376770"/>
              </a:xfrm>
              <a:prstGeom prst="rect">
                <a:avLst/>
              </a:prstGeom>
              <a:blipFill>
                <a:blip r:embed="rId10"/>
                <a:stretch>
                  <a:fillRect t="-1613" b="-14516"/>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B16987D5-AB17-497F-9BAF-7BE9B8757619}"/>
                  </a:ext>
                </a:extLst>
              </p:cNvPr>
              <p:cNvSpPr/>
              <p:nvPr/>
            </p:nvSpPr>
            <p:spPr>
              <a:xfrm>
                <a:off x="6716918" y="5048972"/>
                <a:ext cx="4024628" cy="585288"/>
              </a:xfrm>
              <a:prstGeom prst="rect">
                <a:avLst/>
              </a:prstGeom>
            </p:spPr>
            <p:txBody>
              <a:bodyPr wrap="none">
                <a:spAutoFit/>
              </a:bodyPr>
              <a:lstStyle/>
              <a:p>
                <a14:m>
                  <m:oMath xmlns:m="http://schemas.openxmlformats.org/officeDocument/2006/math">
                    <m:d>
                      <m:dPr>
                        <m:begChr m:val="⟨"/>
                        <m:endChr m:val="⟩"/>
                        <m:ctrlPr>
                          <a:rPr lang="de-DE" i="1" smtClean="0">
                            <a:latin typeface="Cambria Math" panose="02040503050406030204" pitchFamily="18" charset="0"/>
                          </a:rPr>
                        </m:ctrlPr>
                      </m:dPr>
                      <m:e>
                        <m:r>
                          <a:rPr lang="de-DE" b="0" i="1" smtClean="0">
                            <a:latin typeface="Cambria Math" panose="02040503050406030204" pitchFamily="18" charset="0"/>
                          </a:rPr>
                          <m:t>𝜓</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nary>
                              <m:naryPr>
                                <m:chr m:val="∑"/>
                                <m:supHide m:val="on"/>
                                <m:ctrlPr>
                                  <a:rPr lang="de-DE" i="1">
                                    <a:latin typeface="Cambria Math" panose="02040503050406030204" pitchFamily="18" charset="0"/>
                                  </a:rPr>
                                </m:ctrlPr>
                              </m:naryPr>
                              <m:sub>
                                <m:r>
                                  <a:rPr lang="de-DE" i="1">
                                    <a:latin typeface="Cambria Math" panose="02040503050406030204" pitchFamily="18" charset="0"/>
                                  </a:rPr>
                                  <m:t>𝑖</m:t>
                                </m:r>
                              </m:sub>
                              <m:sup/>
                              <m:e>
                                <m:sSub>
                                  <m:sSubPr>
                                    <m:ctrlPr>
                                      <a:rPr lang="de-DE" i="1">
                                        <a:latin typeface="Cambria Math" panose="02040503050406030204" pitchFamily="18" charset="0"/>
                                      </a:rPr>
                                    </m:ctrlPr>
                                  </m:sSubPr>
                                  <m:e>
                                    <m:r>
                                      <a:rPr lang="de-DE" i="1">
                                        <a:latin typeface="Cambria Math" panose="02040503050406030204" pitchFamily="18" charset="0"/>
                                      </a:rPr>
                                      <m:t>𝑑</m:t>
                                    </m:r>
                                  </m:e>
                                  <m:sub>
                                    <m:r>
                                      <a:rPr lang="de-DE" i="1">
                                        <a:latin typeface="Cambria Math" panose="02040503050406030204" pitchFamily="18" charset="0"/>
                                      </a:rPr>
                                      <m:t>𝑖</m:t>
                                    </m:r>
                                  </m:sub>
                                </m:sSub>
                                <m:f>
                                  <m:fPr>
                                    <m:ctrlPr>
                                      <a:rPr lang="de-DE" i="1">
                                        <a:latin typeface="Cambria Math" panose="02040503050406030204" pitchFamily="18" charset="0"/>
                                      </a:rPr>
                                    </m:ctrlPr>
                                  </m:fPr>
                                  <m:num>
                                    <m:r>
                                      <a:rPr lang="de-DE" i="1">
                                        <a:latin typeface="Cambria Math" panose="02040503050406030204" pitchFamily="18" charset="0"/>
                                      </a:rPr>
                                      <m:t>1−</m:t>
                                    </m:r>
                                    <m:sSub>
                                      <m:sSubPr>
                                        <m:ctrlPr>
                                          <a:rPr lang="de-DE" i="1">
                                            <a:latin typeface="Cambria Math" panose="02040503050406030204" pitchFamily="18" charset="0"/>
                                          </a:rPr>
                                        </m:ctrlPr>
                                      </m:sSubPr>
                                      <m:e>
                                        <m:acc>
                                          <m:accPr>
                                            <m:chr m:val="̂"/>
                                            <m:ctrlPr>
                                              <a:rPr lang="de-DE" i="1">
                                                <a:latin typeface="Cambria Math" panose="02040503050406030204" pitchFamily="18" charset="0"/>
                                              </a:rPr>
                                            </m:ctrlPr>
                                          </m:accPr>
                                          <m:e>
                                            <m:r>
                                              <a:rPr lang="de-DE" i="1">
                                                <a:latin typeface="Cambria Math" panose="02040503050406030204" pitchFamily="18" charset="0"/>
                                              </a:rPr>
                                              <m:t>𝑍</m:t>
                                            </m:r>
                                          </m:e>
                                        </m:acc>
                                      </m:e>
                                      <m:sub>
                                        <m:r>
                                          <a:rPr lang="de-DE" i="1">
                                            <a:latin typeface="Cambria Math" panose="02040503050406030204" pitchFamily="18" charset="0"/>
                                          </a:rPr>
                                          <m:t>𝑖</m:t>
                                        </m:r>
                                      </m:sub>
                                    </m:sSub>
                                  </m:num>
                                  <m:den>
                                    <m:r>
                                      <a:rPr lang="de-DE" i="1">
                                        <a:latin typeface="Cambria Math" panose="02040503050406030204" pitchFamily="18" charset="0"/>
                                      </a:rPr>
                                      <m:t>2</m:t>
                                    </m:r>
                                  </m:den>
                                </m:f>
                              </m:e>
                            </m:nary>
                          </m:e>
                        </m:d>
                        <m:r>
                          <a:rPr lang="de-DE" b="0" i="1" smtClean="0">
                            <a:latin typeface="Cambria Math" panose="02040503050406030204" pitchFamily="18" charset="0"/>
                          </a:rPr>
                          <m:t> </m:t>
                        </m:r>
                        <m:r>
                          <a:rPr lang="de-DE" b="0" i="1" smtClean="0">
                            <a:latin typeface="Cambria Math" panose="02040503050406030204" pitchFamily="18" charset="0"/>
                          </a:rPr>
                          <m:t>𝜓</m:t>
                        </m:r>
                      </m:e>
                    </m:d>
                    <m:r>
                      <a:rPr lang="de-DE" b="0" i="1" smtClean="0">
                        <a:latin typeface="Cambria Math" panose="02040503050406030204" pitchFamily="18" charset="0"/>
                      </a:rPr>
                      <m:t>&gt;</m:t>
                    </m:r>
                    <m:d>
                      <m:dPr>
                        <m:begChr m:val="⟨"/>
                        <m:endChr m:val="⟩"/>
                        <m:ctrlPr>
                          <a:rPr lang="de-DE" i="1">
                            <a:latin typeface="Cambria Math" panose="02040503050406030204" pitchFamily="18" charset="0"/>
                          </a:rPr>
                        </m:ctrlPr>
                      </m:dPr>
                      <m:e>
                        <m:r>
                          <a:rPr lang="de-DE" b="0" i="1" smtClean="0">
                            <a:latin typeface="Cambria Math" panose="02040503050406030204" pitchFamily="18" charset="0"/>
                          </a:rPr>
                          <m:t>𝜙</m:t>
                        </m:r>
                        <m:r>
                          <a:rPr lang="de-DE" i="1">
                            <a:latin typeface="Cambria Math" panose="02040503050406030204" pitchFamily="18" charset="0"/>
                          </a:rPr>
                          <m:t> </m:t>
                        </m:r>
                        <m:d>
                          <m:dPr>
                            <m:begChr m:val="|"/>
                            <m:endChr m:val="|"/>
                            <m:ctrlPr>
                              <a:rPr lang="de-DE" i="1">
                                <a:latin typeface="Cambria Math" panose="02040503050406030204" pitchFamily="18" charset="0"/>
                              </a:rPr>
                            </m:ctrlPr>
                          </m:dPr>
                          <m:e>
                            <m:nary>
                              <m:naryPr>
                                <m:chr m:val="∑"/>
                                <m:supHide m:val="on"/>
                                <m:ctrlPr>
                                  <a:rPr lang="de-DE" i="1">
                                    <a:latin typeface="Cambria Math" panose="02040503050406030204" pitchFamily="18" charset="0"/>
                                  </a:rPr>
                                </m:ctrlPr>
                              </m:naryPr>
                              <m:sub>
                                <m:r>
                                  <a:rPr lang="de-DE" i="1">
                                    <a:latin typeface="Cambria Math" panose="02040503050406030204" pitchFamily="18" charset="0"/>
                                  </a:rPr>
                                  <m:t>𝑖</m:t>
                                </m:r>
                              </m:sub>
                              <m:sup/>
                              <m:e>
                                <m:sSub>
                                  <m:sSubPr>
                                    <m:ctrlPr>
                                      <a:rPr lang="de-DE" i="1">
                                        <a:latin typeface="Cambria Math" panose="02040503050406030204" pitchFamily="18" charset="0"/>
                                      </a:rPr>
                                    </m:ctrlPr>
                                  </m:sSubPr>
                                  <m:e>
                                    <m:r>
                                      <a:rPr lang="de-DE" i="1">
                                        <a:latin typeface="Cambria Math" panose="02040503050406030204" pitchFamily="18" charset="0"/>
                                      </a:rPr>
                                      <m:t>𝑑</m:t>
                                    </m:r>
                                  </m:e>
                                  <m:sub>
                                    <m:r>
                                      <a:rPr lang="de-DE" i="1">
                                        <a:latin typeface="Cambria Math" panose="02040503050406030204" pitchFamily="18" charset="0"/>
                                      </a:rPr>
                                      <m:t>𝑖</m:t>
                                    </m:r>
                                  </m:sub>
                                </m:sSub>
                                <m:f>
                                  <m:fPr>
                                    <m:ctrlPr>
                                      <a:rPr lang="de-DE" i="1">
                                        <a:latin typeface="Cambria Math" panose="02040503050406030204" pitchFamily="18" charset="0"/>
                                      </a:rPr>
                                    </m:ctrlPr>
                                  </m:fPr>
                                  <m:num>
                                    <m:r>
                                      <a:rPr lang="de-DE" i="1">
                                        <a:latin typeface="Cambria Math" panose="02040503050406030204" pitchFamily="18" charset="0"/>
                                      </a:rPr>
                                      <m:t>1−</m:t>
                                    </m:r>
                                    <m:sSub>
                                      <m:sSubPr>
                                        <m:ctrlPr>
                                          <a:rPr lang="de-DE" i="1">
                                            <a:latin typeface="Cambria Math" panose="02040503050406030204" pitchFamily="18" charset="0"/>
                                          </a:rPr>
                                        </m:ctrlPr>
                                      </m:sSubPr>
                                      <m:e>
                                        <m:acc>
                                          <m:accPr>
                                            <m:chr m:val="̂"/>
                                            <m:ctrlPr>
                                              <a:rPr lang="de-DE" i="1">
                                                <a:latin typeface="Cambria Math" panose="02040503050406030204" pitchFamily="18" charset="0"/>
                                              </a:rPr>
                                            </m:ctrlPr>
                                          </m:accPr>
                                          <m:e>
                                            <m:r>
                                              <a:rPr lang="de-DE" i="1">
                                                <a:latin typeface="Cambria Math" panose="02040503050406030204" pitchFamily="18" charset="0"/>
                                              </a:rPr>
                                              <m:t>𝑍</m:t>
                                            </m:r>
                                          </m:e>
                                        </m:acc>
                                      </m:e>
                                      <m:sub>
                                        <m:r>
                                          <a:rPr lang="de-DE" i="1">
                                            <a:latin typeface="Cambria Math" panose="02040503050406030204" pitchFamily="18" charset="0"/>
                                          </a:rPr>
                                          <m:t>𝑖</m:t>
                                        </m:r>
                                      </m:sub>
                                    </m:sSub>
                                  </m:num>
                                  <m:den>
                                    <m:r>
                                      <a:rPr lang="de-DE" i="1">
                                        <a:latin typeface="Cambria Math" panose="02040503050406030204" pitchFamily="18" charset="0"/>
                                      </a:rPr>
                                      <m:t>2</m:t>
                                    </m:r>
                                  </m:den>
                                </m:f>
                              </m:e>
                            </m:nary>
                          </m:e>
                        </m:d>
                        <m:r>
                          <a:rPr lang="de-DE" i="1">
                            <a:latin typeface="Cambria Math" panose="02040503050406030204" pitchFamily="18" charset="0"/>
                          </a:rPr>
                          <m:t> </m:t>
                        </m:r>
                        <m:r>
                          <a:rPr lang="de-DE" b="0" i="1" smtClean="0">
                            <a:latin typeface="Cambria Math" panose="02040503050406030204" pitchFamily="18" charset="0"/>
                          </a:rPr>
                          <m:t>𝜙</m:t>
                        </m:r>
                      </m:e>
                    </m:d>
                    <m:r>
                      <a:rPr lang="de-DE" b="0" i="1" smtClean="0">
                        <a:latin typeface="Cambria Math" panose="02040503050406030204" pitchFamily="18" charset="0"/>
                      </a:rPr>
                      <m:t> </m:t>
                    </m:r>
                  </m:oMath>
                </a14:m>
                <a:r>
                  <a:rPr lang="de-DE" dirty="0"/>
                  <a:t> </a:t>
                </a:r>
              </a:p>
            </p:txBody>
          </p:sp>
        </mc:Choice>
        <mc:Fallback xmlns="">
          <p:sp>
            <p:nvSpPr>
              <p:cNvPr id="5" name="Rechteck 4">
                <a:extLst>
                  <a:ext uri="{FF2B5EF4-FFF2-40B4-BE49-F238E27FC236}">
                    <a16:creationId xmlns:a16="http://schemas.microsoft.com/office/drawing/2014/main" id="{B16987D5-AB17-497F-9BAF-7BE9B8757619}"/>
                  </a:ext>
                </a:extLst>
              </p:cNvPr>
              <p:cNvSpPr>
                <a:spLocks noRot="1" noChangeAspect="1" noMove="1" noResize="1" noEditPoints="1" noAdjustHandles="1" noChangeArrowheads="1" noChangeShapeType="1" noTextEdit="1"/>
              </p:cNvSpPr>
              <p:nvPr/>
            </p:nvSpPr>
            <p:spPr>
              <a:xfrm>
                <a:off x="6716918" y="5048972"/>
                <a:ext cx="4024628" cy="585288"/>
              </a:xfrm>
              <a:prstGeom prst="rect">
                <a:avLst/>
              </a:prstGeom>
              <a:blipFill>
                <a:blip r:embed="rId11"/>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9381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a:defRPr/>
            </a:pPr>
            <a:r>
              <a:rPr lang="de-DE" dirty="0" err="1">
                <a:latin typeface="Neue Haas Grotesk Text Pro"/>
              </a:rPr>
              <a:t>Process</a:t>
            </a:r>
            <a:r>
              <a:rPr lang="de-DE" dirty="0">
                <a:latin typeface="Neue Haas Grotesk Text Pro"/>
              </a:rPr>
              <a:t> </a:t>
            </a:r>
            <a:r>
              <a:rPr lang="de-DE" dirty="0" err="1">
                <a:latin typeface="Neue Haas Grotesk Text Pro"/>
              </a:rPr>
              <a:t>management</a:t>
            </a:r>
            <a:r>
              <a:rPr lang="de-DE" dirty="0">
                <a:latin typeface="Neue Haas Grotesk Text Pro"/>
              </a:rPr>
              <a:t> </a:t>
            </a:r>
            <a:r>
              <a:rPr lang="de-DE" dirty="0" err="1">
                <a:latin typeface="Neue Haas Grotesk Text Pro"/>
              </a:rPr>
              <a:t>problem</a:t>
            </a:r>
            <a:r>
              <a:rPr kumimoji="0" lang="de-DE" sz="28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sym typeface="Arial"/>
              </a:rPr>
              <a:t>       </a:t>
            </a: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grpSp>
        <p:nvGrpSpPr>
          <p:cNvPr id="40" name="Gruppieren 39">
            <a:extLst>
              <a:ext uri="{FF2B5EF4-FFF2-40B4-BE49-F238E27FC236}">
                <a16:creationId xmlns:a16="http://schemas.microsoft.com/office/drawing/2014/main" id="{8EFA51FF-4453-4B23-A85A-F498543B08BD}"/>
              </a:ext>
            </a:extLst>
          </p:cNvPr>
          <p:cNvGrpSpPr/>
          <p:nvPr/>
        </p:nvGrpSpPr>
        <p:grpSpPr>
          <a:xfrm>
            <a:off x="577971" y="1447920"/>
            <a:ext cx="10589627" cy="3213837"/>
            <a:chOff x="699715" y="3478696"/>
            <a:chExt cx="10589627" cy="2357561"/>
          </a:xfrm>
        </p:grpSpPr>
        <p:sp>
          <p:nvSpPr>
            <p:cNvPr id="41" name="Rechteck 40">
              <a:extLst>
                <a:ext uri="{FF2B5EF4-FFF2-40B4-BE49-F238E27FC236}">
                  <a16:creationId xmlns:a16="http://schemas.microsoft.com/office/drawing/2014/main" id="{92215A7E-AEBA-4F70-B518-A94BC9A9A2CA}"/>
                </a:ext>
              </a:extLst>
            </p:cNvPr>
            <p:cNvSpPr/>
            <p:nvPr/>
          </p:nvSpPr>
          <p:spPr>
            <a:xfrm>
              <a:off x="699715" y="3478696"/>
              <a:ext cx="45719" cy="235756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hteck 41">
              <a:extLst>
                <a:ext uri="{FF2B5EF4-FFF2-40B4-BE49-F238E27FC236}">
                  <a16:creationId xmlns:a16="http://schemas.microsoft.com/office/drawing/2014/main" id="{6A89C08D-1C69-481C-B4A0-B6CE700990FE}"/>
                </a:ext>
              </a:extLst>
            </p:cNvPr>
            <p:cNvSpPr/>
            <p:nvPr/>
          </p:nvSpPr>
          <p:spPr>
            <a:xfrm>
              <a:off x="745434" y="3478696"/>
              <a:ext cx="10543908" cy="23575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spcBef>
                <a:spcPts val="0"/>
              </a:spcBef>
              <a:defRPr/>
            </a:pPr>
            <a:r>
              <a:rPr lang="en-US" kern="0" dirty="0">
                <a:latin typeface="Neue Haas Grotesk Text Pro" panose="020B0504020202020204" pitchFamily="34" charset="77"/>
              </a:rPr>
              <a:t>Solution for a restricted qubit number</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sp>
        <p:nvSpPr>
          <p:cNvPr id="20" name="Textfeld 19">
            <a:extLst>
              <a:ext uri="{FF2B5EF4-FFF2-40B4-BE49-F238E27FC236}">
                <a16:creationId xmlns:a16="http://schemas.microsoft.com/office/drawing/2014/main" id="{2DE4360F-9916-4112-BAFD-B52F8DA5043A}"/>
              </a:ext>
            </a:extLst>
          </p:cNvPr>
          <p:cNvSpPr txBox="1"/>
          <p:nvPr/>
        </p:nvSpPr>
        <p:spPr>
          <a:xfrm>
            <a:off x="764082" y="1549781"/>
            <a:ext cx="61023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52D5C"/>
              </a:buClr>
              <a:buSzPts val="2500"/>
              <a:buFont typeface="Arial"/>
              <a:buNone/>
              <a:tabLst/>
              <a:defRPr/>
            </a:pP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Cost </a:t>
            </a:r>
            <a:r>
              <a:rPr lang="de-DE" b="1" kern="0" dirty="0" err="1">
                <a:solidFill>
                  <a:srgbClr val="44546A"/>
                </a:solidFill>
                <a:latin typeface="Neue Haas Grotesk Text Pro" panose="020B0504020202020204" pitchFamily="34" charset="77"/>
                <a:cs typeface="Arial"/>
                <a:sym typeface="Arial"/>
              </a:rPr>
              <a:t>Hamiltonian</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a:t>
            </a:r>
          </a:p>
        </p:txBody>
      </p:sp>
      <p:sp>
        <p:nvSpPr>
          <p:cNvPr id="32" name="Textfeld 31">
            <a:extLst>
              <a:ext uri="{FF2B5EF4-FFF2-40B4-BE49-F238E27FC236}">
                <a16:creationId xmlns:a16="http://schemas.microsoft.com/office/drawing/2014/main" id="{350109A7-0BA6-4804-AE2F-76AD34AADD6D}"/>
              </a:ext>
            </a:extLst>
          </p:cNvPr>
          <p:cNvSpPr txBox="1"/>
          <p:nvPr/>
        </p:nvSpPr>
        <p:spPr>
          <a:xfrm>
            <a:off x="4332778" y="1945920"/>
            <a:ext cx="1483898" cy="523220"/>
          </a:xfrm>
          <a:prstGeom prst="rect">
            <a:avLst/>
          </a:prstGeom>
          <a:noFill/>
        </p:spPr>
        <p:txBody>
          <a:bodyPr wrap="square">
            <a:spAutoFit/>
          </a:bodyPr>
          <a:lstStyle/>
          <a:p>
            <a:r>
              <a:rPr lang="de-DE" sz="1400" dirty="0">
                <a:solidFill>
                  <a:schemeClr val="tx1">
                    <a:lumMod val="50000"/>
                    <a:lumOff val="50000"/>
                  </a:schemeClr>
                </a:solidFill>
                <a:latin typeface="Neue Haas Grotesk Text Pro" panose="020B0504020202020204" pitchFamily="34" charset="0"/>
              </a:rPr>
              <a:t>Center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optimization</a:t>
            </a:r>
            <a:r>
              <a:rPr lang="de-DE" sz="1400" dirty="0">
                <a:solidFill>
                  <a:schemeClr val="tx1">
                    <a:lumMod val="50000"/>
                    <a:lumOff val="50000"/>
                  </a:schemeClr>
                </a:solidFill>
                <a:latin typeface="Neue Haas Grotesk Text Pro" panose="020B0504020202020204" pitchFamily="34" charset="0"/>
              </a:rPr>
              <a:t>    </a:t>
            </a:r>
          </a:p>
        </p:txBody>
      </p:sp>
      <p:cxnSp>
        <p:nvCxnSpPr>
          <p:cNvPr id="33" name="Gerader Verbinder 32">
            <a:extLst>
              <a:ext uri="{FF2B5EF4-FFF2-40B4-BE49-F238E27FC236}">
                <a16:creationId xmlns:a16="http://schemas.microsoft.com/office/drawing/2014/main" id="{72DF0954-AE2D-4D3E-8E7A-8FB191665F48}"/>
              </a:ext>
            </a:extLst>
          </p:cNvPr>
          <p:cNvCxnSpPr>
            <a:cxnSpLocks/>
          </p:cNvCxnSpPr>
          <p:nvPr/>
        </p:nvCxnSpPr>
        <p:spPr>
          <a:xfrm flipH="1">
            <a:off x="4254271" y="2495947"/>
            <a:ext cx="157015" cy="34669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ABAD313D-8D7D-470D-801E-75DDD104F7F5}"/>
              </a:ext>
            </a:extLst>
          </p:cNvPr>
          <p:cNvCxnSpPr>
            <a:cxnSpLocks/>
          </p:cNvCxnSpPr>
          <p:nvPr/>
        </p:nvCxnSpPr>
        <p:spPr>
          <a:xfrm flipH="1" flipV="1">
            <a:off x="3226956" y="2539708"/>
            <a:ext cx="402966" cy="29214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280C9D5-1E6E-4002-8343-9921ED5D8764}"/>
              </a:ext>
            </a:extLst>
          </p:cNvPr>
          <p:cNvSpPr txBox="1"/>
          <p:nvPr/>
        </p:nvSpPr>
        <p:spPr>
          <a:xfrm>
            <a:off x="2524465" y="2154211"/>
            <a:ext cx="1051941" cy="523220"/>
          </a:xfrm>
          <a:prstGeom prst="rect">
            <a:avLst/>
          </a:prstGeom>
          <a:noFill/>
        </p:spPr>
        <p:txBody>
          <a:bodyPr wrap="square">
            <a:spAutoFit/>
          </a:bodyPr>
          <a:lstStyle/>
          <a:p>
            <a:r>
              <a:rPr lang="de-DE" sz="1400" dirty="0">
                <a:solidFill>
                  <a:schemeClr val="tx1">
                    <a:lumMod val="50000"/>
                    <a:lumOff val="50000"/>
                  </a:schemeClr>
                </a:solidFill>
                <a:latin typeface="Neue Haas Grotesk Text Pro" panose="020B0504020202020204" pitchFamily="34" charset="0"/>
              </a:rPr>
              <a:t>Penalty factor   </a:t>
            </a:r>
          </a:p>
        </p:txBody>
      </p:sp>
      <mc:AlternateContent xmlns:mc="http://schemas.openxmlformats.org/markup-compatibility/2006" xmlns:a14="http://schemas.microsoft.com/office/drawing/2010/main">
        <mc:Choice Requires="a14">
          <p:sp>
            <p:nvSpPr>
              <p:cNvPr id="39" name="Textfeld 38">
                <a:extLst>
                  <a:ext uri="{FF2B5EF4-FFF2-40B4-BE49-F238E27FC236}">
                    <a16:creationId xmlns:a16="http://schemas.microsoft.com/office/drawing/2014/main" id="{9533C734-DECE-46CE-A809-343972EB7242}"/>
                  </a:ext>
                </a:extLst>
              </p:cNvPr>
              <p:cNvSpPr txBox="1"/>
              <p:nvPr/>
            </p:nvSpPr>
            <p:spPr>
              <a:xfrm>
                <a:off x="7622804" y="1611354"/>
                <a:ext cx="3433341" cy="1821717"/>
              </a:xfrm>
              <a:prstGeom prst="rect">
                <a:avLst/>
              </a:prstGeom>
              <a:noFill/>
            </p:spPr>
            <p:txBody>
              <a:bodyPr wrap="square">
                <a:spAutoFit/>
              </a:bodyPr>
              <a:lstStyle/>
              <a:p>
                <a:r>
                  <a:rPr lang="de-DE" sz="1400" b="0" dirty="0">
                    <a:solidFill>
                      <a:schemeClr val="tx1">
                        <a:lumMod val="50000"/>
                        <a:lumOff val="50000"/>
                      </a:schemeClr>
                    </a:solidFill>
                    <a:latin typeface="Neue Haas Grotesk Text Pro" panose="020B0504020202020204" pitchFamily="34" charset="0"/>
                  </a:rPr>
                  <a:t>    Variables: </a:t>
                </a:r>
              </a:p>
              <a:p>
                <a:pPr/>
                <a14:m>
                  <m:oMathPara xmlns:m="http://schemas.openxmlformats.org/officeDocument/2006/math">
                    <m:oMathParaPr>
                      <m:jc m:val="centerGroup"/>
                    </m:oMathParaPr>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oMath>
                  </m:oMathPara>
                </a14:m>
                <a:endParaRPr lang="de-DE" sz="1400" b="0" i="1" dirty="0">
                  <a:solidFill>
                    <a:schemeClr val="tx1">
                      <a:lumMod val="50000"/>
                      <a:lumOff val="50000"/>
                    </a:schemeClr>
                  </a:solidFill>
                  <a:latin typeface="Cambria Math" panose="02040503050406030204" pitchFamily="18" charset="0"/>
                </a:endParaRP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𝑣</m:t>
                        </m:r>
                      </m:e>
                      <m:sub>
                        <m:r>
                          <a:rPr lang="de-DE" sz="1400" b="0" i="1" smtClean="0">
                            <a:solidFill>
                              <a:schemeClr val="tx1">
                                <a:lumMod val="50000"/>
                                <a:lumOff val="50000"/>
                              </a:schemeClr>
                            </a:solidFill>
                            <a:latin typeface="Cambria Math" panose="02040503050406030204" pitchFamily="18" charset="0"/>
                          </a:rPr>
                          <m:t>𝑖</m:t>
                        </m:r>
                      </m:sub>
                    </m:sSub>
                    <m:r>
                      <a:rPr lang="de-DE" sz="1400" b="0" i="1" smtClean="0">
                        <a:solidFill>
                          <a:schemeClr val="tx1">
                            <a:lumMod val="50000"/>
                            <a:lumOff val="50000"/>
                          </a:schemeClr>
                        </a:solidFill>
                        <a:latin typeface="Cambria Math" panose="02040503050406030204" pitchFamily="18" charset="0"/>
                      </a:rPr>
                      <m:t> </m:t>
                    </m:r>
                  </m:oMath>
                </a14:m>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Importance</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task</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r>
                  <a:rPr lang="de-DE" sz="1400" dirty="0">
                    <a:solidFill>
                      <a:schemeClr val="tx1">
                        <a:lumMod val="50000"/>
                        <a:lumOff val="50000"/>
                      </a:schemeClr>
                    </a:solidFill>
                    <a:latin typeface="Neue Haas Grotesk Text Pro" panose="020B0504020202020204" pitchFamily="34" charset="0"/>
                  </a:rPr>
                  <a:t> </a:t>
                </a: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𝑑</m:t>
                        </m:r>
                      </m:e>
                      <m:sub>
                        <m:r>
                          <a:rPr lang="de-DE" sz="1400" b="0" i="1" smtClean="0">
                            <a:solidFill>
                              <a:schemeClr val="tx1">
                                <a:lumMod val="50000"/>
                                <a:lumOff val="50000"/>
                              </a:schemeClr>
                            </a:solidFill>
                            <a:latin typeface="Cambria Math" panose="02040503050406030204" pitchFamily="18" charset="0"/>
                          </a:rPr>
                          <m:t>𝑖</m:t>
                        </m:r>
                      </m:sub>
                    </m:sSub>
                  </m:oMath>
                </a14:m>
                <a:r>
                  <a:rPr lang="de-DE" sz="1400" dirty="0">
                    <a:solidFill>
                      <a:schemeClr val="tx1">
                        <a:lumMod val="50000"/>
                        <a:lumOff val="50000"/>
                      </a:schemeClr>
                    </a:solidFill>
                    <a:latin typeface="Neue Haas Grotesk Text Pro" panose="020B0504020202020204" pitchFamily="34" charset="0"/>
                  </a:rPr>
                  <a:t>	Duration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task</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endParaRPr lang="de-DE" sz="1400" dirty="0">
                  <a:solidFill>
                    <a:schemeClr val="tx1">
                      <a:lumMod val="50000"/>
                      <a:lumOff val="50000"/>
                    </a:schemeClr>
                  </a:solidFill>
                  <a:latin typeface="Neue Haas Grotesk Text Pro" panose="020B0504020202020204" pitchFamily="34" charset="0"/>
                </a:endParaRP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acc>
                      <m:accPr>
                        <m:chr m:val="̂"/>
                        <m:ctrlPr>
                          <a:rPr lang="de-DE" sz="1400" b="0" i="1" smtClean="0">
                            <a:solidFill>
                              <a:schemeClr val="tx1">
                                <a:lumMod val="50000"/>
                                <a:lumOff val="50000"/>
                              </a:schemeClr>
                            </a:solidFill>
                            <a:latin typeface="Cambria Math" panose="02040503050406030204" pitchFamily="18" charset="0"/>
                          </a:rPr>
                        </m:ctrlPr>
                      </m:accPr>
                      <m:e>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𝑍</m:t>
                            </m:r>
                          </m:e>
                          <m:sub>
                            <m:r>
                              <a:rPr lang="de-DE" sz="1400" b="0" i="1" smtClean="0">
                                <a:solidFill>
                                  <a:schemeClr val="tx1">
                                    <a:lumMod val="50000"/>
                                    <a:lumOff val="50000"/>
                                  </a:schemeClr>
                                </a:solidFill>
                                <a:latin typeface="Cambria Math" panose="02040503050406030204" pitchFamily="18" charset="0"/>
                              </a:rPr>
                              <m:t>𝑖</m:t>
                            </m:r>
                          </m:sub>
                        </m:sSub>
                      </m:e>
                    </m:acc>
                  </m:oMath>
                </a14:m>
                <a:r>
                  <a:rPr lang="de-DE" sz="1400" dirty="0">
                    <a:solidFill>
                      <a:schemeClr val="tx1">
                        <a:lumMod val="50000"/>
                        <a:lumOff val="50000"/>
                      </a:schemeClr>
                    </a:solidFill>
                    <a:latin typeface="Neue Haas Grotesk Text Pro" panose="020B0504020202020204" pitchFamily="34" charset="0"/>
                  </a:rPr>
                  <a:t> 	Pauli-z </a:t>
                </a:r>
                <a:r>
                  <a:rPr lang="de-DE" sz="1400" dirty="0" err="1">
                    <a:solidFill>
                      <a:schemeClr val="tx1">
                        <a:lumMod val="50000"/>
                        <a:lumOff val="50000"/>
                      </a:schemeClr>
                    </a:solidFill>
                    <a:latin typeface="Neue Haas Grotesk Text Pro" panose="020B0504020202020204" pitchFamily="34" charset="0"/>
                  </a:rPr>
                  <a:t>acting</a:t>
                </a:r>
                <a:r>
                  <a:rPr lang="de-DE" sz="1400" dirty="0">
                    <a:solidFill>
                      <a:schemeClr val="tx1">
                        <a:lumMod val="50000"/>
                        <a:lumOff val="50000"/>
                      </a:schemeClr>
                    </a:solidFill>
                    <a:latin typeface="Neue Haas Grotesk Text Pro" panose="020B0504020202020204" pitchFamily="34" charset="0"/>
                  </a:rPr>
                  <a:t> on </a:t>
                </a:r>
                <a:r>
                  <a:rPr lang="de-DE" sz="1400" dirty="0" err="1">
                    <a:solidFill>
                      <a:schemeClr val="tx1">
                        <a:lumMod val="50000"/>
                        <a:lumOff val="50000"/>
                      </a:schemeClr>
                    </a:solidFill>
                    <a:latin typeface="Neue Haas Grotesk Text Pro" panose="020B0504020202020204" pitchFamily="34" charset="0"/>
                  </a:rPr>
                  <a:t>qubit</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r>
                  <a:rPr lang="de-DE" sz="1400" dirty="0">
                    <a:solidFill>
                      <a:schemeClr val="tx1">
                        <a:lumMod val="50000"/>
                        <a:lumOff val="50000"/>
                      </a:schemeClr>
                    </a:solidFill>
                    <a:latin typeface="Neue Haas Grotesk Text Pro" panose="020B0504020202020204" pitchFamily="34" charset="0"/>
                  </a:rPr>
                  <a:t> </a:t>
                </a:r>
              </a:p>
              <a:p>
                <a:endParaRPr lang="de-DE" sz="1400" dirty="0">
                  <a:solidFill>
                    <a:schemeClr val="tx1">
                      <a:lumMod val="50000"/>
                      <a:lumOff val="50000"/>
                    </a:schemeClr>
                  </a:solidFill>
                  <a:latin typeface="Neue Haas Grotesk Text Pro" panose="020B0504020202020204" pitchFamily="34" charset="0"/>
                </a:endParaRPr>
              </a:p>
              <a:p>
                <a:endParaRPr lang="de-DE" sz="1400" dirty="0">
                  <a:solidFill>
                    <a:schemeClr val="tx1">
                      <a:lumMod val="50000"/>
                      <a:lumOff val="50000"/>
                    </a:schemeClr>
                  </a:solidFill>
                  <a:latin typeface="Neue Haas Grotesk Text Pro" panose="020B0504020202020204" pitchFamily="34" charset="0"/>
                </a:endParaRPr>
              </a:p>
              <a:p>
                <a:r>
                  <a:rPr lang="de-DE" sz="1400" dirty="0">
                    <a:solidFill>
                      <a:schemeClr val="tx1">
                        <a:lumMod val="50000"/>
                        <a:lumOff val="50000"/>
                      </a:schemeClr>
                    </a:solidFill>
                    <a:latin typeface="Neue Haas Grotesk Text Pro" panose="020B0504020202020204" pitchFamily="34" charset="0"/>
                  </a:rPr>
                  <a:t> </a:t>
                </a:r>
              </a:p>
            </p:txBody>
          </p:sp>
        </mc:Choice>
        <mc:Fallback xmlns="">
          <p:sp>
            <p:nvSpPr>
              <p:cNvPr id="39" name="Textfeld 38">
                <a:extLst>
                  <a:ext uri="{FF2B5EF4-FFF2-40B4-BE49-F238E27FC236}">
                    <a16:creationId xmlns:a16="http://schemas.microsoft.com/office/drawing/2014/main" id="{9533C734-DECE-46CE-A809-343972EB7242}"/>
                  </a:ext>
                </a:extLst>
              </p:cNvPr>
              <p:cNvSpPr txBox="1">
                <a:spLocks noRot="1" noChangeAspect="1" noMove="1" noResize="1" noEditPoints="1" noAdjustHandles="1" noChangeArrowheads="1" noChangeShapeType="1" noTextEdit="1"/>
              </p:cNvSpPr>
              <p:nvPr/>
            </p:nvSpPr>
            <p:spPr>
              <a:xfrm>
                <a:off x="7622804" y="1611354"/>
                <a:ext cx="3433341" cy="1821717"/>
              </a:xfrm>
              <a:prstGeom prst="rect">
                <a:avLst/>
              </a:prstGeom>
              <a:blipFill>
                <a:blip r:embed="rId7"/>
                <a:stretch>
                  <a:fillRect t="-33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5122DB75-CB97-4E25-8248-DA5A239D0F4F}"/>
                  </a:ext>
                </a:extLst>
              </p:cNvPr>
              <p:cNvSpPr txBox="1"/>
              <p:nvPr/>
            </p:nvSpPr>
            <p:spPr>
              <a:xfrm>
                <a:off x="912179" y="2681951"/>
                <a:ext cx="5918356" cy="103874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𝐻</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m:t>
                      </m:r>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𝑣</m:t>
                              </m:r>
                            </m:e>
                            <m:sub>
                              <m:r>
                                <a:rPr lang="de-DE" b="0" i="1" smtClean="0">
                                  <a:latin typeface="Cambria Math" panose="02040503050406030204" pitchFamily="18" charset="0"/>
                                </a:rPr>
                                <m:t>𝑖</m:t>
                              </m:r>
                            </m:sub>
                          </m:sSub>
                        </m:e>
                      </m:nary>
                      <m:f>
                        <m:fPr>
                          <m:ctrlPr>
                            <a:rPr lang="de-DE" b="0" i="1" smtClean="0">
                              <a:latin typeface="Cambria Math" panose="02040503050406030204" pitchFamily="18" charset="0"/>
                            </a:rPr>
                          </m:ctrlPr>
                        </m:fPr>
                        <m:num>
                          <m:r>
                            <a:rPr lang="de-DE" b="0" i="1" smtClean="0">
                              <a:latin typeface="Cambria Math" panose="02040503050406030204" pitchFamily="18" charset="0"/>
                            </a:rPr>
                            <m:t>1−</m:t>
                          </m:r>
                          <m:acc>
                            <m:accPr>
                              <m:chr m:val="̂"/>
                              <m:ctrlPr>
                                <a:rPr lang="de-DE" b="0"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𝑍</m:t>
                                  </m:r>
                                </m:e>
                                <m:sub>
                                  <m:r>
                                    <a:rPr lang="de-DE" b="0" i="1" smtClean="0">
                                      <a:latin typeface="Cambria Math" panose="02040503050406030204" pitchFamily="18" charset="0"/>
                                    </a:rPr>
                                    <m:t>𝑖</m:t>
                                  </m:r>
                                </m:sub>
                              </m:sSub>
                            </m:e>
                          </m:acc>
                        </m:num>
                        <m:den>
                          <m:r>
                            <a:rPr lang="de-DE" b="0" i="1" smtClean="0">
                              <a:latin typeface="Cambria Math" panose="02040503050406030204" pitchFamily="18" charset="0"/>
                            </a:rPr>
                            <m:t>2</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3</m:t>
                          </m:r>
                        </m:den>
                      </m:f>
                      <m:r>
                        <a:rPr lang="de-DE" b="0" i="1" smtClean="0">
                          <a:latin typeface="Cambria Math" panose="02040503050406030204" pitchFamily="18" charset="0"/>
                        </a:rPr>
                        <m:t> </m:t>
                      </m:r>
                      <m:sSup>
                        <m:sSupPr>
                          <m:ctrlPr>
                            <a:rPr lang="de-DE" b="0" i="1" smtClean="0">
                              <a:latin typeface="Cambria Math" panose="02040503050406030204" pitchFamily="18" charset="0"/>
                            </a:rPr>
                          </m:ctrlPr>
                        </m:sSupPr>
                        <m:e>
                          <m:d>
                            <m:dPr>
                              <m:ctrlPr>
                                <a:rPr lang="de-DE" b="0" i="1" smtClean="0">
                                  <a:latin typeface="Cambria Math" panose="02040503050406030204" pitchFamily="18" charset="0"/>
                                </a:rPr>
                              </m:ctrlPr>
                            </m:dPr>
                            <m:e>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4</m:t>
                                  </m:r>
                                </m:num>
                                <m:den>
                                  <m:r>
                                    <a:rPr lang="de-DE" b="0" i="1" smtClean="0">
                                      <a:latin typeface="Cambria Math" panose="02040503050406030204" pitchFamily="18" charset="0"/>
                                    </a:rPr>
                                    <m:t>5</m:t>
                                  </m:r>
                                </m:den>
                              </m:f>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max</m:t>
                                      </m:r>
                                    </m:fName>
                                    <m:e>
                                      <m:r>
                                        <a:rPr lang="de-DE" b="0" i="1" smtClean="0">
                                          <a:latin typeface="Cambria Math" panose="02040503050406030204" pitchFamily="18" charset="0"/>
                                        </a:rPr>
                                        <m:t> </m:t>
                                      </m:r>
                                    </m:e>
                                  </m:func>
                                </m:sub>
                              </m:sSub>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𝑖</m:t>
                                      </m:r>
                                    </m:sub>
                                  </m:sSub>
                                  <m:f>
                                    <m:fPr>
                                      <m:ctrlPr>
                                        <a:rPr lang="de-DE" b="0" i="1" smtClean="0">
                                          <a:latin typeface="Cambria Math" panose="02040503050406030204" pitchFamily="18" charset="0"/>
                                        </a:rPr>
                                      </m:ctrlPr>
                                    </m:fPr>
                                    <m:num>
                                      <m:r>
                                        <a:rPr lang="de-DE" b="0" i="1" smtClean="0">
                                          <a:latin typeface="Cambria Math" panose="02040503050406030204" pitchFamily="18" charset="0"/>
                                        </a:rPr>
                                        <m:t>1−</m:t>
                                      </m:r>
                                      <m:acc>
                                        <m:accPr>
                                          <m:chr m:val="̂"/>
                                          <m:ctrlPr>
                                            <a:rPr lang="de-DE" b="0"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𝑍</m:t>
                                              </m:r>
                                            </m:e>
                                            <m:sub>
                                              <m:r>
                                                <a:rPr lang="de-DE" b="0" i="1" smtClean="0">
                                                  <a:latin typeface="Cambria Math" panose="02040503050406030204" pitchFamily="18" charset="0"/>
                                                </a:rPr>
                                                <m:t>𝑖</m:t>
                                              </m:r>
                                            </m:sub>
                                          </m:sSub>
                                        </m:e>
                                      </m:acc>
                                    </m:num>
                                    <m:den>
                                      <m:r>
                                        <a:rPr lang="de-DE" b="0" i="1" smtClean="0">
                                          <a:latin typeface="Cambria Math" panose="02040503050406030204" pitchFamily="18" charset="0"/>
                                        </a:rPr>
                                        <m:t>2</m:t>
                                      </m:r>
                                    </m:den>
                                  </m:f>
                                </m:e>
                              </m:nary>
                            </m:e>
                          </m:d>
                        </m:e>
                        <m:sup>
                          <m:r>
                            <a:rPr lang="de-DE" b="0" i="1" smtClean="0">
                              <a:latin typeface="Cambria Math" panose="02040503050406030204" pitchFamily="18" charset="0"/>
                            </a:rPr>
                            <m:t>2</m:t>
                          </m:r>
                        </m:sup>
                      </m:sSup>
                    </m:oMath>
                  </m:oMathPara>
                </a14:m>
                <a:endParaRPr lang="de-DE" dirty="0"/>
              </a:p>
            </p:txBody>
          </p:sp>
        </mc:Choice>
        <mc:Fallback xmlns="">
          <p:sp>
            <p:nvSpPr>
              <p:cNvPr id="43" name="Textfeld 42">
                <a:extLst>
                  <a:ext uri="{FF2B5EF4-FFF2-40B4-BE49-F238E27FC236}">
                    <a16:creationId xmlns:a16="http://schemas.microsoft.com/office/drawing/2014/main" id="{5122DB75-CB97-4E25-8248-DA5A239D0F4F}"/>
                  </a:ext>
                </a:extLst>
              </p:cNvPr>
              <p:cNvSpPr txBox="1">
                <a:spLocks noRot="1" noChangeAspect="1" noMove="1" noResize="1" noEditPoints="1" noAdjustHandles="1" noChangeArrowheads="1" noChangeShapeType="1" noTextEdit="1"/>
              </p:cNvSpPr>
              <p:nvPr/>
            </p:nvSpPr>
            <p:spPr>
              <a:xfrm>
                <a:off x="912179" y="2681951"/>
                <a:ext cx="5918356" cy="1038746"/>
              </a:xfrm>
              <a:prstGeom prst="rect">
                <a:avLst/>
              </a:prstGeom>
              <a:blipFill>
                <a:blip r:embed="rId8"/>
                <a:stretch>
                  <a:fillRect/>
                </a:stretch>
              </a:blipFill>
              <a:ln>
                <a:noFill/>
              </a:ln>
            </p:spPr>
            <p:txBody>
              <a:bodyPr/>
              <a:lstStyle/>
              <a:p>
                <a:r>
                  <a:rPr lang="de-DE">
                    <a:noFill/>
                  </a:rPr>
                  <a:t> </a:t>
                </a:r>
              </a:p>
            </p:txBody>
          </p:sp>
        </mc:Fallback>
      </mc:AlternateContent>
    </p:spTree>
    <p:extLst>
      <p:ext uri="{BB962C8B-B14F-4D97-AF65-F5344CB8AC3E}">
        <p14:creationId xmlns:p14="http://schemas.microsoft.com/office/powerpoint/2010/main" val="307986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1E4794-5429-4A30-8AED-9F45A95142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2" progId="TCLayout.ActiveDocument.1">
                  <p:embed/>
                </p:oleObj>
              </mc:Choice>
              <mc:Fallback>
                <p:oleObj name="think-cell Folie" r:id="rId4" imgW="501" imgH="502" progId="TCLayout.ActiveDocument.1">
                  <p:embed/>
                  <p:pic>
                    <p:nvPicPr>
                      <p:cNvPr id="4" name="Objekt 3" hidden="1">
                        <a:extLst>
                          <a:ext uri="{FF2B5EF4-FFF2-40B4-BE49-F238E27FC236}">
                            <a16:creationId xmlns:a16="http://schemas.microsoft.com/office/drawing/2014/main" id="{CE1E4794-5429-4A30-8AED-9F45A95142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Google Shape;220;p4">
            <a:extLst>
              <a:ext uri="{FF2B5EF4-FFF2-40B4-BE49-F238E27FC236}">
                <a16:creationId xmlns:a16="http://schemas.microsoft.com/office/drawing/2014/main" id="{9B97E670-DA09-4B80-A933-2DDBC8F55ECF}"/>
              </a:ext>
            </a:extLst>
          </p:cNvPr>
          <p:cNvSpPr txBox="1">
            <a:spLocks/>
          </p:cNvSpPr>
          <p:nvPr/>
        </p:nvSpPr>
        <p:spPr>
          <a:xfrm>
            <a:off x="424332" y="249821"/>
            <a:ext cx="11343336" cy="5416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800"/>
              <a:buFont typeface="Helvetica Neue"/>
              <a:buNone/>
              <a:defRPr sz="5599" b="0" i="0" u="none" strike="noStrike" cap="none">
                <a:solidFill>
                  <a:srgbClr val="000000"/>
                </a:solidFill>
                <a:latin typeface="Helvetica Neue"/>
                <a:ea typeface="Helvetica Neue"/>
                <a:cs typeface="Helvetica Neue"/>
                <a:sym typeface="Helvetica Neue"/>
              </a:defRPr>
            </a:lvl9pPr>
          </a:lstStyle>
          <a:p>
            <a:pPr>
              <a:defRPr/>
            </a:pPr>
            <a:r>
              <a:rPr lang="de-DE" dirty="0" err="1">
                <a:latin typeface="Neue Haas Grotesk Text Pro"/>
              </a:rPr>
              <a:t>Process</a:t>
            </a:r>
            <a:r>
              <a:rPr lang="de-DE" dirty="0">
                <a:latin typeface="Neue Haas Grotesk Text Pro"/>
              </a:rPr>
              <a:t> </a:t>
            </a:r>
            <a:r>
              <a:rPr lang="de-DE" dirty="0" err="1">
                <a:latin typeface="Neue Haas Grotesk Text Pro"/>
              </a:rPr>
              <a:t>management</a:t>
            </a:r>
            <a:r>
              <a:rPr lang="de-DE" dirty="0">
                <a:latin typeface="Neue Haas Grotesk Text Pro"/>
              </a:rPr>
              <a:t> </a:t>
            </a:r>
            <a:r>
              <a:rPr lang="de-DE" dirty="0" err="1">
                <a:latin typeface="Neue Haas Grotesk Text Pro"/>
              </a:rPr>
              <a:t>problem</a:t>
            </a:r>
            <a:endParaRPr kumimoji="0" lang="de-DE" sz="2800" b="0" i="0" u="none" strike="noStrike" kern="0" cap="none" spc="0" normalizeH="0" baseline="0" noProof="0" dirty="0">
              <a:ln>
                <a:noFill/>
              </a:ln>
              <a:solidFill>
                <a:srgbClr val="000000"/>
              </a:solidFill>
              <a:effectLst/>
              <a:uLnTx/>
              <a:uFillTx/>
              <a:latin typeface="Neue Haas Grotesk Text Pro" panose="020B0504020202020204" pitchFamily="34" charset="77"/>
              <a:cs typeface="Arial"/>
              <a:sym typeface="Arial"/>
            </a:endParaRPr>
          </a:p>
        </p:txBody>
      </p:sp>
      <p:cxnSp>
        <p:nvCxnSpPr>
          <p:cNvPr id="9" name="Gerader Verbinder 8">
            <a:extLst>
              <a:ext uri="{FF2B5EF4-FFF2-40B4-BE49-F238E27FC236}">
                <a16:creationId xmlns:a16="http://schemas.microsoft.com/office/drawing/2014/main" id="{4B4153E4-E92F-4727-A957-D0BE8FCD890D}"/>
              </a:ext>
            </a:extLst>
          </p:cNvPr>
          <p:cNvCxnSpPr>
            <a:cxnSpLocks/>
          </p:cNvCxnSpPr>
          <p:nvPr/>
        </p:nvCxnSpPr>
        <p:spPr>
          <a:xfrm>
            <a:off x="411177" y="753933"/>
            <a:ext cx="8248650" cy="0"/>
          </a:xfrm>
          <a:prstGeom prst="line">
            <a:avLst/>
          </a:prstGeom>
          <a:ln>
            <a:gradFill flip="none" rotWithShape="1">
              <a:gsLst>
                <a:gs pos="5000">
                  <a:srgbClr val="0F0F0F"/>
                </a:gs>
                <a:gs pos="0">
                  <a:schemeClr val="bg1"/>
                </a:gs>
                <a:gs pos="61000">
                  <a:schemeClr val="tx1"/>
                </a:gs>
                <a:gs pos="95000">
                  <a:schemeClr val="tx1"/>
                </a:gs>
                <a:gs pos="100000">
                  <a:schemeClr val="bg1"/>
                </a:gs>
              </a:gsLst>
              <a:lin ang="0" scaled="1"/>
              <a:tileRect/>
            </a:gradFill>
          </a:ln>
          <a:effectLst>
            <a:softEdge rad="0"/>
          </a:effectLst>
        </p:spPr>
        <p:style>
          <a:lnRef idx="1">
            <a:schemeClr val="dk1"/>
          </a:lnRef>
          <a:fillRef idx="0">
            <a:schemeClr val="dk1"/>
          </a:fillRef>
          <a:effectRef idx="0">
            <a:schemeClr val="dk1"/>
          </a:effectRef>
          <a:fontRef idx="minor">
            <a:schemeClr val="tx1"/>
          </a:fontRef>
        </p:style>
      </p:cxnSp>
      <p:sp>
        <p:nvSpPr>
          <p:cNvPr id="16" name="Google Shape;219;p4">
            <a:extLst>
              <a:ext uri="{FF2B5EF4-FFF2-40B4-BE49-F238E27FC236}">
                <a16:creationId xmlns:a16="http://schemas.microsoft.com/office/drawing/2014/main" id="{8AACBE0A-E335-4286-98D8-CB1DD36EC8A4}"/>
              </a:ext>
            </a:extLst>
          </p:cNvPr>
          <p:cNvSpPr txBox="1">
            <a:spLocks/>
          </p:cNvSpPr>
          <p:nvPr/>
        </p:nvSpPr>
        <p:spPr>
          <a:xfrm>
            <a:off x="424332" y="853962"/>
            <a:ext cx="11343336" cy="3759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350"/>
              </a:spcBef>
              <a:spcAft>
                <a:spcPts val="0"/>
              </a:spcAft>
              <a:buClr>
                <a:srgbClr val="252D5C"/>
              </a:buClr>
              <a:buSzPts val="2500"/>
              <a:buFont typeface="Arial"/>
              <a:buNone/>
              <a:defRPr sz="2000" b="0" i="0" u="none" strike="noStrike" cap="none">
                <a:solidFill>
                  <a:srgbClr val="252D5C"/>
                </a:solidFill>
                <a:latin typeface="Arial"/>
                <a:ea typeface="Arial"/>
                <a:cs typeface="Arial"/>
                <a:sym typeface="Arial"/>
              </a:defRPr>
            </a:lvl1pPr>
            <a:lvl2pPr marL="914400" marR="0" lvl="1" indent="-371475" algn="l" rtl="0">
              <a:lnSpc>
                <a:spcPct val="100000"/>
              </a:lnSpc>
              <a:spcBef>
                <a:spcPts val="300"/>
              </a:spcBef>
              <a:spcAft>
                <a:spcPts val="0"/>
              </a:spcAft>
              <a:buClr>
                <a:srgbClr val="000000"/>
              </a:buClr>
              <a:buSzPts val="2250"/>
              <a:buFont typeface="Arial"/>
              <a:buChar char="•"/>
              <a:defRPr sz="1800" b="0" i="0" u="none" strike="noStrike" cap="none">
                <a:solidFill>
                  <a:srgbClr val="000000"/>
                </a:solidFill>
                <a:latin typeface="Arial"/>
                <a:ea typeface="Arial"/>
                <a:cs typeface="Arial"/>
                <a:sym typeface="Arial"/>
              </a:defRPr>
            </a:lvl2pPr>
            <a:lvl3pPr marL="1371600" marR="0" lvl="2" indent="-371475" algn="l" rtl="0">
              <a:lnSpc>
                <a:spcPct val="100000"/>
              </a:lnSpc>
              <a:spcBef>
                <a:spcPts val="300"/>
              </a:spcBef>
              <a:spcAft>
                <a:spcPts val="0"/>
              </a:spcAft>
              <a:buClr>
                <a:srgbClr val="000000"/>
              </a:buClr>
              <a:buSzPts val="2250"/>
              <a:buFont typeface="Arial"/>
              <a:buChar char="•"/>
              <a:defRPr sz="1600" b="0" i="0" u="none" strike="noStrike" cap="none">
                <a:solidFill>
                  <a:srgbClr val="000000"/>
                </a:solidFill>
                <a:latin typeface="Arial"/>
                <a:ea typeface="Arial"/>
                <a:cs typeface="Arial"/>
                <a:sym typeface="Arial"/>
              </a:defRPr>
            </a:lvl3pPr>
            <a:lvl4pPr marL="1828800" marR="0" lvl="3" indent="-371475" algn="l" rtl="0">
              <a:lnSpc>
                <a:spcPct val="100000"/>
              </a:lnSpc>
              <a:spcBef>
                <a:spcPts val="300"/>
              </a:spcBef>
              <a:spcAft>
                <a:spcPts val="0"/>
              </a:spcAft>
              <a:buClr>
                <a:srgbClr val="000000"/>
              </a:buClr>
              <a:buSzPts val="2250"/>
              <a:buFont typeface="Arial"/>
              <a:buChar char="•"/>
              <a:defRPr sz="1400" b="0" i="0" u="none" strike="noStrike" cap="none">
                <a:solidFill>
                  <a:srgbClr val="000000"/>
                </a:solidFill>
                <a:latin typeface="Arial"/>
                <a:ea typeface="Arial"/>
                <a:cs typeface="Arial"/>
                <a:sym typeface="Arial"/>
              </a:defRPr>
            </a:lvl4pPr>
            <a:lvl5pPr marL="2286000" marR="0" lvl="4"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5pPr>
            <a:lvl6pPr marL="2743200" marR="0" lvl="5"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6pPr>
            <a:lvl7pPr marL="3200400" marR="0" lvl="6"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7pPr>
            <a:lvl8pPr marL="3657600" marR="0" lvl="7"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8pPr>
            <a:lvl9pPr marL="4114800" marR="0" lvl="8" indent="-371475" algn="l" rtl="0">
              <a:lnSpc>
                <a:spcPct val="100000"/>
              </a:lnSpc>
              <a:spcBef>
                <a:spcPts val="2950"/>
              </a:spcBef>
              <a:spcAft>
                <a:spcPts val="0"/>
              </a:spcAft>
              <a:buClr>
                <a:srgbClr val="000000"/>
              </a:buClr>
              <a:buSzPts val="2250"/>
              <a:buFont typeface="Arial"/>
              <a:buChar char="•"/>
              <a:defRPr sz="2400" b="0" i="0" u="none" strike="noStrike" cap="none">
                <a:solidFill>
                  <a:srgbClr val="000000"/>
                </a:solidFill>
                <a:latin typeface="Arial"/>
                <a:ea typeface="Arial"/>
                <a:cs typeface="Arial"/>
                <a:sym typeface="Arial"/>
              </a:defRPr>
            </a:lvl9pPr>
          </a:lstStyle>
          <a:p>
            <a:pPr marL="0" lvl="0" indent="0">
              <a:spcBef>
                <a:spcPts val="0"/>
              </a:spcBef>
              <a:defRPr/>
            </a:pPr>
            <a:r>
              <a:rPr lang="en-US" kern="0" dirty="0">
                <a:latin typeface="Neue Haas Grotesk Text Pro" panose="020B0504020202020204" pitchFamily="34" charset="77"/>
              </a:rPr>
              <a:t>Solution for a restricted qubit number</a:t>
            </a:r>
          </a:p>
        </p:txBody>
      </p:sp>
      <p:sp>
        <p:nvSpPr>
          <p:cNvPr id="19" name="Rechteck 18">
            <a:extLst>
              <a:ext uri="{FF2B5EF4-FFF2-40B4-BE49-F238E27FC236}">
                <a16:creationId xmlns:a16="http://schemas.microsoft.com/office/drawing/2014/main" id="{7785B7F2-DDEB-4F80-8516-47425DEC1C8B}"/>
              </a:ext>
            </a:extLst>
          </p:cNvPr>
          <p:cNvSpPr/>
          <p:nvPr/>
        </p:nvSpPr>
        <p:spPr>
          <a:xfrm>
            <a:off x="0" y="6482057"/>
            <a:ext cx="12192000" cy="375939"/>
          </a:xfrm>
          <a:prstGeom prst="rect">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Gleichschenkliges Dreieck 21">
            <a:extLst>
              <a:ext uri="{FF2B5EF4-FFF2-40B4-BE49-F238E27FC236}">
                <a16:creationId xmlns:a16="http://schemas.microsoft.com/office/drawing/2014/main" id="{FB344537-43C4-4B15-97A4-FD2107310AEF}"/>
              </a:ext>
            </a:extLst>
          </p:cNvPr>
          <p:cNvSpPr/>
          <p:nvPr/>
        </p:nvSpPr>
        <p:spPr>
          <a:xfrm rot="10800000">
            <a:off x="5912745" y="6482055"/>
            <a:ext cx="6279253" cy="375939"/>
          </a:xfrm>
          <a:prstGeom prst="triangle">
            <a:avLst>
              <a:gd name="adj" fmla="val 0"/>
            </a:avLst>
          </a:prstGeom>
          <a:solidFill>
            <a:srgbClr val="002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feld 23">
            <a:extLst>
              <a:ext uri="{FF2B5EF4-FFF2-40B4-BE49-F238E27FC236}">
                <a16:creationId xmlns:a16="http://schemas.microsoft.com/office/drawing/2014/main" id="{2F747C9D-9A7F-423C-A992-D64F3722EF78}"/>
              </a:ext>
            </a:extLst>
          </p:cNvPr>
          <p:cNvSpPr txBox="1"/>
          <p:nvPr/>
        </p:nvSpPr>
        <p:spPr>
          <a:xfrm>
            <a:off x="11289342" y="6539221"/>
            <a:ext cx="74932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rPr>
              <a:t>Folie </a:t>
            </a:r>
            <a:fld id="{1EA02937-AAD3-4CDD-BE3C-2F61FD620BBA}" type="slidenum">
              <a:rPr kumimoji="0" lang="de-DE" sz="1100" b="0" i="0" u="none" strike="noStrike" kern="1200" cap="none" spc="0" normalizeH="0" baseline="0" noProof="0" smtClean="0">
                <a:ln>
                  <a:noFill/>
                </a:ln>
                <a:solidFill>
                  <a:prstClr val="white"/>
                </a:solidFill>
                <a:effectLst/>
                <a:uLnTx/>
                <a:uFillTx/>
                <a:latin typeface="Neue Haas Grotesk Text Pro" panose="020B05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de-DE" sz="1100" b="0" i="0" u="none" strike="noStrike" kern="1200" cap="none" spc="0" normalizeH="0" baseline="0" noProof="0" dirty="0">
              <a:ln>
                <a:noFill/>
              </a:ln>
              <a:solidFill>
                <a:prstClr val="white"/>
              </a:solidFill>
              <a:effectLst/>
              <a:uLnTx/>
              <a:uFillTx/>
              <a:latin typeface="Neue Haas Grotesk Text Pro" panose="020B0504020202020204" pitchFamily="34" charset="0"/>
              <a:ea typeface="+mn-ea"/>
              <a:cs typeface="+mn-cs"/>
            </a:endParaRPr>
          </a:p>
        </p:txBody>
      </p:sp>
      <p:sp>
        <p:nvSpPr>
          <p:cNvPr id="12" name="Textfeld 11">
            <a:extLst>
              <a:ext uri="{FF2B5EF4-FFF2-40B4-BE49-F238E27FC236}">
                <a16:creationId xmlns:a16="http://schemas.microsoft.com/office/drawing/2014/main" id="{29FE7F0B-4F45-4349-A2F8-F1B77F667638}"/>
              </a:ext>
            </a:extLst>
          </p:cNvPr>
          <p:cNvSpPr txBox="1"/>
          <p:nvPr/>
        </p:nvSpPr>
        <p:spPr>
          <a:xfrm>
            <a:off x="1600200" y="6539221"/>
            <a:ext cx="5249173" cy="261610"/>
          </a:xfrm>
          <a:prstGeom prst="rect">
            <a:avLst/>
          </a:prstGeom>
          <a:noFill/>
        </p:spPr>
        <p:txBody>
          <a:bodyPr wrap="square" rtlCol="0">
            <a:spAutoFit/>
          </a:bodyPr>
          <a:lstStyle/>
          <a:p>
            <a:r>
              <a:rPr lang="en-US" sz="1100" dirty="0">
                <a:solidFill>
                  <a:schemeClr val="bg1"/>
                </a:solidFill>
                <a:latin typeface="Neue Haas Grotesk Text Pro" panose="020B0504020202020204" pitchFamily="34" charset="0"/>
              </a:rPr>
              <a:t>ETH Quantum Hackathon 2024  –  </a:t>
            </a:r>
            <a:r>
              <a:rPr lang="en-US" sz="1100" dirty="0" err="1">
                <a:solidFill>
                  <a:schemeClr val="bg1"/>
                </a:solidFill>
                <a:latin typeface="Neue Haas Grotesk Text Pro" panose="020B0504020202020204" pitchFamily="34" charset="0"/>
              </a:rPr>
              <a:t>Qilimanjaro</a:t>
            </a:r>
            <a:r>
              <a:rPr lang="en-US" sz="1100" dirty="0">
                <a:solidFill>
                  <a:schemeClr val="bg1"/>
                </a:solidFill>
                <a:latin typeface="Neue Haas Grotesk Text Pro" panose="020B0504020202020204" pitchFamily="34" charset="0"/>
              </a:rPr>
              <a:t> Quantum Tech   </a:t>
            </a:r>
            <a:endParaRPr lang="de-DE" sz="1100" dirty="0">
              <a:solidFill>
                <a:schemeClr val="bg1"/>
              </a:solidFill>
              <a:latin typeface="Neue Haas Grotesk Text Pro" panose="020B0504020202020204" pitchFamily="34" charset="0"/>
            </a:endParaRPr>
          </a:p>
        </p:txBody>
      </p:sp>
      <p:sp>
        <p:nvSpPr>
          <p:cNvPr id="13" name="Textfeld 12">
            <a:extLst>
              <a:ext uri="{FF2B5EF4-FFF2-40B4-BE49-F238E27FC236}">
                <a16:creationId xmlns:a16="http://schemas.microsoft.com/office/drawing/2014/main" id="{28F2DF74-1720-421E-9320-AD9F8B024C98}"/>
              </a:ext>
            </a:extLst>
          </p:cNvPr>
          <p:cNvSpPr txBox="1"/>
          <p:nvPr/>
        </p:nvSpPr>
        <p:spPr>
          <a:xfrm>
            <a:off x="376240" y="6539221"/>
            <a:ext cx="1019173" cy="261610"/>
          </a:xfrm>
          <a:prstGeom prst="rect">
            <a:avLst/>
          </a:prstGeom>
          <a:noFill/>
        </p:spPr>
        <p:txBody>
          <a:bodyPr wrap="square" rtlCol="0">
            <a:spAutoFit/>
          </a:bodyPr>
          <a:lstStyle/>
          <a:p>
            <a:r>
              <a:rPr lang="de-DE" sz="1100" dirty="0">
                <a:solidFill>
                  <a:schemeClr val="bg1"/>
                </a:solidFill>
                <a:latin typeface="Neue Haas Grotesk Text Pro" panose="020B0504020202020204" pitchFamily="34" charset="0"/>
              </a:rPr>
              <a:t>05.05.2024</a:t>
            </a:r>
          </a:p>
        </p:txBody>
      </p:sp>
      <p:grpSp>
        <p:nvGrpSpPr>
          <p:cNvPr id="14" name="Gruppieren 13">
            <a:extLst>
              <a:ext uri="{FF2B5EF4-FFF2-40B4-BE49-F238E27FC236}">
                <a16:creationId xmlns:a16="http://schemas.microsoft.com/office/drawing/2014/main" id="{CC3FF1B8-2955-445B-8525-9D96AC8B1CE3}"/>
              </a:ext>
            </a:extLst>
          </p:cNvPr>
          <p:cNvGrpSpPr/>
          <p:nvPr/>
        </p:nvGrpSpPr>
        <p:grpSpPr>
          <a:xfrm>
            <a:off x="577971" y="1447920"/>
            <a:ext cx="10589627" cy="3213837"/>
            <a:chOff x="699715" y="3478696"/>
            <a:chExt cx="10589627" cy="2357561"/>
          </a:xfrm>
        </p:grpSpPr>
        <p:sp>
          <p:nvSpPr>
            <p:cNvPr id="15" name="Rechteck 14">
              <a:extLst>
                <a:ext uri="{FF2B5EF4-FFF2-40B4-BE49-F238E27FC236}">
                  <a16:creationId xmlns:a16="http://schemas.microsoft.com/office/drawing/2014/main" id="{CA7534AF-4C70-46EF-BE11-951DFB594F29}"/>
                </a:ext>
              </a:extLst>
            </p:cNvPr>
            <p:cNvSpPr/>
            <p:nvPr/>
          </p:nvSpPr>
          <p:spPr>
            <a:xfrm>
              <a:off x="699715" y="3478696"/>
              <a:ext cx="45719" cy="235756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hteck 17">
              <a:extLst>
                <a:ext uri="{FF2B5EF4-FFF2-40B4-BE49-F238E27FC236}">
                  <a16:creationId xmlns:a16="http://schemas.microsoft.com/office/drawing/2014/main" id="{1A466C4F-5A5A-44F5-BC84-4BC619A7D258}"/>
                </a:ext>
              </a:extLst>
            </p:cNvPr>
            <p:cNvSpPr/>
            <p:nvPr/>
          </p:nvSpPr>
          <p:spPr>
            <a:xfrm>
              <a:off x="745434" y="3478696"/>
              <a:ext cx="10543908" cy="23575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0" name="Textfeld 19">
            <a:extLst>
              <a:ext uri="{FF2B5EF4-FFF2-40B4-BE49-F238E27FC236}">
                <a16:creationId xmlns:a16="http://schemas.microsoft.com/office/drawing/2014/main" id="{2DE4360F-9916-4112-BAFD-B52F8DA5043A}"/>
              </a:ext>
            </a:extLst>
          </p:cNvPr>
          <p:cNvSpPr txBox="1"/>
          <p:nvPr/>
        </p:nvSpPr>
        <p:spPr>
          <a:xfrm>
            <a:off x="764082" y="1549781"/>
            <a:ext cx="61023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52D5C"/>
              </a:buClr>
              <a:buSzPts val="2500"/>
              <a:buFont typeface="Arial"/>
              <a:buNone/>
              <a:tabLst/>
              <a:defRPr/>
            </a:pP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Cost </a:t>
            </a:r>
            <a:r>
              <a:rPr lang="de-DE" b="1" kern="0" dirty="0" err="1">
                <a:solidFill>
                  <a:srgbClr val="44546A"/>
                </a:solidFill>
                <a:latin typeface="Neue Haas Grotesk Text Pro" panose="020B0504020202020204" pitchFamily="34" charset="77"/>
                <a:cs typeface="Arial"/>
                <a:sym typeface="Arial"/>
              </a:rPr>
              <a:t>Hamiltonian</a:t>
            </a:r>
            <a:r>
              <a:rPr kumimoji="0" lang="de-DE" sz="1800" b="1" i="0" u="none" strike="noStrike" kern="0" cap="none" spc="0" normalizeH="0" baseline="0" noProof="0" dirty="0">
                <a:ln>
                  <a:noFill/>
                </a:ln>
                <a:solidFill>
                  <a:srgbClr val="44546A"/>
                </a:solidFill>
                <a:effectLst/>
                <a:uLnTx/>
                <a:uFillTx/>
                <a:latin typeface="Neue Haas Grotesk Text Pro" panose="020B0504020202020204" pitchFamily="34" charset="77"/>
                <a:ea typeface="+mn-ea"/>
                <a:cs typeface="Arial"/>
                <a:sym typeface="Arial"/>
              </a:rPr>
              <a:t>:</a:t>
            </a:r>
          </a:p>
        </p:txBody>
      </p:sp>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D1C4E18A-9475-4408-B2F7-F171F9F9F985}"/>
                  </a:ext>
                </a:extLst>
              </p:cNvPr>
              <p:cNvSpPr txBox="1"/>
              <p:nvPr/>
            </p:nvSpPr>
            <p:spPr>
              <a:xfrm>
                <a:off x="7622804" y="1611354"/>
                <a:ext cx="3433341" cy="1821717"/>
              </a:xfrm>
              <a:prstGeom prst="rect">
                <a:avLst/>
              </a:prstGeom>
              <a:noFill/>
            </p:spPr>
            <p:txBody>
              <a:bodyPr wrap="square">
                <a:spAutoFit/>
              </a:bodyPr>
              <a:lstStyle/>
              <a:p>
                <a:r>
                  <a:rPr lang="de-DE" sz="1400" b="0" dirty="0">
                    <a:solidFill>
                      <a:schemeClr val="tx1">
                        <a:lumMod val="50000"/>
                        <a:lumOff val="50000"/>
                      </a:schemeClr>
                    </a:solidFill>
                    <a:latin typeface="Neue Haas Grotesk Text Pro" panose="020B0504020202020204" pitchFamily="34" charset="0"/>
                  </a:rPr>
                  <a:t>    Variables: </a:t>
                </a:r>
              </a:p>
              <a:p>
                <a:pPr/>
                <a14:m>
                  <m:oMathPara xmlns:m="http://schemas.openxmlformats.org/officeDocument/2006/math">
                    <m:oMathParaPr>
                      <m:jc m:val="centerGroup"/>
                    </m:oMathParaPr>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oMath>
                  </m:oMathPara>
                </a14:m>
                <a:endParaRPr lang="de-DE" sz="1400" b="0" i="1" dirty="0">
                  <a:solidFill>
                    <a:schemeClr val="tx1">
                      <a:lumMod val="50000"/>
                      <a:lumOff val="50000"/>
                    </a:schemeClr>
                  </a:solidFill>
                  <a:latin typeface="Cambria Math" panose="02040503050406030204" pitchFamily="18" charset="0"/>
                </a:endParaRP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 </m:t>
                        </m:r>
                        <m:r>
                          <a:rPr lang="de-DE" sz="1400" b="0" i="1" smtClean="0">
                            <a:solidFill>
                              <a:schemeClr val="tx1">
                                <a:lumMod val="50000"/>
                                <a:lumOff val="50000"/>
                              </a:schemeClr>
                            </a:solidFill>
                            <a:latin typeface="Cambria Math" panose="02040503050406030204" pitchFamily="18" charset="0"/>
                          </a:rPr>
                          <m:t>𝑣</m:t>
                        </m:r>
                      </m:e>
                      <m:sub>
                        <m:r>
                          <a:rPr lang="de-DE" sz="1400" b="0" i="1" smtClean="0">
                            <a:solidFill>
                              <a:schemeClr val="tx1">
                                <a:lumMod val="50000"/>
                                <a:lumOff val="50000"/>
                              </a:schemeClr>
                            </a:solidFill>
                            <a:latin typeface="Cambria Math" panose="02040503050406030204" pitchFamily="18" charset="0"/>
                          </a:rPr>
                          <m:t>𝑖</m:t>
                        </m:r>
                      </m:sub>
                    </m:sSub>
                    <m:r>
                      <a:rPr lang="de-DE" sz="1400" b="0" i="1" smtClean="0">
                        <a:solidFill>
                          <a:schemeClr val="tx1">
                            <a:lumMod val="50000"/>
                            <a:lumOff val="50000"/>
                          </a:schemeClr>
                        </a:solidFill>
                        <a:latin typeface="Cambria Math" panose="02040503050406030204" pitchFamily="18" charset="0"/>
                      </a:rPr>
                      <m:t> </m:t>
                    </m:r>
                  </m:oMath>
                </a14:m>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Importance</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task</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r>
                  <a:rPr lang="de-DE" sz="1400" dirty="0">
                    <a:solidFill>
                      <a:schemeClr val="tx1">
                        <a:lumMod val="50000"/>
                        <a:lumOff val="50000"/>
                      </a:schemeClr>
                    </a:solidFill>
                    <a:latin typeface="Neue Haas Grotesk Text Pro" panose="020B0504020202020204" pitchFamily="34" charset="0"/>
                  </a:rPr>
                  <a:t> </a:t>
                </a: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𝑑</m:t>
                        </m:r>
                      </m:e>
                      <m:sub>
                        <m:r>
                          <a:rPr lang="de-DE" sz="1400" b="0" i="1" smtClean="0">
                            <a:solidFill>
                              <a:schemeClr val="tx1">
                                <a:lumMod val="50000"/>
                                <a:lumOff val="50000"/>
                              </a:schemeClr>
                            </a:solidFill>
                            <a:latin typeface="Cambria Math" panose="02040503050406030204" pitchFamily="18" charset="0"/>
                          </a:rPr>
                          <m:t>𝑖</m:t>
                        </m:r>
                      </m:sub>
                    </m:sSub>
                  </m:oMath>
                </a14:m>
                <a:r>
                  <a:rPr lang="de-DE" sz="1400" dirty="0">
                    <a:solidFill>
                      <a:schemeClr val="tx1">
                        <a:lumMod val="50000"/>
                        <a:lumOff val="50000"/>
                      </a:schemeClr>
                    </a:solidFill>
                    <a:latin typeface="Neue Haas Grotesk Text Pro" panose="020B0504020202020204" pitchFamily="34" charset="0"/>
                  </a:rPr>
                  <a:t>	Duration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task</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endParaRPr lang="de-DE" sz="1400" dirty="0">
                  <a:solidFill>
                    <a:schemeClr val="tx1">
                      <a:lumMod val="50000"/>
                      <a:lumOff val="50000"/>
                    </a:schemeClr>
                  </a:solidFill>
                  <a:latin typeface="Neue Haas Grotesk Text Pro" panose="020B0504020202020204" pitchFamily="34" charset="0"/>
                </a:endParaRPr>
              </a:p>
              <a:p>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       </m:t>
                    </m:r>
                    <m:acc>
                      <m:accPr>
                        <m:chr m:val="̂"/>
                        <m:ctrlPr>
                          <a:rPr lang="de-DE" sz="1400" b="0" i="1" smtClean="0">
                            <a:solidFill>
                              <a:schemeClr val="tx1">
                                <a:lumMod val="50000"/>
                                <a:lumOff val="50000"/>
                              </a:schemeClr>
                            </a:solidFill>
                            <a:latin typeface="Cambria Math" panose="02040503050406030204" pitchFamily="18" charset="0"/>
                          </a:rPr>
                        </m:ctrlPr>
                      </m:accPr>
                      <m:e>
                        <m:sSub>
                          <m:sSubPr>
                            <m:ctrlPr>
                              <a:rPr lang="de-DE" sz="1400" b="0" i="1" smtClean="0">
                                <a:solidFill>
                                  <a:schemeClr val="tx1">
                                    <a:lumMod val="50000"/>
                                    <a:lumOff val="50000"/>
                                  </a:schemeClr>
                                </a:solidFill>
                                <a:latin typeface="Cambria Math" panose="02040503050406030204" pitchFamily="18" charset="0"/>
                              </a:rPr>
                            </m:ctrlPr>
                          </m:sSubPr>
                          <m:e>
                            <m:r>
                              <a:rPr lang="de-DE" sz="1400" b="0" i="1" smtClean="0">
                                <a:solidFill>
                                  <a:schemeClr val="tx1">
                                    <a:lumMod val="50000"/>
                                    <a:lumOff val="50000"/>
                                  </a:schemeClr>
                                </a:solidFill>
                                <a:latin typeface="Cambria Math" panose="02040503050406030204" pitchFamily="18" charset="0"/>
                              </a:rPr>
                              <m:t>𝑍</m:t>
                            </m:r>
                          </m:e>
                          <m:sub>
                            <m:r>
                              <a:rPr lang="de-DE" sz="1400" b="0" i="1" smtClean="0">
                                <a:solidFill>
                                  <a:schemeClr val="tx1">
                                    <a:lumMod val="50000"/>
                                    <a:lumOff val="50000"/>
                                  </a:schemeClr>
                                </a:solidFill>
                                <a:latin typeface="Cambria Math" panose="02040503050406030204" pitchFamily="18" charset="0"/>
                              </a:rPr>
                              <m:t>𝑖</m:t>
                            </m:r>
                          </m:sub>
                        </m:sSub>
                      </m:e>
                    </m:acc>
                  </m:oMath>
                </a14:m>
                <a:r>
                  <a:rPr lang="de-DE" sz="1400" dirty="0">
                    <a:solidFill>
                      <a:schemeClr val="tx1">
                        <a:lumMod val="50000"/>
                        <a:lumOff val="50000"/>
                      </a:schemeClr>
                    </a:solidFill>
                    <a:latin typeface="Neue Haas Grotesk Text Pro" panose="020B0504020202020204" pitchFamily="34" charset="0"/>
                  </a:rPr>
                  <a:t> 	Pauli-z </a:t>
                </a:r>
                <a:r>
                  <a:rPr lang="de-DE" sz="1400" dirty="0" err="1">
                    <a:solidFill>
                      <a:schemeClr val="tx1">
                        <a:lumMod val="50000"/>
                        <a:lumOff val="50000"/>
                      </a:schemeClr>
                    </a:solidFill>
                    <a:latin typeface="Neue Haas Grotesk Text Pro" panose="020B0504020202020204" pitchFamily="34" charset="0"/>
                  </a:rPr>
                  <a:t>acting</a:t>
                </a:r>
                <a:r>
                  <a:rPr lang="de-DE" sz="1400" dirty="0">
                    <a:solidFill>
                      <a:schemeClr val="tx1">
                        <a:lumMod val="50000"/>
                        <a:lumOff val="50000"/>
                      </a:schemeClr>
                    </a:solidFill>
                    <a:latin typeface="Neue Haas Grotesk Text Pro" panose="020B0504020202020204" pitchFamily="34" charset="0"/>
                  </a:rPr>
                  <a:t> on </a:t>
                </a:r>
                <a:r>
                  <a:rPr lang="de-DE" sz="1400" dirty="0" err="1">
                    <a:solidFill>
                      <a:schemeClr val="tx1">
                        <a:lumMod val="50000"/>
                        <a:lumOff val="50000"/>
                      </a:schemeClr>
                    </a:solidFill>
                    <a:latin typeface="Neue Haas Grotesk Text Pro" panose="020B0504020202020204" pitchFamily="34" charset="0"/>
                  </a:rPr>
                  <a:t>qubit</a:t>
                </a:r>
                <a:r>
                  <a:rPr lang="de-DE" sz="1400" dirty="0">
                    <a:solidFill>
                      <a:schemeClr val="tx1">
                        <a:lumMod val="50000"/>
                        <a:lumOff val="50000"/>
                      </a:schemeClr>
                    </a:solidFill>
                    <a:latin typeface="Neue Haas Grotesk Text Pro" panose="020B0504020202020204" pitchFamily="34" charset="0"/>
                  </a:rPr>
                  <a:t> </a:t>
                </a:r>
                <a14:m>
                  <m:oMath xmlns:m="http://schemas.openxmlformats.org/officeDocument/2006/math">
                    <m:r>
                      <a:rPr lang="de-DE" sz="1400" b="0" i="1" smtClean="0">
                        <a:solidFill>
                          <a:schemeClr val="tx1">
                            <a:lumMod val="50000"/>
                            <a:lumOff val="50000"/>
                          </a:schemeClr>
                        </a:solidFill>
                        <a:latin typeface="Cambria Math" panose="02040503050406030204" pitchFamily="18" charset="0"/>
                      </a:rPr>
                      <m:t>𝑖</m:t>
                    </m:r>
                  </m:oMath>
                </a14:m>
                <a:r>
                  <a:rPr lang="de-DE" sz="1400" dirty="0">
                    <a:solidFill>
                      <a:schemeClr val="tx1">
                        <a:lumMod val="50000"/>
                        <a:lumOff val="50000"/>
                      </a:schemeClr>
                    </a:solidFill>
                    <a:latin typeface="Neue Haas Grotesk Text Pro" panose="020B0504020202020204" pitchFamily="34" charset="0"/>
                  </a:rPr>
                  <a:t> </a:t>
                </a:r>
              </a:p>
              <a:p>
                <a:endParaRPr lang="de-DE" sz="1400" dirty="0">
                  <a:solidFill>
                    <a:schemeClr val="tx1">
                      <a:lumMod val="50000"/>
                      <a:lumOff val="50000"/>
                    </a:schemeClr>
                  </a:solidFill>
                  <a:latin typeface="Neue Haas Grotesk Text Pro" panose="020B0504020202020204" pitchFamily="34" charset="0"/>
                </a:endParaRPr>
              </a:p>
              <a:p>
                <a:endParaRPr lang="de-DE" sz="1400" dirty="0">
                  <a:solidFill>
                    <a:schemeClr val="tx1">
                      <a:lumMod val="50000"/>
                      <a:lumOff val="50000"/>
                    </a:schemeClr>
                  </a:solidFill>
                  <a:latin typeface="Neue Haas Grotesk Text Pro" panose="020B0504020202020204" pitchFamily="34" charset="0"/>
                </a:endParaRPr>
              </a:p>
              <a:p>
                <a:r>
                  <a:rPr lang="de-DE" sz="1400" dirty="0">
                    <a:solidFill>
                      <a:schemeClr val="tx1">
                        <a:lumMod val="50000"/>
                        <a:lumOff val="50000"/>
                      </a:schemeClr>
                    </a:solidFill>
                    <a:latin typeface="Neue Haas Grotesk Text Pro" panose="020B0504020202020204" pitchFamily="34" charset="0"/>
                  </a:rPr>
                  <a:t> </a:t>
                </a:r>
              </a:p>
            </p:txBody>
          </p:sp>
        </mc:Choice>
        <mc:Fallback xmlns="">
          <p:sp>
            <p:nvSpPr>
              <p:cNvPr id="30" name="Textfeld 29">
                <a:extLst>
                  <a:ext uri="{FF2B5EF4-FFF2-40B4-BE49-F238E27FC236}">
                    <a16:creationId xmlns:a16="http://schemas.microsoft.com/office/drawing/2014/main" id="{D1C4E18A-9475-4408-B2F7-F171F9F9F985}"/>
                  </a:ext>
                </a:extLst>
              </p:cNvPr>
              <p:cNvSpPr txBox="1">
                <a:spLocks noRot="1" noChangeAspect="1" noMove="1" noResize="1" noEditPoints="1" noAdjustHandles="1" noChangeArrowheads="1" noChangeShapeType="1" noTextEdit="1"/>
              </p:cNvSpPr>
              <p:nvPr/>
            </p:nvSpPr>
            <p:spPr>
              <a:xfrm>
                <a:off x="7622804" y="1611354"/>
                <a:ext cx="3433341" cy="1821717"/>
              </a:xfrm>
              <a:prstGeom prst="rect">
                <a:avLst/>
              </a:prstGeom>
              <a:blipFill>
                <a:blip r:embed="rId7"/>
                <a:stretch>
                  <a:fillRect t="-33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7D9D1FF7-1748-48BD-8DEC-1D81AF74B671}"/>
                  </a:ext>
                </a:extLst>
              </p:cNvPr>
              <p:cNvSpPr txBox="1"/>
              <p:nvPr/>
            </p:nvSpPr>
            <p:spPr>
              <a:xfrm>
                <a:off x="912179" y="2681951"/>
                <a:ext cx="5918356" cy="103874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𝐻</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m:t>
                      </m:r>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𝑣</m:t>
                              </m:r>
                            </m:e>
                            <m:sub>
                              <m:r>
                                <a:rPr lang="de-DE" b="0" i="1" smtClean="0">
                                  <a:latin typeface="Cambria Math" panose="02040503050406030204" pitchFamily="18" charset="0"/>
                                </a:rPr>
                                <m:t>𝑖</m:t>
                              </m:r>
                            </m:sub>
                          </m:sSub>
                        </m:e>
                      </m:nary>
                      <m:f>
                        <m:fPr>
                          <m:ctrlPr>
                            <a:rPr lang="de-DE" b="0" i="1" smtClean="0">
                              <a:latin typeface="Cambria Math" panose="02040503050406030204" pitchFamily="18" charset="0"/>
                            </a:rPr>
                          </m:ctrlPr>
                        </m:fPr>
                        <m:num>
                          <m:r>
                            <a:rPr lang="de-DE" b="0" i="1" smtClean="0">
                              <a:latin typeface="Cambria Math" panose="02040503050406030204" pitchFamily="18" charset="0"/>
                            </a:rPr>
                            <m:t>1−</m:t>
                          </m:r>
                          <m:acc>
                            <m:accPr>
                              <m:chr m:val="̂"/>
                              <m:ctrlPr>
                                <a:rPr lang="de-DE" b="0"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𝑍</m:t>
                                  </m:r>
                                </m:e>
                                <m:sub>
                                  <m:r>
                                    <a:rPr lang="de-DE" b="0" i="1" smtClean="0">
                                      <a:latin typeface="Cambria Math" panose="02040503050406030204" pitchFamily="18" charset="0"/>
                                    </a:rPr>
                                    <m:t>𝑖</m:t>
                                  </m:r>
                                </m:sub>
                              </m:sSub>
                            </m:e>
                          </m:acc>
                        </m:num>
                        <m:den>
                          <m:r>
                            <a:rPr lang="de-DE" b="0" i="1" smtClean="0">
                              <a:latin typeface="Cambria Math" panose="02040503050406030204" pitchFamily="18" charset="0"/>
                            </a:rPr>
                            <m:t>2</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3</m:t>
                          </m:r>
                        </m:den>
                      </m:f>
                      <m:r>
                        <a:rPr lang="de-DE" b="0" i="1" smtClean="0">
                          <a:latin typeface="Cambria Math" panose="02040503050406030204" pitchFamily="18" charset="0"/>
                        </a:rPr>
                        <m:t> </m:t>
                      </m:r>
                      <m:sSup>
                        <m:sSupPr>
                          <m:ctrlPr>
                            <a:rPr lang="de-DE" b="0" i="1" smtClean="0">
                              <a:latin typeface="Cambria Math" panose="02040503050406030204" pitchFamily="18" charset="0"/>
                            </a:rPr>
                          </m:ctrlPr>
                        </m:sSupPr>
                        <m:e>
                          <m:d>
                            <m:dPr>
                              <m:ctrlPr>
                                <a:rPr lang="de-DE" b="0" i="1" smtClean="0">
                                  <a:latin typeface="Cambria Math" panose="02040503050406030204" pitchFamily="18" charset="0"/>
                                </a:rPr>
                              </m:ctrlPr>
                            </m:dPr>
                            <m:e>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4</m:t>
                                  </m:r>
                                </m:num>
                                <m:den>
                                  <m:r>
                                    <a:rPr lang="de-DE" b="0" i="1" smtClean="0">
                                      <a:latin typeface="Cambria Math" panose="02040503050406030204" pitchFamily="18" charset="0"/>
                                    </a:rPr>
                                    <m:t>5</m:t>
                                  </m:r>
                                </m:den>
                              </m:f>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max</m:t>
                                      </m:r>
                                    </m:fName>
                                    <m:e>
                                      <m:r>
                                        <a:rPr lang="de-DE" b="0" i="1" smtClean="0">
                                          <a:latin typeface="Cambria Math" panose="02040503050406030204" pitchFamily="18" charset="0"/>
                                        </a:rPr>
                                        <m:t> </m:t>
                                      </m:r>
                                    </m:e>
                                  </m:func>
                                </m:sub>
                              </m:sSub>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𝑖</m:t>
                                  </m:r>
                                </m:sub>
                                <m:sup>
                                  <m:r>
                                    <a:rPr lang="de-DE" b="0" i="1" smtClean="0">
                                      <a:latin typeface="Cambria Math" panose="02040503050406030204" pitchFamily="18" charset="0"/>
                                    </a:rPr>
                                    <m:t> </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𝑖</m:t>
                                      </m:r>
                                    </m:sub>
                                  </m:sSub>
                                  <m:f>
                                    <m:fPr>
                                      <m:ctrlPr>
                                        <a:rPr lang="de-DE" b="0" i="1" smtClean="0">
                                          <a:latin typeface="Cambria Math" panose="02040503050406030204" pitchFamily="18" charset="0"/>
                                        </a:rPr>
                                      </m:ctrlPr>
                                    </m:fPr>
                                    <m:num>
                                      <m:r>
                                        <a:rPr lang="de-DE" b="0" i="1" smtClean="0">
                                          <a:latin typeface="Cambria Math" panose="02040503050406030204" pitchFamily="18" charset="0"/>
                                        </a:rPr>
                                        <m:t>1−</m:t>
                                      </m:r>
                                      <m:acc>
                                        <m:accPr>
                                          <m:chr m:val="̂"/>
                                          <m:ctrlPr>
                                            <a:rPr lang="de-DE" b="0"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𝑍</m:t>
                                              </m:r>
                                            </m:e>
                                            <m:sub>
                                              <m:r>
                                                <a:rPr lang="de-DE" b="0" i="1" smtClean="0">
                                                  <a:latin typeface="Cambria Math" panose="02040503050406030204" pitchFamily="18" charset="0"/>
                                                </a:rPr>
                                                <m:t>𝑖</m:t>
                                              </m:r>
                                            </m:sub>
                                          </m:sSub>
                                        </m:e>
                                      </m:acc>
                                    </m:num>
                                    <m:den>
                                      <m:r>
                                        <a:rPr lang="de-DE" b="0" i="1" smtClean="0">
                                          <a:latin typeface="Cambria Math" panose="02040503050406030204" pitchFamily="18" charset="0"/>
                                        </a:rPr>
                                        <m:t>2</m:t>
                                      </m:r>
                                    </m:den>
                                  </m:f>
                                </m:e>
                              </m:nary>
                            </m:e>
                          </m:d>
                        </m:e>
                        <m:sup>
                          <m:r>
                            <a:rPr lang="de-DE" b="0" i="1" smtClean="0">
                              <a:latin typeface="Cambria Math" panose="02040503050406030204" pitchFamily="18" charset="0"/>
                            </a:rPr>
                            <m:t>2</m:t>
                          </m:r>
                        </m:sup>
                      </m:sSup>
                    </m:oMath>
                  </m:oMathPara>
                </a14:m>
                <a:endParaRPr lang="de-DE" dirty="0"/>
              </a:p>
            </p:txBody>
          </p:sp>
        </mc:Choice>
        <mc:Fallback xmlns="">
          <p:sp>
            <p:nvSpPr>
              <p:cNvPr id="2" name="Textfeld 1">
                <a:extLst>
                  <a:ext uri="{FF2B5EF4-FFF2-40B4-BE49-F238E27FC236}">
                    <a16:creationId xmlns:a16="http://schemas.microsoft.com/office/drawing/2014/main" id="{7D9D1FF7-1748-48BD-8DEC-1D81AF74B671}"/>
                  </a:ext>
                </a:extLst>
              </p:cNvPr>
              <p:cNvSpPr txBox="1">
                <a:spLocks noRot="1" noChangeAspect="1" noMove="1" noResize="1" noEditPoints="1" noAdjustHandles="1" noChangeArrowheads="1" noChangeShapeType="1" noTextEdit="1"/>
              </p:cNvSpPr>
              <p:nvPr/>
            </p:nvSpPr>
            <p:spPr>
              <a:xfrm>
                <a:off x="912179" y="2681951"/>
                <a:ext cx="5918356" cy="1038746"/>
              </a:xfrm>
              <a:prstGeom prst="rect">
                <a:avLst/>
              </a:prstGeom>
              <a:blipFill>
                <a:blip r:embed="rId8"/>
                <a:stretch>
                  <a:fillRect/>
                </a:stretch>
              </a:blipFill>
              <a:ln>
                <a:noFill/>
              </a:ln>
            </p:spPr>
            <p:txBody>
              <a:bodyPr/>
              <a:lstStyle/>
              <a:p>
                <a:r>
                  <a:rPr lang="de-DE">
                    <a:noFill/>
                  </a:rPr>
                  <a:t> </a:t>
                </a:r>
              </a:p>
            </p:txBody>
          </p:sp>
        </mc:Fallback>
      </mc:AlternateContent>
      <p:sp>
        <p:nvSpPr>
          <p:cNvPr id="31" name="Textfeld 30">
            <a:extLst>
              <a:ext uri="{FF2B5EF4-FFF2-40B4-BE49-F238E27FC236}">
                <a16:creationId xmlns:a16="http://schemas.microsoft.com/office/drawing/2014/main" id="{36B83A9C-742F-46DF-A420-82E5D37F5521}"/>
              </a:ext>
            </a:extLst>
          </p:cNvPr>
          <p:cNvSpPr txBox="1"/>
          <p:nvPr/>
        </p:nvSpPr>
        <p:spPr>
          <a:xfrm>
            <a:off x="2524465" y="2154211"/>
            <a:ext cx="1051941" cy="523220"/>
          </a:xfrm>
          <a:prstGeom prst="rect">
            <a:avLst/>
          </a:prstGeom>
          <a:noFill/>
        </p:spPr>
        <p:txBody>
          <a:bodyPr wrap="square">
            <a:spAutoFit/>
          </a:bodyPr>
          <a:lstStyle/>
          <a:p>
            <a:r>
              <a:rPr lang="de-DE" sz="1400" dirty="0">
                <a:solidFill>
                  <a:schemeClr val="tx1">
                    <a:lumMod val="50000"/>
                    <a:lumOff val="50000"/>
                  </a:schemeClr>
                </a:solidFill>
                <a:latin typeface="Neue Haas Grotesk Text Pro" panose="020B0504020202020204" pitchFamily="34" charset="0"/>
              </a:rPr>
              <a:t>Penalty factor   </a:t>
            </a:r>
          </a:p>
        </p:txBody>
      </p:sp>
      <p:sp>
        <p:nvSpPr>
          <p:cNvPr id="32" name="Textfeld 31">
            <a:extLst>
              <a:ext uri="{FF2B5EF4-FFF2-40B4-BE49-F238E27FC236}">
                <a16:creationId xmlns:a16="http://schemas.microsoft.com/office/drawing/2014/main" id="{350109A7-0BA6-4804-AE2F-76AD34AADD6D}"/>
              </a:ext>
            </a:extLst>
          </p:cNvPr>
          <p:cNvSpPr txBox="1"/>
          <p:nvPr/>
        </p:nvSpPr>
        <p:spPr>
          <a:xfrm>
            <a:off x="4308361" y="3835336"/>
            <a:ext cx="1483898" cy="523220"/>
          </a:xfrm>
          <a:prstGeom prst="rect">
            <a:avLst/>
          </a:prstGeom>
          <a:noFill/>
        </p:spPr>
        <p:txBody>
          <a:bodyPr wrap="square">
            <a:spAutoFit/>
          </a:bodyPr>
          <a:lstStyle/>
          <a:p>
            <a:pPr algn="ctr"/>
            <a:r>
              <a:rPr lang="de-DE" sz="1400" dirty="0" err="1">
                <a:solidFill>
                  <a:srgbClr val="F9B1B1"/>
                </a:solidFill>
                <a:latin typeface="Neue Haas Grotesk Text Pro" panose="020B0504020202020204" pitchFamily="34" charset="0"/>
              </a:rPr>
              <a:t>Constraint</a:t>
            </a:r>
            <a:r>
              <a:rPr lang="de-DE" sz="1400" dirty="0">
                <a:solidFill>
                  <a:srgbClr val="F9B1B1"/>
                </a:solidFill>
                <a:latin typeface="Neue Haas Grotesk Text Pro" panose="020B0504020202020204" pitchFamily="34" charset="0"/>
              </a:rPr>
              <a:t> / Penalty </a:t>
            </a:r>
            <a:r>
              <a:rPr lang="de-DE" sz="1400" dirty="0" err="1">
                <a:solidFill>
                  <a:srgbClr val="F9B1B1"/>
                </a:solidFill>
                <a:latin typeface="Neue Haas Grotesk Text Pro" panose="020B0504020202020204" pitchFamily="34" charset="0"/>
              </a:rPr>
              <a:t>term</a:t>
            </a:r>
            <a:r>
              <a:rPr lang="de-DE" sz="1400" dirty="0">
                <a:solidFill>
                  <a:srgbClr val="F9B1B1"/>
                </a:solidFill>
                <a:latin typeface="Neue Haas Grotesk Text Pro" panose="020B0504020202020204" pitchFamily="34" charset="0"/>
              </a:rPr>
              <a:t> </a:t>
            </a:r>
          </a:p>
        </p:txBody>
      </p:sp>
      <p:cxnSp>
        <p:nvCxnSpPr>
          <p:cNvPr id="6" name="Gerader Verbinder 5">
            <a:extLst>
              <a:ext uri="{FF2B5EF4-FFF2-40B4-BE49-F238E27FC236}">
                <a16:creationId xmlns:a16="http://schemas.microsoft.com/office/drawing/2014/main" id="{C1FF1E41-45DD-416F-BF57-ADAF0274981F}"/>
              </a:ext>
            </a:extLst>
          </p:cNvPr>
          <p:cNvCxnSpPr>
            <a:cxnSpLocks/>
          </p:cNvCxnSpPr>
          <p:nvPr/>
        </p:nvCxnSpPr>
        <p:spPr>
          <a:xfrm flipH="1" flipV="1">
            <a:off x="3226956" y="2539708"/>
            <a:ext cx="402966" cy="29214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72DF0954-AE2D-4D3E-8E7A-8FB191665F48}"/>
              </a:ext>
            </a:extLst>
          </p:cNvPr>
          <p:cNvCxnSpPr>
            <a:cxnSpLocks/>
          </p:cNvCxnSpPr>
          <p:nvPr/>
        </p:nvCxnSpPr>
        <p:spPr>
          <a:xfrm flipH="1">
            <a:off x="4254271" y="2495947"/>
            <a:ext cx="157015" cy="34669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98F89B74-CF05-424B-B886-1A8872200C18}"/>
              </a:ext>
            </a:extLst>
          </p:cNvPr>
          <p:cNvSpPr/>
          <p:nvPr/>
        </p:nvSpPr>
        <p:spPr>
          <a:xfrm>
            <a:off x="1914744" y="2698780"/>
            <a:ext cx="1467976" cy="1079392"/>
          </a:xfrm>
          <a:prstGeom prst="rect">
            <a:avLst/>
          </a:prstGeom>
          <a:solidFill>
            <a:srgbClr val="B0C3E6">
              <a:alpha val="40000"/>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8D46F53A-C9E8-4AD0-9F46-282585764653}"/>
              </a:ext>
            </a:extLst>
          </p:cNvPr>
          <p:cNvSpPr/>
          <p:nvPr/>
        </p:nvSpPr>
        <p:spPr>
          <a:xfrm>
            <a:off x="3576406" y="2698780"/>
            <a:ext cx="2947809" cy="1079392"/>
          </a:xfrm>
          <a:prstGeom prst="rect">
            <a:avLst/>
          </a:prstGeom>
          <a:solidFill>
            <a:srgbClr val="F79F9F">
              <a:alpha val="20000"/>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735FA486-0DC4-4D47-8DAC-27D8A14BCA41}"/>
              </a:ext>
            </a:extLst>
          </p:cNvPr>
          <p:cNvSpPr txBox="1"/>
          <p:nvPr/>
        </p:nvSpPr>
        <p:spPr>
          <a:xfrm>
            <a:off x="1897400" y="3835336"/>
            <a:ext cx="1483898" cy="523220"/>
          </a:xfrm>
          <a:prstGeom prst="rect">
            <a:avLst/>
          </a:prstGeom>
          <a:noFill/>
        </p:spPr>
        <p:txBody>
          <a:bodyPr wrap="square">
            <a:spAutoFit/>
          </a:bodyPr>
          <a:lstStyle/>
          <a:p>
            <a:pPr algn="ctr"/>
            <a:r>
              <a:rPr lang="de-DE" sz="1400" dirty="0" err="1">
                <a:solidFill>
                  <a:schemeClr val="accent1">
                    <a:lumMod val="40000"/>
                    <a:lumOff val="60000"/>
                  </a:schemeClr>
                </a:solidFill>
                <a:latin typeface="Neue Haas Grotesk Text Pro" panose="020B0504020202020204" pitchFamily="34" charset="0"/>
              </a:rPr>
              <a:t>Optimization</a:t>
            </a:r>
            <a:r>
              <a:rPr lang="de-DE" sz="1400" dirty="0">
                <a:solidFill>
                  <a:schemeClr val="accent1">
                    <a:lumMod val="40000"/>
                    <a:lumOff val="60000"/>
                  </a:schemeClr>
                </a:solidFill>
                <a:latin typeface="Neue Haas Grotesk Text Pro" panose="020B0504020202020204" pitchFamily="34" charset="0"/>
              </a:rPr>
              <a:t> </a:t>
            </a:r>
            <a:r>
              <a:rPr lang="de-DE" sz="1400" dirty="0" err="1">
                <a:solidFill>
                  <a:schemeClr val="accent1">
                    <a:lumMod val="40000"/>
                    <a:lumOff val="60000"/>
                  </a:schemeClr>
                </a:solidFill>
                <a:latin typeface="Neue Haas Grotesk Text Pro" panose="020B0504020202020204" pitchFamily="34" charset="0"/>
              </a:rPr>
              <a:t>term</a:t>
            </a:r>
            <a:r>
              <a:rPr lang="de-DE" sz="1400" dirty="0">
                <a:solidFill>
                  <a:schemeClr val="accent1">
                    <a:lumMod val="40000"/>
                    <a:lumOff val="60000"/>
                  </a:schemeClr>
                </a:solidFill>
                <a:latin typeface="Neue Haas Grotesk Text Pro" panose="020B0504020202020204" pitchFamily="34" charset="0"/>
              </a:rPr>
              <a:t> </a:t>
            </a:r>
          </a:p>
        </p:txBody>
      </p:sp>
      <p:sp>
        <p:nvSpPr>
          <p:cNvPr id="27" name="Textfeld 26">
            <a:extLst>
              <a:ext uri="{FF2B5EF4-FFF2-40B4-BE49-F238E27FC236}">
                <a16:creationId xmlns:a16="http://schemas.microsoft.com/office/drawing/2014/main" id="{760A150E-6D24-4467-934D-8E1FEAD9B243}"/>
              </a:ext>
            </a:extLst>
          </p:cNvPr>
          <p:cNvSpPr txBox="1"/>
          <p:nvPr/>
        </p:nvSpPr>
        <p:spPr>
          <a:xfrm>
            <a:off x="4332778" y="1945920"/>
            <a:ext cx="1483898" cy="523220"/>
          </a:xfrm>
          <a:prstGeom prst="rect">
            <a:avLst/>
          </a:prstGeom>
          <a:noFill/>
        </p:spPr>
        <p:txBody>
          <a:bodyPr wrap="square">
            <a:spAutoFit/>
          </a:bodyPr>
          <a:lstStyle/>
          <a:p>
            <a:r>
              <a:rPr lang="de-DE" sz="1400" dirty="0">
                <a:solidFill>
                  <a:schemeClr val="tx1">
                    <a:lumMod val="50000"/>
                    <a:lumOff val="50000"/>
                  </a:schemeClr>
                </a:solidFill>
                <a:latin typeface="Neue Haas Grotesk Text Pro" panose="020B0504020202020204" pitchFamily="34" charset="0"/>
              </a:rPr>
              <a:t>Center </a:t>
            </a:r>
            <a:r>
              <a:rPr lang="de-DE" sz="1400" dirty="0" err="1">
                <a:solidFill>
                  <a:schemeClr val="tx1">
                    <a:lumMod val="50000"/>
                    <a:lumOff val="50000"/>
                  </a:schemeClr>
                </a:solidFill>
                <a:latin typeface="Neue Haas Grotesk Text Pro" panose="020B0504020202020204" pitchFamily="34" charset="0"/>
              </a:rPr>
              <a:t>of</a:t>
            </a:r>
            <a:r>
              <a:rPr lang="de-DE" sz="1400" dirty="0">
                <a:solidFill>
                  <a:schemeClr val="tx1">
                    <a:lumMod val="50000"/>
                    <a:lumOff val="50000"/>
                  </a:schemeClr>
                </a:solidFill>
                <a:latin typeface="Neue Haas Grotesk Text Pro" panose="020B0504020202020204" pitchFamily="34" charset="0"/>
              </a:rPr>
              <a:t> </a:t>
            </a:r>
            <a:r>
              <a:rPr lang="de-DE" sz="1400" dirty="0" err="1">
                <a:solidFill>
                  <a:schemeClr val="tx1">
                    <a:lumMod val="50000"/>
                    <a:lumOff val="50000"/>
                  </a:schemeClr>
                </a:solidFill>
                <a:latin typeface="Neue Haas Grotesk Text Pro" panose="020B0504020202020204" pitchFamily="34" charset="0"/>
              </a:rPr>
              <a:t>optimization</a:t>
            </a:r>
            <a:r>
              <a:rPr lang="de-DE" sz="1400" dirty="0">
                <a:solidFill>
                  <a:schemeClr val="tx1">
                    <a:lumMod val="50000"/>
                    <a:lumOff val="50000"/>
                  </a:schemeClr>
                </a:solidFill>
                <a:latin typeface="Neue Haas Grotesk Text Pro" panose="020B0504020202020204" pitchFamily="34" charset="0"/>
              </a:rPr>
              <a:t>    </a:t>
            </a:r>
          </a:p>
        </p:txBody>
      </p:sp>
      <mc:AlternateContent xmlns:mc="http://schemas.openxmlformats.org/markup-compatibility/2006">
        <mc:Choice xmlns:a14="http://schemas.microsoft.com/office/drawing/2010/main" Requires="a14">
          <p:sp>
            <p:nvSpPr>
              <p:cNvPr id="28" name="Textfeld 27">
                <a:extLst>
                  <a:ext uri="{FF2B5EF4-FFF2-40B4-BE49-F238E27FC236}">
                    <a16:creationId xmlns:a16="http://schemas.microsoft.com/office/drawing/2014/main" id="{7D5445B0-4432-448A-8BA7-48DB0482797A}"/>
                  </a:ext>
                </a:extLst>
              </p:cNvPr>
              <p:cNvSpPr txBox="1"/>
              <p:nvPr/>
            </p:nvSpPr>
            <p:spPr>
              <a:xfrm>
                <a:off x="811053" y="5012046"/>
                <a:ext cx="10248526" cy="948978"/>
              </a:xfrm>
              <a:prstGeom prst="rect">
                <a:avLst/>
              </a:prstGeom>
              <a:noFill/>
            </p:spPr>
            <p:txBody>
              <a:bodyPr wrap="square" rtlCol="0">
                <a:spAutoFit/>
              </a:bodyPr>
              <a:lstStyle/>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A </a:t>
                </a:r>
                <a:r>
                  <a:rPr lang="de-DE" dirty="0" err="1">
                    <a:latin typeface="Neue Haas Grotesk Text Pro" panose="020B0504020202020204" pitchFamily="34" charset="0"/>
                  </a:rPr>
                  <a:t>realistic</a:t>
                </a:r>
                <a:r>
                  <a:rPr lang="de-DE" dirty="0">
                    <a:latin typeface="Neue Haas Grotesk Text Pro" panose="020B0504020202020204" pitchFamily="34" charset="0"/>
                  </a:rPr>
                  <a:t> </a:t>
                </a:r>
                <a:r>
                  <a:rPr lang="de-DE" dirty="0" err="1">
                    <a:latin typeface="Neue Haas Grotesk Text Pro" panose="020B0504020202020204" pitchFamily="34" charset="0"/>
                  </a:rPr>
                  <a:t>solution</a:t>
                </a:r>
                <a:r>
                  <a:rPr lang="de-DE" dirty="0">
                    <a:latin typeface="Neue Haas Grotesk Text Pro" panose="020B0504020202020204" pitchFamily="34" charset="0"/>
                  </a:rPr>
                  <a:t> </a:t>
                </a:r>
                <a:r>
                  <a:rPr lang="de-DE" dirty="0" err="1">
                    <a:latin typeface="Neue Haas Grotesk Text Pro" panose="020B0504020202020204" pitchFamily="34" charset="0"/>
                  </a:rPr>
                  <a:t>is</a:t>
                </a:r>
                <a:r>
                  <a:rPr lang="de-DE" dirty="0">
                    <a:latin typeface="Neue Haas Grotesk Text Pro" panose="020B0504020202020204" pitchFamily="34" charset="0"/>
                  </a:rPr>
                  <a:t> </a:t>
                </a:r>
                <a:r>
                  <a:rPr lang="de-DE" dirty="0" err="1">
                    <a:latin typeface="Neue Haas Grotesk Text Pro" panose="020B0504020202020204" pitchFamily="34" charset="0"/>
                  </a:rPr>
                  <a:t>more</a:t>
                </a:r>
                <a:r>
                  <a:rPr lang="de-DE" dirty="0">
                    <a:latin typeface="Neue Haas Grotesk Text Pro" panose="020B0504020202020204" pitchFamily="34" charset="0"/>
                  </a:rPr>
                  <a:t> </a:t>
                </a:r>
                <a:r>
                  <a:rPr lang="de-DE" dirty="0" err="1">
                    <a:latin typeface="Neue Haas Grotesk Text Pro" panose="020B0504020202020204" pitchFamily="34" charset="0"/>
                  </a:rPr>
                  <a:t>oriented</a:t>
                </a:r>
                <a:r>
                  <a:rPr lang="de-DE" dirty="0">
                    <a:latin typeface="Neue Haas Grotesk Text Pro" panose="020B0504020202020204" pitchFamily="34" charset="0"/>
                  </a:rPr>
                  <a:t> </a:t>
                </a:r>
                <a:r>
                  <a:rPr lang="de-DE" dirty="0" err="1">
                    <a:latin typeface="Neue Haas Grotesk Text Pro" panose="020B0504020202020204" pitchFamily="34" charset="0"/>
                  </a:rPr>
                  <a:t>towasrds</a:t>
                </a:r>
                <a:r>
                  <a:rPr lang="de-DE" dirty="0">
                    <a:latin typeface="Neue Haas Grotesk Text Pro" panose="020B0504020202020204" pitchFamily="34" charset="0"/>
                  </a:rPr>
                  <a:t>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max</m:t>
                            </m:r>
                          </m:fName>
                          <m:e>
                            <m:r>
                              <a:rPr lang="de-DE" b="0" i="1" smtClean="0">
                                <a:latin typeface="Cambria Math" panose="02040503050406030204" pitchFamily="18" charset="0"/>
                              </a:rPr>
                              <m:t> </m:t>
                            </m:r>
                          </m:e>
                        </m:func>
                      </m:sub>
                    </m:sSub>
                  </m:oMath>
                </a14:m>
                <a:endParaRPr lang="de-DE" b="0"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endParaRPr lang="de-DE" dirty="0">
                  <a:latin typeface="Neue Haas Grotesk Text Pro" panose="020B0504020202020204" pitchFamily="34" charset="0"/>
                </a:endParaRPr>
              </a:p>
              <a:p>
                <a:pPr marL="285750" indent="-285750">
                  <a:spcAft>
                    <a:spcPts val="100"/>
                  </a:spcAft>
                  <a:buClr>
                    <a:schemeClr val="tx2"/>
                  </a:buClr>
                  <a:buFont typeface="Wingdings" panose="05000000000000000000" pitchFamily="2" charset="2"/>
                  <a:buChar char="§"/>
                </a:pPr>
                <a:r>
                  <a:rPr lang="de-DE" dirty="0">
                    <a:latin typeface="Neue Haas Grotesk Text Pro" panose="020B0504020202020204" pitchFamily="34" charset="0"/>
                  </a:rPr>
                  <a:t>Calculate </a:t>
                </a:r>
                <a:r>
                  <a:rPr lang="de-DE" dirty="0" err="1">
                    <a:latin typeface="Neue Haas Grotesk Text Pro" panose="020B0504020202020204" pitchFamily="34" charset="0"/>
                  </a:rPr>
                  <a:t>the</a:t>
                </a:r>
                <a:r>
                  <a:rPr lang="de-DE" dirty="0">
                    <a:latin typeface="Neue Haas Grotesk Text Pro" panose="020B0504020202020204" pitchFamily="34" charset="0"/>
                  </a:rPr>
                  <a:t> total </a:t>
                </a:r>
                <a:r>
                  <a:rPr lang="de-DE" dirty="0" err="1">
                    <a:latin typeface="Neue Haas Grotesk Text Pro" panose="020B0504020202020204" pitchFamily="34" charset="0"/>
                  </a:rPr>
                  <a:t>duration</a:t>
                </a:r>
                <a:r>
                  <a:rPr lang="de-DE" dirty="0">
                    <a:latin typeface="Neue Haas Grotesk Text Pro" panose="020B0504020202020204" pitchFamily="34" charset="0"/>
                  </a:rPr>
                  <a:t> after </a:t>
                </a:r>
                <a:r>
                  <a:rPr lang="de-DE" dirty="0" err="1">
                    <a:latin typeface="Neue Haas Grotesk Text Pro" panose="020B0504020202020204" pitchFamily="34" charset="0"/>
                  </a:rPr>
                  <a:t>ground</a:t>
                </a:r>
                <a:r>
                  <a:rPr lang="de-DE" dirty="0">
                    <a:latin typeface="Neue Haas Grotesk Text Pro" panose="020B0504020202020204" pitchFamily="34" charset="0"/>
                  </a:rPr>
                  <a:t> </a:t>
                </a:r>
                <a:r>
                  <a:rPr lang="de-DE" dirty="0" err="1">
                    <a:latin typeface="Neue Haas Grotesk Text Pro" panose="020B0504020202020204" pitchFamily="34" charset="0"/>
                  </a:rPr>
                  <a:t>state</a:t>
                </a:r>
                <a:r>
                  <a:rPr lang="de-DE" dirty="0">
                    <a:latin typeface="Neue Haas Grotesk Text Pro" panose="020B0504020202020204" pitchFamily="34" charset="0"/>
                  </a:rPr>
                  <a:t> </a:t>
                </a:r>
                <a:r>
                  <a:rPr lang="de-DE" dirty="0" err="1">
                    <a:latin typeface="Neue Haas Grotesk Text Pro" panose="020B0504020202020204" pitchFamily="34" charset="0"/>
                  </a:rPr>
                  <a:t>determination</a:t>
                </a:r>
                <a:r>
                  <a:rPr lang="de-DE" dirty="0">
                    <a:latin typeface="Neue Haas Grotesk Text Pro" panose="020B0504020202020204" pitchFamily="34" charset="0"/>
                  </a:rPr>
                  <a:t> </a:t>
                </a:r>
                <a:r>
                  <a:rPr lang="de-DE" dirty="0" err="1">
                    <a:latin typeface="Neue Haas Grotesk Text Pro" panose="020B0504020202020204" pitchFamily="34" charset="0"/>
                  </a:rPr>
                  <a:t>as</a:t>
                </a:r>
                <a:r>
                  <a:rPr lang="de-DE" dirty="0">
                    <a:latin typeface="Neue Haas Grotesk Text Pro" panose="020B0504020202020204" pitchFamily="34" charset="0"/>
                  </a:rPr>
                  <a:t> </a:t>
                </a:r>
                <a:r>
                  <a:rPr lang="de-DE" dirty="0" err="1">
                    <a:latin typeface="Neue Haas Grotesk Text Pro" panose="020B0504020202020204" pitchFamily="34" charset="0"/>
                  </a:rPr>
                  <a:t>controlling</a:t>
                </a:r>
                <a:r>
                  <a:rPr lang="de-DE" dirty="0">
                    <a:latin typeface="Neue Haas Grotesk Text Pro" panose="020B0504020202020204" pitchFamily="34" charset="0"/>
                  </a:rPr>
                  <a:t> </a:t>
                </a:r>
                <a:r>
                  <a:rPr lang="de-DE" dirty="0" err="1">
                    <a:latin typeface="Neue Haas Grotesk Text Pro" panose="020B0504020202020204" pitchFamily="34" charset="0"/>
                  </a:rPr>
                  <a:t>instance</a:t>
                </a:r>
                <a:r>
                  <a:rPr lang="de-DE" dirty="0">
                    <a:latin typeface="Neue Haas Grotesk Text Pro" panose="020B0504020202020204" pitchFamily="34" charset="0"/>
                  </a:rPr>
                  <a:t> </a:t>
                </a:r>
              </a:p>
            </p:txBody>
          </p:sp>
        </mc:Choice>
        <mc:Fallback>
          <p:sp>
            <p:nvSpPr>
              <p:cNvPr id="28" name="Textfeld 27">
                <a:extLst>
                  <a:ext uri="{FF2B5EF4-FFF2-40B4-BE49-F238E27FC236}">
                    <a16:creationId xmlns:a16="http://schemas.microsoft.com/office/drawing/2014/main" id="{7D5445B0-4432-448A-8BA7-48DB0482797A}"/>
                  </a:ext>
                </a:extLst>
              </p:cNvPr>
              <p:cNvSpPr txBox="1">
                <a:spLocks noRot="1" noChangeAspect="1" noMove="1" noResize="1" noEditPoints="1" noAdjustHandles="1" noChangeArrowheads="1" noChangeShapeType="1" noTextEdit="1"/>
              </p:cNvSpPr>
              <p:nvPr/>
            </p:nvSpPr>
            <p:spPr>
              <a:xfrm>
                <a:off x="811053" y="5012046"/>
                <a:ext cx="10248526" cy="948978"/>
              </a:xfrm>
              <a:prstGeom prst="rect">
                <a:avLst/>
              </a:prstGeom>
              <a:blipFill>
                <a:blip r:embed="rId9"/>
                <a:stretch>
                  <a:fillRect l="-357" t="-3205" b="-8974"/>
                </a:stretch>
              </a:blipFill>
            </p:spPr>
            <p:txBody>
              <a:bodyPr/>
              <a:lstStyle/>
              <a:p>
                <a:r>
                  <a:rPr lang="de-DE">
                    <a:noFill/>
                  </a:rPr>
                  <a:t> </a:t>
                </a:r>
              </a:p>
            </p:txBody>
          </p:sp>
        </mc:Fallback>
      </mc:AlternateContent>
      <p:sp>
        <p:nvSpPr>
          <p:cNvPr id="5" name="Textfeld 4">
            <a:extLst>
              <a:ext uri="{FF2B5EF4-FFF2-40B4-BE49-F238E27FC236}">
                <a16:creationId xmlns:a16="http://schemas.microsoft.com/office/drawing/2014/main" id="{DAC77B2C-5FDE-D921-EFFB-ABC5BB70D311}"/>
              </a:ext>
            </a:extLst>
          </p:cNvPr>
          <p:cNvSpPr txBox="1"/>
          <p:nvPr/>
        </p:nvSpPr>
        <p:spPr>
          <a:xfrm>
            <a:off x="4939264" y="5012422"/>
            <a:ext cx="1079999"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Neue Haas Grotesk Text Pro"/>
                <a:ea typeface="Calibri"/>
                <a:cs typeface="Calibri"/>
              </a:rPr>
              <a:t>towards</a:t>
            </a:r>
          </a:p>
        </p:txBody>
      </p:sp>
    </p:spTree>
    <p:extLst>
      <p:ext uri="{BB962C8B-B14F-4D97-AF65-F5344CB8AC3E}">
        <p14:creationId xmlns:p14="http://schemas.microsoft.com/office/powerpoint/2010/main" val="2967851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ADB7044B-5368-4EEC-B0EB-CD61FD242157}" vid="{0A8283FE-F03B-48F9-8DBB-1855E46F32C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0</TotalTime>
  <Words>1894</Words>
  <Application>Microsoft Office PowerPoint</Application>
  <PresentationFormat>Breitbild</PresentationFormat>
  <Paragraphs>335</Paragraphs>
  <Slides>24</Slides>
  <Notes>14</Notes>
  <HiddenSlides>3</HiddenSlides>
  <MMClips>0</MMClips>
  <ScaleCrop>false</ScaleCrop>
  <HeadingPairs>
    <vt:vector size="4" baseType="variant">
      <vt:variant>
        <vt:lpstr>Design</vt:lpstr>
      </vt:variant>
      <vt:variant>
        <vt:i4>1</vt:i4>
      </vt:variant>
      <vt:variant>
        <vt:lpstr>Folientitel</vt:lpstr>
      </vt:variant>
      <vt:variant>
        <vt:i4>24</vt:i4>
      </vt:variant>
    </vt:vector>
  </HeadingPairs>
  <TitlesOfParts>
    <vt:vector size="25" baseType="lpstr">
      <vt:lpstr>Design1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Maurice Rieger</dc:creator>
  <cp:lastModifiedBy>Maurice Rieger</cp:lastModifiedBy>
  <cp:revision>753</cp:revision>
  <dcterms:created xsi:type="dcterms:W3CDTF">2023-01-07T14:04:58Z</dcterms:created>
  <dcterms:modified xsi:type="dcterms:W3CDTF">2024-05-05T09:22:47Z</dcterms:modified>
</cp:coreProperties>
</file>