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Versuchsidee</a:t>
            </a:r>
          </a:p>
          <a:p>
            <a:pPr/>
            <a:r>
              <a:t>HoloLens-Applikation</a:t>
            </a:r>
          </a:p>
          <a:p>
            <a:pPr/>
            <a:r>
              <a:t>Räumliche Audio-Wiedergabe (3D-Audio)</a:t>
            </a:r>
          </a:p>
          <a:p>
            <a:pPr/>
            <a:r>
              <a:t>Ablauf des Hörversuchs</a:t>
            </a:r>
          </a:p>
          <a:p>
            <a:pPr/>
            <a:r>
              <a:t>Audioszenen im Hörversuch</a:t>
            </a:r>
          </a:p>
          <a:p>
            <a:pPr/>
            <a:r>
              <a:t>Ergebnisse der Hörversuche</a:t>
            </a:r>
          </a:p>
          <a:p>
            <a:pPr/>
            <a:r>
              <a:t>Erkenntnisse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Erstellung einer virtuellen Welt mit Blender</a:t>
            </a:r>
          </a:p>
          <a:p>
            <a:pPr/>
            <a:r>
              <a:t>Entwicklung einer HoloLens-App mit Unity</a:t>
            </a:r>
          </a:p>
          <a:p>
            <a:pPr/>
            <a:r>
              <a:t>Hologramm der virtuellen Welt auf Tisch projiziert </a:t>
            </a:r>
          </a:p>
          <a:p>
            <a:pPr/>
            <a:r>
              <a:t>räumliche Audiowiedergabe </a:t>
            </a:r>
          </a:p>
          <a:p>
            <a:pPr/>
            <a:r>
              <a:t>intuitive AR-Benutzeroberfläche </a:t>
            </a:r>
          </a:p>
          <a:p>
            <a:pPr/>
            <a:r>
              <a:t>Speicherung der Probandenantworten und Position der gehörten Schallquellequelle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Implementierung über „Microsoft Spatial Audio“ und „Microsoft HRTF-Spatializer“</a:t>
            </a:r>
          </a:p>
          <a:p>
            <a:pPr/>
            <a:r>
              <a:t>binaurale Wiedergabe über Kopfhörer der MS HoloLens</a:t>
            </a:r>
          </a:p>
          <a:p>
            <a:pPr/>
            <a:r>
              <a:t>Anpassung der Audio-Signale durch:</a:t>
            </a:r>
          </a:p>
          <a:p>
            <a:pPr/>
            <a:r>
              <a:t>kopfbezogene Übertragungsfunktionen</a:t>
            </a:r>
          </a:p>
          <a:p>
            <a:pPr/>
            <a:r>
              <a:t>Auralisation durch Simulation der Raumakustik mittels implementierten Raummodells</a:t>
            </a:r>
          </a:p>
          <a:p>
            <a:pPr/>
            <a:r>
              <a:t>Raycast mit Emitter (Audiodatei), Listener(Kamera) und Occluder(Wand und Objekte )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Virtuelle Welt wurde auf Tisch projiziert</a:t>
            </a:r>
          </a:p>
          <a:p>
            <a:pPr/>
            <a:r>
              <a:t>Räumliche Wiedergabe 5  verschiedener Hörereignisse</a:t>
            </a:r>
          </a:p>
          <a:p>
            <a:pPr/>
            <a:r>
              <a:t>Probanden mussten:</a:t>
            </a:r>
          </a:p>
          <a:p>
            <a:pPr/>
            <a:r>
              <a:t> Schallquelle lokalisieren</a:t>
            </a:r>
          </a:p>
          <a:p>
            <a:pPr/>
            <a:r>
              <a:t> Fragen beantworten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Szene 1: Adlerschrei im Nest </a:t>
            </a:r>
          </a:p>
          <a:p>
            <a:pPr marL="271638" indent="-271638">
              <a:buSzPct val="75000"/>
              <a:buChar char="-"/>
            </a:pPr>
            <a:r>
              <a:t>Szene 2: Wolfsheulen auf schwarzem Wolf, nicht auf Weißem</a:t>
            </a:r>
          </a:p>
          <a:p>
            <a:pPr marL="271638" indent="-271638">
              <a:buSzPct val="75000"/>
              <a:buChar char="-"/>
            </a:pPr>
            <a:r>
              <a:t>Szene 3: Kirchenglocken; Mono-Wiedergabe</a:t>
            </a:r>
          </a:p>
          <a:p>
            <a:pPr marL="271638" indent="-271638">
              <a:buSzPct val="75000"/>
              <a:buChar char="-"/>
            </a:pPr>
            <a:r>
              <a:t>Szene 4: Adlerschrei über dem Probanden</a:t>
            </a:r>
          </a:p>
          <a:p>
            <a:pPr marL="271638" indent="-271638">
              <a:buSzPct val="75000"/>
              <a:buChar char="-"/>
            </a:pPr>
            <a:r>
              <a:t>Szene 5: Wasserrauschen mit zwei Schallquellen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für alle Szenen Visualisiert </a:t>
            </a:r>
          </a:p>
          <a:p>
            <a:pPr marL="271638" indent="-271638">
              <a:buSzPct val="75000"/>
              <a:buChar char="-"/>
            </a:pPr>
            <a:r>
              <a:t>rosa = wirkliche virtuelle Schallquelle </a:t>
            </a:r>
          </a:p>
          <a:p>
            <a:pPr marL="271638" indent="-271638">
              <a:buSzPct val="75000"/>
              <a:buChar char="-"/>
            </a:pPr>
            <a:r>
              <a:t>rot = vom Probanden platzierte Schallquelle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Analyse der Fragen durch Histogramme</a:t>
            </a:r>
          </a:p>
          <a:p>
            <a:pPr marL="271638" indent="-271638">
              <a:buSzPct val="75000"/>
              <a:buChar char="-"/>
            </a:pPr>
            <a:r>
              <a:t>Betrachtung des Realismus der räumlichen Wiedergabe und des Wohlbefindens </a:t>
            </a:r>
          </a:p>
          <a:p>
            <a:pPr marL="271638" indent="-271638">
              <a:buSzPct val="75000"/>
              <a:buChar char="-"/>
            </a:pPr>
            <a:r>
              <a:t>sehr realistische räumliche Audio-Wiedergabe</a:t>
            </a:r>
          </a:p>
          <a:p>
            <a:pPr marL="271638" indent="-271638">
              <a:buSzPct val="75000"/>
              <a:buChar char="-"/>
            </a:pPr>
            <a:r>
              <a:t>sehr unheimliche Darbietung </a:t>
            </a:r>
          </a:p>
          <a:p>
            <a:pPr/>
            <a:r>
              <a:t>- so wurde es auch für die letzte Frage betrachtet und für alle Szenen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Szene 1: </a:t>
            </a:r>
          </a:p>
          <a:p>
            <a:pPr/>
            <a:r>
              <a:t>- Es konnte nicht festgestellt werden, dass der Schrei aus dem Nest und nicht aus dem Vogel kommt. </a:t>
            </a:r>
          </a:p>
          <a:p>
            <a:pPr marL="271638" indent="-271638">
              <a:buSzPct val="75000"/>
              <a:buChar char="-"/>
            </a:pPr>
            <a:r>
              <a:t>wurde als plausible Wiedergabe wahrgenommen</a:t>
            </a:r>
          </a:p>
          <a:p>
            <a:pPr/>
          </a:p>
          <a:p>
            <a:pPr/>
            <a:r>
              <a:t>Szene 2: Lokalisation bei falschen Wolf</a:t>
            </a:r>
          </a:p>
          <a:p>
            <a:pPr marL="271638" indent="-271638">
              <a:buSzPct val="75000"/>
              <a:buChar char="-"/>
            </a:pPr>
            <a:r>
              <a:t>weißer Wolf war größer und offensichtlicher</a:t>
            </a:r>
          </a:p>
          <a:p>
            <a:pPr/>
          </a:p>
          <a:p>
            <a:pPr/>
            <a:r>
              <a:t>Szene 3: Ohne Räumliche Audio-Wiedergabe wurde das Geräusch, nur durch inhaltlichen Kontext im Glockenturm wahrgenommen</a:t>
            </a:r>
          </a:p>
          <a:p>
            <a:pPr marL="271638" indent="-271638">
              <a:buSzPct val="75000"/>
              <a:buChar char="-"/>
            </a:pPr>
            <a:r>
              <a:t>Wiedergabe wurde als umplausibel wahrgenommen</a:t>
            </a:r>
          </a:p>
          <a:p>
            <a:pPr/>
          </a:p>
          <a:p>
            <a:pPr/>
            <a:r>
              <a:t>Szene 4: Adler konnte nicht entdeckt werden, räumliche Wiedergabe ist nicht gut genug um auf Adler in der Luft hinzuweisen</a:t>
            </a:r>
          </a:p>
          <a:p>
            <a:pPr/>
          </a:p>
          <a:p>
            <a:pPr/>
            <a:r>
              <a:t>Szene 5: Schallquelle wurde fast nur am oberen Ende des Fluss lokalisiert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Visuelles und inhaltlicher Kontext haben eher die Position der lokalisierten Schallwelle bestimmt</a:t>
            </a:r>
          </a:p>
          <a:p>
            <a:pPr marL="271638" indent="-271638">
              <a:buSzPct val="75000"/>
              <a:buChar char="-"/>
            </a:pPr>
            <a:r>
              <a:t>Lokalisation war ungenau und variierte in der Horizontalebene</a:t>
            </a:r>
          </a:p>
          <a:p>
            <a:pPr/>
            <a:r>
              <a:t>Räumliche Audio-Wiedergabe sollte, wenn die genaue Lokalisation wichtig ist,</a:t>
            </a:r>
          </a:p>
          <a:p>
            <a:pPr/>
            <a:r>
              <a:t>nicht ohne Visualisierung und inhaltlichen Kontext verwendet werden.</a:t>
            </a:r>
          </a:p>
          <a:p>
            <a:pPr/>
          </a:p>
          <a:p>
            <a:pPr/>
            <a:r>
              <a:t>- räumliche Wiedergabe wurde als plausibel und realistisch wahrgenommen</a:t>
            </a:r>
          </a:p>
          <a:p>
            <a:pPr marL="271638" indent="-271638">
              <a:buSzPct val="75000"/>
              <a:buChar char="-"/>
            </a:pPr>
            <a:r>
              <a:t>je realistischer desto unheimlicher </a:t>
            </a:r>
          </a:p>
          <a:p>
            <a:pPr/>
          </a:p>
          <a:p>
            <a:pPr marL="271638" indent="-271638">
              <a:buSzPct val="75000"/>
              <a:buChar char="-"/>
            </a:pPr>
            <a:r>
              <a:t>steigernder Realismus kann AR- und VR-Inhalte plausibler werden lassen</a:t>
            </a:r>
          </a:p>
          <a:p>
            <a:pPr marL="271638" indent="-271638">
              <a:buSzPct val="75000"/>
              <a:buChar char="-"/>
            </a:pPr>
            <a:r>
              <a:t>kann aber auch Unwohlsein auslösen</a:t>
            </a:r>
          </a:p>
          <a:p>
            <a:pPr marL="271638" indent="-271638">
              <a:buSzPct val="75000"/>
              <a:buChar char="-"/>
            </a:pPr>
            <a:r>
              <a:t>oder sogar Phobien und Ängste auslösen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pic>
        <p:nvPicPr>
          <p:cNvPr id="17" name="Bild" descr="Bild"/>
          <p:cNvPicPr>
            <a:picLocks noChangeAspect="1"/>
          </p:cNvPicPr>
          <p:nvPr/>
        </p:nvPicPr>
        <p:blipFill>
          <a:blip r:embed="rId2">
            <a:alphaModFix amt="19644"/>
            <a:extLst/>
          </a:blip>
          <a:srcRect l="3578" t="0" r="3578" b="7156"/>
          <a:stretch>
            <a:fillRect/>
          </a:stretch>
        </p:blipFill>
        <p:spPr>
          <a:xfrm>
            <a:off x="-881251" y="-46794"/>
            <a:ext cx="26146502" cy="13809415"/>
          </a:xfrm>
          <a:prstGeom prst="rect">
            <a:avLst/>
          </a:prstGeom>
          <a:ln w="12700"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1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46432" y="444981"/>
            <a:ext cx="5187361" cy="173989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–Christian Bauer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 defTabSz="821531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123" name="„Zitat hier eingeben.“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821531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124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5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126" name="Hochschule Emden/Leer,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Emden/Leer,  		23.05.2018	</a:t>
            </a:r>
          </a:p>
        </p:txBody>
      </p:sp>
      <p:sp>
        <p:nvSpPr>
          <p:cNvPr id="127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eite"/>
          <p:cNvSpPr txBox="1"/>
          <p:nvPr/>
        </p:nvSpPr>
        <p:spPr>
          <a:xfrm>
            <a:off x="11584812" y="12823626"/>
            <a:ext cx="121437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Seite  </a:t>
            </a:r>
          </a:p>
        </p:txBody>
      </p:sp>
      <p:sp>
        <p:nvSpPr>
          <p:cNvPr id="136" name="Foliennummer"/>
          <p:cNvSpPr txBox="1"/>
          <p:nvPr>
            <p:ph type="sldNum" sz="quarter" idx="2"/>
          </p:nvPr>
        </p:nvSpPr>
        <p:spPr>
          <a:xfrm>
            <a:off x="12655446" y="12823626"/>
            <a:ext cx="579248" cy="60007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7" name="Linie"/>
          <p:cNvSpPr/>
          <p:nvPr/>
        </p:nvSpPr>
        <p:spPr>
          <a:xfrm>
            <a:off x="-53694" y="12612741"/>
            <a:ext cx="2449138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8" name="Bachelorarbeit: 3D-Audio in Mixed-Reality"/>
          <p:cNvSpPr txBox="1"/>
          <p:nvPr/>
        </p:nvSpPr>
        <p:spPr>
          <a:xfrm>
            <a:off x="200404" y="12823626"/>
            <a:ext cx="742954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Bachelorarbeit: 3D-Audio in Mixed-Reality	</a:t>
            </a:r>
          </a:p>
        </p:txBody>
      </p:sp>
      <p:sp>
        <p:nvSpPr>
          <p:cNvPr id="139" name="23.05.2018"/>
          <p:cNvSpPr txBox="1"/>
          <p:nvPr/>
        </p:nvSpPr>
        <p:spPr>
          <a:xfrm>
            <a:off x="21466006" y="12823626"/>
            <a:ext cx="262016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23.05.2018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ie"/>
          <p:cNvSpPr/>
          <p:nvPr/>
        </p:nvSpPr>
        <p:spPr>
          <a:xfrm>
            <a:off x="-53694" y="12612741"/>
            <a:ext cx="2449138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7" name="Bachelorarbeit: 3D-Audio in Mixed-Reality"/>
          <p:cNvSpPr txBox="1"/>
          <p:nvPr/>
        </p:nvSpPr>
        <p:spPr>
          <a:xfrm>
            <a:off x="200404" y="12823626"/>
            <a:ext cx="742954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Bachelorarbeit: 3D-Audio in Mixed-Reality	</a:t>
            </a:r>
          </a:p>
        </p:txBody>
      </p:sp>
      <p:sp>
        <p:nvSpPr>
          <p:cNvPr id="148" name="23.05.2018"/>
          <p:cNvSpPr txBox="1"/>
          <p:nvPr/>
        </p:nvSpPr>
        <p:spPr>
          <a:xfrm>
            <a:off x="21466006" y="12823626"/>
            <a:ext cx="262016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23.05.2018	</a:t>
            </a:r>
          </a:p>
        </p:txBody>
      </p:sp>
      <p:sp>
        <p:nvSpPr>
          <p:cNvPr id="149" name="Seite"/>
          <p:cNvSpPr txBox="1"/>
          <p:nvPr/>
        </p:nvSpPr>
        <p:spPr>
          <a:xfrm>
            <a:off x="10511792" y="12823626"/>
            <a:ext cx="121437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Seite  </a:t>
            </a:r>
          </a:p>
        </p:txBody>
      </p:sp>
      <p:pic>
        <p:nvPicPr>
          <p:cNvPr id="15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4604" y="468793"/>
            <a:ext cx="4119189" cy="138161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7" name="Titel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8" name="Textebene 1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0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31" name="Hochschule Emden/Leer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		23.05.2018	</a:t>
            </a:r>
          </a:p>
        </p:txBody>
      </p:sp>
      <p:sp>
        <p:nvSpPr>
          <p:cNvPr id="32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33" name="Foliennumm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1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2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43" name="Hochschule Emden/Leer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 		23.05.2018	</a:t>
            </a:r>
          </a:p>
        </p:txBody>
      </p:sp>
      <p:sp>
        <p:nvSpPr>
          <p:cNvPr id="44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ild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el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54" name="Textebene 1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6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57" name="Hochschule Emden/Leer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  		23.05.2018	</a:t>
            </a:r>
          </a:p>
        </p:txBody>
      </p:sp>
      <p:sp>
        <p:nvSpPr>
          <p:cNvPr id="58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59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el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68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69" name="Hochschule Emden/Leer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  		23.05.2018	</a:t>
            </a:r>
          </a:p>
        </p:txBody>
      </p:sp>
      <p:sp>
        <p:nvSpPr>
          <p:cNvPr id="70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71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9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el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8" name="Textebene 1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9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ebene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7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98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99" name="Hochschule Emden/Leer,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Emden/Leer,  		23.05.2018	</a:t>
            </a:r>
          </a:p>
        </p:txBody>
      </p:sp>
      <p:sp>
        <p:nvSpPr>
          <p:cNvPr id="100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ild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" name="Bild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Bild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12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113" name="Hochschule Emden/Leer,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Emden/Leer,  		23.05.2018	</a:t>
            </a:r>
          </a:p>
        </p:txBody>
      </p:sp>
      <p:sp>
        <p:nvSpPr>
          <p:cNvPr id="114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115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4387453" y="5953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848398" y="2805031"/>
            <a:ext cx="20687204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Linie"/>
          <p:cNvSpPr/>
          <p:nvPr/>
        </p:nvSpPr>
        <p:spPr>
          <a:xfrm>
            <a:off x="-53694" y="12612741"/>
            <a:ext cx="2449138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" name="Bachelorarbeit: 3D-Audio in Mixed-Reality"/>
          <p:cNvSpPr txBox="1"/>
          <p:nvPr/>
        </p:nvSpPr>
        <p:spPr>
          <a:xfrm>
            <a:off x="200404" y="12823626"/>
            <a:ext cx="742954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Bachelorarbeit: 3D-Audio in Mixed-Reality	</a:t>
            </a:r>
          </a:p>
        </p:txBody>
      </p:sp>
      <p:sp>
        <p:nvSpPr>
          <p:cNvPr id="6" name="23.05.2018"/>
          <p:cNvSpPr txBox="1"/>
          <p:nvPr/>
        </p:nvSpPr>
        <p:spPr>
          <a:xfrm>
            <a:off x="21466006" y="12823626"/>
            <a:ext cx="262016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23.05.2018	</a:t>
            </a:r>
          </a:p>
        </p:txBody>
      </p:sp>
      <p:sp>
        <p:nvSpPr>
          <p:cNvPr id="7" name="Seite"/>
          <p:cNvSpPr txBox="1"/>
          <p:nvPr/>
        </p:nvSpPr>
        <p:spPr>
          <a:xfrm>
            <a:off x="11584812" y="12823626"/>
            <a:ext cx="121437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Seite  </a:t>
            </a:r>
          </a:p>
        </p:txBody>
      </p:sp>
      <p:pic>
        <p:nvPicPr>
          <p:cNvPr id="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4604" y="468793"/>
            <a:ext cx="4119189" cy="138161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liennummer"/>
          <p:cNvSpPr txBox="1"/>
          <p:nvPr>
            <p:ph type="sldNum" sz="quarter" idx="2"/>
          </p:nvPr>
        </p:nvSpPr>
        <p:spPr>
          <a:xfrm>
            <a:off x="12602629" y="12810926"/>
            <a:ext cx="607492" cy="625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00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444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889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2333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778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222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667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111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„Analyse der Lokalisationsfähigkeit und des Darbietungsempfindens des Menschen für 3D-Audio in einer Mixed-Reality-Umgebung“"/>
          <p:cNvSpPr txBox="1"/>
          <p:nvPr>
            <p:ph type="ctrTitle"/>
          </p:nvPr>
        </p:nvSpPr>
        <p:spPr>
          <a:xfrm>
            <a:off x="1294665" y="2436502"/>
            <a:ext cx="21794670" cy="4744456"/>
          </a:xfrm>
          <a:prstGeom prst="rect">
            <a:avLst/>
          </a:prstGeom>
        </p:spPr>
        <p:txBody>
          <a:bodyPr anchor="ctr"/>
          <a:lstStyle>
            <a:lvl1pPr defTabSz="584200">
              <a:defRPr b="1" sz="7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„Analyse der Lokalisationsfähigkeit und des Darbietungsempfindens des Menschen für 3D-Audio in einer Mixed-Reality-Umgebung“</a:t>
            </a:r>
          </a:p>
        </p:txBody>
      </p:sp>
      <p:sp>
        <p:nvSpPr>
          <p:cNvPr id="161" name="Kolloquium von Hendrik Park…"/>
          <p:cNvSpPr txBox="1"/>
          <p:nvPr/>
        </p:nvSpPr>
        <p:spPr>
          <a:xfrm>
            <a:off x="1294665" y="6754502"/>
            <a:ext cx="21794670" cy="4744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defTabSz="584200"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Kolloquium von Hendrik Park</a:t>
            </a:r>
          </a:p>
          <a:p>
            <a:pPr defTabSz="584200"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23.05.19</a:t>
            </a:r>
          </a:p>
          <a:p>
            <a:pPr defTabSz="584200"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Studiengang Medientechnik B. Eng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obandenantworten zur Audioszene 2"/>
          <p:cNvSpPr txBox="1"/>
          <p:nvPr>
            <p:ph type="title"/>
          </p:nvPr>
        </p:nvSpPr>
        <p:spPr>
          <a:xfrm>
            <a:off x="4387453" y="499665"/>
            <a:ext cx="15609094" cy="3036095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/>
            <a:r>
              <a:t>Probandenantworten zur Audioszene 2</a:t>
            </a:r>
          </a:p>
        </p:txBody>
      </p:sp>
      <p:sp>
        <p:nvSpPr>
          <p:cNvPr id="2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671" y="4423610"/>
            <a:ext cx="11457384" cy="675508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hteck"/>
          <p:cNvSpPr/>
          <p:nvPr/>
        </p:nvSpPr>
        <p:spPr>
          <a:xfrm>
            <a:off x="5390241" y="4385626"/>
            <a:ext cx="2147250" cy="491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4" name="Rechteck"/>
          <p:cNvSpPr/>
          <p:nvPr/>
        </p:nvSpPr>
        <p:spPr>
          <a:xfrm>
            <a:off x="9684429" y="10595926"/>
            <a:ext cx="2147249" cy="491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5" name="Rechteck"/>
          <p:cNvSpPr/>
          <p:nvPr/>
        </p:nvSpPr>
        <p:spPr>
          <a:xfrm>
            <a:off x="786491" y="10595926"/>
            <a:ext cx="2147250" cy="491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6" name="realistisch"/>
          <p:cNvSpPr txBox="1"/>
          <p:nvPr/>
        </p:nvSpPr>
        <p:spPr>
          <a:xfrm>
            <a:off x="9890143" y="10569294"/>
            <a:ext cx="2319072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/>
            </a:lvl1pPr>
          </a:lstStyle>
          <a:p>
            <a:pPr/>
            <a:r>
              <a:t>realistisch</a:t>
            </a:r>
          </a:p>
        </p:txBody>
      </p:sp>
      <p:sp>
        <p:nvSpPr>
          <p:cNvPr id="217" name="unrealistisch"/>
          <p:cNvSpPr txBox="1"/>
          <p:nvPr/>
        </p:nvSpPr>
        <p:spPr>
          <a:xfrm>
            <a:off x="153968" y="10569294"/>
            <a:ext cx="2855723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/>
            </a:lvl1pPr>
          </a:lstStyle>
          <a:p>
            <a:pPr/>
            <a:r>
              <a:t>unrealistisch</a:t>
            </a:r>
          </a:p>
        </p:txBody>
      </p:sp>
      <p:sp>
        <p:nvSpPr>
          <p:cNvPr id="218" name="Wie realistisch wirkt das Geräusch?"/>
          <p:cNvSpPr txBox="1"/>
          <p:nvPr/>
        </p:nvSpPr>
        <p:spPr>
          <a:xfrm>
            <a:off x="2488359" y="4257405"/>
            <a:ext cx="795101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/>
            </a:lvl1pPr>
          </a:lstStyle>
          <a:p>
            <a:pPr/>
            <a:r>
              <a:t>Wie realistisch wirkt das Geräusch? </a:t>
            </a:r>
          </a:p>
        </p:txBody>
      </p:sp>
      <p:grpSp>
        <p:nvGrpSpPr>
          <p:cNvPr id="228" name="Gruppieren"/>
          <p:cNvGrpSpPr/>
          <p:nvPr/>
        </p:nvGrpSpPr>
        <p:grpSpPr>
          <a:xfrm>
            <a:off x="12383744" y="4114641"/>
            <a:ext cx="11846288" cy="7186371"/>
            <a:chOff x="0" y="0"/>
            <a:chExt cx="11846286" cy="7186370"/>
          </a:xfrm>
        </p:grpSpPr>
        <p:grpSp>
          <p:nvGrpSpPr>
            <p:cNvPr id="224" name="Gruppieren"/>
            <p:cNvGrpSpPr/>
            <p:nvPr/>
          </p:nvGrpSpPr>
          <p:grpSpPr>
            <a:xfrm>
              <a:off x="0" y="0"/>
              <a:ext cx="11544718" cy="7186371"/>
              <a:chOff x="0" y="0"/>
              <a:chExt cx="11544717" cy="7186370"/>
            </a:xfrm>
          </p:grpSpPr>
          <p:grpSp>
            <p:nvGrpSpPr>
              <p:cNvPr id="222" name="Gruppieren"/>
              <p:cNvGrpSpPr/>
              <p:nvPr/>
            </p:nvGrpSpPr>
            <p:grpSpPr>
              <a:xfrm>
                <a:off x="0" y="227998"/>
                <a:ext cx="11544718" cy="6958373"/>
                <a:chOff x="0" y="0"/>
                <a:chExt cx="11544717" cy="6958372"/>
              </a:xfrm>
            </p:grpSpPr>
            <p:pic>
              <p:nvPicPr>
                <p:cNvPr id="219" name="Bild" descr="Bild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544718" cy="680657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20" name="Rechteck"/>
                <p:cNvSpPr/>
                <p:nvPr/>
              </p:nvSpPr>
              <p:spPr>
                <a:xfrm>
                  <a:off x="345509" y="6222014"/>
                  <a:ext cx="2303984" cy="7363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/>
                  </a:pPr>
                </a:p>
              </p:txBody>
            </p:sp>
            <p:sp>
              <p:nvSpPr>
                <p:cNvPr id="221" name="Rechteck"/>
                <p:cNvSpPr/>
                <p:nvPr/>
              </p:nvSpPr>
              <p:spPr>
                <a:xfrm>
                  <a:off x="9211696" y="6222014"/>
                  <a:ext cx="2303985" cy="7363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/>
                  </a:pPr>
                </a:p>
              </p:txBody>
            </p:sp>
          </p:grpSp>
          <p:sp>
            <p:nvSpPr>
              <p:cNvPr id="223" name="Rechteck"/>
              <p:cNvSpPr/>
              <p:nvPr/>
            </p:nvSpPr>
            <p:spPr>
              <a:xfrm>
                <a:off x="4620367" y="0"/>
                <a:ext cx="2620170" cy="7363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225" name="Wie unheimlich wirkt die Darbietung?"/>
            <p:cNvSpPr txBox="1"/>
            <p:nvPr/>
          </p:nvSpPr>
          <p:spPr>
            <a:xfrm>
              <a:off x="1631803" y="80841"/>
              <a:ext cx="8281113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Wie unheimlich wirkt die Darbietung? </a:t>
              </a:r>
            </a:p>
          </p:txBody>
        </p:sp>
        <p:sp>
          <p:nvSpPr>
            <p:cNvPr id="226" name="unheimlich"/>
            <p:cNvSpPr txBox="1"/>
            <p:nvPr/>
          </p:nvSpPr>
          <p:spPr>
            <a:xfrm>
              <a:off x="9357340" y="6454654"/>
              <a:ext cx="248894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unheimlich</a:t>
              </a:r>
            </a:p>
          </p:txBody>
        </p:sp>
        <p:sp>
          <p:nvSpPr>
            <p:cNvPr id="227" name="angenehm"/>
            <p:cNvSpPr txBox="1"/>
            <p:nvPr/>
          </p:nvSpPr>
          <p:spPr>
            <a:xfrm>
              <a:off x="353611" y="6454654"/>
              <a:ext cx="2462404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angenehm</a:t>
              </a:r>
            </a:p>
          </p:txBody>
        </p:sp>
      </p:grpSp>
      <p:sp>
        <p:nvSpPr>
          <p:cNvPr id="229" name="absolute Häufigkeit"/>
          <p:cNvSpPr txBox="1"/>
          <p:nvPr/>
        </p:nvSpPr>
        <p:spPr>
          <a:xfrm rot="16200000">
            <a:off x="11361952" y="7037368"/>
            <a:ext cx="387510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/>
            </a:lvl1pPr>
          </a:lstStyle>
          <a:p>
            <a:pPr/>
            <a:r>
              <a:t>absolute Häufigkeit</a:t>
            </a:r>
          </a:p>
        </p:txBody>
      </p:sp>
      <p:sp>
        <p:nvSpPr>
          <p:cNvPr id="230" name="absolute Häufigkeit"/>
          <p:cNvSpPr txBox="1"/>
          <p:nvPr/>
        </p:nvSpPr>
        <p:spPr>
          <a:xfrm rot="16200000">
            <a:off x="-494799" y="7363338"/>
            <a:ext cx="3875101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/>
            </a:lvl1pPr>
          </a:lstStyle>
          <a:p>
            <a:pPr/>
            <a:r>
              <a:t>absolute Häufigkeit</a:t>
            </a:r>
          </a:p>
        </p:txBody>
      </p:sp>
      <p:sp>
        <p:nvSpPr>
          <p:cNvPr id="231" name="Rechteck"/>
          <p:cNvSpPr/>
          <p:nvPr/>
        </p:nvSpPr>
        <p:spPr>
          <a:xfrm>
            <a:off x="13607499" y="5343786"/>
            <a:ext cx="259560" cy="40507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2" name="Rechteck"/>
          <p:cNvSpPr/>
          <p:nvPr/>
        </p:nvSpPr>
        <p:spPr>
          <a:xfrm>
            <a:off x="1665555" y="5343786"/>
            <a:ext cx="259560" cy="40507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eobachtungen zu den Audioszen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Beobachtungen zu den Audioszenen</a:t>
            </a:r>
          </a:p>
        </p:txBody>
      </p:sp>
      <p:sp>
        <p:nvSpPr>
          <p:cNvPr id="2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38" name="Tabelle"/>
          <p:cNvGraphicFramePr/>
          <p:nvPr/>
        </p:nvGraphicFramePr>
        <p:xfrm>
          <a:off x="1905024" y="2892642"/>
          <a:ext cx="20573952" cy="95219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629569"/>
                <a:gridCol w="4629569"/>
                <a:gridCol w="5657406"/>
                <a:gridCol w="5657406"/>
              </a:tblGrid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Audioszene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Position der virtuellen Schallquelle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Lokalisierte Position der Schallquelle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Auffällige Beobachtung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1. Adlerschrei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Adlernest auf dem Berg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bei den Adlern auf dem Berg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Es konnte nur die Richtung lokalisiert werden
Plausible Wiedergabe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2. Wolfsheulen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Schwarzer Wolf im Wald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beim weißen Wolf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Lokalisation beim falschen Wolf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3. Kirchenglocken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Keine Position im Raum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Glockenturm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Inhaltlicher Kontext reicht zur Lokalisation im Turm.
Unplausible Wiedergabe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4. Adlerschrei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Adler über dem Probanden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bei den Adlern auf dem Berg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Sehr plausible Wiedergabe
Keine Lokalisation möglich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5. Flussrauschen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Flussquelle, Boot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an der Quelle des Flusses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Plausible Wiedergabe
Unheimliche Darbietung
Lokalisation bei näherer Schallquelle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rkenntnisse des Hörversuc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300"/>
            </a:lvl1pPr>
          </a:lstStyle>
          <a:p>
            <a:pPr/>
            <a:r>
              <a:t>Erkenntnisse des Hörversuchs</a:t>
            </a:r>
          </a:p>
        </p:txBody>
      </p:sp>
      <p:sp>
        <p:nvSpPr>
          <p:cNvPr id="243" name="Inhaltlicher Kontext und Visuelles war relevanter zur Lokalisation als die Akusti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  <a:r>
              <a:t>Inhaltlicher Kontext und Visuelles war relevanter zur Lokalisation als die Akustik</a:t>
            </a:r>
          </a:p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  <a:r>
              <a:t>Lokalisation war recht ungenau und variierte vor allem in der Horizontalebene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4230"/>
            </a:pPr>
            <a:r>
              <a:t> </a:t>
            </a:r>
          </a:p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</a:p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  <a:r>
              <a:t>räumliche Audiowiedergabe wurde als sehr plausibel und realistisch wahrgenommen</a:t>
            </a:r>
          </a:p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  <a:r>
              <a:t>je realistischer die räumliche Audiowiedergabe wahrgenommen wurde, desto unheimlicher wurde die Darbietung auch bewertet</a:t>
            </a:r>
          </a:p>
        </p:txBody>
      </p:sp>
      <p:sp>
        <p:nvSpPr>
          <p:cNvPr id="2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Pfeil"/>
          <p:cNvSpPr/>
          <p:nvPr/>
        </p:nvSpPr>
        <p:spPr>
          <a:xfrm>
            <a:off x="2747119" y="5902036"/>
            <a:ext cx="483444" cy="342522"/>
          </a:xfrm>
          <a:prstGeom prst="rightArrow">
            <a:avLst>
              <a:gd name="adj1" fmla="val 32000"/>
              <a:gd name="adj2" fmla="val 90331"/>
            </a:avLst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6" name="Räumliche Audio-Wiedergabe sollte, wenn die genaue Lokalisation wichtig ist,…"/>
          <p:cNvSpPr txBox="1"/>
          <p:nvPr/>
        </p:nvSpPr>
        <p:spPr>
          <a:xfrm>
            <a:off x="4034240" y="5577997"/>
            <a:ext cx="20011015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Räumliche Audio-Wiedergabe sollte, wenn die genaue Lokalisation wichtig ist,</a:t>
            </a:r>
          </a:p>
          <a:p>
            <a:pPr algn="l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nicht ohne Visualisierung und inhaltlichen Kontext verwendet werden.</a:t>
            </a:r>
          </a:p>
        </p:txBody>
      </p:sp>
      <p:sp>
        <p:nvSpPr>
          <p:cNvPr id="247" name="Pfeil"/>
          <p:cNvSpPr/>
          <p:nvPr/>
        </p:nvSpPr>
        <p:spPr>
          <a:xfrm>
            <a:off x="2835622" y="11224121"/>
            <a:ext cx="483444" cy="342522"/>
          </a:xfrm>
          <a:prstGeom prst="rightArrow">
            <a:avLst>
              <a:gd name="adj1" fmla="val 32000"/>
              <a:gd name="adj2" fmla="val 90331"/>
            </a:avLst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8" name="Räumliches Audio kann die Plausibilität von AR/VR-Inhalten verbessern, es…"/>
          <p:cNvSpPr txBox="1"/>
          <p:nvPr/>
        </p:nvSpPr>
        <p:spPr>
          <a:xfrm>
            <a:off x="4122744" y="10900081"/>
            <a:ext cx="19502302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Räumliches Audio kann die Plausibilität von AR/VR-Inhalten verbessern, es </a:t>
            </a:r>
          </a:p>
          <a:p>
            <a:pPr algn="l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muss jedoch auf das Wohlbefinden des Konsumenten geachtet werden.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Vielen Dank für Ihre Aufmerksamkeit!"/>
          <p:cNvSpPr txBox="1"/>
          <p:nvPr>
            <p:ph type="ctr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anchor="ctr"/>
          <a:lstStyle/>
          <a:p>
            <a:pPr/>
            <a:r>
              <a:t>Vielen Dank für Ihre Aufmerksamkeit!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https://docs.microsoft.com/en-us/windows/mixed-reality/mixed-reality           abgerufen am 07.02.19…"/>
          <p:cNvSpPr txBox="1"/>
          <p:nvPr/>
        </p:nvSpPr>
        <p:spPr>
          <a:xfrm>
            <a:off x="1969671" y="3353776"/>
            <a:ext cx="22264538" cy="413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55625" indent="-555625" algn="l">
              <a:buSzPct val="75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https://docs.microsoft.com/en-us/windows/mixed-reality/mixed-reality           abgerufen am 07.02.19 </a:t>
            </a:r>
          </a:p>
          <a:p>
            <a:pPr marL="555625" indent="-555625" algn="l">
              <a:buSzPct val="75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555625" indent="-555625" algn="l" defTabSz="457200">
              <a:lnSpc>
                <a:spcPts val="7200"/>
              </a:lnSpc>
              <a:spcBef>
                <a:spcPts val="1200"/>
              </a:spcBef>
              <a:buSzPct val="75000"/>
              <a:buChar char="•"/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https://docs.microsoft.com/en-us/windows/ mixed-reality/holograms-220       abgerufen am 12.04.19 </a:t>
            </a:r>
            <a:br/>
            <a:endParaRPr sz="1200"/>
          </a:p>
        </p:txBody>
      </p:sp>
      <p:sp>
        <p:nvSpPr>
          <p:cNvPr id="255" name="Quellen:"/>
          <p:cNvSpPr txBox="1"/>
          <p:nvPr/>
        </p:nvSpPr>
        <p:spPr>
          <a:xfrm>
            <a:off x="9749472" y="481490"/>
            <a:ext cx="488505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/>
            </a:lvl1pPr>
          </a:lstStyle>
          <a:p>
            <a:pPr/>
            <a:r>
              <a:t>Quellen: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4" name="Versuchsid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4999" indent="-634999">
              <a:buSzPct val="100000"/>
              <a:buAutoNum type="arabicPeriod" startAt="1"/>
            </a:pPr>
            <a:r>
              <a:t>Versuchsidee</a:t>
            </a:r>
          </a:p>
          <a:p>
            <a:pPr marL="634999" indent="-634999">
              <a:buSzPct val="100000"/>
              <a:buAutoNum type="arabicPeriod" startAt="1"/>
            </a:pPr>
            <a:r>
              <a:t>HoloLens-Applikation</a:t>
            </a:r>
          </a:p>
          <a:p>
            <a:pPr marL="634999" indent="-634999">
              <a:buSzPct val="100000"/>
              <a:buAutoNum type="arabicPeriod" startAt="1"/>
            </a:pPr>
            <a:r>
              <a:t>Räumliche Audio-Wiedergabe (3D-Audio)</a:t>
            </a:r>
          </a:p>
          <a:p>
            <a:pPr marL="634999" indent="-634999">
              <a:buSzPct val="100000"/>
              <a:buAutoNum type="arabicPeriod" startAt="1"/>
            </a:pPr>
            <a:r>
              <a:t>Ablauf des Hörversuchs</a:t>
            </a:r>
          </a:p>
          <a:p>
            <a:pPr marL="634999" indent="-634999">
              <a:buSzPct val="100000"/>
              <a:buAutoNum type="arabicPeriod" startAt="1"/>
            </a:pPr>
            <a:r>
              <a:t>Audioszenen im Hörversuch</a:t>
            </a:r>
          </a:p>
          <a:p>
            <a:pPr marL="634999" indent="-634999">
              <a:buSzPct val="100000"/>
              <a:buAutoNum type="arabicPeriod" startAt="1"/>
            </a:pPr>
            <a:r>
              <a:t>Ergebnisse der Hörversuche</a:t>
            </a:r>
          </a:p>
          <a:p>
            <a:pPr marL="634999" indent="-634999">
              <a:buSzPct val="100000"/>
              <a:buAutoNum type="arabicPeriod" startAt="1"/>
            </a:pPr>
            <a:r>
              <a:t>Erkenntnisse </a:t>
            </a:r>
          </a:p>
        </p:txBody>
      </p:sp>
      <p:sp>
        <p:nvSpPr>
          <p:cNvPr id="165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ersuchsid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Versuchsidee</a:t>
            </a:r>
          </a:p>
        </p:txBody>
      </p:sp>
      <p:sp>
        <p:nvSpPr>
          <p:cNvPr id="170" name="Hörversuch zur Lokalisationsfähigkeit bei Augmented Reality/ Mixed-Reality…"/>
          <p:cNvSpPr txBox="1"/>
          <p:nvPr>
            <p:ph type="body" idx="1"/>
          </p:nvPr>
        </p:nvSpPr>
        <p:spPr>
          <a:xfrm>
            <a:off x="1810298" y="2805031"/>
            <a:ext cx="15172317" cy="8840391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</a:pPr>
            <a:r>
              <a:t>Hörversuch zur Lokalisationsfähigkeit bei Augmented Reality/ Mixed-Reality</a:t>
            </a:r>
          </a:p>
          <a:p>
            <a:pPr marL="444500" indent="-444500">
              <a:buSzPct val="145000"/>
            </a:pPr>
            <a:r>
              <a:t>Software für räumliche Audio-Wiedergabe &amp; Microsoft HoloLens testen auf:</a:t>
            </a:r>
          </a:p>
          <a:p>
            <a:pPr lvl="1" marL="889000" indent="-444500">
              <a:buSzPct val="145000"/>
            </a:pPr>
            <a:r>
              <a:t>Plausibilität der räumlichen Wiedergabe</a:t>
            </a:r>
          </a:p>
          <a:p>
            <a:pPr lvl="1" marL="889000" indent="-444500">
              <a:buSzPct val="145000"/>
            </a:pPr>
            <a:r>
              <a:t>Immersionsempfinden während der Darbietung</a:t>
            </a:r>
          </a:p>
          <a:p>
            <a:pPr lvl="1" marL="889000" indent="-444500">
              <a:buSzPct val="145000"/>
            </a:pPr>
            <a:r>
              <a:t>Wohlbefinden bei der Darbietung von Mixed-Reality-Inhalten</a:t>
            </a:r>
          </a:p>
        </p:txBody>
      </p:sp>
      <p:sp>
        <p:nvSpPr>
          <p:cNvPr id="171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06273" y="2510671"/>
            <a:ext cx="7702845" cy="770284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Quelle (Abruf 07.02.19):…"/>
          <p:cNvSpPr txBox="1"/>
          <p:nvPr/>
        </p:nvSpPr>
        <p:spPr>
          <a:xfrm>
            <a:off x="17123216" y="10231128"/>
            <a:ext cx="7064033" cy="1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3100"/>
            </a:pPr>
            <a:r>
              <a:t>Quelle (Abruf 07.02.19): </a:t>
            </a:r>
          </a:p>
          <a:p>
            <a:pPr>
              <a:defRPr sz="3100"/>
            </a:pPr>
            <a:r>
              <a:t>https://docs.microsoft.com/en-us/windows/mixed-reality/mixed-reality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oloLens-Applik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HoloLens-Applikation</a:t>
            </a:r>
          </a:p>
        </p:txBody>
      </p:sp>
      <p:sp>
        <p:nvSpPr>
          <p:cNvPr id="176" name="Erstellung einer virtuellen Welt mit Blen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buSzPct val="145000"/>
            </a:pPr>
            <a:r>
              <a:t>Erstellung einer virtuellen Welt mit Blender</a:t>
            </a:r>
          </a:p>
          <a:p>
            <a:pPr marL="444499" indent="-444499">
              <a:buSzPct val="145000"/>
            </a:pPr>
            <a:r>
              <a:t>Entwicklung einer HoloLens-App mit Unity</a:t>
            </a:r>
          </a:p>
          <a:p>
            <a:pPr lvl="1" marL="889000" indent="-444500">
              <a:buSzPct val="145000"/>
            </a:pPr>
            <a:r>
              <a:t>Hologramm der virtuellen Welt auf Tisch projiziert </a:t>
            </a:r>
          </a:p>
          <a:p>
            <a:pPr lvl="1" marL="889000" indent="-444500">
              <a:buSzPct val="145000"/>
            </a:pPr>
            <a:r>
              <a:t>räumliche Audiowiedergabe </a:t>
            </a:r>
          </a:p>
          <a:p>
            <a:pPr lvl="1" marL="889000" indent="-444500">
              <a:buSzPct val="145000"/>
            </a:pPr>
            <a:r>
              <a:t>intuitive AR-Benutzeroberfläche </a:t>
            </a:r>
          </a:p>
          <a:p>
            <a:pPr lvl="1" marL="889000" indent="-444500">
              <a:buSzPct val="145000"/>
            </a:pPr>
            <a:r>
              <a:t>Speicherung der Probandenantworten und Position der gehörten Schallquellequelle</a:t>
            </a:r>
          </a:p>
        </p:txBody>
      </p:sp>
      <p:sp>
        <p:nvSpPr>
          <p:cNvPr id="177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äumliche Audio-Wiedergabe (3D-Audi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Räumliche Audio-Wiedergabe (3D-Audio)</a:t>
            </a:r>
          </a:p>
        </p:txBody>
      </p:sp>
      <p:sp>
        <p:nvSpPr>
          <p:cNvPr id="182" name="Implementierung über „Microsoft Spatial Audio“ und „Microsoft HRTF-Spatializer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</a:pPr>
            <a:r>
              <a:t>Implementierung über „Microsoft Spatial Audio“ und „Microsoft HRTF-Spatializer“</a:t>
            </a:r>
          </a:p>
          <a:p>
            <a:pPr marL="444500" indent="-444500">
              <a:buSzPct val="145000"/>
            </a:pPr>
            <a:r>
              <a:t>binaurale Wiedergabe über Kopfhörer der MS HoloLens</a:t>
            </a:r>
          </a:p>
          <a:p>
            <a:pPr marL="444500" indent="-444500">
              <a:buSzPct val="145000"/>
            </a:pPr>
            <a:r>
              <a:t>Anpassung der Audio-Signale durch:</a:t>
            </a:r>
          </a:p>
          <a:p>
            <a:pPr lvl="1" marL="1270000" indent="-635000">
              <a:buSzPct val="100000"/>
              <a:buAutoNum type="arabicPeriod" startAt="1"/>
            </a:pPr>
            <a:r>
              <a:t>kopfbezogene Übertragungsfunktionen</a:t>
            </a:r>
          </a:p>
          <a:p>
            <a:pPr lvl="1" marL="1270000" indent="-635000">
              <a:buSzPct val="100000"/>
              <a:buAutoNum type="arabicPeriod" startAt="1"/>
            </a:pPr>
            <a:r>
              <a:t>Auralisation durch Simulation der Raumakustik mittels implementierten Raummodells</a:t>
            </a:r>
          </a:p>
        </p:txBody>
      </p:sp>
      <p:sp>
        <p:nvSpPr>
          <p:cNvPr id="183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blauf des Hörversuchs"/>
          <p:cNvSpPr txBox="1"/>
          <p:nvPr>
            <p:ph type="title"/>
          </p:nvPr>
        </p:nvSpPr>
        <p:spPr>
          <a:xfrm>
            <a:off x="4387453" y="-222647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Ablauf des Hörversuchs</a:t>
            </a:r>
          </a:p>
        </p:txBody>
      </p:sp>
      <p:sp>
        <p:nvSpPr>
          <p:cNvPr id="188" name="Virtuelle Welt wurde auf Tisch projiziert…"/>
          <p:cNvSpPr txBox="1"/>
          <p:nvPr>
            <p:ph type="body" sz="half" idx="1"/>
          </p:nvPr>
        </p:nvSpPr>
        <p:spPr>
          <a:xfrm>
            <a:off x="12057357" y="2805031"/>
            <a:ext cx="11406932" cy="8840391"/>
          </a:xfrm>
          <a:prstGeom prst="rect">
            <a:avLst/>
          </a:prstGeom>
        </p:spPr>
        <p:txBody>
          <a:bodyPr/>
          <a:lstStyle/>
          <a:p>
            <a:pPr marL="444499" indent="-444499">
              <a:buSzPct val="145000"/>
            </a:pPr>
            <a:r>
              <a:t>Virtuelle Welt wurde auf Tisch projiziert</a:t>
            </a:r>
          </a:p>
          <a:p>
            <a:pPr marL="444499" indent="-444499">
              <a:buSzPct val="145000"/>
            </a:pPr>
            <a:r>
              <a:t>Räumliche Wiedergabe 5  verschiedener Hörereignisse</a:t>
            </a:r>
          </a:p>
          <a:p>
            <a:pPr marL="444499" indent="-444499">
              <a:buSzPct val="145000"/>
            </a:pPr>
            <a:r>
              <a:t>Probanden mussten:</a:t>
            </a:r>
          </a:p>
          <a:p>
            <a:pPr lvl="1" marL="1031875" indent="-396875">
              <a:buSzPct val="100000"/>
              <a:buAutoNum type="arabicPeriod" startAt="1"/>
            </a:pPr>
            <a:r>
              <a:t> Schallquelle lokalisieren</a:t>
            </a:r>
          </a:p>
          <a:p>
            <a:pPr lvl="1" marL="1031875" indent="-396875">
              <a:buSzPct val="100000"/>
              <a:buAutoNum type="arabicPeriod" startAt="1"/>
            </a:pPr>
            <a:r>
              <a:t> Fragen beantworten</a:t>
            </a:r>
          </a:p>
        </p:txBody>
      </p:sp>
      <p:sp>
        <p:nvSpPr>
          <p:cNvPr id="189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2" name="Gruppieren"/>
          <p:cNvGrpSpPr/>
          <p:nvPr/>
        </p:nvGrpSpPr>
        <p:grpSpPr>
          <a:xfrm>
            <a:off x="1675300" y="2131944"/>
            <a:ext cx="9682514" cy="10441129"/>
            <a:chOff x="0" y="0"/>
            <a:chExt cx="9682513" cy="10441127"/>
          </a:xfrm>
        </p:grpSpPr>
        <p:pic>
          <p:nvPicPr>
            <p:cNvPr id="190" name="Bild" descr="Bild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682514" cy="9966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Quelle: Hendrik Park"/>
            <p:cNvSpPr txBox="1"/>
            <p:nvPr/>
          </p:nvSpPr>
          <p:spPr>
            <a:xfrm>
              <a:off x="41874" y="9993595"/>
              <a:ext cx="5742437" cy="447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5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Quelle: Hendrik Park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udioszenen im Hörversu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Audioszenen im Hörversuch</a:t>
            </a:r>
          </a:p>
        </p:txBody>
      </p:sp>
      <p:sp>
        <p:nvSpPr>
          <p:cNvPr id="197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98" name="Tabelle"/>
          <p:cNvGraphicFramePr/>
          <p:nvPr/>
        </p:nvGraphicFramePr>
        <p:xfrm>
          <a:off x="1905024" y="2892642"/>
          <a:ext cx="20573952" cy="95219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385428"/>
                <a:gridCol w="6385428"/>
                <a:gridCol w="7803094"/>
              </a:tblGrid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Audioszene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Position der virtuellen Schallquelle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Besonderheit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1. Adlerschrei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Adlernest auf dem Berg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Schrei im Nest, nicht auf dem Vogel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2. Wolfsheulen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Schwarzer Wolf im Wald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Es befindet sich ein weiterer weißer Wolf im Wald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3. Kirchenglocken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Keine Position im Raum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Mono-Wiedergabe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4. Adlerschrei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Adler über dem Probanden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Hologramm ist außerhalb der Landschaft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5. Flussrauschen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Flussquelle, Boot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 virtuelle Schallquellen, Bildung von Phantomschallquelle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rgebnisse des Hörversuchs"/>
          <p:cNvSpPr txBox="1"/>
          <p:nvPr>
            <p:ph type="ctr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anchor="ctr"/>
          <a:lstStyle/>
          <a:p>
            <a:pPr/>
            <a:r>
              <a:t>Ergebnisse des Hörversuchs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liennummer"/>
          <p:cNvSpPr txBox="1"/>
          <p:nvPr>
            <p:ph type="sldNum" sz="quarter" idx="2"/>
          </p:nvPr>
        </p:nvSpPr>
        <p:spPr>
          <a:xfrm>
            <a:off x="12761364" y="12823626"/>
            <a:ext cx="367412" cy="6000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2624" y="1028810"/>
            <a:ext cx="20218752" cy="11373047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okalisierte virtuelle Schallquellen für Audioszene 2 (Wolfsheulen)"/>
          <p:cNvSpPr txBox="1"/>
          <p:nvPr/>
        </p:nvSpPr>
        <p:spPr>
          <a:xfrm>
            <a:off x="2809557" y="-74249"/>
            <a:ext cx="1876488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Lokalisierte virtuelle Schallquellen für Audioszene 2 (Wolfsheulen)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