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31"/>
  </p:notesMasterIdLst>
  <p:handoutMasterIdLst>
    <p:handoutMasterId r:id="rId32"/>
  </p:handoutMasterIdLst>
  <p:sldIdLst>
    <p:sldId id="256" r:id="rId5"/>
    <p:sldId id="257" r:id="rId6"/>
    <p:sldId id="258" r:id="rId7"/>
    <p:sldId id="275" r:id="rId8"/>
    <p:sldId id="277" r:id="rId9"/>
    <p:sldId id="278" r:id="rId10"/>
    <p:sldId id="279" r:id="rId11"/>
    <p:sldId id="282" r:id="rId12"/>
    <p:sldId id="295" r:id="rId13"/>
    <p:sldId id="283" r:id="rId14"/>
    <p:sldId id="280" r:id="rId15"/>
    <p:sldId id="284" r:id="rId16"/>
    <p:sldId id="296" r:id="rId17"/>
    <p:sldId id="297" r:id="rId18"/>
    <p:sldId id="298" r:id="rId19"/>
    <p:sldId id="299" r:id="rId20"/>
    <p:sldId id="285" r:id="rId21"/>
    <p:sldId id="286" r:id="rId22"/>
    <p:sldId id="288" r:id="rId23"/>
    <p:sldId id="289" r:id="rId24"/>
    <p:sldId id="290" r:id="rId25"/>
    <p:sldId id="301" r:id="rId26"/>
    <p:sldId id="291" r:id="rId27"/>
    <p:sldId id="293" r:id="rId28"/>
    <p:sldId id="294" r:id="rId29"/>
    <p:sldId id="300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BF46DA-BD70-44E8-96C2-3C251ED6CF03}" v="2272" dt="2023-01-18T00:56:51.999"/>
    <p1510:client id="{F5330CF7-CAF2-2467-E0DD-4DE29872CFC1}" v="2765" dt="2023-01-18T13:11:24.85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704" autoAdjust="0"/>
  </p:normalViewPr>
  <p:slideViewPr>
    <p:cSldViewPr snapToGrid="0">
      <p:cViewPr>
        <p:scale>
          <a:sx n="100" d="100"/>
          <a:sy n="100" d="100"/>
        </p:scale>
        <p:origin x="-77" y="-5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37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1/18/2023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1/18/2023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8.sv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2.svg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74656" y="5274275"/>
            <a:ext cx="4941770" cy="39666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dirty="0" err="1"/>
              <a:t>Χρήστος</a:t>
            </a:r>
            <a:r>
              <a:rPr lang="en-US" dirty="0"/>
              <a:t> Πα</a:t>
            </a:r>
            <a:r>
              <a:rPr lang="en-US" dirty="0" err="1"/>
              <a:t>νουργιάς</a:t>
            </a:r>
            <a:endParaRPr lang="en-US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5A5B7C-E5E8-14FF-5108-D3C509EC14B3}"/>
              </a:ext>
            </a:extLst>
          </p:cNvPr>
          <p:cNvSpPr txBox="1"/>
          <p:nvPr/>
        </p:nvSpPr>
        <p:spPr>
          <a:xfrm>
            <a:off x="6473743" y="4285436"/>
            <a:ext cx="5197230" cy="8925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GB" sz="2800" dirty="0" err="1"/>
              <a:t>BiLSTM</a:t>
            </a:r>
            <a:r>
              <a:rPr lang="en-GB" sz="2800" dirty="0"/>
              <a:t> &amp; BERT </a:t>
            </a:r>
            <a:r>
              <a:rPr lang="en-GB" sz="2400" dirty="0" err="1"/>
              <a:t>στην</a:t>
            </a:r>
            <a:r>
              <a:rPr lang="en-GB" sz="2400" dirty="0"/>
              <a:t> τα</a:t>
            </a:r>
            <a:r>
              <a:rPr lang="en-GB" sz="2400" dirty="0" err="1"/>
              <a:t>ξινόμηση</a:t>
            </a:r>
            <a:r>
              <a:rPr lang="en-GB" sz="2400" dirty="0"/>
              <a:t> </a:t>
            </a:r>
            <a:r>
              <a:rPr lang="en-GB" sz="2400" dirty="0" err="1"/>
              <a:t>συν</a:t>
            </a:r>
            <a:r>
              <a:rPr lang="en-GB" sz="2400" dirty="0"/>
              <a:t>α</a:t>
            </a:r>
            <a:r>
              <a:rPr lang="en-GB" sz="2400" dirty="0" err="1"/>
              <a:t>ισθημάτων</a:t>
            </a:r>
            <a:endParaRPr lang="en-GB" sz="2400"/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16CC5-7B48-3C51-68AE-015E185D8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559" y="178219"/>
            <a:ext cx="10515600" cy="1325563"/>
          </a:xfrm>
        </p:spPr>
        <p:txBody>
          <a:bodyPr/>
          <a:lstStyle/>
          <a:p>
            <a:r>
              <a:rPr lang="en-GB"/>
              <a:t>Επ</a:t>
            </a:r>
            <a:r>
              <a:rPr lang="en-GB" err="1"/>
              <a:t>εξηγηση</a:t>
            </a:r>
            <a:r>
              <a:rPr lang="en-GB"/>
              <a:t>               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377743-3724-EED0-B796-857D20551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>
                <a:ea typeface="+mn-lt"/>
                <a:cs typeface="+mn-lt"/>
              </a:rPr>
              <a:t>BiLSTM</a:t>
            </a:r>
            <a:r>
              <a:rPr lang="en-US" dirty="0">
                <a:ea typeface="+mn-lt"/>
                <a:cs typeface="+mn-lt"/>
              </a:rPr>
              <a:t> &amp; BERT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C97E78-0B19-79CC-25DD-76EFF6845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E4ADC5-A12B-3AF1-EA08-30B9265526D2}"/>
              </a:ext>
            </a:extLst>
          </p:cNvPr>
          <p:cNvSpPr txBox="1"/>
          <p:nvPr/>
        </p:nvSpPr>
        <p:spPr>
          <a:xfrm>
            <a:off x="6441056" y="503207"/>
            <a:ext cx="27432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sz="3200" dirty="0" err="1"/>
              <a:t>BiLSTM</a:t>
            </a:r>
            <a:endParaRPr lang="en-GB" sz="3200"/>
          </a:p>
        </p:txBody>
      </p:sp>
      <p:pic>
        <p:nvPicPr>
          <p:cNvPr id="3" name="Picture 7" descr="Diagram&#10;&#10;Description automatically generated">
            <a:extLst>
              <a:ext uri="{FF2B5EF4-FFF2-40B4-BE49-F238E27FC236}">
                <a16:creationId xmlns:a16="http://schemas.microsoft.com/office/drawing/2014/main" id="{4D5E4547-C29C-26D5-D707-17F3F6048E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8117" y="1504284"/>
            <a:ext cx="6524445" cy="4223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1055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E61A4-F470-4D30-8E20-69610F7C5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51818"/>
            <a:ext cx="10515600" cy="922997"/>
          </a:xfrm>
        </p:spPr>
        <p:txBody>
          <a:bodyPr/>
          <a:lstStyle/>
          <a:p>
            <a:r>
              <a:rPr lang="en-GB"/>
              <a:t>Επεξηγηση </a:t>
            </a:r>
            <a:r>
              <a:rPr lang="en-GB" sz="3200"/>
              <a:t>BERT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9C024C-A80F-CB07-7093-8AD6ED98E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>
                <a:ea typeface="+mn-lt"/>
                <a:cs typeface="+mn-lt"/>
              </a:rPr>
              <a:t>BiLSTM</a:t>
            </a:r>
            <a:r>
              <a:rPr lang="en-US" dirty="0">
                <a:ea typeface="+mn-lt"/>
                <a:cs typeface="+mn-lt"/>
              </a:rPr>
              <a:t> &amp; BERT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9CD88D-CA17-BA8A-BFA0-921F93651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3" name="Picture 6" descr="Diagram&#10;&#10;Description automatically generated">
            <a:extLst>
              <a:ext uri="{FF2B5EF4-FFF2-40B4-BE49-F238E27FC236}">
                <a16:creationId xmlns:a16="http://schemas.microsoft.com/office/drawing/2014/main" id="{1761A6DE-39AD-2873-F6D3-F6DA5B6F8F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7710" y="1308314"/>
            <a:ext cx="3606188" cy="504667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C0E039-1F44-3E7E-0A6D-E0E04B58E8B7}"/>
              </a:ext>
            </a:extLst>
          </p:cNvPr>
          <p:cNvSpPr txBox="1"/>
          <p:nvPr/>
        </p:nvSpPr>
        <p:spPr>
          <a:xfrm>
            <a:off x="4715773" y="262386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/>
              <a:t>ENCODER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3E6895-CAC0-D8F9-F8E6-7658568D06EC}"/>
              </a:ext>
            </a:extLst>
          </p:cNvPr>
          <p:cNvSpPr txBox="1"/>
          <p:nvPr/>
        </p:nvSpPr>
        <p:spPr>
          <a:xfrm>
            <a:off x="6095999" y="94171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dirty="0"/>
              <a:t>DECODER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296B8E-C1F7-20B0-7DBC-1F0205CA8C3D}"/>
              </a:ext>
            </a:extLst>
          </p:cNvPr>
          <p:cNvSpPr txBox="1"/>
          <p:nvPr/>
        </p:nvSpPr>
        <p:spPr>
          <a:xfrm>
            <a:off x="2185358" y="1121434"/>
            <a:ext cx="2743200" cy="8925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dirty="0" err="1"/>
              <a:t>Αρχιτεκτονική</a:t>
            </a:r>
            <a:r>
              <a:rPr lang="en-GB" sz="2400" dirty="0"/>
              <a:t> </a:t>
            </a:r>
            <a:r>
              <a:rPr lang="en-GB" sz="2800" dirty="0"/>
              <a:t>Transformer</a:t>
            </a:r>
          </a:p>
        </p:txBody>
      </p:sp>
    </p:spTree>
    <p:extLst>
      <p:ext uri="{BB962C8B-B14F-4D97-AF65-F5344CB8AC3E}">
        <p14:creationId xmlns:p14="http://schemas.microsoft.com/office/powerpoint/2010/main" val="23931344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E61A4-F470-4D30-8E20-69610F7C5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51818"/>
            <a:ext cx="10515600" cy="922997"/>
          </a:xfrm>
        </p:spPr>
        <p:txBody>
          <a:bodyPr/>
          <a:lstStyle/>
          <a:p>
            <a:r>
              <a:rPr lang="en-GB"/>
              <a:t>Επεξηγηση </a:t>
            </a:r>
            <a:r>
              <a:rPr lang="en-GB" sz="3200"/>
              <a:t>BERT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9C024C-A80F-CB07-7093-8AD6ED98E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>
                <a:ea typeface="+mn-lt"/>
                <a:cs typeface="+mn-lt"/>
              </a:rPr>
              <a:t>BiLSTM</a:t>
            </a:r>
            <a:r>
              <a:rPr lang="en-US" dirty="0">
                <a:ea typeface="+mn-lt"/>
                <a:cs typeface="+mn-lt"/>
              </a:rPr>
              <a:t> &amp; BERT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9CD88D-CA17-BA8A-BFA0-921F93651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6" name="Picture 8" descr="Diagram&#10;&#10;Description automatically generated">
            <a:extLst>
              <a:ext uri="{FF2B5EF4-FFF2-40B4-BE49-F238E27FC236}">
                <a16:creationId xmlns:a16="http://schemas.microsoft.com/office/drawing/2014/main" id="{D6AF68C6-2E62-9D29-50CA-1FEBB5E105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060" y="2296801"/>
            <a:ext cx="11247407" cy="30120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AC36548-401C-D598-DE75-0F9E9B01AD20}"/>
              </a:ext>
            </a:extLst>
          </p:cNvPr>
          <p:cNvSpPr txBox="1"/>
          <p:nvPr/>
        </p:nvSpPr>
        <p:spPr>
          <a:xfrm>
            <a:off x="1020792" y="1265208"/>
            <a:ext cx="2743200" cy="8925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dirty="0" err="1"/>
              <a:t>Αρχιτεκτονική</a:t>
            </a:r>
            <a:r>
              <a:rPr lang="en-GB" sz="2400" dirty="0"/>
              <a:t> </a:t>
            </a:r>
            <a:r>
              <a:rPr lang="en-GB" sz="2800" dirty="0"/>
              <a:t>BERT</a:t>
            </a:r>
          </a:p>
        </p:txBody>
      </p:sp>
    </p:spTree>
    <p:extLst>
      <p:ext uri="{BB962C8B-B14F-4D97-AF65-F5344CB8AC3E}">
        <p14:creationId xmlns:p14="http://schemas.microsoft.com/office/powerpoint/2010/main" val="34740081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E61A4-F470-4D30-8E20-69610F7C5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51818"/>
            <a:ext cx="10515600" cy="922997"/>
          </a:xfrm>
        </p:spPr>
        <p:txBody>
          <a:bodyPr/>
          <a:lstStyle/>
          <a:p>
            <a:r>
              <a:rPr lang="en-GB"/>
              <a:t>Επεξηγηση </a:t>
            </a:r>
            <a:r>
              <a:rPr lang="en-GB" sz="3200"/>
              <a:t>BERT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9C024C-A80F-CB07-7093-8AD6ED98E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>
                <a:ea typeface="+mn-lt"/>
                <a:cs typeface="+mn-lt"/>
              </a:rPr>
              <a:t>BiLSTM</a:t>
            </a:r>
            <a:r>
              <a:rPr lang="en-US" dirty="0">
                <a:ea typeface="+mn-lt"/>
                <a:cs typeface="+mn-lt"/>
              </a:rPr>
              <a:t> &amp; BERT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9CD88D-CA17-BA8A-BFA0-921F93651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6" name="Picture 8" descr="Diagram&#10;&#10;Description automatically generated">
            <a:extLst>
              <a:ext uri="{FF2B5EF4-FFF2-40B4-BE49-F238E27FC236}">
                <a16:creationId xmlns:a16="http://schemas.microsoft.com/office/drawing/2014/main" id="{D6AF68C6-2E62-9D29-50CA-1FEBB5E105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060" y="2296801"/>
            <a:ext cx="11247407" cy="30120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AC36548-401C-D598-DE75-0F9E9B01AD20}"/>
              </a:ext>
            </a:extLst>
          </p:cNvPr>
          <p:cNvSpPr txBox="1"/>
          <p:nvPr/>
        </p:nvSpPr>
        <p:spPr>
          <a:xfrm>
            <a:off x="1020792" y="1265208"/>
            <a:ext cx="498823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dirty="0"/>
              <a:t>Masked Language </a:t>
            </a:r>
            <a:r>
              <a:rPr lang="en-GB" sz="2400" dirty="0" err="1"/>
              <a:t>Modeling</a:t>
            </a:r>
            <a:r>
              <a:rPr lang="en-GB" sz="2400" dirty="0"/>
              <a:t> (MLM)</a:t>
            </a:r>
            <a:endParaRPr lang="en-US" dirty="0" err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D788A9-0A5A-BBCA-0BEF-EA25C8583F38}"/>
              </a:ext>
            </a:extLst>
          </p:cNvPr>
          <p:cNvSpPr txBox="1"/>
          <p:nvPr/>
        </p:nvSpPr>
        <p:spPr>
          <a:xfrm>
            <a:off x="7100406" y="1265208"/>
            <a:ext cx="479158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dirty="0"/>
              <a:t>Next Sentence Prediction (NSP)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41004886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E61A4-F470-4D30-8E20-69610F7C5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51818"/>
            <a:ext cx="10515600" cy="922997"/>
          </a:xfrm>
        </p:spPr>
        <p:txBody>
          <a:bodyPr/>
          <a:lstStyle/>
          <a:p>
            <a:r>
              <a:rPr lang="en-GB"/>
              <a:t>Επεξηγηση </a:t>
            </a:r>
            <a:r>
              <a:rPr lang="en-GB" sz="3200"/>
              <a:t>BERT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9C024C-A80F-CB07-7093-8AD6ED98E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>
                <a:ea typeface="+mn-lt"/>
                <a:cs typeface="+mn-lt"/>
              </a:rPr>
              <a:t>BiLSTM</a:t>
            </a:r>
            <a:r>
              <a:rPr lang="en-US" dirty="0">
                <a:ea typeface="+mn-lt"/>
                <a:cs typeface="+mn-lt"/>
              </a:rPr>
              <a:t> &amp; BERT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9CD88D-CA17-BA8A-BFA0-921F93651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9" name="Picture 10" descr="Diagram&#10;&#10;Description automatically generated">
            <a:extLst>
              <a:ext uri="{FF2B5EF4-FFF2-40B4-BE49-F238E27FC236}">
                <a16:creationId xmlns:a16="http://schemas.microsoft.com/office/drawing/2014/main" id="{6F953669-FD85-2A64-4F66-52859E7C0B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981" y="1618202"/>
            <a:ext cx="10633587" cy="352327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B2D496B-9FBB-92D3-96DF-D5889A0D692F}"/>
              </a:ext>
            </a:extLst>
          </p:cNvPr>
          <p:cNvSpPr txBox="1"/>
          <p:nvPr/>
        </p:nvSpPr>
        <p:spPr>
          <a:xfrm>
            <a:off x="1163484" y="868516"/>
            <a:ext cx="2743199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sz="2200" dirty="0"/>
              <a:t>Pre-Training</a:t>
            </a:r>
          </a:p>
        </p:txBody>
      </p:sp>
    </p:spTree>
    <p:extLst>
      <p:ext uri="{BB962C8B-B14F-4D97-AF65-F5344CB8AC3E}">
        <p14:creationId xmlns:p14="http://schemas.microsoft.com/office/powerpoint/2010/main" val="10706359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E61A4-F470-4D30-8E20-69610F7C5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51818"/>
            <a:ext cx="10515600" cy="922997"/>
          </a:xfrm>
        </p:spPr>
        <p:txBody>
          <a:bodyPr/>
          <a:lstStyle/>
          <a:p>
            <a:r>
              <a:rPr lang="en-GB"/>
              <a:t>Επεξηγηση </a:t>
            </a:r>
            <a:r>
              <a:rPr lang="en-GB" sz="3200"/>
              <a:t>BERT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9C024C-A80F-CB07-7093-8AD6ED98E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>
                <a:ea typeface="+mn-lt"/>
                <a:cs typeface="+mn-lt"/>
              </a:rPr>
              <a:t>BiLSTM</a:t>
            </a:r>
            <a:r>
              <a:rPr lang="en-US" dirty="0">
                <a:ea typeface="+mn-lt"/>
                <a:cs typeface="+mn-lt"/>
              </a:rPr>
              <a:t> &amp; BERT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9CD88D-CA17-BA8A-BFA0-921F93651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C36548-401C-D598-DE75-0F9E9B01AD20}"/>
              </a:ext>
            </a:extLst>
          </p:cNvPr>
          <p:cNvSpPr txBox="1"/>
          <p:nvPr/>
        </p:nvSpPr>
        <p:spPr>
          <a:xfrm>
            <a:off x="1020792" y="1265208"/>
            <a:ext cx="498823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dirty="0"/>
              <a:t>Masked Language </a:t>
            </a:r>
            <a:r>
              <a:rPr lang="en-GB" sz="2400" dirty="0" err="1"/>
              <a:t>Modeling</a:t>
            </a:r>
            <a:r>
              <a:rPr lang="en-GB" sz="2400" dirty="0"/>
              <a:t> (MLM)</a:t>
            </a:r>
            <a:endParaRPr lang="en-US" dirty="0" err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D788A9-0A5A-BBCA-0BEF-EA25C8583F38}"/>
              </a:ext>
            </a:extLst>
          </p:cNvPr>
          <p:cNvSpPr txBox="1"/>
          <p:nvPr/>
        </p:nvSpPr>
        <p:spPr>
          <a:xfrm>
            <a:off x="1020793" y="1797789"/>
            <a:ext cx="479158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dirty="0"/>
              <a:t>Next Sentence Prediction (NSP)</a:t>
            </a:r>
            <a:endParaRPr lang="en-US" dirty="0" err="1"/>
          </a:p>
        </p:txBody>
      </p:sp>
      <p:pic>
        <p:nvPicPr>
          <p:cNvPr id="7" name="Picture 7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B6CDA4A1-015B-0C7B-388B-73B20369D1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2788" y="2336056"/>
            <a:ext cx="9257070" cy="4070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0139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E61A4-F470-4D30-8E20-69610F7C5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51818"/>
            <a:ext cx="10515600" cy="922997"/>
          </a:xfrm>
        </p:spPr>
        <p:txBody>
          <a:bodyPr/>
          <a:lstStyle/>
          <a:p>
            <a:r>
              <a:rPr lang="en-GB"/>
              <a:t>Επεξηγηση </a:t>
            </a:r>
            <a:r>
              <a:rPr lang="en-GB" sz="3200"/>
              <a:t>BERT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9C024C-A80F-CB07-7093-8AD6ED98E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>
                <a:ea typeface="+mn-lt"/>
                <a:cs typeface="+mn-lt"/>
              </a:rPr>
              <a:t>BiLSTM</a:t>
            </a:r>
            <a:r>
              <a:rPr lang="en-US" dirty="0">
                <a:ea typeface="+mn-lt"/>
                <a:cs typeface="+mn-lt"/>
              </a:rPr>
              <a:t> &amp; BERT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9CD88D-CA17-BA8A-BFA0-921F93651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7" name="Picture 7" descr="Diagram&#10;&#10;Description automatically generated">
            <a:extLst>
              <a:ext uri="{FF2B5EF4-FFF2-40B4-BE49-F238E27FC236}">
                <a16:creationId xmlns:a16="http://schemas.microsoft.com/office/drawing/2014/main" id="{AB0B95F0-586B-36DD-9295-7B62C7BD71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0063" y="687508"/>
            <a:ext cx="6231874" cy="5372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0686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3EC8F-4884-4A4A-4457-C3F2BFBB4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Μεθοδολογια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6C7A26-7378-4604-DAFE-4C2777C9D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>
                <a:ea typeface="+mn-lt"/>
                <a:cs typeface="+mn-lt"/>
              </a:rPr>
              <a:t>BiLSTM</a:t>
            </a:r>
            <a:r>
              <a:rPr lang="en-US" dirty="0">
                <a:ea typeface="+mn-lt"/>
                <a:cs typeface="+mn-lt"/>
              </a:rPr>
              <a:t> &amp; BERT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BE8756-B444-8D4C-30F5-A45365957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510F78-68DD-229E-4D48-F4213B0B6003}"/>
              </a:ext>
            </a:extLst>
          </p:cNvPr>
          <p:cNvSpPr txBox="1"/>
          <p:nvPr/>
        </p:nvSpPr>
        <p:spPr>
          <a:xfrm>
            <a:off x="647592" y="1954096"/>
            <a:ext cx="11895303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dirty="0" err="1"/>
              <a:t>Σύνολο</a:t>
            </a:r>
            <a:r>
              <a:rPr lang="en-GB" sz="2400" dirty="0"/>
              <a:t> </a:t>
            </a:r>
            <a:r>
              <a:rPr lang="en-GB" sz="2400" dirty="0" err="1"/>
              <a:t>Δεδομένων</a:t>
            </a:r>
            <a:r>
              <a:rPr lang="en-GB" sz="2400" dirty="0"/>
              <a:t> </a:t>
            </a:r>
            <a:r>
              <a:rPr lang="en-GB" sz="2800" dirty="0"/>
              <a:t>ISEAR </a:t>
            </a:r>
            <a:r>
              <a:rPr lang="en-GB" sz="2000" dirty="0"/>
              <a:t>(</a:t>
            </a:r>
            <a:r>
              <a:rPr lang="en-GB" sz="2000" dirty="0">
                <a:ea typeface="+mn-lt"/>
                <a:cs typeface="+mn-lt"/>
              </a:rPr>
              <a:t>International Survey on Emotion Antecedents and Reactions)</a:t>
            </a:r>
            <a:endParaRPr lang="en-GB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FE570E-5F3B-CC45-6746-4D43FD40C942}"/>
              </a:ext>
            </a:extLst>
          </p:cNvPr>
          <p:cNvSpPr txBox="1"/>
          <p:nvPr/>
        </p:nvSpPr>
        <p:spPr>
          <a:xfrm>
            <a:off x="649734" y="3088837"/>
            <a:ext cx="10411837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GB" dirty="0" err="1">
                <a:ea typeface="+mn-lt"/>
                <a:cs typeface="+mn-lt"/>
              </a:rPr>
              <a:t>Περιέχει</a:t>
            </a:r>
            <a:r>
              <a:rPr lang="en-GB" dirty="0">
                <a:ea typeface="+mn-lt"/>
                <a:cs typeface="+mn-lt"/>
              </a:rPr>
              <a:t> 7.665 </a:t>
            </a:r>
            <a:r>
              <a:rPr lang="en-GB" dirty="0" err="1">
                <a:ea typeface="+mn-lt"/>
                <a:cs typeface="+mn-lt"/>
              </a:rPr>
              <a:t>δείγμ</a:t>
            </a:r>
            <a:r>
              <a:rPr lang="en-GB" dirty="0">
                <a:ea typeface="+mn-lt"/>
                <a:cs typeface="+mn-lt"/>
              </a:rPr>
              <a:t>ατα </a:t>
            </a:r>
            <a:r>
              <a:rPr lang="en-GB" dirty="0" err="1">
                <a:ea typeface="+mn-lt"/>
                <a:cs typeface="+mn-lt"/>
              </a:rPr>
              <a:t>κειμένου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με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ετικέτ</a:t>
            </a:r>
            <a:r>
              <a:rPr lang="en-GB" dirty="0">
                <a:ea typeface="+mn-lt"/>
                <a:cs typeface="+mn-lt"/>
              </a:rPr>
              <a:t>α </a:t>
            </a:r>
            <a:r>
              <a:rPr lang="en-GB" dirty="0" err="1">
                <a:ea typeface="+mn-lt"/>
                <a:cs typeface="+mn-lt"/>
              </a:rPr>
              <a:t>έν</a:t>
            </a:r>
            <a:r>
              <a:rPr lang="en-GB" dirty="0">
                <a:ea typeface="+mn-lt"/>
                <a:cs typeface="+mn-lt"/>
              </a:rPr>
              <a:t>α από τα επ</a:t>
            </a:r>
            <a:r>
              <a:rPr lang="en-GB" dirty="0" err="1">
                <a:ea typeface="+mn-lt"/>
                <a:cs typeface="+mn-lt"/>
              </a:rPr>
              <a:t>τά</a:t>
            </a:r>
            <a:r>
              <a:rPr lang="en-GB" dirty="0">
                <a:ea typeface="+mn-lt"/>
                <a:cs typeface="+mn-lt"/>
              </a:rPr>
              <a:t> βα</a:t>
            </a:r>
            <a:r>
              <a:rPr lang="en-GB" dirty="0" err="1">
                <a:ea typeface="+mn-lt"/>
                <a:cs typeface="+mn-lt"/>
              </a:rPr>
              <a:t>σικά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συν</a:t>
            </a:r>
            <a:r>
              <a:rPr lang="en-GB" dirty="0">
                <a:ea typeface="+mn-lt"/>
                <a:cs typeface="+mn-lt"/>
              </a:rPr>
              <a:t>α</a:t>
            </a:r>
            <a:r>
              <a:rPr lang="en-GB" dirty="0" err="1">
                <a:ea typeface="+mn-lt"/>
                <a:cs typeface="+mn-lt"/>
              </a:rPr>
              <a:t>ισθήμ</a:t>
            </a:r>
            <a:r>
              <a:rPr lang="en-GB" dirty="0">
                <a:ea typeface="+mn-lt"/>
                <a:cs typeface="+mn-lt"/>
              </a:rPr>
              <a:t>ατα: </a:t>
            </a:r>
            <a:r>
              <a:rPr lang="en-GB" dirty="0" err="1">
                <a:ea typeface="+mn-lt"/>
                <a:cs typeface="+mn-lt"/>
              </a:rPr>
              <a:t>θυμό</a:t>
            </a:r>
            <a:r>
              <a:rPr lang="en-GB" dirty="0">
                <a:ea typeface="+mn-lt"/>
                <a:cs typeface="+mn-lt"/>
              </a:rPr>
              <a:t>, α</a:t>
            </a:r>
            <a:r>
              <a:rPr lang="en-GB" dirty="0" err="1">
                <a:ea typeface="+mn-lt"/>
                <a:cs typeface="+mn-lt"/>
              </a:rPr>
              <a:t>ηδί</a:t>
            </a:r>
            <a:r>
              <a:rPr lang="en-GB" dirty="0">
                <a:ea typeface="+mn-lt"/>
                <a:cs typeface="+mn-lt"/>
              </a:rPr>
              <a:t>α, </a:t>
            </a:r>
            <a:r>
              <a:rPr lang="en-GB" dirty="0" err="1">
                <a:ea typeface="+mn-lt"/>
                <a:cs typeface="+mn-lt"/>
              </a:rPr>
              <a:t>φό</a:t>
            </a:r>
            <a:r>
              <a:rPr lang="en-GB" dirty="0">
                <a:ea typeface="+mn-lt"/>
                <a:cs typeface="+mn-lt"/>
              </a:rPr>
              <a:t>βο, χα</a:t>
            </a:r>
            <a:r>
              <a:rPr lang="en-GB" dirty="0" err="1">
                <a:ea typeface="+mn-lt"/>
                <a:cs typeface="+mn-lt"/>
              </a:rPr>
              <a:t>ρά</a:t>
            </a:r>
            <a:r>
              <a:rPr lang="en-GB" dirty="0">
                <a:ea typeface="+mn-lt"/>
                <a:cs typeface="+mn-lt"/>
              </a:rPr>
              <a:t>, </a:t>
            </a:r>
            <a:r>
              <a:rPr lang="en-GB" dirty="0" err="1">
                <a:ea typeface="+mn-lt"/>
                <a:cs typeface="+mn-lt"/>
              </a:rPr>
              <a:t>λύ</a:t>
            </a:r>
            <a:r>
              <a:rPr lang="en-GB" dirty="0">
                <a:ea typeface="+mn-lt"/>
                <a:cs typeface="+mn-lt"/>
              </a:rPr>
              <a:t>πη, </a:t>
            </a:r>
            <a:r>
              <a:rPr lang="en-GB" dirty="0" err="1">
                <a:ea typeface="+mn-lt"/>
                <a:cs typeface="+mn-lt"/>
              </a:rPr>
              <a:t>ντρο</a:t>
            </a:r>
            <a:r>
              <a:rPr lang="en-GB" dirty="0">
                <a:ea typeface="+mn-lt"/>
                <a:cs typeface="+mn-lt"/>
              </a:rPr>
              <a:t>πή και </a:t>
            </a:r>
            <a:r>
              <a:rPr lang="en-GB" dirty="0" err="1">
                <a:ea typeface="+mn-lt"/>
                <a:cs typeface="+mn-lt"/>
              </a:rPr>
              <a:t>ενοχή</a:t>
            </a:r>
            <a:r>
              <a:rPr lang="en-GB" dirty="0">
                <a:ea typeface="+mn-lt"/>
                <a:cs typeface="+mn-lt"/>
              </a:rPr>
              <a:t> (anger, disgust, fear, joy, sadness, shame, and guilt)</a:t>
            </a:r>
          </a:p>
          <a:p>
            <a:pPr marL="285750" indent="-285750">
              <a:buFont typeface="Arial"/>
              <a:buChar char="•"/>
            </a:pPr>
            <a:endParaRPr lang="en-GB" dirty="0"/>
          </a:p>
          <a:p>
            <a:pPr marL="285750" indent="-285750">
              <a:buFont typeface="Arial"/>
              <a:buChar char="•"/>
            </a:pPr>
            <a:r>
              <a:rPr lang="en-GB" dirty="0">
                <a:ea typeface="+mn-lt"/>
                <a:cs typeface="+mn-lt"/>
              </a:rPr>
              <a:t>Τα </a:t>
            </a:r>
            <a:r>
              <a:rPr lang="en-GB" dirty="0" err="1">
                <a:ea typeface="+mn-lt"/>
                <a:cs typeface="+mn-lt"/>
              </a:rPr>
              <a:t>δείγμ</a:t>
            </a:r>
            <a:r>
              <a:rPr lang="en-GB" dirty="0">
                <a:ea typeface="+mn-lt"/>
                <a:cs typeface="+mn-lt"/>
              </a:rPr>
              <a:t>ατα </a:t>
            </a:r>
            <a:r>
              <a:rPr lang="en-GB" dirty="0" err="1">
                <a:ea typeface="+mn-lt"/>
                <a:cs typeface="+mn-lt"/>
              </a:rPr>
              <a:t>συλλέχθηκ</a:t>
            </a:r>
            <a:r>
              <a:rPr lang="en-GB" dirty="0">
                <a:ea typeface="+mn-lt"/>
                <a:cs typeface="+mn-lt"/>
              </a:rPr>
              <a:t>αν από α</a:t>
            </a:r>
            <a:r>
              <a:rPr lang="en-GB" dirty="0" err="1">
                <a:ea typeface="+mn-lt"/>
                <a:cs typeface="+mn-lt"/>
              </a:rPr>
              <a:t>υτο</a:t>
            </a:r>
            <a:r>
              <a:rPr lang="en-GB" dirty="0">
                <a:ea typeface="+mn-lt"/>
                <a:cs typeface="+mn-lt"/>
              </a:rPr>
              <a:t>ανα</a:t>
            </a:r>
            <a:r>
              <a:rPr lang="en-GB" dirty="0" err="1">
                <a:ea typeface="+mn-lt"/>
                <a:cs typeface="+mn-lt"/>
              </a:rPr>
              <a:t>φερούμεν</a:t>
            </a:r>
            <a:r>
              <a:rPr lang="en-GB" dirty="0">
                <a:ea typeface="+mn-lt"/>
                <a:cs typeface="+mn-lt"/>
              </a:rPr>
              <a:t>α </a:t>
            </a:r>
            <a:r>
              <a:rPr lang="en-GB" dirty="0" err="1">
                <a:ea typeface="+mn-lt"/>
                <a:cs typeface="+mn-lt"/>
              </a:rPr>
              <a:t>συν</a:t>
            </a:r>
            <a:r>
              <a:rPr lang="en-GB" dirty="0">
                <a:ea typeface="+mn-lt"/>
                <a:cs typeface="+mn-lt"/>
              </a:rPr>
              <a:t>α</a:t>
            </a:r>
            <a:r>
              <a:rPr lang="en-GB" dirty="0" err="1">
                <a:ea typeface="+mn-lt"/>
                <a:cs typeface="+mn-lt"/>
              </a:rPr>
              <a:t>ισθήμ</a:t>
            </a:r>
            <a:r>
              <a:rPr lang="en-GB" dirty="0">
                <a:ea typeface="+mn-lt"/>
                <a:cs typeface="+mn-lt"/>
              </a:rPr>
              <a:t>ατα  και </a:t>
            </a:r>
            <a:r>
              <a:rPr lang="en-GB" dirty="0" err="1">
                <a:ea typeface="+mn-lt"/>
                <a:cs typeface="+mn-lt"/>
              </a:rPr>
              <a:t>ενδέχετ</a:t>
            </a:r>
            <a:r>
              <a:rPr lang="en-GB" dirty="0">
                <a:ea typeface="+mn-lt"/>
                <a:cs typeface="+mn-lt"/>
              </a:rPr>
              <a:t>αι να </a:t>
            </a:r>
            <a:r>
              <a:rPr lang="en-GB" dirty="0" err="1">
                <a:ea typeface="+mn-lt"/>
                <a:cs typeface="+mn-lt"/>
              </a:rPr>
              <a:t>μην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είν</a:t>
            </a:r>
            <a:r>
              <a:rPr lang="en-GB" dirty="0">
                <a:ea typeface="+mn-lt"/>
                <a:cs typeface="+mn-lt"/>
              </a:rPr>
              <a:t>αι α</a:t>
            </a:r>
            <a:r>
              <a:rPr lang="en-GB" dirty="0" err="1">
                <a:ea typeface="+mn-lt"/>
                <a:cs typeface="+mn-lt"/>
              </a:rPr>
              <a:t>ντι</a:t>
            </a:r>
            <a:r>
              <a:rPr lang="en-GB" dirty="0">
                <a:ea typeface="+mn-lt"/>
                <a:cs typeface="+mn-lt"/>
              </a:rPr>
              <a:t>π</a:t>
            </a:r>
            <a:r>
              <a:rPr lang="en-GB" dirty="0" err="1">
                <a:ea typeface="+mn-lt"/>
                <a:cs typeface="+mn-lt"/>
              </a:rPr>
              <a:t>ροσω</a:t>
            </a:r>
            <a:r>
              <a:rPr lang="en-GB" dirty="0">
                <a:ea typeface="+mn-lt"/>
                <a:cs typeface="+mn-lt"/>
              </a:rPr>
              <a:t>π</a:t>
            </a:r>
            <a:r>
              <a:rPr lang="en-GB" dirty="0" err="1">
                <a:ea typeface="+mn-lt"/>
                <a:cs typeface="+mn-lt"/>
              </a:rPr>
              <a:t>ευτικά</a:t>
            </a:r>
            <a:r>
              <a:rPr lang="en-GB" dirty="0">
                <a:ea typeface="+mn-lt"/>
                <a:cs typeface="+mn-lt"/>
              </a:rPr>
              <a:t> πρα</a:t>
            </a:r>
            <a:r>
              <a:rPr lang="en-GB" dirty="0" err="1">
                <a:ea typeface="+mn-lt"/>
                <a:cs typeface="+mn-lt"/>
              </a:rPr>
              <a:t>γμ</a:t>
            </a:r>
            <a:r>
              <a:rPr lang="en-GB" dirty="0">
                <a:ea typeface="+mn-lt"/>
                <a:cs typeface="+mn-lt"/>
              </a:rPr>
              <a:t>α</a:t>
            </a:r>
            <a:r>
              <a:rPr lang="en-GB" dirty="0" err="1">
                <a:ea typeface="+mn-lt"/>
                <a:cs typeface="+mn-lt"/>
              </a:rPr>
              <a:t>τικών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σεν</a:t>
            </a:r>
            <a:r>
              <a:rPr lang="en-GB" dirty="0">
                <a:ea typeface="+mn-lt"/>
                <a:cs typeface="+mn-lt"/>
              </a:rPr>
              <a:t>α</a:t>
            </a:r>
            <a:r>
              <a:rPr lang="en-GB" dirty="0" err="1">
                <a:ea typeface="+mn-lt"/>
                <a:cs typeface="+mn-lt"/>
              </a:rPr>
              <a:t>ρίων</a:t>
            </a:r>
            <a:endParaRPr lang="en-GB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n-GB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GB" dirty="0" err="1">
                <a:ea typeface="+mn-lt"/>
                <a:cs typeface="+mn-lt"/>
              </a:rPr>
              <a:t>Το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σύνολο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δεδομένων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είν</a:t>
            </a:r>
            <a:r>
              <a:rPr lang="en-GB" dirty="0">
                <a:ea typeface="+mn-lt"/>
                <a:cs typeface="+mn-lt"/>
              </a:rPr>
              <a:t>αι </a:t>
            </a:r>
            <a:r>
              <a:rPr lang="en-GB" dirty="0" err="1">
                <a:ea typeface="+mn-lt"/>
                <a:cs typeface="+mn-lt"/>
              </a:rPr>
              <a:t>στην</a:t>
            </a:r>
            <a:r>
              <a:rPr lang="en-GB" dirty="0">
                <a:ea typeface="+mn-lt"/>
                <a:cs typeface="+mn-lt"/>
              </a:rPr>
              <a:t> α</a:t>
            </a:r>
            <a:r>
              <a:rPr lang="en-GB" dirty="0" err="1">
                <a:ea typeface="+mn-lt"/>
                <a:cs typeface="+mn-lt"/>
              </a:rPr>
              <a:t>γγλική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γλώσσ</a:t>
            </a:r>
            <a:r>
              <a:rPr lang="en-GB" dirty="0">
                <a:ea typeface="+mn-lt"/>
                <a:cs typeface="+mn-lt"/>
              </a:rPr>
              <a:t>α</a:t>
            </a:r>
          </a:p>
        </p:txBody>
      </p:sp>
    </p:spTree>
    <p:extLst>
      <p:ext uri="{BB962C8B-B14F-4D97-AF65-F5344CB8AC3E}">
        <p14:creationId xmlns:p14="http://schemas.microsoft.com/office/powerpoint/2010/main" val="10667485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3EC8F-4884-4A4A-4457-C3F2BFBB4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Μεθοδολογια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6C7A26-7378-4604-DAFE-4C2777C9D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>
                <a:ea typeface="+mn-lt"/>
                <a:cs typeface="+mn-lt"/>
              </a:rPr>
              <a:t>BiLSTM</a:t>
            </a:r>
            <a:r>
              <a:rPr lang="en-US" dirty="0">
                <a:ea typeface="+mn-lt"/>
                <a:cs typeface="+mn-lt"/>
              </a:rPr>
              <a:t> &amp; BERT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BE8756-B444-8D4C-30F5-A45365957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510F78-68DD-229E-4D48-F4213B0B6003}"/>
              </a:ext>
            </a:extLst>
          </p:cNvPr>
          <p:cNvSpPr txBox="1"/>
          <p:nvPr/>
        </p:nvSpPr>
        <p:spPr>
          <a:xfrm>
            <a:off x="647592" y="1954096"/>
            <a:ext cx="11895303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dirty="0" err="1"/>
              <a:t>Ανίχνευση</a:t>
            </a:r>
            <a:r>
              <a:rPr lang="en-GB" sz="2400" dirty="0"/>
              <a:t> </a:t>
            </a:r>
            <a:r>
              <a:rPr lang="en-GB" sz="2400" dirty="0" err="1"/>
              <a:t>συν</a:t>
            </a:r>
            <a:r>
              <a:rPr lang="en-GB" sz="2400" dirty="0"/>
              <a:t>α</a:t>
            </a:r>
            <a:r>
              <a:rPr lang="en-GB" sz="2400" dirty="0" err="1"/>
              <a:t>ισθημάτων</a:t>
            </a:r>
            <a:r>
              <a:rPr lang="en-GB" sz="2400" dirty="0"/>
              <a:t> </a:t>
            </a:r>
            <a:r>
              <a:rPr lang="en-GB" sz="2400" dirty="0" err="1"/>
              <a:t>με</a:t>
            </a:r>
            <a:r>
              <a:rPr lang="en-GB" sz="2400" dirty="0"/>
              <a:t> </a:t>
            </a:r>
            <a:r>
              <a:rPr lang="en-GB" sz="2800" dirty="0" err="1"/>
              <a:t>BiLSTM</a:t>
            </a:r>
            <a:r>
              <a:rPr lang="en-GB" sz="2800" dirty="0"/>
              <a:t> &amp; BERT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FE570E-5F3B-CC45-6746-4D43FD40C942}"/>
              </a:ext>
            </a:extLst>
          </p:cNvPr>
          <p:cNvSpPr txBox="1"/>
          <p:nvPr/>
        </p:nvSpPr>
        <p:spPr>
          <a:xfrm>
            <a:off x="649734" y="3088837"/>
            <a:ext cx="10411837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endParaRPr lang="en-GB" dirty="0"/>
          </a:p>
          <a:p>
            <a:pPr marL="285750" indent="-285750">
              <a:buFont typeface="Arial"/>
              <a:buChar char="•"/>
            </a:pPr>
            <a:r>
              <a:rPr lang="en-GB" dirty="0" err="1">
                <a:ea typeface="+mn-lt"/>
                <a:cs typeface="+mn-lt"/>
              </a:rPr>
              <a:t>Φόρτωση</a:t>
            </a:r>
            <a:r>
              <a:rPr lang="en-GB" dirty="0">
                <a:ea typeface="+mn-lt"/>
                <a:cs typeface="+mn-lt"/>
              </a:rPr>
              <a:t> π</a:t>
            </a:r>
            <a:r>
              <a:rPr lang="en-GB" dirty="0" err="1">
                <a:ea typeface="+mn-lt"/>
                <a:cs typeface="+mn-lt"/>
              </a:rPr>
              <a:t>ροεκ</a:t>
            </a:r>
            <a:r>
              <a:rPr lang="en-GB" dirty="0">
                <a:ea typeface="+mn-lt"/>
                <a:cs typeface="+mn-lt"/>
              </a:rPr>
              <a:t>πα</a:t>
            </a:r>
            <a:r>
              <a:rPr lang="en-GB" dirty="0" err="1">
                <a:ea typeface="+mn-lt"/>
                <a:cs typeface="+mn-lt"/>
              </a:rPr>
              <a:t>ιδευμένου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μοντέλου</a:t>
            </a:r>
            <a:r>
              <a:rPr lang="en-GB" dirty="0">
                <a:ea typeface="+mn-lt"/>
                <a:cs typeface="+mn-lt"/>
              </a:rPr>
              <a:t> BERT και επ</a:t>
            </a:r>
            <a:r>
              <a:rPr lang="en-GB" dirty="0" err="1">
                <a:ea typeface="+mn-lt"/>
                <a:cs typeface="+mn-lt"/>
              </a:rPr>
              <a:t>εξεργ</a:t>
            </a:r>
            <a:r>
              <a:rPr lang="en-GB" dirty="0">
                <a:ea typeface="+mn-lt"/>
                <a:cs typeface="+mn-lt"/>
              </a:rPr>
              <a:t>α</a:t>
            </a:r>
            <a:r>
              <a:rPr lang="en-GB" dirty="0" err="1">
                <a:ea typeface="+mn-lt"/>
                <a:cs typeface="+mn-lt"/>
              </a:rPr>
              <a:t>σί</a:t>
            </a:r>
            <a:r>
              <a:rPr lang="en-GB" dirty="0">
                <a:ea typeface="+mn-lt"/>
                <a:cs typeface="+mn-lt"/>
              </a:rPr>
              <a:t>α fine-tuning</a:t>
            </a:r>
          </a:p>
          <a:p>
            <a:pPr marL="285750" indent="-285750">
              <a:buFont typeface="Arial"/>
              <a:buChar char="•"/>
            </a:pPr>
            <a:endParaRPr lang="en-GB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GB" dirty="0" err="1">
                <a:ea typeface="+mn-lt"/>
                <a:cs typeface="+mn-lt"/>
              </a:rPr>
              <a:t>Εκ</a:t>
            </a:r>
            <a:r>
              <a:rPr lang="en-GB" dirty="0">
                <a:ea typeface="+mn-lt"/>
                <a:cs typeface="+mn-lt"/>
              </a:rPr>
              <a:t>πα</a:t>
            </a:r>
            <a:r>
              <a:rPr lang="en-GB" dirty="0" err="1">
                <a:ea typeface="+mn-lt"/>
                <a:cs typeface="+mn-lt"/>
              </a:rPr>
              <a:t>ίδευση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μοντέλου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BiLSTM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στις</a:t>
            </a:r>
            <a:r>
              <a:rPr lang="en-GB" dirty="0">
                <a:ea typeface="+mn-lt"/>
                <a:cs typeface="+mn-lt"/>
              </a:rPr>
              <a:t> αναπαρα</a:t>
            </a:r>
            <a:r>
              <a:rPr lang="en-GB" dirty="0" err="1">
                <a:ea typeface="+mn-lt"/>
                <a:cs typeface="+mn-lt"/>
              </a:rPr>
              <a:t>στάσεις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λέξεων</a:t>
            </a:r>
            <a:r>
              <a:rPr lang="en-GB" dirty="0">
                <a:ea typeface="+mn-lt"/>
                <a:cs typeface="+mn-lt"/>
              </a:rPr>
              <a:t> Word2Vec</a:t>
            </a:r>
          </a:p>
          <a:p>
            <a:pPr marL="285750" indent="-285750">
              <a:buFont typeface="Arial"/>
              <a:buChar char="•"/>
            </a:pPr>
            <a:endParaRPr lang="en-GB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GB" dirty="0" err="1">
                <a:ea typeface="+mn-lt"/>
                <a:cs typeface="+mn-lt"/>
              </a:rPr>
              <a:t>Αξιολόγηση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μοντέλων</a:t>
            </a:r>
            <a:r>
              <a:rPr lang="en-GB" dirty="0">
                <a:ea typeface="+mn-lt"/>
                <a:cs typeface="+mn-lt"/>
              </a:rPr>
              <a:t> β</a:t>
            </a:r>
            <a:r>
              <a:rPr lang="en-GB" dirty="0" err="1">
                <a:ea typeface="+mn-lt"/>
                <a:cs typeface="+mn-lt"/>
              </a:rPr>
              <a:t>άσει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των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μετρικών</a:t>
            </a:r>
            <a:r>
              <a:rPr lang="en-GB" dirty="0">
                <a:ea typeface="+mn-lt"/>
                <a:cs typeface="+mn-lt"/>
              </a:rPr>
              <a:t> : accuracy, precision, recall, f1-score</a:t>
            </a:r>
          </a:p>
        </p:txBody>
      </p:sp>
    </p:spTree>
    <p:extLst>
      <p:ext uri="{BB962C8B-B14F-4D97-AF65-F5344CB8AC3E}">
        <p14:creationId xmlns:p14="http://schemas.microsoft.com/office/powerpoint/2010/main" val="22989039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3EC8F-4884-4A4A-4457-C3F2BFBB4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Μεθοδολογια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6C7A26-7378-4604-DAFE-4C2777C9D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>
                <a:ea typeface="+mn-lt"/>
                <a:cs typeface="+mn-lt"/>
              </a:rPr>
              <a:t>BiLSTM</a:t>
            </a:r>
            <a:r>
              <a:rPr lang="en-US" dirty="0">
                <a:ea typeface="+mn-lt"/>
                <a:cs typeface="+mn-lt"/>
              </a:rPr>
              <a:t> &amp; BERT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BE8756-B444-8D4C-30F5-A45365957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510F78-68DD-229E-4D48-F4213B0B6003}"/>
              </a:ext>
            </a:extLst>
          </p:cNvPr>
          <p:cNvSpPr txBox="1"/>
          <p:nvPr/>
        </p:nvSpPr>
        <p:spPr>
          <a:xfrm>
            <a:off x="647592" y="1954096"/>
            <a:ext cx="1189530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dirty="0" err="1"/>
              <a:t>Μετρικές</a:t>
            </a:r>
            <a:r>
              <a:rPr lang="en-GB" sz="2400" dirty="0"/>
              <a:t> α</a:t>
            </a:r>
            <a:r>
              <a:rPr lang="en-GB" sz="2400" dirty="0" err="1"/>
              <a:t>ξιολόγησης</a:t>
            </a:r>
            <a:r>
              <a:rPr lang="en-GB" sz="2400" dirty="0"/>
              <a:t> </a:t>
            </a:r>
            <a:r>
              <a:rPr lang="en-GB" sz="2400" dirty="0" err="1"/>
              <a:t>μοντέλων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FE570E-5F3B-CC45-6746-4D43FD40C942}"/>
              </a:ext>
            </a:extLst>
          </p:cNvPr>
          <p:cNvSpPr txBox="1"/>
          <p:nvPr/>
        </p:nvSpPr>
        <p:spPr>
          <a:xfrm>
            <a:off x="649734" y="3103214"/>
            <a:ext cx="10411837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GB" b="1" dirty="0">
                <a:ea typeface="+mn-lt"/>
                <a:cs typeface="+mn-lt"/>
              </a:rPr>
              <a:t>Accuracy :</a:t>
            </a:r>
            <a:r>
              <a:rPr lang="en-GB" dirty="0">
                <a:ea typeface="+mn-lt"/>
                <a:cs typeface="+mn-lt"/>
              </a:rPr>
              <a:t> </a:t>
            </a:r>
            <a:r>
              <a:rPr lang="en-GB" dirty="0" err="1">
                <a:ea typeface="+mn-lt"/>
                <a:cs typeface="+mn-lt"/>
              </a:rPr>
              <a:t>μέτρο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του</a:t>
            </a:r>
            <a:r>
              <a:rPr lang="en-GB" dirty="0">
                <a:ea typeface="+mn-lt"/>
                <a:cs typeface="+mn-lt"/>
              </a:rPr>
              <a:t> π</a:t>
            </a:r>
            <a:r>
              <a:rPr lang="en-GB" dirty="0" err="1">
                <a:ea typeface="+mn-lt"/>
                <a:cs typeface="+mn-lt"/>
              </a:rPr>
              <a:t>όσο</a:t>
            </a:r>
            <a:r>
              <a:rPr lang="en-GB" dirty="0">
                <a:ea typeface="+mn-lt"/>
                <a:cs typeface="+mn-lt"/>
              </a:rPr>
              <a:t> κα</a:t>
            </a:r>
            <a:r>
              <a:rPr lang="en-GB" dirty="0" err="1">
                <a:ea typeface="+mn-lt"/>
                <a:cs typeface="+mn-lt"/>
              </a:rPr>
              <a:t>λά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έν</a:t>
            </a:r>
            <a:r>
              <a:rPr lang="en-GB" dirty="0">
                <a:ea typeface="+mn-lt"/>
                <a:cs typeface="+mn-lt"/>
              </a:rPr>
              <a:t>α </a:t>
            </a:r>
            <a:r>
              <a:rPr lang="en-GB" dirty="0" err="1">
                <a:ea typeface="+mn-lt"/>
                <a:cs typeface="+mn-lt"/>
              </a:rPr>
              <a:t>μοντέλο</a:t>
            </a:r>
            <a:r>
              <a:rPr lang="en-GB" dirty="0">
                <a:ea typeface="+mn-lt"/>
                <a:cs typeface="+mn-lt"/>
              </a:rPr>
              <a:t> τα</a:t>
            </a:r>
            <a:r>
              <a:rPr lang="en-GB" dirty="0" err="1">
                <a:ea typeface="+mn-lt"/>
                <a:cs typeface="+mn-lt"/>
              </a:rPr>
              <a:t>ξινομεί</a:t>
            </a:r>
            <a:r>
              <a:rPr lang="en-GB" dirty="0">
                <a:ea typeface="+mn-lt"/>
                <a:cs typeface="+mn-lt"/>
              </a:rPr>
              <a:t> ή π</a:t>
            </a:r>
            <a:r>
              <a:rPr lang="en-GB" dirty="0" err="1">
                <a:ea typeface="+mn-lt"/>
                <a:cs typeface="+mn-lt"/>
              </a:rPr>
              <a:t>ρο</a:t>
            </a:r>
            <a:r>
              <a:rPr lang="en-GB" dirty="0">
                <a:ea typeface="+mn-lt"/>
                <a:cs typeface="+mn-lt"/>
              </a:rPr>
              <a:t>β</a:t>
            </a:r>
            <a:r>
              <a:rPr lang="en-GB" dirty="0" err="1">
                <a:ea typeface="+mn-lt"/>
                <a:cs typeface="+mn-lt"/>
              </a:rPr>
              <a:t>λέ</a:t>
            </a:r>
            <a:r>
              <a:rPr lang="en-GB" dirty="0">
                <a:ea typeface="+mn-lt"/>
                <a:cs typeface="+mn-lt"/>
              </a:rPr>
              <a:t>π</a:t>
            </a:r>
            <a:r>
              <a:rPr lang="en-GB" dirty="0" err="1">
                <a:ea typeface="+mn-lt"/>
                <a:cs typeface="+mn-lt"/>
              </a:rPr>
              <a:t>ει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σωστά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τη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σωστή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έξοδο</a:t>
            </a:r>
            <a:r>
              <a:rPr lang="en-GB" dirty="0">
                <a:ea typeface="+mn-lt"/>
                <a:cs typeface="+mn-lt"/>
              </a:rPr>
              <a:t> ή </a:t>
            </a:r>
            <a:r>
              <a:rPr lang="en-GB" dirty="0" err="1">
                <a:ea typeface="+mn-lt"/>
                <a:cs typeface="+mn-lt"/>
              </a:rPr>
              <a:t>ετικέτ</a:t>
            </a:r>
            <a:r>
              <a:rPr lang="en-GB" dirty="0">
                <a:ea typeface="+mn-lt"/>
                <a:cs typeface="+mn-lt"/>
              </a:rPr>
              <a:t>α. </a:t>
            </a:r>
          </a:p>
          <a:p>
            <a:pPr marL="285750" indent="-285750">
              <a:buFont typeface="Arial"/>
              <a:buChar char="•"/>
            </a:pPr>
            <a:endParaRPr lang="en-GB" dirty="0"/>
          </a:p>
          <a:p>
            <a:pPr marL="285750" indent="-285750">
              <a:buFont typeface="Arial"/>
              <a:buChar char="•"/>
            </a:pPr>
            <a:endParaRPr lang="en-GB" dirty="0"/>
          </a:p>
          <a:p>
            <a:pPr marL="285750" indent="-285750">
              <a:buFont typeface="Arial"/>
              <a:buChar char="•"/>
            </a:pPr>
            <a:endParaRPr lang="en-GB" dirty="0"/>
          </a:p>
          <a:p>
            <a:pPr marL="285750" indent="-285750">
              <a:buFont typeface="Arial"/>
              <a:buChar char="•"/>
            </a:pPr>
            <a:endParaRPr lang="en-GB" dirty="0"/>
          </a:p>
          <a:p>
            <a:pPr marL="285750" indent="-285750">
              <a:buFont typeface="Arial"/>
              <a:buChar char="•"/>
            </a:pPr>
            <a:r>
              <a:rPr lang="en-GB" b="1" dirty="0"/>
              <a:t>Precision : 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το</a:t>
            </a:r>
            <a:r>
              <a:rPr lang="en-GB" dirty="0">
                <a:ea typeface="+mn-lt"/>
                <a:cs typeface="+mn-lt"/>
              </a:rPr>
              <a:t> π</a:t>
            </a:r>
            <a:r>
              <a:rPr lang="en-GB" dirty="0" err="1">
                <a:ea typeface="+mn-lt"/>
                <a:cs typeface="+mn-lt"/>
              </a:rPr>
              <a:t>οσοστό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των</a:t>
            </a:r>
            <a:r>
              <a:rPr lang="en-GB" dirty="0">
                <a:ea typeface="+mn-lt"/>
                <a:cs typeface="+mn-lt"/>
              </a:rPr>
              <a:t> α</a:t>
            </a:r>
            <a:r>
              <a:rPr lang="en-GB" dirty="0" err="1">
                <a:ea typeface="+mn-lt"/>
                <a:cs typeface="+mn-lt"/>
              </a:rPr>
              <a:t>ληθινών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θετικών</a:t>
            </a:r>
            <a:r>
              <a:rPr lang="en-GB" dirty="0">
                <a:ea typeface="+mn-lt"/>
                <a:cs typeface="+mn-lt"/>
              </a:rPr>
              <a:t> π</a:t>
            </a:r>
            <a:r>
              <a:rPr lang="en-GB" dirty="0" err="1">
                <a:ea typeface="+mn-lt"/>
                <a:cs typeface="+mn-lt"/>
              </a:rPr>
              <a:t>ρο</a:t>
            </a:r>
            <a:r>
              <a:rPr lang="en-GB" dirty="0">
                <a:ea typeface="+mn-lt"/>
                <a:cs typeface="+mn-lt"/>
              </a:rPr>
              <a:t>β</a:t>
            </a:r>
            <a:r>
              <a:rPr lang="en-GB" dirty="0" err="1">
                <a:ea typeface="+mn-lt"/>
                <a:cs typeface="+mn-lt"/>
              </a:rPr>
              <a:t>λέψεων</a:t>
            </a:r>
            <a:r>
              <a:rPr lang="en-GB" dirty="0">
                <a:ea typeface="+mn-lt"/>
                <a:cs typeface="+mn-lt"/>
              </a:rPr>
              <a:t> από </a:t>
            </a:r>
            <a:r>
              <a:rPr lang="en-GB" dirty="0" err="1">
                <a:ea typeface="+mn-lt"/>
                <a:cs typeface="+mn-lt"/>
              </a:rPr>
              <a:t>όλες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τις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θετικές</a:t>
            </a:r>
            <a:r>
              <a:rPr lang="en-GB" dirty="0">
                <a:ea typeface="+mn-lt"/>
                <a:cs typeface="+mn-lt"/>
              </a:rPr>
              <a:t> π</a:t>
            </a:r>
            <a:r>
              <a:rPr lang="en-GB" dirty="0" err="1">
                <a:ea typeface="+mn-lt"/>
                <a:cs typeface="+mn-lt"/>
              </a:rPr>
              <a:t>ρο</a:t>
            </a:r>
            <a:r>
              <a:rPr lang="en-GB" dirty="0">
                <a:ea typeface="+mn-lt"/>
                <a:cs typeface="+mn-lt"/>
              </a:rPr>
              <a:t>β</a:t>
            </a:r>
            <a:r>
              <a:rPr lang="en-GB" dirty="0" err="1">
                <a:ea typeface="+mn-lt"/>
                <a:cs typeface="+mn-lt"/>
              </a:rPr>
              <a:t>λέψεις</a:t>
            </a:r>
            <a:r>
              <a:rPr lang="en-GB" dirty="0">
                <a:ea typeface="+mn-lt"/>
                <a:cs typeface="+mn-lt"/>
              </a:rPr>
              <a:t> π</a:t>
            </a:r>
            <a:r>
              <a:rPr lang="en-GB" dirty="0" err="1">
                <a:ea typeface="+mn-lt"/>
                <a:cs typeface="+mn-lt"/>
              </a:rPr>
              <a:t>ου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γίνοντ</a:t>
            </a:r>
            <a:r>
              <a:rPr lang="en-GB" dirty="0">
                <a:ea typeface="+mn-lt"/>
                <a:cs typeface="+mn-lt"/>
              </a:rPr>
              <a:t>αι από </a:t>
            </a:r>
            <a:r>
              <a:rPr lang="en-GB" dirty="0" err="1">
                <a:ea typeface="+mn-lt"/>
                <a:cs typeface="+mn-lt"/>
              </a:rPr>
              <a:t>τον</a:t>
            </a:r>
            <a:r>
              <a:rPr lang="en-GB" dirty="0">
                <a:ea typeface="+mn-lt"/>
                <a:cs typeface="+mn-lt"/>
              </a:rPr>
              <a:t> τα</a:t>
            </a:r>
            <a:r>
              <a:rPr lang="en-GB" dirty="0" err="1">
                <a:ea typeface="+mn-lt"/>
                <a:cs typeface="+mn-lt"/>
              </a:rPr>
              <a:t>ξινομητή</a:t>
            </a:r>
            <a:r>
              <a:rPr lang="en-GB" dirty="0">
                <a:ea typeface="+mn-lt"/>
                <a:cs typeface="+mn-lt"/>
              </a:rPr>
              <a:t>.</a:t>
            </a:r>
          </a:p>
          <a:p>
            <a:pPr marL="285750" indent="-285750">
              <a:buFont typeface="Arial"/>
              <a:buChar char="•"/>
            </a:pPr>
            <a:endParaRPr lang="en-GB" dirty="0"/>
          </a:p>
        </p:txBody>
      </p:sp>
      <p:pic>
        <p:nvPicPr>
          <p:cNvPr id="7" name="Graphic 8">
            <a:extLst>
              <a:ext uri="{FF2B5EF4-FFF2-40B4-BE49-F238E27FC236}">
                <a16:creationId xmlns:a16="http://schemas.microsoft.com/office/drawing/2014/main" id="{867443EC-7BE1-A4CA-AAAC-E9217ACB37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25316" y="3751232"/>
            <a:ext cx="4334953" cy="591987"/>
          </a:xfrm>
          <a:prstGeom prst="rect">
            <a:avLst/>
          </a:prstGeom>
        </p:spPr>
      </p:pic>
      <p:pic>
        <p:nvPicPr>
          <p:cNvPr id="9" name="Graphic 9">
            <a:extLst>
              <a:ext uri="{FF2B5EF4-FFF2-40B4-BE49-F238E27FC236}">
                <a16:creationId xmlns:a16="http://schemas.microsoft.com/office/drawing/2014/main" id="{7DC2DC20-12B5-C7B0-4420-538946E4D4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92682" y="5534026"/>
            <a:ext cx="2819220" cy="599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859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1020445"/>
            <a:ext cx="2895600" cy="1325563"/>
          </a:xfrm>
        </p:spPr>
        <p:txBody>
          <a:bodyPr/>
          <a:lstStyle/>
          <a:p>
            <a:pPr algn="just"/>
            <a:r>
              <a:rPr lang="en-US" sz="2400" dirty="0" err="1"/>
              <a:t>Περιεχομεν</a:t>
            </a:r>
            <a:r>
              <a:rPr lang="en-US" sz="2400" dirty="0"/>
              <a:t>α</a:t>
            </a:r>
            <a:endParaRPr 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416175"/>
            <a:ext cx="3455702" cy="39782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600" dirty="0" err="1"/>
              <a:t>Εισ</a:t>
            </a:r>
            <a:r>
              <a:rPr lang="en-US" sz="1600" dirty="0"/>
              <a:t>α</a:t>
            </a:r>
            <a:r>
              <a:rPr lang="en-US" sz="1600" dirty="0" err="1"/>
              <a:t>γωγή</a:t>
            </a:r>
            <a:endParaRPr lang="en-US" sz="1600" dirty="0"/>
          </a:p>
          <a:p>
            <a:r>
              <a:rPr lang="en-US" sz="1600" dirty="0" err="1"/>
              <a:t>Ιστορικό</a:t>
            </a:r>
            <a:endParaRPr lang="en-US" sz="1600" dirty="0"/>
          </a:p>
          <a:p>
            <a:r>
              <a:rPr lang="en-US" sz="1600" dirty="0" err="1"/>
              <a:t>BiLSTM</a:t>
            </a:r>
            <a:r>
              <a:rPr lang="en-US" sz="1600" dirty="0"/>
              <a:t> &amp; BERT</a:t>
            </a:r>
          </a:p>
          <a:p>
            <a:r>
              <a:rPr lang="en-US" sz="1600" dirty="0" err="1"/>
              <a:t>Μεθοδολογί</a:t>
            </a:r>
            <a:r>
              <a:rPr lang="en-US" sz="1600" dirty="0"/>
              <a:t>α</a:t>
            </a:r>
          </a:p>
          <a:p>
            <a:r>
              <a:rPr lang="en-US" sz="1600" dirty="0"/>
              <a:t>Απ</a:t>
            </a:r>
            <a:r>
              <a:rPr lang="en-US" sz="1600" dirty="0" err="1"/>
              <a:t>οτελέσμ</a:t>
            </a:r>
            <a:r>
              <a:rPr lang="en-US" sz="1600" dirty="0"/>
              <a:t>ατα</a:t>
            </a:r>
          </a:p>
          <a:p>
            <a:r>
              <a:rPr lang="en-US" sz="1600" dirty="0" err="1"/>
              <a:t>Μελλοντική</a:t>
            </a:r>
            <a:r>
              <a:rPr lang="en-US" sz="1600" dirty="0"/>
              <a:t> </a:t>
            </a:r>
            <a:r>
              <a:rPr lang="en-US" sz="1600" dirty="0" err="1"/>
              <a:t>Έρευν</a:t>
            </a:r>
            <a:r>
              <a:rPr lang="en-US" sz="1600" dirty="0"/>
              <a:t>α</a:t>
            </a:r>
          </a:p>
          <a:p>
            <a:r>
              <a:rPr lang="en-US" sz="1600" dirty="0" err="1"/>
              <a:t>Συμ</a:t>
            </a:r>
            <a:r>
              <a:rPr lang="en-US" sz="1600" dirty="0"/>
              <a:t>π</a:t>
            </a:r>
            <a:r>
              <a:rPr lang="en-US" sz="1600" dirty="0" err="1"/>
              <a:t>εράσμ</a:t>
            </a:r>
            <a:r>
              <a:rPr lang="en-US" sz="1600" dirty="0"/>
              <a:t>ατα</a:t>
            </a:r>
          </a:p>
          <a:p>
            <a:r>
              <a:rPr lang="en-US" sz="1600" dirty="0" err="1"/>
              <a:t>Βι</a:t>
            </a:r>
            <a:r>
              <a:rPr lang="en-US" sz="1600" dirty="0"/>
              <a:t>β</a:t>
            </a:r>
            <a:r>
              <a:rPr lang="en-US" sz="1600" dirty="0" err="1"/>
              <a:t>λιογρ</a:t>
            </a:r>
            <a:r>
              <a:rPr lang="en-US" sz="1600" dirty="0"/>
              <a:t>α</a:t>
            </a:r>
            <a:r>
              <a:rPr lang="en-US" sz="1600" dirty="0" err="1"/>
              <a:t>φί</a:t>
            </a:r>
            <a:r>
              <a:rPr lang="en-US" sz="1600" dirty="0"/>
              <a:t>α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C19884-873C-4D13-BE6D-318CF07B0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/>
          <a:p>
            <a:r>
              <a:rPr lang="en-US" dirty="0" err="1"/>
              <a:t>BiLSTM</a:t>
            </a:r>
            <a:r>
              <a:rPr lang="en-US" dirty="0"/>
              <a:t> &amp; BERT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91F00-87A7-45A6-8029-B097FA72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3EC8F-4884-4A4A-4457-C3F2BFBB4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Μεθοδολογια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6C7A26-7378-4604-DAFE-4C2777C9D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>
                <a:ea typeface="+mn-lt"/>
                <a:cs typeface="+mn-lt"/>
              </a:rPr>
              <a:t>BiLSTM</a:t>
            </a:r>
            <a:r>
              <a:rPr lang="en-US" dirty="0">
                <a:ea typeface="+mn-lt"/>
                <a:cs typeface="+mn-lt"/>
              </a:rPr>
              <a:t> &amp; BERT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BE8756-B444-8D4C-30F5-A45365957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510F78-68DD-229E-4D48-F4213B0B6003}"/>
              </a:ext>
            </a:extLst>
          </p:cNvPr>
          <p:cNvSpPr txBox="1"/>
          <p:nvPr/>
        </p:nvSpPr>
        <p:spPr>
          <a:xfrm>
            <a:off x="647592" y="1954096"/>
            <a:ext cx="1189530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dirty="0" err="1"/>
              <a:t>Μετρικές</a:t>
            </a:r>
            <a:r>
              <a:rPr lang="en-GB" sz="2400" dirty="0"/>
              <a:t> α</a:t>
            </a:r>
            <a:r>
              <a:rPr lang="en-GB" sz="2400" dirty="0" err="1"/>
              <a:t>ξιολόγησης</a:t>
            </a:r>
            <a:r>
              <a:rPr lang="en-GB" sz="2400" dirty="0"/>
              <a:t> </a:t>
            </a:r>
            <a:r>
              <a:rPr lang="en-GB" sz="2400" dirty="0" err="1"/>
              <a:t>μοντέλων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FE570E-5F3B-CC45-6746-4D43FD40C942}"/>
              </a:ext>
            </a:extLst>
          </p:cNvPr>
          <p:cNvSpPr txBox="1"/>
          <p:nvPr/>
        </p:nvSpPr>
        <p:spPr>
          <a:xfrm>
            <a:off x="649734" y="3103214"/>
            <a:ext cx="10411837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GB" b="1" dirty="0">
                <a:ea typeface="+mn-lt"/>
                <a:cs typeface="+mn-lt"/>
              </a:rPr>
              <a:t>Recall:</a:t>
            </a:r>
            <a:r>
              <a:rPr lang="en-GB" dirty="0">
                <a:ea typeface="+mn-lt"/>
                <a:cs typeface="+mn-lt"/>
              </a:rPr>
              <a:t> η ανα</a:t>
            </a:r>
            <a:r>
              <a:rPr lang="en-GB" dirty="0" err="1">
                <a:ea typeface="+mn-lt"/>
                <a:cs typeface="+mn-lt"/>
              </a:rPr>
              <a:t>λογί</a:t>
            </a:r>
            <a:r>
              <a:rPr lang="en-GB" dirty="0">
                <a:ea typeface="+mn-lt"/>
                <a:cs typeface="+mn-lt"/>
              </a:rPr>
              <a:t>α </a:t>
            </a:r>
            <a:r>
              <a:rPr lang="en-GB" dirty="0" err="1">
                <a:ea typeface="+mn-lt"/>
                <a:cs typeface="+mn-lt"/>
              </a:rPr>
              <a:t>των</a:t>
            </a:r>
            <a:r>
              <a:rPr lang="en-GB" dirty="0">
                <a:ea typeface="+mn-lt"/>
                <a:cs typeface="+mn-lt"/>
              </a:rPr>
              <a:t> α</a:t>
            </a:r>
            <a:r>
              <a:rPr lang="en-GB" dirty="0" err="1">
                <a:ea typeface="+mn-lt"/>
                <a:cs typeface="+mn-lt"/>
              </a:rPr>
              <a:t>ληθινών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θετικών</a:t>
            </a:r>
            <a:r>
              <a:rPr lang="en-GB" dirty="0">
                <a:ea typeface="+mn-lt"/>
                <a:cs typeface="+mn-lt"/>
              </a:rPr>
              <a:t> π</a:t>
            </a:r>
            <a:r>
              <a:rPr lang="en-GB" dirty="0" err="1">
                <a:ea typeface="+mn-lt"/>
                <a:cs typeface="+mn-lt"/>
              </a:rPr>
              <a:t>ερι</a:t>
            </a:r>
            <a:r>
              <a:rPr lang="en-GB" dirty="0">
                <a:ea typeface="+mn-lt"/>
                <a:cs typeface="+mn-lt"/>
              </a:rPr>
              <a:t>π</a:t>
            </a:r>
            <a:r>
              <a:rPr lang="en-GB" dirty="0" err="1">
                <a:ea typeface="+mn-lt"/>
                <a:cs typeface="+mn-lt"/>
              </a:rPr>
              <a:t>τώσεων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μετ</a:t>
            </a:r>
            <a:r>
              <a:rPr lang="en-GB" dirty="0">
                <a:ea typeface="+mn-lt"/>
                <a:cs typeface="+mn-lt"/>
              </a:rPr>
              <a:t>α</a:t>
            </a:r>
            <a:r>
              <a:rPr lang="en-GB" dirty="0" err="1">
                <a:ea typeface="+mn-lt"/>
                <a:cs typeface="+mn-lt"/>
              </a:rPr>
              <a:t>ξύ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όλων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των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θετικών</a:t>
            </a:r>
            <a:r>
              <a:rPr lang="en-GB" dirty="0">
                <a:ea typeface="+mn-lt"/>
                <a:cs typeface="+mn-lt"/>
              </a:rPr>
              <a:t> π</a:t>
            </a:r>
            <a:r>
              <a:rPr lang="en-GB" dirty="0" err="1">
                <a:ea typeface="+mn-lt"/>
                <a:cs typeface="+mn-lt"/>
              </a:rPr>
              <a:t>ερι</a:t>
            </a:r>
            <a:r>
              <a:rPr lang="en-GB" dirty="0">
                <a:ea typeface="+mn-lt"/>
                <a:cs typeface="+mn-lt"/>
              </a:rPr>
              <a:t>π</a:t>
            </a:r>
            <a:r>
              <a:rPr lang="en-GB" dirty="0" err="1">
                <a:ea typeface="+mn-lt"/>
                <a:cs typeface="+mn-lt"/>
              </a:rPr>
              <a:t>τώσεων</a:t>
            </a:r>
            <a:r>
              <a:rPr lang="en-GB" dirty="0">
                <a:ea typeface="+mn-lt"/>
                <a:cs typeface="+mn-lt"/>
              </a:rPr>
              <a:t>. </a:t>
            </a:r>
            <a:endParaRPr lang="en-GB"/>
          </a:p>
          <a:p>
            <a:pPr marL="285750" indent="-285750">
              <a:buFont typeface="Arial"/>
              <a:buChar char="•"/>
            </a:pPr>
            <a:endParaRPr lang="en-GB" dirty="0"/>
          </a:p>
          <a:p>
            <a:pPr marL="285750" indent="-285750">
              <a:buFont typeface="Arial"/>
              <a:buChar char="•"/>
            </a:pPr>
            <a:endParaRPr lang="en-GB" dirty="0"/>
          </a:p>
          <a:p>
            <a:pPr marL="285750" indent="-285750">
              <a:buFont typeface="Arial"/>
              <a:buChar char="•"/>
            </a:pPr>
            <a:endParaRPr lang="en-GB" dirty="0"/>
          </a:p>
          <a:p>
            <a:pPr marL="285750" indent="-285750">
              <a:buFont typeface="Arial"/>
              <a:buChar char="•"/>
            </a:pPr>
            <a:endParaRPr lang="en-GB" dirty="0"/>
          </a:p>
          <a:p>
            <a:pPr marL="285750" indent="-285750">
              <a:buFont typeface="Arial"/>
              <a:buChar char="•"/>
            </a:pPr>
            <a:r>
              <a:rPr lang="en-GB" b="1" dirty="0"/>
              <a:t>F1-score: </a:t>
            </a:r>
            <a:r>
              <a:rPr lang="en-GB" dirty="0">
                <a:ea typeface="+mn-lt"/>
                <a:cs typeface="+mn-lt"/>
              </a:rPr>
              <a:t> ο α</a:t>
            </a:r>
            <a:r>
              <a:rPr lang="en-GB" dirty="0" err="1">
                <a:ea typeface="+mn-lt"/>
                <a:cs typeface="+mn-lt"/>
              </a:rPr>
              <a:t>ρμονικός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μέσος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του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sz="2200" dirty="0">
                <a:ea typeface="+mn-lt"/>
                <a:cs typeface="+mn-lt"/>
              </a:rPr>
              <a:t>recall </a:t>
            </a:r>
            <a:r>
              <a:rPr lang="en-GB" dirty="0">
                <a:ea typeface="+mn-lt"/>
                <a:cs typeface="+mn-lt"/>
              </a:rPr>
              <a:t>και </a:t>
            </a:r>
            <a:r>
              <a:rPr lang="en-GB" dirty="0" err="1">
                <a:ea typeface="+mn-lt"/>
                <a:cs typeface="+mn-lt"/>
              </a:rPr>
              <a:t>του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sz="2200" dirty="0">
                <a:ea typeface="+mn-lt"/>
                <a:cs typeface="+mn-lt"/>
              </a:rPr>
              <a:t>precision</a:t>
            </a:r>
          </a:p>
        </p:txBody>
      </p:sp>
      <p:pic>
        <p:nvPicPr>
          <p:cNvPr id="5" name="Graphic 9">
            <a:extLst>
              <a:ext uri="{FF2B5EF4-FFF2-40B4-BE49-F238E27FC236}">
                <a16:creationId xmlns:a16="http://schemas.microsoft.com/office/drawing/2014/main" id="{99F08237-008E-BFA5-B814-234460D7BD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41782" y="3514006"/>
            <a:ext cx="2581096" cy="635120"/>
          </a:xfrm>
          <a:prstGeom prst="rect">
            <a:avLst/>
          </a:prstGeom>
        </p:spPr>
      </p:pic>
      <p:pic>
        <p:nvPicPr>
          <p:cNvPr id="10" name="Graphic 10">
            <a:extLst>
              <a:ext uri="{FF2B5EF4-FFF2-40B4-BE49-F238E27FC236}">
                <a16:creationId xmlns:a16="http://schemas.microsoft.com/office/drawing/2014/main" id="{1BC2A9F9-DFAF-FA2E-5572-7818A355A2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44299" y="5158056"/>
            <a:ext cx="3000195" cy="862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665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AA056-BD6A-D1CE-0240-7B2EB87B3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ΑΠΟΤΕΛΕΣΜΑΤΑ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3E29DF-4465-E124-F3EF-569DB13AF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>
                <a:ea typeface="+mn-lt"/>
                <a:cs typeface="+mn-lt"/>
              </a:rPr>
              <a:t>BiLSTM</a:t>
            </a:r>
            <a:r>
              <a:rPr lang="en-US" dirty="0">
                <a:ea typeface="+mn-lt"/>
                <a:cs typeface="+mn-lt"/>
              </a:rPr>
              <a:t> &amp; BERT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F9AF08-825B-94C0-FAF2-947A54F7D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A7D9A2-8329-5A09-6F50-976666570D98}"/>
              </a:ext>
            </a:extLst>
          </p:cNvPr>
          <p:cNvSpPr txBox="1"/>
          <p:nvPr/>
        </p:nvSpPr>
        <p:spPr>
          <a:xfrm>
            <a:off x="1509622" y="1459301"/>
            <a:ext cx="8695426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GB" dirty="0">
                <a:ea typeface="+mn-lt"/>
                <a:cs typeface="+mn-lt"/>
              </a:rPr>
              <a:t>Τα απ</a:t>
            </a:r>
            <a:r>
              <a:rPr lang="en-GB" dirty="0" err="1">
                <a:ea typeface="+mn-lt"/>
                <a:cs typeface="+mn-lt"/>
              </a:rPr>
              <a:t>οτελέσμ</a:t>
            </a:r>
            <a:r>
              <a:rPr lang="en-GB" dirty="0">
                <a:ea typeface="+mn-lt"/>
                <a:cs typeface="+mn-lt"/>
              </a:rPr>
              <a:t>ατα </a:t>
            </a:r>
            <a:r>
              <a:rPr lang="en-GB" dirty="0" err="1">
                <a:ea typeface="+mn-lt"/>
                <a:cs typeface="+mn-lt"/>
              </a:rPr>
              <a:t>δείχνουν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ότι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το</a:t>
            </a:r>
            <a:r>
              <a:rPr lang="en-GB" dirty="0">
                <a:ea typeface="+mn-lt"/>
                <a:cs typeface="+mn-lt"/>
              </a:rPr>
              <a:t> BERT </a:t>
            </a:r>
            <a:r>
              <a:rPr lang="en-GB" dirty="0" err="1">
                <a:ea typeface="+mn-lt"/>
                <a:cs typeface="+mn-lt"/>
              </a:rPr>
              <a:t>ξε</a:t>
            </a:r>
            <a:r>
              <a:rPr lang="en-GB" dirty="0">
                <a:ea typeface="+mn-lt"/>
                <a:cs typeface="+mn-lt"/>
              </a:rPr>
              <a:t>π</a:t>
            </a:r>
            <a:r>
              <a:rPr lang="en-GB" dirty="0" err="1">
                <a:ea typeface="+mn-lt"/>
                <a:cs typeface="+mn-lt"/>
              </a:rPr>
              <a:t>ερνά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το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BiLSTM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ως</a:t>
            </a:r>
            <a:r>
              <a:rPr lang="en-GB" dirty="0">
                <a:ea typeface="+mn-lt"/>
                <a:cs typeface="+mn-lt"/>
              </a:rPr>
              <a:t> π</a:t>
            </a:r>
            <a:r>
              <a:rPr lang="en-GB" dirty="0" err="1">
                <a:ea typeface="+mn-lt"/>
                <a:cs typeface="+mn-lt"/>
              </a:rPr>
              <a:t>ρος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τη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συνολική</a:t>
            </a:r>
            <a:r>
              <a:rPr lang="en-GB" dirty="0">
                <a:ea typeface="+mn-lt"/>
                <a:cs typeface="+mn-lt"/>
              </a:rPr>
              <a:t> α</a:t>
            </a:r>
            <a:r>
              <a:rPr lang="en-GB" dirty="0" err="1">
                <a:ea typeface="+mn-lt"/>
                <a:cs typeface="+mn-lt"/>
              </a:rPr>
              <a:t>κρί</a:t>
            </a:r>
            <a:r>
              <a:rPr lang="en-GB" dirty="0">
                <a:ea typeface="+mn-lt"/>
                <a:cs typeface="+mn-lt"/>
              </a:rPr>
              <a:t>β</a:t>
            </a:r>
            <a:r>
              <a:rPr lang="en-GB" dirty="0" err="1">
                <a:ea typeface="+mn-lt"/>
                <a:cs typeface="+mn-lt"/>
              </a:rPr>
              <a:t>ει</a:t>
            </a:r>
            <a:r>
              <a:rPr lang="en-GB" dirty="0">
                <a:ea typeface="+mn-lt"/>
                <a:cs typeface="+mn-lt"/>
              </a:rPr>
              <a:t>α, </a:t>
            </a:r>
            <a:r>
              <a:rPr lang="en-GB" dirty="0" err="1">
                <a:ea typeface="+mn-lt"/>
                <a:cs typeface="+mn-lt"/>
              </a:rPr>
              <a:t>με</a:t>
            </a:r>
            <a:r>
              <a:rPr lang="en-GB" dirty="0">
                <a:ea typeface="+mn-lt"/>
                <a:cs typeface="+mn-lt"/>
              </a:rPr>
              <a:t> α</a:t>
            </a:r>
            <a:r>
              <a:rPr lang="en-GB" dirty="0" err="1">
                <a:ea typeface="+mn-lt"/>
                <a:cs typeface="+mn-lt"/>
              </a:rPr>
              <a:t>κρί</a:t>
            </a:r>
            <a:r>
              <a:rPr lang="en-GB" dirty="0">
                <a:ea typeface="+mn-lt"/>
                <a:cs typeface="+mn-lt"/>
              </a:rPr>
              <a:t>β</a:t>
            </a:r>
            <a:r>
              <a:rPr lang="en-GB" dirty="0" err="1">
                <a:ea typeface="+mn-lt"/>
                <a:cs typeface="+mn-lt"/>
              </a:rPr>
              <a:t>ει</a:t>
            </a:r>
            <a:r>
              <a:rPr lang="en-GB" dirty="0">
                <a:ea typeface="+mn-lt"/>
                <a:cs typeface="+mn-lt"/>
              </a:rPr>
              <a:t>α 72%, </a:t>
            </a:r>
            <a:r>
              <a:rPr lang="en-GB" dirty="0" err="1">
                <a:ea typeface="+mn-lt"/>
                <a:cs typeface="+mn-lt"/>
              </a:rPr>
              <a:t>ενώ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το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BiLSTM</a:t>
            </a:r>
            <a:r>
              <a:rPr lang="en-GB" dirty="0">
                <a:ea typeface="+mn-lt"/>
                <a:cs typeface="+mn-lt"/>
              </a:rPr>
              <a:t> π</a:t>
            </a:r>
            <a:r>
              <a:rPr lang="en-GB" dirty="0" err="1">
                <a:ea typeface="+mn-lt"/>
                <a:cs typeface="+mn-lt"/>
              </a:rPr>
              <a:t>έτυχε</a:t>
            </a:r>
            <a:r>
              <a:rPr lang="en-GB" dirty="0">
                <a:ea typeface="+mn-lt"/>
                <a:cs typeface="+mn-lt"/>
              </a:rPr>
              <a:t> 62%.</a:t>
            </a:r>
          </a:p>
          <a:p>
            <a:pPr marL="285750" indent="-285750">
              <a:buFont typeface="Arial"/>
              <a:buChar char="•"/>
            </a:pPr>
            <a:endParaRPr lang="en-GB" dirty="0"/>
          </a:p>
          <a:p>
            <a:pPr marL="285750" indent="-285750">
              <a:buFont typeface="Arial"/>
              <a:buChar char="•"/>
            </a:pPr>
            <a:r>
              <a:rPr lang="en-GB" dirty="0">
                <a:ea typeface="+mn-lt"/>
                <a:cs typeface="+mn-lt"/>
              </a:rPr>
              <a:t>To BERT </a:t>
            </a:r>
            <a:r>
              <a:rPr lang="en-GB" dirty="0" err="1">
                <a:ea typeface="+mn-lt"/>
                <a:cs typeface="+mn-lt"/>
              </a:rPr>
              <a:t>είχε</a:t>
            </a:r>
            <a:r>
              <a:rPr lang="en-GB" dirty="0">
                <a:ea typeface="+mn-lt"/>
                <a:cs typeface="+mn-lt"/>
              </a:rPr>
              <a:t> κα</a:t>
            </a:r>
            <a:r>
              <a:rPr lang="en-GB" dirty="0" err="1">
                <a:ea typeface="+mn-lt"/>
                <a:cs typeface="+mn-lt"/>
              </a:rPr>
              <a:t>λύτερες</a:t>
            </a:r>
            <a:r>
              <a:rPr lang="en-GB" dirty="0">
                <a:ea typeface="+mn-lt"/>
                <a:cs typeface="+mn-lt"/>
              </a:rPr>
              <a:t> επ</a:t>
            </a:r>
            <a:r>
              <a:rPr lang="en-GB" dirty="0" err="1">
                <a:ea typeface="+mn-lt"/>
                <a:cs typeface="+mn-lt"/>
              </a:rPr>
              <a:t>ιδόσεις</a:t>
            </a:r>
            <a:r>
              <a:rPr lang="en-GB" dirty="0">
                <a:ea typeface="+mn-lt"/>
                <a:cs typeface="+mn-lt"/>
              </a:rPr>
              <a:t> </a:t>
            </a:r>
            <a:r>
              <a:rPr lang="en-GB" dirty="0" err="1">
                <a:ea typeface="+mn-lt"/>
                <a:cs typeface="+mn-lt"/>
              </a:rPr>
              <a:t>σε</a:t>
            </a:r>
            <a:r>
              <a:rPr lang="en-GB" dirty="0">
                <a:ea typeface="+mn-lt"/>
                <a:cs typeface="+mn-lt"/>
              </a:rPr>
              <a:t> </a:t>
            </a:r>
            <a:r>
              <a:rPr lang="en-GB" dirty="0" err="1">
                <a:ea typeface="+mn-lt"/>
                <a:cs typeface="+mn-lt"/>
              </a:rPr>
              <a:t>όλες</a:t>
            </a:r>
            <a:r>
              <a:rPr lang="en-GB" dirty="0">
                <a:ea typeface="+mn-lt"/>
                <a:cs typeface="+mn-lt"/>
              </a:rPr>
              <a:t> </a:t>
            </a:r>
            <a:r>
              <a:rPr lang="en-GB" dirty="0" err="1">
                <a:ea typeface="+mn-lt"/>
                <a:cs typeface="+mn-lt"/>
              </a:rPr>
              <a:t>τις</a:t>
            </a:r>
            <a:r>
              <a:rPr lang="en-GB" dirty="0">
                <a:ea typeface="+mn-lt"/>
                <a:cs typeface="+mn-lt"/>
              </a:rPr>
              <a:t> κα</a:t>
            </a:r>
            <a:r>
              <a:rPr lang="en-GB" dirty="0" err="1">
                <a:ea typeface="+mn-lt"/>
                <a:cs typeface="+mn-lt"/>
              </a:rPr>
              <a:t>τηγορίες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συν</a:t>
            </a:r>
            <a:r>
              <a:rPr lang="en-GB" dirty="0">
                <a:ea typeface="+mn-lt"/>
                <a:cs typeface="+mn-lt"/>
              </a:rPr>
              <a:t>α</a:t>
            </a:r>
            <a:r>
              <a:rPr lang="en-GB" dirty="0" err="1">
                <a:ea typeface="+mn-lt"/>
                <a:cs typeface="+mn-lt"/>
              </a:rPr>
              <a:t>ισθημάτων</a:t>
            </a:r>
            <a:r>
              <a:rPr lang="en-GB" dirty="0">
                <a:ea typeface="+mn-lt"/>
                <a:cs typeface="+mn-lt"/>
              </a:rPr>
              <a:t>.</a:t>
            </a:r>
          </a:p>
          <a:p>
            <a:pPr marL="285750" indent="-285750">
              <a:buFont typeface="Arial"/>
              <a:buChar char="•"/>
            </a:pPr>
            <a:endParaRPr lang="en-GB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GB" dirty="0" err="1">
                <a:ea typeface="+mn-lt"/>
                <a:cs typeface="+mn-lt"/>
              </a:rPr>
              <a:t>Οι</a:t>
            </a:r>
            <a:r>
              <a:rPr lang="en-GB" dirty="0">
                <a:ea typeface="+mn-lt"/>
                <a:cs typeface="+mn-lt"/>
              </a:rPr>
              <a:t> π</a:t>
            </a:r>
            <a:r>
              <a:rPr lang="en-GB" dirty="0" err="1">
                <a:ea typeface="+mn-lt"/>
                <a:cs typeface="+mn-lt"/>
              </a:rPr>
              <a:t>εριορισμοί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της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μελέτης</a:t>
            </a:r>
            <a:r>
              <a:rPr lang="en-GB" dirty="0">
                <a:ea typeface="+mn-lt"/>
                <a:cs typeface="+mn-lt"/>
              </a:rPr>
              <a:t> π</a:t>
            </a:r>
            <a:r>
              <a:rPr lang="en-GB" dirty="0" err="1">
                <a:ea typeface="+mn-lt"/>
                <a:cs typeface="+mn-lt"/>
              </a:rPr>
              <a:t>εριλ</a:t>
            </a:r>
            <a:r>
              <a:rPr lang="en-GB" dirty="0">
                <a:ea typeface="+mn-lt"/>
                <a:cs typeface="+mn-lt"/>
              </a:rPr>
              <a:t>αμβ</a:t>
            </a:r>
            <a:r>
              <a:rPr lang="en-GB" dirty="0" err="1">
                <a:ea typeface="+mn-lt"/>
                <a:cs typeface="+mn-lt"/>
              </a:rPr>
              <a:t>άνουν</a:t>
            </a:r>
            <a:r>
              <a:rPr lang="en-GB" dirty="0">
                <a:ea typeface="+mn-lt"/>
                <a:cs typeface="+mn-lt"/>
              </a:rPr>
              <a:t> τα α</a:t>
            </a:r>
            <a:r>
              <a:rPr lang="en-GB" dirty="0" err="1">
                <a:ea typeface="+mn-lt"/>
                <a:cs typeface="+mn-lt"/>
              </a:rPr>
              <a:t>υτο</a:t>
            </a:r>
            <a:r>
              <a:rPr lang="en-GB" dirty="0">
                <a:ea typeface="+mn-lt"/>
                <a:cs typeface="+mn-lt"/>
              </a:rPr>
              <a:t>ανα</a:t>
            </a:r>
            <a:r>
              <a:rPr lang="en-GB" dirty="0" err="1">
                <a:ea typeface="+mn-lt"/>
                <a:cs typeface="+mn-lt"/>
              </a:rPr>
              <a:t>φερόμεν</a:t>
            </a:r>
            <a:r>
              <a:rPr lang="en-GB" dirty="0">
                <a:ea typeface="+mn-lt"/>
                <a:cs typeface="+mn-lt"/>
              </a:rPr>
              <a:t>α </a:t>
            </a:r>
            <a:r>
              <a:rPr lang="en-GB" dirty="0" err="1">
                <a:ea typeface="+mn-lt"/>
                <a:cs typeface="+mn-lt"/>
              </a:rPr>
              <a:t>συν</a:t>
            </a:r>
            <a:r>
              <a:rPr lang="en-GB" dirty="0">
                <a:ea typeface="+mn-lt"/>
                <a:cs typeface="+mn-lt"/>
              </a:rPr>
              <a:t>α</a:t>
            </a:r>
            <a:r>
              <a:rPr lang="en-GB" dirty="0" err="1">
                <a:ea typeface="+mn-lt"/>
                <a:cs typeface="+mn-lt"/>
              </a:rPr>
              <a:t>ισθήμ</a:t>
            </a:r>
            <a:r>
              <a:rPr lang="en-GB" dirty="0">
                <a:ea typeface="+mn-lt"/>
                <a:cs typeface="+mn-lt"/>
              </a:rPr>
              <a:t>ατα </a:t>
            </a:r>
            <a:r>
              <a:rPr lang="en-GB" dirty="0" err="1">
                <a:ea typeface="+mn-lt"/>
                <a:cs typeface="+mn-lt"/>
              </a:rPr>
              <a:t>στο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σύνολο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δεδομένων</a:t>
            </a:r>
            <a:r>
              <a:rPr lang="en-GB" dirty="0">
                <a:ea typeface="+mn-lt"/>
                <a:cs typeface="+mn-lt"/>
              </a:rPr>
              <a:t> ISEAR π</a:t>
            </a:r>
            <a:r>
              <a:rPr lang="en-GB" dirty="0" err="1">
                <a:ea typeface="+mn-lt"/>
                <a:cs typeface="+mn-lt"/>
              </a:rPr>
              <a:t>ου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δεν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είν</a:t>
            </a:r>
            <a:r>
              <a:rPr lang="en-GB" dirty="0">
                <a:ea typeface="+mn-lt"/>
                <a:cs typeface="+mn-lt"/>
              </a:rPr>
              <a:t>αι α</a:t>
            </a:r>
            <a:r>
              <a:rPr lang="en-GB" dirty="0" err="1">
                <a:ea typeface="+mn-lt"/>
                <a:cs typeface="+mn-lt"/>
              </a:rPr>
              <a:t>ντι</a:t>
            </a:r>
            <a:r>
              <a:rPr lang="en-GB" dirty="0">
                <a:ea typeface="+mn-lt"/>
                <a:cs typeface="+mn-lt"/>
              </a:rPr>
              <a:t>π</a:t>
            </a:r>
            <a:r>
              <a:rPr lang="en-GB" dirty="0" err="1">
                <a:ea typeface="+mn-lt"/>
                <a:cs typeface="+mn-lt"/>
              </a:rPr>
              <a:t>ροσω</a:t>
            </a:r>
            <a:r>
              <a:rPr lang="en-GB" dirty="0">
                <a:ea typeface="+mn-lt"/>
                <a:cs typeface="+mn-lt"/>
              </a:rPr>
              <a:t>π</a:t>
            </a:r>
            <a:r>
              <a:rPr lang="en-GB" dirty="0" err="1">
                <a:ea typeface="+mn-lt"/>
                <a:cs typeface="+mn-lt"/>
              </a:rPr>
              <a:t>ευτικά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των</a:t>
            </a:r>
            <a:r>
              <a:rPr lang="en-GB" dirty="0">
                <a:ea typeface="+mn-lt"/>
                <a:cs typeface="+mn-lt"/>
              </a:rPr>
              <a:t> πρα</a:t>
            </a:r>
            <a:r>
              <a:rPr lang="en-GB" dirty="0" err="1">
                <a:ea typeface="+mn-lt"/>
                <a:cs typeface="+mn-lt"/>
              </a:rPr>
              <a:t>γμ</a:t>
            </a:r>
            <a:r>
              <a:rPr lang="en-GB" dirty="0">
                <a:ea typeface="+mn-lt"/>
                <a:cs typeface="+mn-lt"/>
              </a:rPr>
              <a:t>α</a:t>
            </a:r>
            <a:r>
              <a:rPr lang="en-GB" dirty="0" err="1">
                <a:ea typeface="+mn-lt"/>
                <a:cs typeface="+mn-lt"/>
              </a:rPr>
              <a:t>τικών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σεν</a:t>
            </a:r>
            <a:r>
              <a:rPr lang="en-GB" dirty="0">
                <a:ea typeface="+mn-lt"/>
                <a:cs typeface="+mn-lt"/>
              </a:rPr>
              <a:t>α</a:t>
            </a:r>
            <a:r>
              <a:rPr lang="en-GB" dirty="0" err="1">
                <a:ea typeface="+mn-lt"/>
                <a:cs typeface="+mn-lt"/>
              </a:rPr>
              <a:t>ρίων</a:t>
            </a:r>
            <a:r>
              <a:rPr lang="en-GB" dirty="0">
                <a:ea typeface="+mn-lt"/>
                <a:cs typeface="+mn-lt"/>
              </a:rPr>
              <a:t>, η τα</a:t>
            </a:r>
            <a:r>
              <a:rPr lang="en-GB" dirty="0" err="1">
                <a:ea typeface="+mn-lt"/>
                <a:cs typeface="+mn-lt"/>
              </a:rPr>
              <a:t>ξινόμηση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γίνετ</a:t>
            </a:r>
            <a:r>
              <a:rPr lang="en-GB" dirty="0">
                <a:ea typeface="+mn-lt"/>
                <a:cs typeface="+mn-lt"/>
              </a:rPr>
              <a:t>αι </a:t>
            </a:r>
            <a:r>
              <a:rPr lang="en-GB" dirty="0" err="1">
                <a:ea typeface="+mn-lt"/>
                <a:cs typeface="+mn-lt"/>
              </a:rPr>
              <a:t>σε</a:t>
            </a:r>
            <a:r>
              <a:rPr lang="en-GB" dirty="0">
                <a:ea typeface="+mn-lt"/>
                <a:cs typeface="+mn-lt"/>
              </a:rPr>
              <a:t> επ</a:t>
            </a:r>
            <a:r>
              <a:rPr lang="en-GB" dirty="0" err="1">
                <a:ea typeface="+mn-lt"/>
                <a:cs typeface="+mn-lt"/>
              </a:rPr>
              <a:t>τά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μόνο</a:t>
            </a:r>
            <a:r>
              <a:rPr lang="en-GB" dirty="0">
                <a:ea typeface="+mn-lt"/>
                <a:cs typeface="+mn-lt"/>
              </a:rPr>
              <a:t> βα</a:t>
            </a:r>
            <a:r>
              <a:rPr lang="en-GB" dirty="0" err="1">
                <a:ea typeface="+mn-lt"/>
                <a:cs typeface="+mn-lt"/>
              </a:rPr>
              <a:t>σικά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συν</a:t>
            </a:r>
            <a:r>
              <a:rPr lang="en-GB" dirty="0">
                <a:ea typeface="+mn-lt"/>
                <a:cs typeface="+mn-lt"/>
              </a:rPr>
              <a:t>α</a:t>
            </a:r>
            <a:r>
              <a:rPr lang="en-GB" dirty="0" err="1">
                <a:ea typeface="+mn-lt"/>
                <a:cs typeface="+mn-lt"/>
              </a:rPr>
              <a:t>ισθήμ</a:t>
            </a:r>
            <a:r>
              <a:rPr lang="en-GB" dirty="0">
                <a:ea typeface="+mn-lt"/>
                <a:cs typeface="+mn-lt"/>
              </a:rPr>
              <a:t>ατα και η </a:t>
            </a:r>
            <a:r>
              <a:rPr lang="en-GB" dirty="0" err="1">
                <a:ea typeface="+mn-lt"/>
                <a:cs typeface="+mn-lt"/>
              </a:rPr>
              <a:t>μελέτη</a:t>
            </a:r>
            <a:r>
              <a:rPr lang="en-GB" dirty="0">
                <a:ea typeface="+mn-lt"/>
                <a:cs typeface="+mn-lt"/>
              </a:rPr>
              <a:t> π</a:t>
            </a:r>
            <a:r>
              <a:rPr lang="en-GB" dirty="0" err="1">
                <a:ea typeface="+mn-lt"/>
                <a:cs typeface="+mn-lt"/>
              </a:rPr>
              <a:t>ου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διεξάγετ</a:t>
            </a:r>
            <a:r>
              <a:rPr lang="en-GB" dirty="0">
                <a:ea typeface="+mn-lt"/>
                <a:cs typeface="+mn-lt"/>
              </a:rPr>
              <a:t>αι </a:t>
            </a:r>
            <a:r>
              <a:rPr lang="en-GB" dirty="0" err="1">
                <a:ea typeface="+mn-lt"/>
                <a:cs typeface="+mn-lt"/>
              </a:rPr>
              <a:t>μόνο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στην</a:t>
            </a:r>
            <a:r>
              <a:rPr lang="en-GB" dirty="0">
                <a:ea typeface="+mn-lt"/>
                <a:cs typeface="+mn-lt"/>
              </a:rPr>
              <a:t> α</a:t>
            </a:r>
            <a:r>
              <a:rPr lang="en-GB" dirty="0" err="1">
                <a:ea typeface="+mn-lt"/>
                <a:cs typeface="+mn-lt"/>
              </a:rPr>
              <a:t>γγλική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γλώσσ</a:t>
            </a:r>
            <a:r>
              <a:rPr lang="en-GB" dirty="0">
                <a:ea typeface="+mn-lt"/>
                <a:cs typeface="+mn-lt"/>
              </a:rPr>
              <a:t>α.</a:t>
            </a:r>
          </a:p>
          <a:p>
            <a:pPr marL="285750" indent="-285750">
              <a:buFont typeface="Arial"/>
              <a:buChar char="•"/>
            </a:pPr>
            <a:endParaRPr lang="en-GB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GB" dirty="0" err="1">
                <a:ea typeface="+mn-lt"/>
                <a:cs typeface="+mn-lt"/>
              </a:rPr>
              <a:t>Το</a:t>
            </a:r>
            <a:r>
              <a:rPr lang="en-GB" dirty="0">
                <a:ea typeface="+mn-lt"/>
                <a:cs typeface="+mn-lt"/>
              </a:rPr>
              <a:t> BERT υπ</a:t>
            </a:r>
            <a:r>
              <a:rPr lang="en-GB" dirty="0" err="1">
                <a:ea typeface="+mn-lt"/>
                <a:cs typeface="+mn-lt"/>
              </a:rPr>
              <a:t>ερτερεί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του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BiLSTM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γι</a:t>
            </a:r>
            <a:r>
              <a:rPr lang="en-GB" dirty="0">
                <a:ea typeface="+mn-lt"/>
                <a:cs typeface="+mn-lt"/>
              </a:rPr>
              <a:t>α </a:t>
            </a:r>
            <a:r>
              <a:rPr lang="en-GB" dirty="0" err="1">
                <a:ea typeface="+mn-lt"/>
                <a:cs typeface="+mn-lt"/>
              </a:rPr>
              <a:t>την</a:t>
            </a:r>
            <a:r>
              <a:rPr lang="en-GB" dirty="0">
                <a:ea typeface="+mn-lt"/>
                <a:cs typeface="+mn-lt"/>
              </a:rPr>
              <a:t> α</a:t>
            </a:r>
            <a:r>
              <a:rPr lang="en-GB" dirty="0" err="1">
                <a:ea typeface="+mn-lt"/>
                <a:cs typeface="+mn-lt"/>
              </a:rPr>
              <a:t>νίχνευση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συν</a:t>
            </a:r>
            <a:r>
              <a:rPr lang="en-GB" dirty="0">
                <a:ea typeface="+mn-lt"/>
                <a:cs typeface="+mn-lt"/>
              </a:rPr>
              <a:t>α</a:t>
            </a:r>
            <a:r>
              <a:rPr lang="en-GB" dirty="0" err="1">
                <a:ea typeface="+mn-lt"/>
                <a:cs typeface="+mn-lt"/>
              </a:rPr>
              <a:t>ισθημάτων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στο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κείμενο</a:t>
            </a:r>
            <a:r>
              <a:rPr lang="en-GB" dirty="0">
                <a:ea typeface="+mn-lt"/>
                <a:cs typeface="+mn-lt"/>
              </a:rPr>
              <a:t>, α</a:t>
            </a:r>
            <a:r>
              <a:rPr lang="en-GB" dirty="0" err="1">
                <a:ea typeface="+mn-lt"/>
                <a:cs typeface="+mn-lt"/>
              </a:rPr>
              <a:t>λλά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οι</a:t>
            </a:r>
            <a:r>
              <a:rPr lang="en-GB" dirty="0">
                <a:ea typeface="+mn-lt"/>
                <a:cs typeface="+mn-lt"/>
              </a:rPr>
              <a:t> π</a:t>
            </a:r>
            <a:r>
              <a:rPr lang="en-GB" dirty="0" err="1">
                <a:ea typeface="+mn-lt"/>
                <a:cs typeface="+mn-lt"/>
              </a:rPr>
              <a:t>εριορισμοί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του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συνόλου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δεδομένων</a:t>
            </a:r>
            <a:r>
              <a:rPr lang="en-GB" dirty="0">
                <a:ea typeface="+mn-lt"/>
                <a:cs typeface="+mn-lt"/>
              </a:rPr>
              <a:t> και </a:t>
            </a:r>
            <a:r>
              <a:rPr lang="en-GB" dirty="0" err="1">
                <a:ea typeface="+mn-lt"/>
                <a:cs typeface="+mn-lt"/>
              </a:rPr>
              <a:t>του</a:t>
            </a:r>
            <a:r>
              <a:rPr lang="en-GB" dirty="0">
                <a:ea typeface="+mn-lt"/>
                <a:cs typeface="+mn-lt"/>
              </a:rPr>
              <a:t> π</a:t>
            </a:r>
            <a:r>
              <a:rPr lang="en-GB" dirty="0" err="1">
                <a:ea typeface="+mn-lt"/>
                <a:cs typeface="+mn-lt"/>
              </a:rPr>
              <a:t>εδίου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εφ</a:t>
            </a:r>
            <a:r>
              <a:rPr lang="en-GB" dirty="0">
                <a:ea typeface="+mn-lt"/>
                <a:cs typeface="+mn-lt"/>
              </a:rPr>
              <a:t>α</a:t>
            </a:r>
            <a:r>
              <a:rPr lang="en-GB" dirty="0" err="1">
                <a:ea typeface="+mn-lt"/>
                <a:cs typeface="+mn-lt"/>
              </a:rPr>
              <a:t>ρμογής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της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μελέτης</a:t>
            </a:r>
            <a:r>
              <a:rPr lang="en-GB" dirty="0">
                <a:ea typeface="+mn-lt"/>
                <a:cs typeface="+mn-lt"/>
              </a:rPr>
              <a:t> θα π</a:t>
            </a:r>
            <a:r>
              <a:rPr lang="en-GB" dirty="0" err="1">
                <a:ea typeface="+mn-lt"/>
                <a:cs typeface="+mn-lt"/>
              </a:rPr>
              <a:t>ρέ</a:t>
            </a:r>
            <a:r>
              <a:rPr lang="en-GB" dirty="0">
                <a:ea typeface="+mn-lt"/>
                <a:cs typeface="+mn-lt"/>
              </a:rPr>
              <a:t>π</a:t>
            </a:r>
            <a:r>
              <a:rPr lang="en-GB" dirty="0" err="1">
                <a:ea typeface="+mn-lt"/>
                <a:cs typeface="+mn-lt"/>
              </a:rPr>
              <a:t>ει</a:t>
            </a:r>
            <a:r>
              <a:rPr lang="en-GB" dirty="0">
                <a:ea typeface="+mn-lt"/>
                <a:cs typeface="+mn-lt"/>
              </a:rPr>
              <a:t> να λαμβ</a:t>
            </a:r>
            <a:r>
              <a:rPr lang="en-GB" dirty="0" err="1">
                <a:ea typeface="+mn-lt"/>
                <a:cs typeface="+mn-lt"/>
              </a:rPr>
              <a:t>άνοντ</a:t>
            </a:r>
            <a:r>
              <a:rPr lang="en-GB" dirty="0">
                <a:ea typeface="+mn-lt"/>
                <a:cs typeface="+mn-lt"/>
              </a:rPr>
              <a:t>αι υπ</a:t>
            </a:r>
            <a:r>
              <a:rPr lang="en-GB" dirty="0" err="1">
                <a:ea typeface="+mn-lt"/>
                <a:cs typeface="+mn-lt"/>
              </a:rPr>
              <a:t>όψη</a:t>
            </a:r>
            <a:r>
              <a:rPr lang="en-GB" dirty="0">
                <a:ea typeface="+mn-lt"/>
                <a:cs typeface="+mn-lt"/>
              </a:rPr>
              <a:t> κα</a:t>
            </a:r>
            <a:r>
              <a:rPr lang="en-GB" dirty="0" err="1">
                <a:ea typeface="+mn-lt"/>
                <a:cs typeface="+mn-lt"/>
              </a:rPr>
              <a:t>τά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την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ερμηνεί</a:t>
            </a:r>
            <a:r>
              <a:rPr lang="en-GB" dirty="0">
                <a:ea typeface="+mn-lt"/>
                <a:cs typeface="+mn-lt"/>
              </a:rPr>
              <a:t>α </a:t>
            </a:r>
            <a:r>
              <a:rPr lang="en-GB" dirty="0" err="1">
                <a:ea typeface="+mn-lt"/>
                <a:cs typeface="+mn-lt"/>
              </a:rPr>
              <a:t>των</a:t>
            </a:r>
            <a:r>
              <a:rPr lang="en-GB" dirty="0">
                <a:ea typeface="+mn-lt"/>
                <a:cs typeface="+mn-lt"/>
              </a:rPr>
              <a:t> απ</a:t>
            </a:r>
            <a:r>
              <a:rPr lang="en-GB" dirty="0" err="1">
                <a:ea typeface="+mn-lt"/>
                <a:cs typeface="+mn-lt"/>
              </a:rPr>
              <a:t>οτελεσμάτων</a:t>
            </a:r>
            <a:r>
              <a:rPr lang="en-GB" dirty="0">
                <a:ea typeface="+mn-lt"/>
                <a:cs typeface="+mn-lt"/>
              </a:rPr>
              <a:t>.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26535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AA056-BD6A-D1CE-0240-7B2EB87B3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9766" y="-1498"/>
            <a:ext cx="10515600" cy="506054"/>
          </a:xfrm>
        </p:spPr>
        <p:txBody>
          <a:bodyPr/>
          <a:lstStyle/>
          <a:p>
            <a:r>
              <a:rPr lang="en-GB"/>
              <a:t>ΑΠΟΤΕΛΕΣΜΑΤΑ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3E29DF-4465-E124-F3EF-569DB13AF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>
                <a:ea typeface="+mn-lt"/>
                <a:cs typeface="+mn-lt"/>
              </a:rPr>
              <a:t>BiLSTM</a:t>
            </a:r>
            <a:r>
              <a:rPr lang="en-US" dirty="0">
                <a:ea typeface="+mn-lt"/>
                <a:cs typeface="+mn-lt"/>
              </a:rPr>
              <a:t> &amp; BERT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F9AF08-825B-94C0-FAF2-947A54F7D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B1232D-4F99-1135-3451-CA9B428E2A45}"/>
              </a:ext>
            </a:extLst>
          </p:cNvPr>
          <p:cNvSpPr txBox="1"/>
          <p:nvPr/>
        </p:nvSpPr>
        <p:spPr>
          <a:xfrm>
            <a:off x="2144232" y="606022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sz="2800" dirty="0"/>
              <a:t>BERT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FF1F82-21D7-9D06-B893-889B947C922D}"/>
              </a:ext>
            </a:extLst>
          </p:cNvPr>
          <p:cNvSpPr txBox="1"/>
          <p:nvPr/>
        </p:nvSpPr>
        <p:spPr>
          <a:xfrm>
            <a:off x="8151627" y="500866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sz="2800" dirty="0" err="1"/>
              <a:t>BiLSTM</a:t>
            </a:r>
            <a:endParaRPr lang="en-US" dirty="0" err="1"/>
          </a:p>
        </p:txBody>
      </p:sp>
      <p:pic>
        <p:nvPicPr>
          <p:cNvPr id="11" name="Picture 11" descr="Table&#10;&#10;Description automatically generated">
            <a:extLst>
              <a:ext uri="{FF2B5EF4-FFF2-40B4-BE49-F238E27FC236}">
                <a16:creationId xmlns:a16="http://schemas.microsoft.com/office/drawing/2014/main" id="{EC6F3B35-1BD6-CF2B-5BCB-C3975B116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985" y="1213809"/>
            <a:ext cx="5805577" cy="2014986"/>
          </a:xfrm>
          <a:prstGeom prst="rect">
            <a:avLst/>
          </a:prstGeom>
        </p:spPr>
      </p:pic>
      <p:pic>
        <p:nvPicPr>
          <p:cNvPr id="12" name="Picture 12" descr="Text&#10;&#10;Description automatically generated">
            <a:extLst>
              <a:ext uri="{FF2B5EF4-FFF2-40B4-BE49-F238E27FC236}">
                <a16:creationId xmlns:a16="http://schemas.microsoft.com/office/drawing/2014/main" id="{F2A74941-1512-5178-70DD-D185631E43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4776" y="1134373"/>
            <a:ext cx="3475885" cy="5135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0371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ECE92-6037-092B-A383-8B4673809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9139" y="-599984"/>
            <a:ext cx="5111750" cy="1204912"/>
          </a:xfrm>
        </p:spPr>
        <p:txBody>
          <a:bodyPr/>
          <a:lstStyle/>
          <a:p>
            <a:r>
              <a:rPr lang="en-GB"/>
              <a:t>ΜΕΛΛΟΝΤΙΚΗ ΕΡΕΥΝΑ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05D351-1422-64C0-3634-62D1D5438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BiLSTM</a:t>
            </a:r>
            <a:r>
              <a:rPr lang="en-US" dirty="0"/>
              <a:t> &amp; BERT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0BA817-9777-9DA8-8627-CC2E6DA62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AE09CA-B8AB-EEF8-2A6E-89C2AA03BF84}"/>
              </a:ext>
            </a:extLst>
          </p:cNvPr>
          <p:cNvSpPr txBox="1"/>
          <p:nvPr/>
        </p:nvSpPr>
        <p:spPr>
          <a:xfrm>
            <a:off x="7084978" y="1070042"/>
            <a:ext cx="2743200" cy="4572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245AE9-0405-A0C5-9F65-C0B3AD960EAF}"/>
              </a:ext>
            </a:extLst>
          </p:cNvPr>
          <p:cNvSpPr txBox="1"/>
          <p:nvPr/>
        </p:nvSpPr>
        <p:spPr>
          <a:xfrm>
            <a:off x="4326056" y="878242"/>
            <a:ext cx="6740105" cy="59400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buFont typeface="Arial"/>
              <a:buChar char="•"/>
            </a:pPr>
            <a:r>
              <a:rPr lang="en-GB" sz="2000" dirty="0">
                <a:ea typeface="+mn-lt"/>
                <a:cs typeface="+mn-lt"/>
              </a:rPr>
              <a:t>Θα π</a:t>
            </a:r>
            <a:r>
              <a:rPr lang="en-GB" sz="2000" dirty="0" err="1">
                <a:ea typeface="+mn-lt"/>
                <a:cs typeface="+mn-lt"/>
              </a:rPr>
              <a:t>ρέ</a:t>
            </a:r>
            <a:r>
              <a:rPr lang="en-GB" sz="2000" dirty="0">
                <a:ea typeface="+mn-lt"/>
                <a:cs typeface="+mn-lt"/>
              </a:rPr>
              <a:t>π</a:t>
            </a:r>
            <a:r>
              <a:rPr lang="en-GB" sz="2000" dirty="0" err="1">
                <a:ea typeface="+mn-lt"/>
                <a:cs typeface="+mn-lt"/>
              </a:rPr>
              <a:t>ει</a:t>
            </a:r>
            <a:r>
              <a:rPr lang="en-GB" sz="2000" dirty="0">
                <a:ea typeface="+mn-lt"/>
                <a:cs typeface="+mn-lt"/>
              </a:rPr>
              <a:t> να </a:t>
            </a:r>
            <a:r>
              <a:rPr lang="en-GB" sz="2000" dirty="0" err="1">
                <a:ea typeface="+mn-lt"/>
                <a:cs typeface="+mn-lt"/>
              </a:rPr>
              <a:t>διερευνήθουν</a:t>
            </a:r>
            <a:r>
              <a:rPr lang="en-GB" sz="2000" dirty="0">
                <a:ea typeface="+mn-lt"/>
                <a:cs typeface="+mn-lt"/>
              </a:rPr>
              <a:t> π</a:t>
            </a:r>
            <a:r>
              <a:rPr lang="en-GB" sz="2000" dirty="0" err="1">
                <a:ea typeface="+mn-lt"/>
                <a:cs typeface="+mn-lt"/>
              </a:rPr>
              <a:t>ολυτρο</a:t>
            </a:r>
            <a:r>
              <a:rPr lang="en-GB" sz="2000" dirty="0">
                <a:ea typeface="+mn-lt"/>
                <a:cs typeface="+mn-lt"/>
              </a:rPr>
              <a:t>π</a:t>
            </a:r>
            <a:r>
              <a:rPr lang="en-GB" sz="2000" dirty="0" err="1">
                <a:ea typeface="+mn-lt"/>
                <a:cs typeface="+mn-lt"/>
              </a:rPr>
              <a:t>ικές</a:t>
            </a:r>
            <a:r>
              <a:rPr lang="en-GB" sz="2000" dirty="0">
                <a:ea typeface="+mn-lt"/>
                <a:cs typeface="+mn-lt"/>
              </a:rPr>
              <a:t> π</a:t>
            </a:r>
            <a:r>
              <a:rPr lang="en-GB" sz="2000" dirty="0" err="1">
                <a:ea typeface="+mn-lt"/>
                <a:cs typeface="+mn-lt"/>
              </a:rPr>
              <a:t>ροσεγγίσεις</a:t>
            </a:r>
            <a:r>
              <a:rPr lang="en-GB" sz="2000" dirty="0">
                <a:ea typeface="+mn-lt"/>
                <a:cs typeface="+mn-lt"/>
              </a:rPr>
              <a:t> </a:t>
            </a:r>
            <a:r>
              <a:rPr lang="en-GB" sz="2000" dirty="0" err="1">
                <a:ea typeface="+mn-lt"/>
                <a:cs typeface="+mn-lt"/>
              </a:rPr>
              <a:t>γι</a:t>
            </a:r>
            <a:r>
              <a:rPr lang="en-GB" sz="2000" dirty="0">
                <a:ea typeface="+mn-lt"/>
                <a:cs typeface="+mn-lt"/>
              </a:rPr>
              <a:t>α </a:t>
            </a:r>
            <a:r>
              <a:rPr lang="en-GB" sz="2000" dirty="0" err="1">
                <a:ea typeface="+mn-lt"/>
                <a:cs typeface="+mn-lt"/>
              </a:rPr>
              <a:t>τη</a:t>
            </a:r>
            <a:r>
              <a:rPr lang="en-GB" sz="2000" dirty="0">
                <a:ea typeface="+mn-lt"/>
                <a:cs typeface="+mn-lt"/>
              </a:rPr>
              <a:t> β</a:t>
            </a:r>
            <a:r>
              <a:rPr lang="en-GB" sz="2000" dirty="0" err="1">
                <a:ea typeface="+mn-lt"/>
                <a:cs typeface="+mn-lt"/>
              </a:rPr>
              <a:t>ελτίωση</a:t>
            </a:r>
            <a:r>
              <a:rPr lang="en-GB" sz="2000" dirty="0">
                <a:ea typeface="+mn-lt"/>
                <a:cs typeface="+mn-lt"/>
              </a:rPr>
              <a:t> </a:t>
            </a:r>
            <a:r>
              <a:rPr lang="en-GB" sz="2000" dirty="0" err="1">
                <a:ea typeface="+mn-lt"/>
                <a:cs typeface="+mn-lt"/>
              </a:rPr>
              <a:t>της</a:t>
            </a:r>
            <a:r>
              <a:rPr lang="en-GB" sz="2000" dirty="0">
                <a:ea typeface="+mn-lt"/>
                <a:cs typeface="+mn-lt"/>
              </a:rPr>
              <a:t> απ</a:t>
            </a:r>
            <a:r>
              <a:rPr lang="en-GB" sz="2000" dirty="0" err="1">
                <a:ea typeface="+mn-lt"/>
                <a:cs typeface="+mn-lt"/>
              </a:rPr>
              <a:t>όδοσης</a:t>
            </a:r>
            <a:r>
              <a:rPr lang="en-GB" sz="2000" dirty="0">
                <a:ea typeface="+mn-lt"/>
                <a:cs typeface="+mn-lt"/>
              </a:rPr>
              <a:t> α</a:t>
            </a:r>
            <a:r>
              <a:rPr lang="en-GB" sz="2000" dirty="0" err="1">
                <a:ea typeface="+mn-lt"/>
                <a:cs typeface="+mn-lt"/>
              </a:rPr>
              <a:t>υτών</a:t>
            </a:r>
            <a:r>
              <a:rPr lang="en-GB" sz="2000" dirty="0">
                <a:ea typeface="+mn-lt"/>
                <a:cs typeface="+mn-lt"/>
              </a:rPr>
              <a:t> </a:t>
            </a:r>
            <a:r>
              <a:rPr lang="en-GB" sz="2000" dirty="0" err="1">
                <a:ea typeface="+mn-lt"/>
                <a:cs typeface="+mn-lt"/>
              </a:rPr>
              <a:t>των</a:t>
            </a:r>
            <a:r>
              <a:rPr lang="en-GB" sz="2000" dirty="0">
                <a:ea typeface="+mn-lt"/>
                <a:cs typeface="+mn-lt"/>
              </a:rPr>
              <a:t> </a:t>
            </a:r>
            <a:r>
              <a:rPr lang="en-GB" sz="2000" dirty="0" err="1">
                <a:ea typeface="+mn-lt"/>
                <a:cs typeface="+mn-lt"/>
              </a:rPr>
              <a:t>μοντέλων</a:t>
            </a:r>
            <a:r>
              <a:rPr lang="en-GB" sz="2000" dirty="0">
                <a:ea typeface="+mn-lt"/>
                <a:cs typeface="+mn-lt"/>
              </a:rPr>
              <a:t>.</a:t>
            </a:r>
          </a:p>
          <a:p>
            <a:pPr marL="285750" indent="-285750" algn="just">
              <a:buFont typeface="Arial"/>
              <a:buChar char="•"/>
            </a:pPr>
            <a:endParaRPr lang="en-GB" sz="2000" dirty="0">
              <a:ea typeface="+mn-lt"/>
              <a:cs typeface="+mn-lt"/>
            </a:endParaRPr>
          </a:p>
          <a:p>
            <a:pPr marL="285750" indent="-285750" algn="just">
              <a:buFont typeface="Arial"/>
              <a:buChar char="•"/>
            </a:pPr>
            <a:r>
              <a:rPr lang="en-GB" sz="2000" dirty="0">
                <a:ea typeface="+mn-lt"/>
                <a:cs typeface="+mn-lt"/>
              </a:rPr>
              <a:t>Θα </a:t>
            </a:r>
            <a:r>
              <a:rPr lang="en-GB" sz="2000" dirty="0" err="1">
                <a:ea typeface="+mn-lt"/>
                <a:cs typeface="+mn-lt"/>
              </a:rPr>
              <a:t>είν</a:t>
            </a:r>
            <a:r>
              <a:rPr lang="en-GB" sz="2000" dirty="0">
                <a:ea typeface="+mn-lt"/>
                <a:cs typeface="+mn-lt"/>
              </a:rPr>
              <a:t>αι </a:t>
            </a:r>
            <a:r>
              <a:rPr lang="en-GB" sz="2000" dirty="0" err="1">
                <a:ea typeface="+mn-lt"/>
                <a:cs typeface="+mn-lt"/>
              </a:rPr>
              <a:t>ενδι</a:t>
            </a:r>
            <a:r>
              <a:rPr lang="en-GB" sz="2000" dirty="0">
                <a:ea typeface="+mn-lt"/>
                <a:cs typeface="+mn-lt"/>
              </a:rPr>
              <a:t>α</a:t>
            </a:r>
            <a:r>
              <a:rPr lang="en-GB" sz="2000" dirty="0" err="1">
                <a:ea typeface="+mn-lt"/>
                <a:cs typeface="+mn-lt"/>
              </a:rPr>
              <a:t>φέρον</a:t>
            </a:r>
            <a:r>
              <a:rPr lang="en-GB" sz="2000" dirty="0">
                <a:ea typeface="+mn-lt"/>
                <a:cs typeface="+mn-lt"/>
              </a:rPr>
              <a:t> να </a:t>
            </a:r>
            <a:r>
              <a:rPr lang="en-GB" sz="2000" dirty="0" err="1">
                <a:ea typeface="+mn-lt"/>
                <a:cs typeface="+mn-lt"/>
              </a:rPr>
              <a:t>διερευνήθει</a:t>
            </a:r>
            <a:r>
              <a:rPr lang="en-GB" sz="2000" dirty="0">
                <a:ea typeface="+mn-lt"/>
                <a:cs typeface="+mn-lt"/>
              </a:rPr>
              <a:t> η απ</a:t>
            </a:r>
            <a:r>
              <a:rPr lang="en-GB" sz="2000" dirty="0" err="1">
                <a:ea typeface="+mn-lt"/>
                <a:cs typeface="+mn-lt"/>
              </a:rPr>
              <a:t>όδοση</a:t>
            </a:r>
            <a:r>
              <a:rPr lang="en-GB" sz="2000" dirty="0">
                <a:ea typeface="+mn-lt"/>
                <a:cs typeface="+mn-lt"/>
              </a:rPr>
              <a:t> </a:t>
            </a:r>
            <a:r>
              <a:rPr lang="en-GB" sz="2000" dirty="0" err="1">
                <a:ea typeface="+mn-lt"/>
                <a:cs typeface="+mn-lt"/>
              </a:rPr>
              <a:t>του</a:t>
            </a:r>
            <a:r>
              <a:rPr lang="en-GB" sz="2000" dirty="0">
                <a:ea typeface="+mn-lt"/>
                <a:cs typeface="+mn-lt"/>
              </a:rPr>
              <a:t> BERT και </a:t>
            </a:r>
            <a:r>
              <a:rPr lang="en-GB" sz="2000" dirty="0" err="1">
                <a:ea typeface="+mn-lt"/>
                <a:cs typeface="+mn-lt"/>
              </a:rPr>
              <a:t>του</a:t>
            </a:r>
            <a:r>
              <a:rPr lang="en-GB" sz="2000" dirty="0">
                <a:ea typeface="+mn-lt"/>
                <a:cs typeface="+mn-lt"/>
              </a:rPr>
              <a:t> </a:t>
            </a:r>
            <a:r>
              <a:rPr lang="en-GB" sz="2000" dirty="0" err="1">
                <a:ea typeface="+mn-lt"/>
                <a:cs typeface="+mn-lt"/>
              </a:rPr>
              <a:t>BiLSTM</a:t>
            </a:r>
            <a:r>
              <a:rPr lang="en-GB" sz="2000" dirty="0">
                <a:ea typeface="+mn-lt"/>
                <a:cs typeface="+mn-lt"/>
              </a:rPr>
              <a:t> </a:t>
            </a:r>
            <a:r>
              <a:rPr lang="en-GB" sz="2000" dirty="0" err="1">
                <a:ea typeface="+mn-lt"/>
                <a:cs typeface="+mn-lt"/>
              </a:rPr>
              <a:t>σε</a:t>
            </a:r>
            <a:r>
              <a:rPr lang="en-GB" sz="2000" dirty="0">
                <a:ea typeface="+mn-lt"/>
                <a:cs typeface="+mn-lt"/>
              </a:rPr>
              <a:t> </a:t>
            </a:r>
            <a:r>
              <a:rPr lang="en-GB" sz="2000" dirty="0" err="1">
                <a:ea typeface="+mn-lt"/>
                <a:cs typeface="+mn-lt"/>
              </a:rPr>
              <a:t>άλλες</a:t>
            </a:r>
            <a:r>
              <a:rPr lang="en-GB" sz="2000" dirty="0">
                <a:ea typeface="+mn-lt"/>
                <a:cs typeface="+mn-lt"/>
              </a:rPr>
              <a:t> </a:t>
            </a:r>
            <a:r>
              <a:rPr lang="en-GB" sz="2000" dirty="0" err="1">
                <a:ea typeface="+mn-lt"/>
                <a:cs typeface="+mn-lt"/>
              </a:rPr>
              <a:t>γλώσσες</a:t>
            </a:r>
            <a:r>
              <a:rPr lang="en-GB" sz="2000" dirty="0">
                <a:ea typeface="+mn-lt"/>
                <a:cs typeface="+mn-lt"/>
              </a:rPr>
              <a:t> και π</a:t>
            </a:r>
            <a:r>
              <a:rPr lang="en-GB" sz="2000" dirty="0" err="1">
                <a:ea typeface="+mn-lt"/>
                <a:cs typeface="+mn-lt"/>
              </a:rPr>
              <a:t>ολύγλωσσ</a:t>
            </a:r>
            <a:r>
              <a:rPr lang="en-GB" sz="2000" dirty="0">
                <a:ea typeface="+mn-lt"/>
                <a:cs typeface="+mn-lt"/>
              </a:rPr>
              <a:t>α </a:t>
            </a:r>
            <a:r>
              <a:rPr lang="en-GB" sz="2000" dirty="0" err="1">
                <a:ea typeface="+mn-lt"/>
                <a:cs typeface="+mn-lt"/>
              </a:rPr>
              <a:t>σύνολ</a:t>
            </a:r>
            <a:r>
              <a:rPr lang="en-GB" sz="2000" dirty="0">
                <a:ea typeface="+mn-lt"/>
                <a:cs typeface="+mn-lt"/>
              </a:rPr>
              <a:t>α </a:t>
            </a:r>
            <a:r>
              <a:rPr lang="en-GB" sz="2000" dirty="0" err="1">
                <a:ea typeface="+mn-lt"/>
                <a:cs typeface="+mn-lt"/>
              </a:rPr>
              <a:t>δεδομένων</a:t>
            </a:r>
            <a:r>
              <a:rPr lang="en-GB" sz="2000" dirty="0">
                <a:ea typeface="+mn-lt"/>
                <a:cs typeface="+mn-lt"/>
              </a:rPr>
              <a:t>.</a:t>
            </a:r>
          </a:p>
          <a:p>
            <a:pPr marL="285750" indent="-285750" algn="just">
              <a:buFont typeface="Arial"/>
              <a:buChar char="•"/>
            </a:pPr>
            <a:endParaRPr lang="en-GB" sz="2000" dirty="0">
              <a:ea typeface="+mn-lt"/>
              <a:cs typeface="+mn-lt"/>
            </a:endParaRPr>
          </a:p>
          <a:p>
            <a:pPr marL="285750" indent="-285750" algn="just">
              <a:buFont typeface="Arial"/>
              <a:buChar char="•"/>
            </a:pPr>
            <a:r>
              <a:rPr lang="en-GB" sz="2000" dirty="0">
                <a:ea typeface="+mn-lt"/>
                <a:cs typeface="+mn-lt"/>
              </a:rPr>
              <a:t>Θα </a:t>
            </a:r>
            <a:r>
              <a:rPr lang="en-GB" sz="2000" dirty="0" err="1">
                <a:ea typeface="+mn-lt"/>
                <a:cs typeface="+mn-lt"/>
              </a:rPr>
              <a:t>είν</a:t>
            </a:r>
            <a:r>
              <a:rPr lang="en-GB" sz="2000" dirty="0">
                <a:ea typeface="+mn-lt"/>
                <a:cs typeface="+mn-lt"/>
              </a:rPr>
              <a:t>αι </a:t>
            </a:r>
            <a:r>
              <a:rPr lang="en-GB" sz="2000" dirty="0" err="1">
                <a:ea typeface="+mn-lt"/>
                <a:cs typeface="+mn-lt"/>
              </a:rPr>
              <a:t>δυν</a:t>
            </a:r>
            <a:r>
              <a:rPr lang="en-GB" sz="2000" dirty="0">
                <a:ea typeface="+mn-lt"/>
                <a:cs typeface="+mn-lt"/>
              </a:rPr>
              <a:t>α</a:t>
            </a:r>
            <a:r>
              <a:rPr lang="en-GB" sz="2000" dirty="0" err="1">
                <a:ea typeface="+mn-lt"/>
                <a:cs typeface="+mn-lt"/>
              </a:rPr>
              <a:t>τό</a:t>
            </a:r>
            <a:r>
              <a:rPr lang="en-GB" sz="2000" dirty="0">
                <a:ea typeface="+mn-lt"/>
                <a:cs typeface="+mn-lt"/>
              </a:rPr>
              <a:t> να </a:t>
            </a:r>
            <a:r>
              <a:rPr lang="en-GB" sz="2000" dirty="0" err="1">
                <a:ea typeface="+mn-lt"/>
                <a:cs typeface="+mn-lt"/>
              </a:rPr>
              <a:t>διερευνήθει</a:t>
            </a:r>
            <a:r>
              <a:rPr lang="en-GB" sz="2000" dirty="0">
                <a:ea typeface="+mn-lt"/>
                <a:cs typeface="+mn-lt"/>
              </a:rPr>
              <a:t> η </a:t>
            </a:r>
            <a:r>
              <a:rPr lang="en-GB" sz="2000" dirty="0" err="1">
                <a:ea typeface="+mn-lt"/>
                <a:cs typeface="+mn-lt"/>
              </a:rPr>
              <a:t>ερμηνευσιμότητ</a:t>
            </a:r>
            <a:r>
              <a:rPr lang="en-GB" sz="2000" dirty="0">
                <a:ea typeface="+mn-lt"/>
                <a:cs typeface="+mn-lt"/>
              </a:rPr>
              <a:t>α </a:t>
            </a:r>
            <a:r>
              <a:rPr lang="en-GB" sz="2000" dirty="0" err="1">
                <a:ea typeface="+mn-lt"/>
                <a:cs typeface="+mn-lt"/>
              </a:rPr>
              <a:t>των</a:t>
            </a:r>
            <a:r>
              <a:rPr lang="en-GB" sz="2000" dirty="0">
                <a:ea typeface="+mn-lt"/>
                <a:cs typeface="+mn-lt"/>
              </a:rPr>
              <a:t> </a:t>
            </a:r>
            <a:r>
              <a:rPr lang="en-GB" sz="2000" dirty="0" err="1">
                <a:ea typeface="+mn-lt"/>
                <a:cs typeface="+mn-lt"/>
              </a:rPr>
              <a:t>μοντέλων</a:t>
            </a:r>
            <a:r>
              <a:rPr lang="en-GB" sz="2000" dirty="0">
                <a:ea typeface="+mn-lt"/>
                <a:cs typeface="+mn-lt"/>
              </a:rPr>
              <a:t> και π</a:t>
            </a:r>
            <a:r>
              <a:rPr lang="en-GB" sz="2000" dirty="0" err="1">
                <a:ea typeface="+mn-lt"/>
                <a:cs typeface="+mn-lt"/>
              </a:rPr>
              <a:t>ώς</a:t>
            </a:r>
            <a:r>
              <a:rPr lang="en-GB" sz="2000" dirty="0">
                <a:ea typeface="+mn-lt"/>
                <a:cs typeface="+mn-lt"/>
              </a:rPr>
              <a:t> να β</a:t>
            </a:r>
            <a:r>
              <a:rPr lang="en-GB" sz="2000" dirty="0" err="1">
                <a:ea typeface="+mn-lt"/>
                <a:cs typeface="+mn-lt"/>
              </a:rPr>
              <a:t>ελτιώθουν</a:t>
            </a:r>
            <a:r>
              <a:rPr lang="en-GB" sz="2000" dirty="0">
                <a:ea typeface="+mn-lt"/>
                <a:cs typeface="+mn-lt"/>
              </a:rPr>
              <a:t>.</a:t>
            </a:r>
          </a:p>
          <a:p>
            <a:pPr marL="285750" indent="-285750" algn="just">
              <a:buFont typeface="Arial"/>
              <a:buChar char="•"/>
            </a:pPr>
            <a:endParaRPr lang="en-GB" sz="2000" dirty="0">
              <a:ea typeface="+mn-lt"/>
              <a:cs typeface="+mn-lt"/>
            </a:endParaRPr>
          </a:p>
          <a:p>
            <a:pPr marL="285750" indent="-285750" algn="just">
              <a:buFont typeface="Arial"/>
              <a:buChar char="•"/>
            </a:pPr>
            <a:r>
              <a:rPr lang="en-GB" sz="2000" dirty="0">
                <a:ea typeface="+mn-lt"/>
                <a:cs typeface="+mn-lt"/>
              </a:rPr>
              <a:t>Θα μπ</a:t>
            </a:r>
            <a:r>
              <a:rPr lang="en-GB" sz="2000" dirty="0" err="1">
                <a:ea typeface="+mn-lt"/>
                <a:cs typeface="+mn-lt"/>
              </a:rPr>
              <a:t>ορούσε</a:t>
            </a:r>
            <a:r>
              <a:rPr lang="en-GB" sz="2000" dirty="0">
                <a:ea typeface="+mn-lt"/>
                <a:cs typeface="+mn-lt"/>
              </a:rPr>
              <a:t> να </a:t>
            </a:r>
            <a:r>
              <a:rPr lang="en-GB" sz="2000" dirty="0" err="1">
                <a:ea typeface="+mn-lt"/>
                <a:cs typeface="+mn-lt"/>
              </a:rPr>
              <a:t>διερευνήθει</a:t>
            </a:r>
            <a:r>
              <a:rPr lang="en-GB" sz="2000" dirty="0">
                <a:ea typeface="+mn-lt"/>
                <a:cs typeface="+mn-lt"/>
              </a:rPr>
              <a:t> η απ</a:t>
            </a:r>
            <a:r>
              <a:rPr lang="en-GB" sz="2000" dirty="0" err="1">
                <a:ea typeface="+mn-lt"/>
                <a:cs typeface="+mn-lt"/>
              </a:rPr>
              <a:t>όδοση</a:t>
            </a:r>
            <a:r>
              <a:rPr lang="en-GB" sz="2000" dirty="0">
                <a:ea typeface="+mn-lt"/>
                <a:cs typeface="+mn-lt"/>
              </a:rPr>
              <a:t> </a:t>
            </a:r>
            <a:r>
              <a:rPr lang="en-GB" sz="2000" dirty="0" err="1">
                <a:ea typeface="+mn-lt"/>
                <a:cs typeface="+mn-lt"/>
              </a:rPr>
              <a:t>του</a:t>
            </a:r>
            <a:r>
              <a:rPr lang="en-GB" sz="2000" dirty="0">
                <a:ea typeface="+mn-lt"/>
                <a:cs typeface="+mn-lt"/>
              </a:rPr>
              <a:t> BERT και </a:t>
            </a:r>
            <a:r>
              <a:rPr lang="en-GB" sz="2000" dirty="0" err="1">
                <a:ea typeface="+mn-lt"/>
                <a:cs typeface="+mn-lt"/>
              </a:rPr>
              <a:t>του</a:t>
            </a:r>
            <a:r>
              <a:rPr lang="en-GB" sz="2000" dirty="0">
                <a:ea typeface="+mn-lt"/>
                <a:cs typeface="+mn-lt"/>
              </a:rPr>
              <a:t> </a:t>
            </a:r>
            <a:r>
              <a:rPr lang="en-GB" sz="2000" dirty="0" err="1">
                <a:ea typeface="+mn-lt"/>
                <a:cs typeface="+mn-lt"/>
              </a:rPr>
              <a:t>BiLSTM</a:t>
            </a:r>
            <a:r>
              <a:rPr lang="en-GB" sz="2000" dirty="0">
                <a:ea typeface="+mn-lt"/>
                <a:cs typeface="+mn-lt"/>
              </a:rPr>
              <a:t> </a:t>
            </a:r>
            <a:r>
              <a:rPr lang="en-GB" sz="2000" dirty="0" err="1">
                <a:ea typeface="+mn-lt"/>
                <a:cs typeface="+mn-lt"/>
              </a:rPr>
              <a:t>σε</a:t>
            </a:r>
            <a:r>
              <a:rPr lang="en-GB" sz="2000" dirty="0">
                <a:ea typeface="+mn-lt"/>
                <a:cs typeface="+mn-lt"/>
              </a:rPr>
              <a:t> </a:t>
            </a:r>
            <a:r>
              <a:rPr lang="en-GB" sz="2000" dirty="0" err="1">
                <a:ea typeface="+mn-lt"/>
                <a:cs typeface="+mn-lt"/>
              </a:rPr>
              <a:t>άλλ</a:t>
            </a:r>
            <a:r>
              <a:rPr lang="en-GB" sz="2000" dirty="0">
                <a:ea typeface="+mn-lt"/>
                <a:cs typeface="+mn-lt"/>
              </a:rPr>
              <a:t>α </a:t>
            </a:r>
            <a:r>
              <a:rPr lang="en-GB" sz="2000" dirty="0" err="1">
                <a:ea typeface="+mn-lt"/>
                <a:cs typeface="+mn-lt"/>
              </a:rPr>
              <a:t>συν</a:t>
            </a:r>
            <a:r>
              <a:rPr lang="en-GB" sz="2000" dirty="0">
                <a:ea typeface="+mn-lt"/>
                <a:cs typeface="+mn-lt"/>
              </a:rPr>
              <a:t>α</a:t>
            </a:r>
            <a:r>
              <a:rPr lang="en-GB" sz="2000" dirty="0" err="1">
                <a:ea typeface="+mn-lt"/>
                <a:cs typeface="+mn-lt"/>
              </a:rPr>
              <a:t>ισθήμ</a:t>
            </a:r>
            <a:r>
              <a:rPr lang="en-GB" sz="2000" dirty="0">
                <a:ea typeface="+mn-lt"/>
                <a:cs typeface="+mn-lt"/>
              </a:rPr>
              <a:t>ατα ή κα</a:t>
            </a:r>
            <a:r>
              <a:rPr lang="en-GB" sz="2000" dirty="0" err="1">
                <a:ea typeface="+mn-lt"/>
                <a:cs typeface="+mn-lt"/>
              </a:rPr>
              <a:t>τηγορίες</a:t>
            </a:r>
            <a:r>
              <a:rPr lang="en-GB" sz="2000" dirty="0">
                <a:ea typeface="+mn-lt"/>
                <a:cs typeface="+mn-lt"/>
              </a:rPr>
              <a:t> </a:t>
            </a:r>
            <a:r>
              <a:rPr lang="en-GB" sz="2000" dirty="0" err="1">
                <a:ea typeface="+mn-lt"/>
                <a:cs typeface="+mn-lt"/>
              </a:rPr>
              <a:t>συν</a:t>
            </a:r>
            <a:r>
              <a:rPr lang="en-GB" sz="2000" dirty="0">
                <a:ea typeface="+mn-lt"/>
                <a:cs typeface="+mn-lt"/>
              </a:rPr>
              <a:t>α</a:t>
            </a:r>
            <a:r>
              <a:rPr lang="en-GB" sz="2000" dirty="0" err="1">
                <a:ea typeface="+mn-lt"/>
                <a:cs typeface="+mn-lt"/>
              </a:rPr>
              <a:t>ισθημάτων</a:t>
            </a:r>
            <a:r>
              <a:rPr lang="en-GB" sz="2000" dirty="0">
                <a:ea typeface="+mn-lt"/>
                <a:cs typeface="+mn-lt"/>
              </a:rPr>
              <a:t>.</a:t>
            </a:r>
          </a:p>
          <a:p>
            <a:pPr marL="285750" indent="-285750" algn="just">
              <a:buFont typeface="Arial"/>
              <a:buChar char="•"/>
            </a:pPr>
            <a:endParaRPr lang="en-GB" sz="2000" dirty="0"/>
          </a:p>
          <a:p>
            <a:pPr marL="285750" indent="-285750" algn="just">
              <a:buFont typeface="Arial"/>
              <a:buChar char="•"/>
            </a:pPr>
            <a:r>
              <a:rPr lang="en-GB" sz="2000" dirty="0">
                <a:ea typeface="+mn-lt"/>
                <a:cs typeface="+mn-lt"/>
              </a:rPr>
              <a:t>Θα </a:t>
            </a:r>
            <a:r>
              <a:rPr lang="en-GB" sz="2000" dirty="0" err="1">
                <a:ea typeface="+mn-lt"/>
                <a:cs typeface="+mn-lt"/>
              </a:rPr>
              <a:t>είν</a:t>
            </a:r>
            <a:r>
              <a:rPr lang="en-GB" sz="2000" dirty="0">
                <a:ea typeface="+mn-lt"/>
                <a:cs typeface="+mn-lt"/>
              </a:rPr>
              <a:t>αι </a:t>
            </a:r>
            <a:r>
              <a:rPr lang="en-GB" sz="2000" dirty="0" err="1">
                <a:ea typeface="+mn-lt"/>
                <a:cs typeface="+mn-lt"/>
              </a:rPr>
              <a:t>ενδι</a:t>
            </a:r>
            <a:r>
              <a:rPr lang="en-GB" sz="2000" dirty="0">
                <a:ea typeface="+mn-lt"/>
                <a:cs typeface="+mn-lt"/>
              </a:rPr>
              <a:t>α</a:t>
            </a:r>
            <a:r>
              <a:rPr lang="en-GB" sz="2000" dirty="0" err="1">
                <a:ea typeface="+mn-lt"/>
                <a:cs typeface="+mn-lt"/>
              </a:rPr>
              <a:t>φέρον</a:t>
            </a:r>
            <a:r>
              <a:rPr lang="en-GB" sz="2000" dirty="0">
                <a:ea typeface="+mn-lt"/>
                <a:cs typeface="+mn-lt"/>
              </a:rPr>
              <a:t> να </a:t>
            </a:r>
            <a:r>
              <a:rPr lang="en-GB" sz="2000" dirty="0" err="1">
                <a:ea typeface="+mn-lt"/>
                <a:cs typeface="+mn-lt"/>
              </a:rPr>
              <a:t>διερευνήθει</a:t>
            </a:r>
            <a:r>
              <a:rPr lang="en-GB" sz="2000" dirty="0">
                <a:ea typeface="+mn-lt"/>
                <a:cs typeface="+mn-lt"/>
              </a:rPr>
              <a:t> η επ</a:t>
            </a:r>
            <a:r>
              <a:rPr lang="en-GB" sz="2000" dirty="0" err="1">
                <a:ea typeface="+mn-lt"/>
                <a:cs typeface="+mn-lt"/>
              </a:rPr>
              <a:t>ίδρ</a:t>
            </a:r>
            <a:r>
              <a:rPr lang="en-GB" sz="2000" dirty="0">
                <a:ea typeface="+mn-lt"/>
                <a:cs typeface="+mn-lt"/>
              </a:rPr>
              <a:t>α</a:t>
            </a:r>
            <a:r>
              <a:rPr lang="en-GB" sz="2000" dirty="0" err="1">
                <a:ea typeface="+mn-lt"/>
                <a:cs typeface="+mn-lt"/>
              </a:rPr>
              <a:t>ση</a:t>
            </a:r>
            <a:r>
              <a:rPr lang="en-GB" sz="2000" dirty="0">
                <a:ea typeface="+mn-lt"/>
                <a:cs typeface="+mn-lt"/>
              </a:rPr>
              <a:t> </a:t>
            </a:r>
            <a:r>
              <a:rPr lang="en-GB" sz="2000" dirty="0" err="1">
                <a:ea typeface="+mn-lt"/>
                <a:cs typeface="+mn-lt"/>
              </a:rPr>
              <a:t>της</a:t>
            </a:r>
            <a:r>
              <a:rPr lang="en-GB" sz="2000" dirty="0">
                <a:ea typeface="+mn-lt"/>
                <a:cs typeface="+mn-lt"/>
              </a:rPr>
              <a:t> </a:t>
            </a:r>
            <a:r>
              <a:rPr lang="en-GB" sz="2000" dirty="0" err="1">
                <a:ea typeface="+mn-lt"/>
                <a:cs typeface="+mn-lt"/>
              </a:rPr>
              <a:t>ενσωμάτωσης</a:t>
            </a:r>
            <a:r>
              <a:rPr lang="en-GB" sz="2000" dirty="0">
                <a:ea typeface="+mn-lt"/>
                <a:cs typeface="+mn-lt"/>
              </a:rPr>
              <a:t> </a:t>
            </a:r>
            <a:r>
              <a:rPr lang="en-GB" sz="2000" dirty="0" err="1">
                <a:ea typeface="+mn-lt"/>
                <a:cs typeface="+mn-lt"/>
              </a:rPr>
              <a:t>εξωτερικής</a:t>
            </a:r>
            <a:r>
              <a:rPr lang="en-GB" sz="2000" dirty="0">
                <a:ea typeface="+mn-lt"/>
                <a:cs typeface="+mn-lt"/>
              </a:rPr>
              <a:t> </a:t>
            </a:r>
            <a:r>
              <a:rPr lang="en-GB" sz="2000" dirty="0" err="1">
                <a:ea typeface="+mn-lt"/>
                <a:cs typeface="+mn-lt"/>
              </a:rPr>
              <a:t>γνώσης</a:t>
            </a:r>
            <a:r>
              <a:rPr lang="en-GB" sz="2000" dirty="0">
                <a:ea typeface="+mn-lt"/>
                <a:cs typeface="+mn-lt"/>
              </a:rPr>
              <a:t>, όπ</a:t>
            </a:r>
            <a:r>
              <a:rPr lang="en-GB" sz="2000" dirty="0" err="1">
                <a:ea typeface="+mn-lt"/>
                <a:cs typeface="+mn-lt"/>
              </a:rPr>
              <a:t>ως</a:t>
            </a:r>
            <a:r>
              <a:rPr lang="en-GB" sz="2000" dirty="0">
                <a:ea typeface="+mn-lt"/>
                <a:cs typeface="+mn-lt"/>
              </a:rPr>
              <a:t> τα </a:t>
            </a:r>
            <a:r>
              <a:rPr lang="en-GB" sz="2000" dirty="0" err="1">
                <a:ea typeface="+mn-lt"/>
                <a:cs typeface="+mn-lt"/>
              </a:rPr>
              <a:t>λεξικά</a:t>
            </a:r>
            <a:r>
              <a:rPr lang="en-GB" sz="2000" dirty="0">
                <a:ea typeface="+mn-lt"/>
                <a:cs typeface="+mn-lt"/>
              </a:rPr>
              <a:t> </a:t>
            </a:r>
            <a:r>
              <a:rPr lang="en-GB" sz="2000" dirty="0" err="1">
                <a:ea typeface="+mn-lt"/>
                <a:cs typeface="+mn-lt"/>
              </a:rPr>
              <a:t>συν</a:t>
            </a:r>
            <a:r>
              <a:rPr lang="en-GB" sz="2000" dirty="0">
                <a:ea typeface="+mn-lt"/>
                <a:cs typeface="+mn-lt"/>
              </a:rPr>
              <a:t>α</a:t>
            </a:r>
            <a:r>
              <a:rPr lang="en-GB" sz="2000" dirty="0" err="1">
                <a:ea typeface="+mn-lt"/>
                <a:cs typeface="+mn-lt"/>
              </a:rPr>
              <a:t>ισθημάτων</a:t>
            </a:r>
            <a:r>
              <a:rPr lang="en-GB" sz="2000" dirty="0">
                <a:ea typeface="+mn-lt"/>
                <a:cs typeface="+mn-lt"/>
              </a:rPr>
              <a:t>, </a:t>
            </a:r>
            <a:r>
              <a:rPr lang="en-GB" sz="2000" dirty="0" err="1">
                <a:ea typeface="+mn-lt"/>
                <a:cs typeface="+mn-lt"/>
              </a:rPr>
              <a:t>στην</a:t>
            </a:r>
            <a:r>
              <a:rPr lang="en-GB" sz="2000" dirty="0">
                <a:ea typeface="+mn-lt"/>
                <a:cs typeface="+mn-lt"/>
              </a:rPr>
              <a:t> απ</a:t>
            </a:r>
            <a:r>
              <a:rPr lang="en-GB" sz="2000" dirty="0" err="1">
                <a:ea typeface="+mn-lt"/>
                <a:cs typeface="+mn-lt"/>
              </a:rPr>
              <a:t>όδοση</a:t>
            </a:r>
            <a:r>
              <a:rPr lang="en-GB" sz="2000" dirty="0">
                <a:ea typeface="+mn-lt"/>
                <a:cs typeface="+mn-lt"/>
              </a:rPr>
              <a:t> α</a:t>
            </a:r>
            <a:r>
              <a:rPr lang="en-GB" sz="2000" dirty="0" err="1">
                <a:ea typeface="+mn-lt"/>
                <a:cs typeface="+mn-lt"/>
              </a:rPr>
              <a:t>υτών</a:t>
            </a:r>
            <a:r>
              <a:rPr lang="en-GB" sz="2000" dirty="0">
                <a:ea typeface="+mn-lt"/>
                <a:cs typeface="+mn-lt"/>
              </a:rPr>
              <a:t> </a:t>
            </a:r>
            <a:r>
              <a:rPr lang="en-GB" sz="2000" dirty="0" err="1">
                <a:ea typeface="+mn-lt"/>
                <a:cs typeface="+mn-lt"/>
              </a:rPr>
              <a:t>των</a:t>
            </a:r>
            <a:r>
              <a:rPr lang="en-GB" sz="2000" dirty="0">
                <a:ea typeface="+mn-lt"/>
                <a:cs typeface="+mn-lt"/>
              </a:rPr>
              <a:t> </a:t>
            </a:r>
            <a:r>
              <a:rPr lang="en-GB" sz="2000" dirty="0" err="1">
                <a:ea typeface="+mn-lt"/>
                <a:cs typeface="+mn-lt"/>
              </a:rPr>
              <a:t>μοντέλων</a:t>
            </a:r>
            <a:r>
              <a:rPr lang="en-GB" sz="2000" dirty="0">
                <a:ea typeface="+mn-lt"/>
                <a:cs typeface="+mn-lt"/>
              </a:rPr>
              <a:t>.</a:t>
            </a:r>
            <a:endParaRPr lang="en-GB" sz="2000" dirty="0"/>
          </a:p>
          <a:p>
            <a:pPr marL="285750" indent="-285750" algn="just">
              <a:buFont typeface="Arial"/>
              <a:buChar char="•"/>
            </a:pPr>
            <a:endParaRPr lang="en-GB" sz="2000" dirty="0"/>
          </a:p>
          <a:p>
            <a:pPr marL="285750" indent="-285750" algn="just">
              <a:buFont typeface="Arial"/>
              <a:buChar char="•"/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41089439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BAD17-2A32-8AC5-962B-EA7DCB592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98"/>
            <a:ext cx="10285563" cy="635450"/>
          </a:xfrm>
        </p:spPr>
        <p:txBody>
          <a:bodyPr/>
          <a:lstStyle/>
          <a:p>
            <a:r>
              <a:rPr lang="en-GB"/>
              <a:t>ΣΥΜΠΕΡΑΣΜΑΤα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F6FA55-B0B3-5B96-240A-EC29838C6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>
                <a:ea typeface="+mn-lt"/>
                <a:cs typeface="+mn-lt"/>
              </a:rPr>
              <a:t>BiLSTM</a:t>
            </a:r>
            <a:r>
              <a:rPr lang="en-US" dirty="0">
                <a:ea typeface="+mn-lt"/>
                <a:cs typeface="+mn-lt"/>
              </a:rPr>
              <a:t> &amp; BERT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301AE8-3A3F-A7F8-F09D-2B0251371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F27F78-8E5B-A798-23D0-ADA7E9CFB375}"/>
              </a:ext>
            </a:extLst>
          </p:cNvPr>
          <p:cNvSpPr txBox="1"/>
          <p:nvPr/>
        </p:nvSpPr>
        <p:spPr>
          <a:xfrm>
            <a:off x="704490" y="704490"/>
            <a:ext cx="10320067" cy="609397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>
                <a:ea typeface="+mn-lt"/>
                <a:cs typeface="+mn-lt"/>
              </a:rPr>
              <a:t>Η </a:t>
            </a:r>
            <a:r>
              <a:rPr lang="en-US" sz="2000" dirty="0" err="1">
                <a:ea typeface="+mn-lt"/>
                <a:cs typeface="+mn-lt"/>
              </a:rPr>
              <a:t>μελέτη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σύγκρινε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την</a:t>
            </a:r>
            <a:r>
              <a:rPr lang="en-US" sz="2000" dirty="0">
                <a:ea typeface="+mn-lt"/>
                <a:cs typeface="+mn-lt"/>
              </a:rPr>
              <a:t> απ</a:t>
            </a:r>
            <a:r>
              <a:rPr lang="en-US" sz="2000" dirty="0" err="1">
                <a:ea typeface="+mn-lt"/>
                <a:cs typeface="+mn-lt"/>
              </a:rPr>
              <a:t>όδοση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του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200" dirty="0">
                <a:ea typeface="+mn-lt"/>
                <a:cs typeface="+mn-lt"/>
              </a:rPr>
              <a:t>BERT </a:t>
            </a:r>
            <a:r>
              <a:rPr lang="en-US" sz="2000" dirty="0">
                <a:ea typeface="+mn-lt"/>
                <a:cs typeface="+mn-lt"/>
              </a:rPr>
              <a:t>και </a:t>
            </a:r>
            <a:r>
              <a:rPr lang="en-US" sz="2000" dirty="0" err="1">
                <a:ea typeface="+mn-lt"/>
                <a:cs typeface="+mn-lt"/>
              </a:rPr>
              <a:t>του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BiLSTM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γι</a:t>
            </a:r>
            <a:r>
              <a:rPr lang="en-US" sz="2000" dirty="0">
                <a:ea typeface="+mn-lt"/>
                <a:cs typeface="+mn-lt"/>
              </a:rPr>
              <a:t>α </a:t>
            </a:r>
            <a:r>
              <a:rPr lang="en-US" sz="2000" dirty="0" err="1">
                <a:ea typeface="+mn-lt"/>
                <a:cs typeface="+mn-lt"/>
              </a:rPr>
              <a:t>την</a:t>
            </a:r>
            <a:r>
              <a:rPr lang="en-US" sz="2000" dirty="0">
                <a:ea typeface="+mn-lt"/>
                <a:cs typeface="+mn-lt"/>
              </a:rPr>
              <a:t> α</a:t>
            </a:r>
            <a:r>
              <a:rPr lang="en-US" sz="2000" dirty="0" err="1">
                <a:ea typeface="+mn-lt"/>
                <a:cs typeface="+mn-lt"/>
              </a:rPr>
              <a:t>νίχνευση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συν</a:t>
            </a:r>
            <a:r>
              <a:rPr lang="en-US" sz="2000" dirty="0">
                <a:ea typeface="+mn-lt"/>
                <a:cs typeface="+mn-lt"/>
              </a:rPr>
              <a:t>α</a:t>
            </a:r>
            <a:r>
              <a:rPr lang="en-US" sz="2000" dirty="0" err="1">
                <a:ea typeface="+mn-lt"/>
                <a:cs typeface="+mn-lt"/>
              </a:rPr>
              <a:t>ισθημάτων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σε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κείμενο</a:t>
            </a:r>
            <a:r>
              <a:rPr lang="en-US" sz="2000" dirty="0">
                <a:ea typeface="+mn-lt"/>
                <a:cs typeface="+mn-lt"/>
              </a:rPr>
              <a:t>, </a:t>
            </a:r>
            <a:r>
              <a:rPr lang="en-US" sz="2000" dirty="0" err="1">
                <a:ea typeface="+mn-lt"/>
                <a:cs typeface="+mn-lt"/>
              </a:rPr>
              <a:t>χρησιμο</a:t>
            </a:r>
            <a:r>
              <a:rPr lang="en-US" sz="2000" dirty="0">
                <a:ea typeface="+mn-lt"/>
                <a:cs typeface="+mn-lt"/>
              </a:rPr>
              <a:t>π</a:t>
            </a:r>
            <a:r>
              <a:rPr lang="en-US" sz="2000" dirty="0" err="1">
                <a:ea typeface="+mn-lt"/>
                <a:cs typeface="+mn-lt"/>
              </a:rPr>
              <a:t>οιώντ</a:t>
            </a:r>
            <a:r>
              <a:rPr lang="en-US" sz="2000" dirty="0">
                <a:ea typeface="+mn-lt"/>
                <a:cs typeface="+mn-lt"/>
              </a:rPr>
              <a:t>ας </a:t>
            </a:r>
            <a:r>
              <a:rPr lang="en-US" sz="2000" dirty="0" err="1">
                <a:ea typeface="+mn-lt"/>
                <a:cs typeface="+mn-lt"/>
              </a:rPr>
              <a:t>το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δημοσίως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δι</a:t>
            </a:r>
            <a:r>
              <a:rPr lang="en-US" sz="2000" dirty="0">
                <a:ea typeface="+mn-lt"/>
                <a:cs typeface="+mn-lt"/>
              </a:rPr>
              <a:t>α</a:t>
            </a:r>
            <a:r>
              <a:rPr lang="en-US" sz="2000" dirty="0" err="1">
                <a:ea typeface="+mn-lt"/>
                <a:cs typeface="+mn-lt"/>
              </a:rPr>
              <a:t>θέσιμο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σύνολο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δεδομένων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200" dirty="0">
                <a:ea typeface="+mn-lt"/>
                <a:cs typeface="+mn-lt"/>
              </a:rPr>
              <a:t>ISEAR</a:t>
            </a:r>
            <a:r>
              <a:rPr lang="en-US" sz="2000" dirty="0">
                <a:ea typeface="+mn-lt"/>
                <a:cs typeface="+mn-lt"/>
              </a:rPr>
              <a:t>.</a:t>
            </a:r>
            <a:br>
              <a:rPr lang="en-US" sz="2000" dirty="0"/>
            </a:b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>
                <a:ea typeface="+mn-lt"/>
                <a:cs typeface="+mn-lt"/>
              </a:rPr>
              <a:t>Τα απ</a:t>
            </a:r>
            <a:r>
              <a:rPr lang="en-US" sz="2000" dirty="0" err="1">
                <a:ea typeface="+mn-lt"/>
                <a:cs typeface="+mn-lt"/>
              </a:rPr>
              <a:t>οτελέσμ</a:t>
            </a:r>
            <a:r>
              <a:rPr lang="en-US" sz="2000" dirty="0">
                <a:ea typeface="+mn-lt"/>
                <a:cs typeface="+mn-lt"/>
              </a:rPr>
              <a:t>ατα </a:t>
            </a:r>
            <a:r>
              <a:rPr lang="en-US" sz="2000" dirty="0" err="1">
                <a:ea typeface="+mn-lt"/>
                <a:cs typeface="+mn-lt"/>
              </a:rPr>
              <a:t>της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μελέτης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έδειξ</a:t>
            </a:r>
            <a:r>
              <a:rPr lang="en-US" sz="2000" dirty="0">
                <a:ea typeface="+mn-lt"/>
                <a:cs typeface="+mn-lt"/>
              </a:rPr>
              <a:t>αν </a:t>
            </a:r>
            <a:r>
              <a:rPr lang="en-US" sz="2000" dirty="0" err="1">
                <a:ea typeface="+mn-lt"/>
                <a:cs typeface="+mn-lt"/>
              </a:rPr>
              <a:t>ότι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το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μοντέλο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200" dirty="0">
                <a:ea typeface="+mn-lt"/>
                <a:cs typeface="+mn-lt"/>
              </a:rPr>
              <a:t>BERT </a:t>
            </a:r>
            <a:r>
              <a:rPr lang="en-US" sz="2000" dirty="0">
                <a:ea typeface="+mn-lt"/>
                <a:cs typeface="+mn-lt"/>
              </a:rPr>
              <a:t>υπ</a:t>
            </a:r>
            <a:r>
              <a:rPr lang="en-US" sz="2000" dirty="0" err="1">
                <a:ea typeface="+mn-lt"/>
                <a:cs typeface="+mn-lt"/>
              </a:rPr>
              <a:t>ερτερεί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του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μοντέλου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BiLSTM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όσον</a:t>
            </a:r>
            <a:r>
              <a:rPr lang="en-US" sz="2000" dirty="0">
                <a:ea typeface="+mn-lt"/>
                <a:cs typeface="+mn-lt"/>
              </a:rPr>
              <a:t> α</a:t>
            </a:r>
            <a:r>
              <a:rPr lang="en-US" sz="2000" dirty="0" err="1">
                <a:ea typeface="+mn-lt"/>
                <a:cs typeface="+mn-lt"/>
              </a:rPr>
              <a:t>φορά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τη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συνολικό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200" dirty="0">
                <a:ea typeface="+mn-lt"/>
                <a:cs typeface="+mn-lt"/>
              </a:rPr>
              <a:t>accuracy</a:t>
            </a:r>
            <a:r>
              <a:rPr lang="en-US" sz="2000" dirty="0">
                <a:ea typeface="+mn-lt"/>
                <a:cs typeface="+mn-lt"/>
              </a:rPr>
              <a:t>, </a:t>
            </a:r>
            <a:r>
              <a:rPr lang="en-US" sz="2000" dirty="0" err="1">
                <a:ea typeface="+mn-lt"/>
                <a:cs typeface="+mn-lt"/>
              </a:rPr>
              <a:t>το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200" dirty="0">
                <a:ea typeface="+mn-lt"/>
                <a:cs typeface="+mn-lt"/>
              </a:rPr>
              <a:t>precision</a:t>
            </a:r>
            <a:r>
              <a:rPr lang="en-US" sz="2000" dirty="0">
                <a:ea typeface="+mn-lt"/>
                <a:cs typeface="+mn-lt"/>
              </a:rPr>
              <a:t>, </a:t>
            </a:r>
            <a:r>
              <a:rPr lang="en-US" sz="2000" dirty="0" err="1">
                <a:ea typeface="+mn-lt"/>
                <a:cs typeface="+mn-lt"/>
              </a:rPr>
              <a:t>το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200" dirty="0">
                <a:ea typeface="+mn-lt"/>
                <a:cs typeface="+mn-lt"/>
              </a:rPr>
              <a:t>recall</a:t>
            </a:r>
            <a:r>
              <a:rPr lang="en-US" sz="2000" dirty="0">
                <a:ea typeface="+mn-lt"/>
                <a:cs typeface="+mn-lt"/>
              </a:rPr>
              <a:t>, και </a:t>
            </a:r>
            <a:r>
              <a:rPr lang="en-US" sz="2000" dirty="0" err="1">
                <a:ea typeface="+mn-lt"/>
                <a:cs typeface="+mn-lt"/>
              </a:rPr>
              <a:t>το</a:t>
            </a:r>
            <a:r>
              <a:rPr lang="en-US" sz="2000" dirty="0">
                <a:ea typeface="+mn-lt"/>
                <a:cs typeface="+mn-lt"/>
              </a:rPr>
              <a:t> F1-</a:t>
            </a:r>
            <a:r>
              <a:rPr lang="en-US" sz="2200" dirty="0">
                <a:ea typeface="+mn-lt"/>
                <a:cs typeface="+mn-lt"/>
              </a:rPr>
              <a:t>score</a:t>
            </a:r>
            <a:r>
              <a:rPr lang="en-US" sz="2000" dirty="0">
                <a:ea typeface="+mn-lt"/>
                <a:cs typeface="+mn-lt"/>
              </a:rPr>
              <a:t>.</a:t>
            </a:r>
          </a:p>
          <a:p>
            <a:pPr marL="285750" indent="-285750">
              <a:buFont typeface="Arial"/>
              <a:buChar char="•"/>
            </a:pPr>
            <a:endParaRPr lang="en-US" sz="2000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ea typeface="+mn-lt"/>
                <a:cs typeface="+mn-lt"/>
              </a:rPr>
              <a:t>Επιπ</a:t>
            </a:r>
            <a:r>
              <a:rPr lang="en-US" sz="2000" dirty="0" err="1">
                <a:ea typeface="+mn-lt"/>
                <a:cs typeface="+mn-lt"/>
              </a:rPr>
              <a:t>λέον</a:t>
            </a:r>
            <a:r>
              <a:rPr lang="en-US" sz="2000" dirty="0">
                <a:ea typeface="+mn-lt"/>
                <a:cs typeface="+mn-lt"/>
              </a:rPr>
              <a:t>, </a:t>
            </a:r>
            <a:r>
              <a:rPr lang="en-US" sz="2000" dirty="0" err="1">
                <a:ea typeface="+mn-lt"/>
                <a:cs typeface="+mn-lt"/>
              </a:rPr>
              <a:t>το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μοντέλο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200" dirty="0">
                <a:ea typeface="+mn-lt"/>
                <a:cs typeface="+mn-lt"/>
              </a:rPr>
              <a:t>BERT </a:t>
            </a:r>
            <a:r>
              <a:rPr lang="en-US" sz="2000" dirty="0">
                <a:ea typeface="+mn-lt"/>
                <a:cs typeface="+mn-lt"/>
              </a:rPr>
              <a:t>απ</a:t>
            </a:r>
            <a:r>
              <a:rPr lang="en-US" sz="2000" dirty="0" err="1">
                <a:ea typeface="+mn-lt"/>
                <a:cs typeface="+mn-lt"/>
              </a:rPr>
              <a:t>έδωσε</a:t>
            </a:r>
            <a:r>
              <a:rPr lang="en-US" sz="2000" dirty="0">
                <a:ea typeface="+mn-lt"/>
                <a:cs typeface="+mn-lt"/>
              </a:rPr>
              <a:t> επ</a:t>
            </a:r>
            <a:r>
              <a:rPr lang="en-US" sz="2000" dirty="0" err="1">
                <a:ea typeface="+mn-lt"/>
                <a:cs typeface="+mn-lt"/>
              </a:rPr>
              <a:t>ίσης</a:t>
            </a:r>
            <a:r>
              <a:rPr lang="en-US" sz="2000" dirty="0">
                <a:ea typeface="+mn-lt"/>
                <a:cs typeface="+mn-lt"/>
              </a:rPr>
              <a:t> κα</a:t>
            </a:r>
            <a:r>
              <a:rPr lang="en-US" sz="2000" dirty="0" err="1">
                <a:ea typeface="+mn-lt"/>
                <a:cs typeface="+mn-lt"/>
              </a:rPr>
              <a:t>λύτερ</a:t>
            </a:r>
            <a:r>
              <a:rPr lang="en-US" sz="2000" dirty="0">
                <a:ea typeface="+mn-lt"/>
                <a:cs typeface="+mn-lt"/>
              </a:rPr>
              <a:t>α </a:t>
            </a:r>
            <a:r>
              <a:rPr lang="en-US" sz="2000" dirty="0" err="1">
                <a:ea typeface="+mn-lt"/>
                <a:cs typeface="+mn-lt"/>
              </a:rPr>
              <a:t>στην</a:t>
            </a:r>
            <a:r>
              <a:rPr lang="en-US" sz="2000" dirty="0">
                <a:ea typeface="+mn-lt"/>
                <a:cs typeface="+mn-lt"/>
              </a:rPr>
              <a:t> π</a:t>
            </a:r>
            <a:r>
              <a:rPr lang="en-US" sz="2000" dirty="0" err="1">
                <a:ea typeface="+mn-lt"/>
                <a:cs typeface="+mn-lt"/>
              </a:rPr>
              <a:t>λειονότητ</a:t>
            </a:r>
            <a:r>
              <a:rPr lang="en-US" sz="2000" dirty="0">
                <a:ea typeface="+mn-lt"/>
                <a:cs typeface="+mn-lt"/>
              </a:rPr>
              <a:t>α </a:t>
            </a:r>
            <a:r>
              <a:rPr lang="en-US" sz="2000" dirty="0" err="1">
                <a:ea typeface="+mn-lt"/>
                <a:cs typeface="+mn-lt"/>
              </a:rPr>
              <a:t>των</a:t>
            </a:r>
            <a:r>
              <a:rPr lang="en-US" sz="2000" dirty="0">
                <a:ea typeface="+mn-lt"/>
                <a:cs typeface="+mn-lt"/>
              </a:rPr>
              <a:t> κα</a:t>
            </a:r>
            <a:r>
              <a:rPr lang="en-US" sz="2000" dirty="0" err="1">
                <a:ea typeface="+mn-lt"/>
                <a:cs typeface="+mn-lt"/>
              </a:rPr>
              <a:t>τηγοριών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συν</a:t>
            </a:r>
            <a:r>
              <a:rPr lang="en-US" sz="2000" dirty="0">
                <a:ea typeface="+mn-lt"/>
                <a:cs typeface="+mn-lt"/>
              </a:rPr>
              <a:t>α</a:t>
            </a:r>
            <a:r>
              <a:rPr lang="en-US" sz="2000" dirty="0" err="1">
                <a:ea typeface="+mn-lt"/>
                <a:cs typeface="+mn-lt"/>
              </a:rPr>
              <a:t>ισθημάτων</a:t>
            </a:r>
            <a:r>
              <a:rPr lang="en-US" sz="2000" dirty="0">
                <a:ea typeface="+mn-lt"/>
                <a:cs typeface="+mn-lt"/>
              </a:rPr>
              <a:t>.</a:t>
            </a:r>
          </a:p>
          <a:p>
            <a:pPr marL="285750" indent="-285750">
              <a:buFont typeface="Arial"/>
              <a:buChar char="•"/>
            </a:pPr>
            <a:endParaRPr lang="en-US" sz="2000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000" dirty="0" err="1">
                <a:ea typeface="+mn-lt"/>
                <a:cs typeface="+mn-lt"/>
              </a:rPr>
              <a:t>Σε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μελλοντική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εργ</a:t>
            </a:r>
            <a:r>
              <a:rPr lang="en-US" sz="2000" dirty="0">
                <a:ea typeface="+mn-lt"/>
                <a:cs typeface="+mn-lt"/>
              </a:rPr>
              <a:t>α</a:t>
            </a:r>
            <a:r>
              <a:rPr lang="en-US" sz="2000" dirty="0" err="1">
                <a:ea typeface="+mn-lt"/>
                <a:cs typeface="+mn-lt"/>
              </a:rPr>
              <a:t>σί</a:t>
            </a:r>
            <a:r>
              <a:rPr lang="en-US" sz="2000" dirty="0">
                <a:ea typeface="+mn-lt"/>
                <a:cs typeface="+mn-lt"/>
              </a:rPr>
              <a:t>α, θα </a:t>
            </a:r>
            <a:r>
              <a:rPr lang="en-US" sz="2000" dirty="0" err="1">
                <a:ea typeface="+mn-lt"/>
                <a:cs typeface="+mn-lt"/>
              </a:rPr>
              <a:t>ήτ</a:t>
            </a:r>
            <a:r>
              <a:rPr lang="en-US" sz="2000" dirty="0">
                <a:ea typeface="+mn-lt"/>
                <a:cs typeface="+mn-lt"/>
              </a:rPr>
              <a:t>αν </a:t>
            </a:r>
            <a:r>
              <a:rPr lang="en-US" sz="2000" dirty="0" err="1">
                <a:ea typeface="+mn-lt"/>
                <a:cs typeface="+mn-lt"/>
              </a:rPr>
              <a:t>ενδι</a:t>
            </a:r>
            <a:r>
              <a:rPr lang="en-US" sz="2000" dirty="0">
                <a:ea typeface="+mn-lt"/>
                <a:cs typeface="+mn-lt"/>
              </a:rPr>
              <a:t>α</a:t>
            </a:r>
            <a:r>
              <a:rPr lang="en-US" sz="2000" dirty="0" err="1">
                <a:ea typeface="+mn-lt"/>
                <a:cs typeface="+mn-lt"/>
              </a:rPr>
              <a:t>φέρον</a:t>
            </a:r>
            <a:r>
              <a:rPr lang="en-US" sz="2000" dirty="0">
                <a:ea typeface="+mn-lt"/>
                <a:cs typeface="+mn-lt"/>
              </a:rPr>
              <a:t> να </a:t>
            </a:r>
            <a:r>
              <a:rPr lang="en-US" sz="2000" dirty="0" err="1">
                <a:ea typeface="+mn-lt"/>
                <a:cs typeface="+mn-lt"/>
              </a:rPr>
              <a:t>διερευνηθεί</a:t>
            </a:r>
            <a:r>
              <a:rPr lang="en-US" sz="2000" dirty="0">
                <a:ea typeface="+mn-lt"/>
                <a:cs typeface="+mn-lt"/>
              </a:rPr>
              <a:t> η απ</a:t>
            </a:r>
            <a:r>
              <a:rPr lang="en-US" sz="2000" dirty="0" err="1">
                <a:ea typeface="+mn-lt"/>
                <a:cs typeface="+mn-lt"/>
              </a:rPr>
              <a:t>όδοση</a:t>
            </a:r>
            <a:r>
              <a:rPr lang="en-US" sz="2000" dirty="0">
                <a:ea typeface="+mn-lt"/>
                <a:cs typeface="+mn-lt"/>
              </a:rPr>
              <a:t> α</a:t>
            </a:r>
            <a:r>
              <a:rPr lang="en-US" sz="2000" dirty="0" err="1">
                <a:ea typeface="+mn-lt"/>
                <a:cs typeface="+mn-lt"/>
              </a:rPr>
              <a:t>υτών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των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μοντέλων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σε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άλλες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γλώσσες</a:t>
            </a:r>
            <a:r>
              <a:rPr lang="en-US" sz="2000" dirty="0">
                <a:ea typeface="+mn-lt"/>
                <a:cs typeface="+mn-lt"/>
              </a:rPr>
              <a:t> και π</a:t>
            </a:r>
            <a:r>
              <a:rPr lang="en-US" sz="2000" dirty="0" err="1">
                <a:ea typeface="+mn-lt"/>
                <a:cs typeface="+mn-lt"/>
              </a:rPr>
              <a:t>ολύγλωσσ</a:t>
            </a:r>
            <a:r>
              <a:rPr lang="en-US" sz="2000" dirty="0">
                <a:ea typeface="+mn-lt"/>
                <a:cs typeface="+mn-lt"/>
              </a:rPr>
              <a:t>α </a:t>
            </a:r>
            <a:r>
              <a:rPr lang="en-US" sz="2000" dirty="0" err="1">
                <a:ea typeface="+mn-lt"/>
                <a:cs typeface="+mn-lt"/>
              </a:rPr>
              <a:t>σύνολ</a:t>
            </a:r>
            <a:r>
              <a:rPr lang="en-US" sz="2000" dirty="0">
                <a:ea typeface="+mn-lt"/>
                <a:cs typeface="+mn-lt"/>
              </a:rPr>
              <a:t>α </a:t>
            </a:r>
            <a:r>
              <a:rPr lang="en-US" sz="2000" dirty="0" err="1">
                <a:ea typeface="+mn-lt"/>
                <a:cs typeface="+mn-lt"/>
              </a:rPr>
              <a:t>δεδομένων</a:t>
            </a:r>
            <a:r>
              <a:rPr lang="en-US" sz="2000" dirty="0">
                <a:ea typeface="+mn-lt"/>
                <a:cs typeface="+mn-lt"/>
              </a:rPr>
              <a:t>, </a:t>
            </a:r>
            <a:r>
              <a:rPr lang="en-US" sz="2000" dirty="0" err="1">
                <a:ea typeface="+mn-lt"/>
                <a:cs typeface="+mn-lt"/>
              </a:rPr>
              <a:t>άλλες</a:t>
            </a:r>
            <a:r>
              <a:rPr lang="en-US" sz="2000" dirty="0">
                <a:ea typeface="+mn-lt"/>
                <a:cs typeface="+mn-lt"/>
              </a:rPr>
              <a:t> κα</a:t>
            </a:r>
            <a:r>
              <a:rPr lang="en-US" sz="2000" dirty="0" err="1">
                <a:ea typeface="+mn-lt"/>
                <a:cs typeface="+mn-lt"/>
              </a:rPr>
              <a:t>τηγορίες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συν</a:t>
            </a:r>
            <a:r>
              <a:rPr lang="en-US" sz="2000" dirty="0">
                <a:ea typeface="+mn-lt"/>
                <a:cs typeface="+mn-lt"/>
              </a:rPr>
              <a:t>α</a:t>
            </a:r>
            <a:r>
              <a:rPr lang="en-US" sz="2000" dirty="0" err="1">
                <a:ea typeface="+mn-lt"/>
                <a:cs typeface="+mn-lt"/>
              </a:rPr>
              <a:t>ισθημάτων</a:t>
            </a:r>
            <a:r>
              <a:rPr lang="en-US" sz="2000" dirty="0">
                <a:ea typeface="+mn-lt"/>
                <a:cs typeface="+mn-lt"/>
              </a:rPr>
              <a:t>.</a:t>
            </a:r>
          </a:p>
          <a:p>
            <a:pPr marL="285750" indent="-285750">
              <a:buFont typeface="Arial"/>
              <a:buChar char="•"/>
            </a:pPr>
            <a:endParaRPr lang="en-US" sz="2000" dirty="0"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r>
              <a:rPr lang="en-US" sz="2000" dirty="0" err="1">
                <a:ea typeface="+mn-lt"/>
                <a:cs typeface="+mn-lt"/>
              </a:rPr>
              <a:t>Συμ</a:t>
            </a:r>
            <a:r>
              <a:rPr lang="en-US" sz="2000" dirty="0">
                <a:ea typeface="+mn-lt"/>
                <a:cs typeface="+mn-lt"/>
              </a:rPr>
              <a:t>π</a:t>
            </a:r>
            <a:r>
              <a:rPr lang="en-US" sz="2000" dirty="0" err="1">
                <a:ea typeface="+mn-lt"/>
                <a:cs typeface="+mn-lt"/>
              </a:rPr>
              <a:t>ερ</a:t>
            </a:r>
            <a:r>
              <a:rPr lang="en-US" sz="2000" dirty="0">
                <a:ea typeface="+mn-lt"/>
                <a:cs typeface="+mn-lt"/>
              </a:rPr>
              <a:t>α</a:t>
            </a:r>
            <a:r>
              <a:rPr lang="en-US" sz="2000" dirty="0" err="1">
                <a:ea typeface="+mn-lt"/>
                <a:cs typeface="+mn-lt"/>
              </a:rPr>
              <a:t>σμ</a:t>
            </a:r>
            <a:r>
              <a:rPr lang="en-US" sz="2000" dirty="0">
                <a:ea typeface="+mn-lt"/>
                <a:cs typeface="+mn-lt"/>
              </a:rPr>
              <a:t>α</a:t>
            </a:r>
            <a:r>
              <a:rPr lang="en-US" sz="2000" dirty="0" err="1">
                <a:ea typeface="+mn-lt"/>
                <a:cs typeface="+mn-lt"/>
              </a:rPr>
              <a:t>τικά</a:t>
            </a:r>
            <a:r>
              <a:rPr lang="en-US" sz="2000" dirty="0">
                <a:ea typeface="+mn-lt"/>
                <a:cs typeface="+mn-lt"/>
              </a:rPr>
              <a:t>, τα απ</a:t>
            </a:r>
            <a:r>
              <a:rPr lang="en-US" sz="2000" dirty="0" err="1">
                <a:ea typeface="+mn-lt"/>
                <a:cs typeface="+mn-lt"/>
              </a:rPr>
              <a:t>οτελέσμ</a:t>
            </a:r>
            <a:r>
              <a:rPr lang="en-US" sz="2000" dirty="0">
                <a:ea typeface="+mn-lt"/>
                <a:cs typeface="+mn-lt"/>
              </a:rPr>
              <a:t>ατα </a:t>
            </a:r>
            <a:r>
              <a:rPr lang="en-US" sz="2000" dirty="0" err="1">
                <a:ea typeface="+mn-lt"/>
                <a:cs typeface="+mn-lt"/>
              </a:rPr>
              <a:t>της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μελέτης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έδειξ</a:t>
            </a:r>
            <a:r>
              <a:rPr lang="en-US" sz="2000" dirty="0">
                <a:ea typeface="+mn-lt"/>
                <a:cs typeface="+mn-lt"/>
              </a:rPr>
              <a:t>αν </a:t>
            </a:r>
            <a:r>
              <a:rPr lang="en-US" sz="2000" dirty="0" err="1">
                <a:ea typeface="+mn-lt"/>
                <a:cs typeface="+mn-lt"/>
              </a:rPr>
              <a:t>ότι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το</a:t>
            </a:r>
            <a:r>
              <a:rPr lang="en-US" sz="2000" dirty="0">
                <a:ea typeface="+mn-lt"/>
                <a:cs typeface="+mn-lt"/>
              </a:rPr>
              <a:t> BERT υπ</a:t>
            </a:r>
            <a:r>
              <a:rPr lang="en-US" sz="2000" dirty="0" err="1">
                <a:ea typeface="+mn-lt"/>
                <a:cs typeface="+mn-lt"/>
              </a:rPr>
              <a:t>ερτερεί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του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BiLSTM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γι</a:t>
            </a:r>
            <a:r>
              <a:rPr lang="en-US" sz="2000" dirty="0">
                <a:ea typeface="+mn-lt"/>
                <a:cs typeface="+mn-lt"/>
              </a:rPr>
              <a:t>α </a:t>
            </a:r>
            <a:r>
              <a:rPr lang="en-US" sz="2000" dirty="0" err="1">
                <a:ea typeface="+mn-lt"/>
                <a:cs typeface="+mn-lt"/>
              </a:rPr>
              <a:t>την</a:t>
            </a:r>
            <a:r>
              <a:rPr lang="en-US" sz="2000" dirty="0">
                <a:ea typeface="+mn-lt"/>
                <a:cs typeface="+mn-lt"/>
              </a:rPr>
              <a:t> α</a:t>
            </a:r>
            <a:r>
              <a:rPr lang="en-US" sz="2000" dirty="0" err="1">
                <a:ea typeface="+mn-lt"/>
                <a:cs typeface="+mn-lt"/>
              </a:rPr>
              <a:t>νίχνευση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συν</a:t>
            </a:r>
            <a:r>
              <a:rPr lang="en-US" sz="2000" dirty="0">
                <a:ea typeface="+mn-lt"/>
                <a:cs typeface="+mn-lt"/>
              </a:rPr>
              <a:t>α</a:t>
            </a:r>
            <a:r>
              <a:rPr lang="en-US" sz="2000" dirty="0" err="1">
                <a:ea typeface="+mn-lt"/>
                <a:cs typeface="+mn-lt"/>
              </a:rPr>
              <a:t>ισθημάτων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σε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κείμενο</a:t>
            </a:r>
            <a:r>
              <a:rPr lang="en-US" sz="2000" dirty="0">
                <a:ea typeface="+mn-lt"/>
                <a:cs typeface="+mn-lt"/>
              </a:rPr>
              <a:t>.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094621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031E2-25FA-2397-F5D2-574E8C4C9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974" y="422634"/>
            <a:ext cx="10515600" cy="362280"/>
          </a:xfrm>
        </p:spPr>
        <p:txBody>
          <a:bodyPr>
            <a:normAutofit fontScale="90000"/>
          </a:bodyPr>
          <a:lstStyle/>
          <a:p>
            <a:r>
              <a:rPr lang="en-GB"/>
              <a:t>βιβλιογραφια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0DCBE3-8DA1-56AF-B828-8EF6E0226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BiLSTM</a:t>
            </a:r>
            <a:r>
              <a:rPr lang="en-US" dirty="0"/>
              <a:t> &amp; BERT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4239F7-8F94-5383-909D-87ACE5253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22F664-7140-AFF9-8188-A439AECD6E3C}"/>
              </a:ext>
            </a:extLst>
          </p:cNvPr>
          <p:cNvSpPr txBox="1"/>
          <p:nvPr/>
        </p:nvSpPr>
        <p:spPr>
          <a:xfrm>
            <a:off x="538371" y="1166558"/>
            <a:ext cx="11358008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GB" dirty="0">
                <a:ea typeface="+mn-lt"/>
                <a:cs typeface="+mn-lt"/>
              </a:rPr>
              <a:t>Devlin, J., Chang, M. W., Lee, K., &amp; Toutanova, K. (2018). Bert: Pre-training of deep bidirectional transformers for language understanding. </a:t>
            </a:r>
            <a:r>
              <a:rPr lang="en-GB" i="1" dirty="0" err="1">
                <a:ea typeface="+mn-lt"/>
                <a:cs typeface="+mn-lt"/>
              </a:rPr>
              <a:t>arXiv</a:t>
            </a:r>
            <a:r>
              <a:rPr lang="en-GB" i="1" dirty="0">
                <a:ea typeface="+mn-lt"/>
                <a:cs typeface="+mn-lt"/>
              </a:rPr>
              <a:t> preprint arXiv:1810.04805</a:t>
            </a:r>
            <a:r>
              <a:rPr lang="en-GB" dirty="0">
                <a:ea typeface="+mn-lt"/>
                <a:cs typeface="+mn-lt"/>
              </a:rPr>
              <a:t>.</a:t>
            </a:r>
          </a:p>
          <a:p>
            <a:pPr marL="285750" indent="-285750">
              <a:buFont typeface="Arial"/>
              <a:buChar char="•"/>
            </a:pPr>
            <a:r>
              <a:rPr lang="en-GB" dirty="0">
                <a:ea typeface="+mn-lt"/>
                <a:cs typeface="+mn-lt"/>
              </a:rPr>
              <a:t>Vaswani, A., </a:t>
            </a:r>
            <a:r>
              <a:rPr lang="en-GB" dirty="0" err="1">
                <a:ea typeface="+mn-lt"/>
                <a:cs typeface="+mn-lt"/>
              </a:rPr>
              <a:t>Shazeer</a:t>
            </a:r>
            <a:r>
              <a:rPr lang="en-GB" dirty="0">
                <a:ea typeface="+mn-lt"/>
                <a:cs typeface="+mn-lt"/>
              </a:rPr>
              <a:t>, N., Parmar, N., </a:t>
            </a:r>
            <a:r>
              <a:rPr lang="en-GB" dirty="0" err="1">
                <a:ea typeface="+mn-lt"/>
                <a:cs typeface="+mn-lt"/>
              </a:rPr>
              <a:t>Uszkoreit</a:t>
            </a:r>
            <a:r>
              <a:rPr lang="en-GB" dirty="0">
                <a:ea typeface="+mn-lt"/>
                <a:cs typeface="+mn-lt"/>
              </a:rPr>
              <a:t>, J., Jones, L., Gomez, A. N., ... &amp; </a:t>
            </a:r>
            <a:r>
              <a:rPr lang="en-GB" dirty="0" err="1">
                <a:ea typeface="+mn-lt"/>
                <a:cs typeface="+mn-lt"/>
              </a:rPr>
              <a:t>Polosukhin</a:t>
            </a:r>
            <a:r>
              <a:rPr lang="en-GB" dirty="0">
                <a:ea typeface="+mn-lt"/>
                <a:cs typeface="+mn-lt"/>
              </a:rPr>
              <a:t>, I. (2017). Attention is all you need. </a:t>
            </a:r>
            <a:r>
              <a:rPr lang="en-GB" i="1" dirty="0">
                <a:ea typeface="+mn-lt"/>
                <a:cs typeface="+mn-lt"/>
              </a:rPr>
              <a:t>Advances in neural information processing systems</a:t>
            </a:r>
            <a:r>
              <a:rPr lang="en-GB" dirty="0">
                <a:ea typeface="+mn-lt"/>
                <a:cs typeface="+mn-lt"/>
              </a:rPr>
              <a:t>, </a:t>
            </a:r>
            <a:r>
              <a:rPr lang="en-GB" i="1" dirty="0">
                <a:ea typeface="+mn-lt"/>
                <a:cs typeface="+mn-lt"/>
              </a:rPr>
              <a:t>30</a:t>
            </a:r>
          </a:p>
          <a:p>
            <a:pPr marL="285750" indent="-285750">
              <a:buFont typeface="Arial"/>
              <a:buChar char="•"/>
            </a:pPr>
            <a:r>
              <a:rPr lang="en-GB" dirty="0">
                <a:ea typeface="+mn-lt"/>
                <a:cs typeface="+mn-lt"/>
              </a:rPr>
              <a:t>Bengio, Y., Ducharme, R., &amp; Vincent, P. (2000). A neural probabilistic language model. </a:t>
            </a:r>
            <a:r>
              <a:rPr lang="en-GB" i="1" dirty="0">
                <a:ea typeface="+mn-lt"/>
                <a:cs typeface="+mn-lt"/>
              </a:rPr>
              <a:t>Advances in neural information processing systems</a:t>
            </a:r>
            <a:r>
              <a:rPr lang="en-GB" dirty="0">
                <a:ea typeface="+mn-lt"/>
                <a:cs typeface="+mn-lt"/>
              </a:rPr>
              <a:t>, </a:t>
            </a:r>
            <a:r>
              <a:rPr lang="en-GB" i="1" dirty="0">
                <a:ea typeface="+mn-lt"/>
                <a:cs typeface="+mn-lt"/>
              </a:rPr>
              <a:t>13</a:t>
            </a:r>
            <a:r>
              <a:rPr lang="en-GB" dirty="0">
                <a:ea typeface="+mn-lt"/>
                <a:cs typeface="+mn-lt"/>
              </a:rPr>
              <a:t>.</a:t>
            </a:r>
          </a:p>
          <a:p>
            <a:pPr marL="285750" indent="-285750">
              <a:buFont typeface="Arial"/>
              <a:buChar char="•"/>
            </a:pPr>
            <a:r>
              <a:rPr lang="en-GB" dirty="0">
                <a:ea typeface="+mn-lt"/>
                <a:cs typeface="+mn-lt"/>
              </a:rPr>
              <a:t>Church, K. W. (2017). Word2Vec. </a:t>
            </a:r>
            <a:r>
              <a:rPr lang="en-GB" i="1" dirty="0">
                <a:ea typeface="+mn-lt"/>
                <a:cs typeface="+mn-lt"/>
              </a:rPr>
              <a:t>Natural Language Engineering</a:t>
            </a:r>
            <a:r>
              <a:rPr lang="en-GB" dirty="0">
                <a:ea typeface="+mn-lt"/>
                <a:cs typeface="+mn-lt"/>
              </a:rPr>
              <a:t>, </a:t>
            </a:r>
            <a:r>
              <a:rPr lang="en-GB" i="1" dirty="0">
                <a:ea typeface="+mn-lt"/>
                <a:cs typeface="+mn-lt"/>
              </a:rPr>
              <a:t>23</a:t>
            </a:r>
            <a:r>
              <a:rPr lang="en-GB" dirty="0">
                <a:ea typeface="+mn-lt"/>
                <a:cs typeface="+mn-lt"/>
              </a:rPr>
              <a:t>(1), 155-162.</a:t>
            </a:r>
          </a:p>
          <a:p>
            <a:pPr marL="285750" indent="-285750">
              <a:buFont typeface="Arial"/>
              <a:buChar char="•"/>
            </a:pPr>
            <a:r>
              <a:rPr lang="en-GB" dirty="0">
                <a:ea typeface="+mn-lt"/>
                <a:cs typeface="+mn-lt"/>
              </a:rPr>
              <a:t>Schmidhuber, J., &amp; Hochreiter, S. (1997). Long short-term memory. </a:t>
            </a:r>
            <a:r>
              <a:rPr lang="en-GB" i="1" dirty="0">
                <a:ea typeface="+mn-lt"/>
                <a:cs typeface="+mn-lt"/>
              </a:rPr>
              <a:t>Neural </a:t>
            </a:r>
            <a:r>
              <a:rPr lang="en-GB" i="1" dirty="0" err="1">
                <a:ea typeface="+mn-lt"/>
                <a:cs typeface="+mn-lt"/>
              </a:rPr>
              <a:t>Comput</a:t>
            </a:r>
            <a:r>
              <a:rPr lang="en-GB" dirty="0">
                <a:ea typeface="+mn-lt"/>
                <a:cs typeface="+mn-lt"/>
              </a:rPr>
              <a:t>, </a:t>
            </a:r>
            <a:r>
              <a:rPr lang="en-GB" i="1" dirty="0">
                <a:ea typeface="+mn-lt"/>
                <a:cs typeface="+mn-lt"/>
              </a:rPr>
              <a:t>9</a:t>
            </a:r>
            <a:r>
              <a:rPr lang="en-GB" dirty="0">
                <a:ea typeface="+mn-lt"/>
                <a:cs typeface="+mn-lt"/>
              </a:rPr>
              <a:t>(8), 1735-1780.</a:t>
            </a:r>
          </a:p>
          <a:p>
            <a:pPr marL="285750" indent="-285750">
              <a:buFont typeface="Arial"/>
              <a:buChar char="•"/>
            </a:pPr>
            <a:r>
              <a:rPr lang="en-GB" dirty="0">
                <a:ea typeface="+mn-lt"/>
                <a:cs typeface="+mn-lt"/>
              </a:rPr>
              <a:t>Schuster, M., &amp; Paliwal, K. K. (1997). Bidirectional recurrent neural networks. </a:t>
            </a:r>
            <a:r>
              <a:rPr lang="en-GB" i="1" dirty="0">
                <a:ea typeface="+mn-lt"/>
                <a:cs typeface="+mn-lt"/>
              </a:rPr>
              <a:t>IEEE transactions on Signal Processing</a:t>
            </a:r>
            <a:r>
              <a:rPr lang="en-GB" dirty="0">
                <a:ea typeface="+mn-lt"/>
                <a:cs typeface="+mn-lt"/>
              </a:rPr>
              <a:t>, </a:t>
            </a:r>
            <a:r>
              <a:rPr lang="en-GB" i="1" dirty="0">
                <a:ea typeface="+mn-lt"/>
                <a:cs typeface="+mn-lt"/>
              </a:rPr>
              <a:t>45</a:t>
            </a:r>
            <a:r>
              <a:rPr lang="en-GB" dirty="0">
                <a:ea typeface="+mn-lt"/>
                <a:cs typeface="+mn-lt"/>
              </a:rPr>
              <a:t>(11), 2673-2681.</a:t>
            </a:r>
          </a:p>
          <a:p>
            <a:pPr marL="285750" indent="-285750">
              <a:buFont typeface="Arial"/>
              <a:buChar char="•"/>
            </a:pPr>
            <a:r>
              <a:rPr lang="en-GB" dirty="0" err="1">
                <a:ea typeface="+mn-lt"/>
                <a:cs typeface="+mn-lt"/>
              </a:rPr>
              <a:t>Zanwar</a:t>
            </a:r>
            <a:r>
              <a:rPr lang="en-GB" dirty="0">
                <a:ea typeface="+mn-lt"/>
                <a:cs typeface="+mn-lt"/>
              </a:rPr>
              <a:t>, S., Wiechmann, D., Qiao, Y., &amp; </a:t>
            </a:r>
            <a:r>
              <a:rPr lang="en-GB" dirty="0" err="1">
                <a:ea typeface="+mn-lt"/>
                <a:cs typeface="+mn-lt"/>
              </a:rPr>
              <a:t>Kerz</a:t>
            </a:r>
            <a:r>
              <a:rPr lang="en-GB" dirty="0">
                <a:ea typeface="+mn-lt"/>
                <a:cs typeface="+mn-lt"/>
              </a:rPr>
              <a:t>, E. (2022). Improving the Generalizability of Text-Based Emotion Detection by Leveraging Transformers with Psycholinguistic Features. </a:t>
            </a:r>
            <a:r>
              <a:rPr lang="en-GB" i="1" dirty="0" err="1">
                <a:ea typeface="+mn-lt"/>
                <a:cs typeface="+mn-lt"/>
              </a:rPr>
              <a:t>arXiv</a:t>
            </a:r>
            <a:r>
              <a:rPr lang="en-GB" i="1" dirty="0">
                <a:ea typeface="+mn-lt"/>
                <a:cs typeface="+mn-lt"/>
              </a:rPr>
              <a:t> preprint arXiv:2212.09465</a:t>
            </a:r>
          </a:p>
          <a:p>
            <a:pPr marL="285750" indent="-285750">
              <a:buFont typeface="Arial"/>
              <a:buChar char="•"/>
            </a:pPr>
            <a:r>
              <a:rPr lang="en-GB" dirty="0" err="1">
                <a:ea typeface="+mn-lt"/>
                <a:cs typeface="+mn-lt"/>
              </a:rPr>
              <a:t>Joloudari</a:t>
            </a:r>
            <a:r>
              <a:rPr lang="en-GB" dirty="0">
                <a:ea typeface="+mn-lt"/>
                <a:cs typeface="+mn-lt"/>
              </a:rPr>
              <a:t>, J. H., Hussain, S., </a:t>
            </a:r>
            <a:r>
              <a:rPr lang="en-GB" dirty="0" err="1">
                <a:ea typeface="+mn-lt"/>
                <a:cs typeface="+mn-lt"/>
              </a:rPr>
              <a:t>Nematollahi</a:t>
            </a:r>
            <a:r>
              <a:rPr lang="en-GB" dirty="0">
                <a:ea typeface="+mn-lt"/>
                <a:cs typeface="+mn-lt"/>
              </a:rPr>
              <a:t>, M. A., Bagheri, R., Fazl, F., </a:t>
            </a:r>
            <a:r>
              <a:rPr lang="en-GB" dirty="0" err="1">
                <a:ea typeface="+mn-lt"/>
                <a:cs typeface="+mn-lt"/>
              </a:rPr>
              <a:t>Alizadehsani</a:t>
            </a:r>
            <a:r>
              <a:rPr lang="en-GB" dirty="0">
                <a:ea typeface="+mn-lt"/>
                <a:cs typeface="+mn-lt"/>
              </a:rPr>
              <a:t>, R., &amp; Lashgari, R. (2022). BERT-Deep CNN: State-of-the-Art for Sentiment Analysis of COVID-19 Tweets. </a:t>
            </a:r>
            <a:r>
              <a:rPr lang="en-GB" i="1" dirty="0" err="1">
                <a:ea typeface="+mn-lt"/>
                <a:cs typeface="+mn-lt"/>
              </a:rPr>
              <a:t>arXiv</a:t>
            </a:r>
            <a:r>
              <a:rPr lang="en-GB" i="1" dirty="0">
                <a:ea typeface="+mn-lt"/>
                <a:cs typeface="+mn-lt"/>
              </a:rPr>
              <a:t> preprint arXiv:2211.09733</a:t>
            </a:r>
            <a:r>
              <a:rPr lang="en-GB" dirty="0">
                <a:ea typeface="+mn-lt"/>
                <a:cs typeface="+mn-lt"/>
              </a:rPr>
              <a:t>.</a:t>
            </a:r>
          </a:p>
          <a:p>
            <a:pPr marL="285750" indent="-285750">
              <a:buFont typeface="Arial"/>
              <a:buChar char="•"/>
            </a:pPr>
            <a:endParaRPr lang="en-GB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459842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031E2-25FA-2397-F5D2-574E8C4C9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813" y="2036763"/>
            <a:ext cx="10515600" cy="2787570"/>
          </a:xfrm>
        </p:spPr>
        <p:txBody>
          <a:bodyPr>
            <a:normAutofit/>
          </a:bodyPr>
          <a:lstStyle/>
          <a:p>
            <a:r>
              <a:rPr lang="en-GB" sz="5400"/>
              <a:t>THE END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0DCBE3-8DA1-56AF-B828-8EF6E0226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BiLSTM</a:t>
            </a:r>
            <a:r>
              <a:rPr lang="en-US" dirty="0"/>
              <a:t> &amp; BERT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4239F7-8F94-5383-909D-87ACE5253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341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357" y="173690"/>
            <a:ext cx="5111750" cy="1204912"/>
          </a:xfrm>
        </p:spPr>
        <p:txBody>
          <a:bodyPr/>
          <a:lstStyle/>
          <a:p>
            <a:r>
              <a:rPr lang="en-US"/>
              <a:t>Εισαγωγη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6247" y="1608560"/>
            <a:ext cx="8211853" cy="3635741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342900" indent="-342900" algn="just">
              <a:buChar char="•"/>
            </a:pPr>
            <a:r>
              <a:rPr lang="en-US" sz="2000" b="1" dirty="0" err="1">
                <a:ea typeface="+mn-lt"/>
                <a:cs typeface="+mn-lt"/>
              </a:rPr>
              <a:t>Αντικείμενο</a:t>
            </a:r>
            <a:r>
              <a:rPr lang="en-US" sz="2000" b="1" dirty="0">
                <a:ea typeface="+mn-lt"/>
                <a:cs typeface="+mn-lt"/>
              </a:rPr>
              <a:t> : </a:t>
            </a:r>
            <a:r>
              <a:rPr lang="en-US" sz="2000" dirty="0">
                <a:ea typeface="+mn-lt"/>
                <a:cs typeface="+mn-lt"/>
              </a:rPr>
              <a:t>Η α</a:t>
            </a:r>
            <a:r>
              <a:rPr lang="en-US" sz="2000" dirty="0" err="1">
                <a:ea typeface="+mn-lt"/>
                <a:cs typeface="+mn-lt"/>
              </a:rPr>
              <a:t>νίχνευση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συν</a:t>
            </a:r>
            <a:r>
              <a:rPr lang="en-US" sz="2000" dirty="0">
                <a:ea typeface="+mn-lt"/>
                <a:cs typeface="+mn-lt"/>
              </a:rPr>
              <a:t>α</a:t>
            </a:r>
            <a:r>
              <a:rPr lang="en-US" sz="2000" dirty="0" err="1">
                <a:ea typeface="+mn-lt"/>
                <a:cs typeface="+mn-lt"/>
              </a:rPr>
              <a:t>ισθημάτων</a:t>
            </a:r>
            <a:r>
              <a:rPr lang="en-US" sz="2000" dirty="0">
                <a:ea typeface="+mn-lt"/>
                <a:cs typeface="+mn-lt"/>
              </a:rPr>
              <a:t>, </a:t>
            </a:r>
            <a:r>
              <a:rPr lang="en-US" sz="2000" dirty="0" err="1">
                <a:ea typeface="+mn-lt"/>
                <a:cs typeface="+mn-lt"/>
              </a:rPr>
              <a:t>γνωστή</a:t>
            </a:r>
            <a:r>
              <a:rPr lang="en-US" sz="2000" dirty="0">
                <a:ea typeface="+mn-lt"/>
                <a:cs typeface="+mn-lt"/>
              </a:rPr>
              <a:t> και </a:t>
            </a:r>
            <a:r>
              <a:rPr lang="en-US" sz="2000" dirty="0" err="1">
                <a:ea typeface="+mn-lt"/>
                <a:cs typeface="+mn-lt"/>
              </a:rPr>
              <a:t>ως</a:t>
            </a:r>
            <a:r>
              <a:rPr lang="en-US" sz="2000" dirty="0">
                <a:ea typeface="+mn-lt"/>
                <a:cs typeface="+mn-lt"/>
              </a:rPr>
              <a:t> α</a:t>
            </a:r>
            <a:r>
              <a:rPr lang="en-US" sz="2000" dirty="0" err="1">
                <a:ea typeface="+mn-lt"/>
                <a:cs typeface="+mn-lt"/>
              </a:rPr>
              <a:t>νάλυση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συν</a:t>
            </a:r>
            <a:r>
              <a:rPr lang="en-US" sz="2000" dirty="0">
                <a:ea typeface="+mn-lt"/>
                <a:cs typeface="+mn-lt"/>
              </a:rPr>
              <a:t>α</a:t>
            </a:r>
            <a:r>
              <a:rPr lang="en-US" sz="2000" dirty="0" err="1">
                <a:ea typeface="+mn-lt"/>
                <a:cs typeface="+mn-lt"/>
              </a:rPr>
              <a:t>ισθήμ</a:t>
            </a:r>
            <a:r>
              <a:rPr lang="en-US" sz="2000" dirty="0">
                <a:ea typeface="+mn-lt"/>
                <a:cs typeface="+mn-lt"/>
              </a:rPr>
              <a:t>α</a:t>
            </a:r>
            <a:r>
              <a:rPr lang="en-US" sz="2000" dirty="0" err="1">
                <a:ea typeface="+mn-lt"/>
                <a:cs typeface="+mn-lt"/>
              </a:rPr>
              <a:t>τος</a:t>
            </a:r>
            <a:r>
              <a:rPr lang="en-US" sz="2000" dirty="0">
                <a:ea typeface="+mn-lt"/>
                <a:cs typeface="+mn-lt"/>
              </a:rPr>
              <a:t>, </a:t>
            </a:r>
            <a:r>
              <a:rPr lang="en-US" sz="2000" dirty="0" err="1">
                <a:ea typeface="+mn-lt"/>
                <a:cs typeface="+mn-lt"/>
              </a:rPr>
              <a:t>είν</a:t>
            </a:r>
            <a:r>
              <a:rPr lang="en-US" sz="2000" dirty="0">
                <a:ea typeface="+mn-lt"/>
                <a:cs typeface="+mn-lt"/>
              </a:rPr>
              <a:t>αι η </a:t>
            </a:r>
            <a:r>
              <a:rPr lang="en-US" sz="2000" dirty="0" err="1">
                <a:ea typeface="+mn-lt"/>
                <a:cs typeface="+mn-lt"/>
              </a:rPr>
              <a:t>δι</a:t>
            </a:r>
            <a:r>
              <a:rPr lang="en-US" sz="2000" dirty="0">
                <a:ea typeface="+mn-lt"/>
                <a:cs typeface="+mn-lt"/>
              </a:rPr>
              <a:t>α</a:t>
            </a:r>
            <a:r>
              <a:rPr lang="en-US" sz="2000" dirty="0" err="1">
                <a:ea typeface="+mn-lt"/>
                <a:cs typeface="+mn-lt"/>
              </a:rPr>
              <a:t>δικ</a:t>
            </a:r>
            <a:r>
              <a:rPr lang="en-US" sz="2000" dirty="0">
                <a:ea typeface="+mn-lt"/>
                <a:cs typeface="+mn-lt"/>
              </a:rPr>
              <a:t>α</a:t>
            </a:r>
            <a:r>
              <a:rPr lang="en-US" sz="2000" dirty="0" err="1">
                <a:ea typeface="+mn-lt"/>
                <a:cs typeface="+mn-lt"/>
              </a:rPr>
              <a:t>σί</a:t>
            </a:r>
            <a:r>
              <a:rPr lang="en-US" sz="2000" dirty="0">
                <a:ea typeface="+mn-lt"/>
                <a:cs typeface="+mn-lt"/>
              </a:rPr>
              <a:t>α ανα</a:t>
            </a:r>
            <a:r>
              <a:rPr lang="en-US" sz="2000" dirty="0" err="1">
                <a:ea typeface="+mn-lt"/>
                <a:cs typeface="+mn-lt"/>
              </a:rPr>
              <a:t>γνώρισης</a:t>
            </a:r>
            <a:r>
              <a:rPr lang="en-US" sz="2000" dirty="0">
                <a:ea typeface="+mn-lt"/>
                <a:cs typeface="+mn-lt"/>
              </a:rPr>
              <a:t> και </a:t>
            </a:r>
            <a:r>
              <a:rPr lang="en-US" sz="2000" dirty="0" err="1">
                <a:ea typeface="+mn-lt"/>
                <a:cs typeface="+mn-lt"/>
              </a:rPr>
              <a:t>εξ</a:t>
            </a:r>
            <a:r>
              <a:rPr lang="en-US" sz="2000" dirty="0">
                <a:ea typeface="+mn-lt"/>
                <a:cs typeface="+mn-lt"/>
              </a:rPr>
              <a:t>α</a:t>
            </a:r>
            <a:r>
              <a:rPr lang="en-US" sz="2000" dirty="0" err="1">
                <a:ea typeface="+mn-lt"/>
                <a:cs typeface="+mn-lt"/>
              </a:rPr>
              <a:t>γωγής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συν</a:t>
            </a:r>
            <a:r>
              <a:rPr lang="en-US" sz="2000" dirty="0">
                <a:ea typeface="+mn-lt"/>
                <a:cs typeface="+mn-lt"/>
              </a:rPr>
              <a:t>α</a:t>
            </a:r>
            <a:r>
              <a:rPr lang="en-US" sz="2000" dirty="0" err="1">
                <a:ea typeface="+mn-lt"/>
                <a:cs typeface="+mn-lt"/>
              </a:rPr>
              <a:t>ισθημάτων</a:t>
            </a:r>
            <a:r>
              <a:rPr lang="en-US" sz="2000" dirty="0">
                <a:ea typeface="+mn-lt"/>
                <a:cs typeface="+mn-lt"/>
              </a:rPr>
              <a:t> από </a:t>
            </a:r>
            <a:r>
              <a:rPr lang="en-US" sz="2000" dirty="0" err="1">
                <a:ea typeface="+mn-lt"/>
                <a:cs typeface="+mn-lt"/>
              </a:rPr>
              <a:t>δεδομέν</a:t>
            </a:r>
            <a:r>
              <a:rPr lang="en-US" sz="2000" dirty="0">
                <a:ea typeface="+mn-lt"/>
                <a:cs typeface="+mn-lt"/>
              </a:rPr>
              <a:t>α </a:t>
            </a:r>
            <a:r>
              <a:rPr lang="en-US" sz="2000" dirty="0" err="1">
                <a:ea typeface="+mn-lt"/>
                <a:cs typeface="+mn-lt"/>
              </a:rPr>
              <a:t>κειμένου</a:t>
            </a:r>
            <a:r>
              <a:rPr lang="en-US" sz="2000" dirty="0">
                <a:ea typeface="+mn-lt"/>
                <a:cs typeface="+mn-lt"/>
              </a:rPr>
              <a:t>.</a:t>
            </a:r>
            <a:endParaRPr lang="en-US" sz="2000" b="1" dirty="0">
              <a:ea typeface="+mn-lt"/>
              <a:cs typeface="+mn-lt"/>
            </a:endParaRPr>
          </a:p>
          <a:p>
            <a:pPr marL="342900" indent="-342900" algn="just">
              <a:buChar char="•"/>
            </a:pPr>
            <a:endParaRPr lang="en-US" sz="2000" dirty="0">
              <a:ea typeface="+mn-lt"/>
              <a:cs typeface="+mn-lt"/>
            </a:endParaRPr>
          </a:p>
          <a:p>
            <a:pPr marL="342900" indent="-342900" algn="just">
              <a:buChar char="•"/>
            </a:pPr>
            <a:r>
              <a:rPr lang="en-US" sz="2000" b="1" dirty="0" err="1">
                <a:ea typeface="+mn-lt"/>
                <a:cs typeface="+mn-lt"/>
              </a:rPr>
              <a:t>Στόχος</a:t>
            </a:r>
            <a:r>
              <a:rPr lang="en-US" sz="2000" b="1" dirty="0">
                <a:ea typeface="+mn-lt"/>
                <a:cs typeface="+mn-lt"/>
              </a:rPr>
              <a:t> :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Σύγκριση</a:t>
            </a:r>
            <a:r>
              <a:rPr lang="en-US" sz="2000" dirty="0">
                <a:ea typeface="+mn-lt"/>
                <a:cs typeface="+mn-lt"/>
              </a:rPr>
              <a:t> απ</a:t>
            </a:r>
            <a:r>
              <a:rPr lang="en-US" sz="2000" dirty="0" err="1">
                <a:ea typeface="+mn-lt"/>
                <a:cs typeface="+mn-lt"/>
              </a:rPr>
              <a:t>όδοσης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του</a:t>
            </a:r>
            <a:r>
              <a:rPr lang="en-US" sz="2000" dirty="0">
                <a:ea typeface="+mn-lt"/>
                <a:cs typeface="+mn-lt"/>
              </a:rPr>
              <a:t> BERT (Bidirectional Encoder Representation from Transformers) και </a:t>
            </a:r>
            <a:r>
              <a:rPr lang="en-US" sz="2000" dirty="0" err="1">
                <a:ea typeface="+mn-lt"/>
                <a:cs typeface="+mn-lt"/>
              </a:rPr>
              <a:t>του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BiLSTM</a:t>
            </a:r>
            <a:r>
              <a:rPr lang="en-US" sz="2000" dirty="0">
                <a:ea typeface="+mn-lt"/>
                <a:cs typeface="+mn-lt"/>
              </a:rPr>
              <a:t> (Bidirectional Long-Short-Term-Memory) </a:t>
            </a:r>
            <a:r>
              <a:rPr lang="en-US" sz="2000" dirty="0" err="1">
                <a:ea typeface="+mn-lt"/>
                <a:cs typeface="+mn-lt"/>
              </a:rPr>
              <a:t>γι</a:t>
            </a:r>
            <a:r>
              <a:rPr lang="en-US" sz="2000" dirty="0">
                <a:ea typeface="+mn-lt"/>
                <a:cs typeface="+mn-lt"/>
              </a:rPr>
              <a:t>α </a:t>
            </a:r>
            <a:r>
              <a:rPr lang="en-US" sz="2000" dirty="0" err="1">
                <a:ea typeface="+mn-lt"/>
                <a:cs typeface="+mn-lt"/>
              </a:rPr>
              <a:t>την</a:t>
            </a:r>
            <a:r>
              <a:rPr lang="en-US" sz="2000" dirty="0">
                <a:ea typeface="+mn-lt"/>
                <a:cs typeface="+mn-lt"/>
              </a:rPr>
              <a:t> α</a:t>
            </a:r>
            <a:r>
              <a:rPr lang="en-US" sz="2000" dirty="0" err="1">
                <a:ea typeface="+mn-lt"/>
                <a:cs typeface="+mn-lt"/>
              </a:rPr>
              <a:t>νίχνευση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συν</a:t>
            </a:r>
            <a:r>
              <a:rPr lang="en-US" sz="2000" dirty="0">
                <a:ea typeface="+mn-lt"/>
                <a:cs typeface="+mn-lt"/>
              </a:rPr>
              <a:t>α</a:t>
            </a:r>
            <a:r>
              <a:rPr lang="en-US" sz="2000" dirty="0" err="1">
                <a:ea typeface="+mn-lt"/>
                <a:cs typeface="+mn-lt"/>
              </a:rPr>
              <a:t>ισθημάτων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σε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κείμενο</a:t>
            </a:r>
            <a:endParaRPr lang="en-US" sz="2000" dirty="0">
              <a:ea typeface="+mn-lt"/>
              <a:cs typeface="+mn-lt"/>
            </a:endParaRPr>
          </a:p>
          <a:p>
            <a:pPr marL="342900" indent="-342900" algn="just">
              <a:buChar char="•"/>
            </a:pPr>
            <a:endParaRPr lang="en-US" sz="2000" dirty="0">
              <a:ea typeface="+mn-lt"/>
              <a:cs typeface="+mn-lt"/>
            </a:endParaRPr>
          </a:p>
          <a:p>
            <a:pPr marL="342900" indent="-342900" algn="just">
              <a:buChar char="•"/>
            </a:pPr>
            <a:r>
              <a:rPr lang="en-US" sz="2000" b="1" dirty="0" err="1">
                <a:ea typeface="+mn-lt"/>
                <a:cs typeface="+mn-lt"/>
              </a:rPr>
              <a:t>Σημ</a:t>
            </a:r>
            <a:r>
              <a:rPr lang="en-US" sz="2000" b="1" dirty="0">
                <a:ea typeface="+mn-lt"/>
                <a:cs typeface="+mn-lt"/>
              </a:rPr>
              <a:t>α</a:t>
            </a:r>
            <a:r>
              <a:rPr lang="en-US" sz="2000" b="1" dirty="0" err="1">
                <a:ea typeface="+mn-lt"/>
                <a:cs typeface="+mn-lt"/>
              </a:rPr>
              <a:t>ντικότητ</a:t>
            </a:r>
            <a:r>
              <a:rPr lang="en-US" sz="2000" b="1" dirty="0">
                <a:ea typeface="+mn-lt"/>
                <a:cs typeface="+mn-lt"/>
              </a:rPr>
              <a:t>α : </a:t>
            </a:r>
            <a:r>
              <a:rPr lang="en-US" sz="2000" dirty="0" err="1">
                <a:ea typeface="+mn-lt"/>
                <a:cs typeface="+mn-lt"/>
              </a:rPr>
              <a:t>Στην</a:t>
            </a:r>
            <a:r>
              <a:rPr lang="en-US" sz="2000" dirty="0">
                <a:ea typeface="+mn-lt"/>
                <a:cs typeface="+mn-lt"/>
              </a:rPr>
              <a:t> ΕΦΓ, η α</a:t>
            </a:r>
            <a:r>
              <a:rPr lang="en-US" sz="2000" dirty="0" err="1">
                <a:ea typeface="+mn-lt"/>
                <a:cs typeface="+mn-lt"/>
              </a:rPr>
              <a:t>νίχνευση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συν</a:t>
            </a:r>
            <a:r>
              <a:rPr lang="en-US" sz="2000" dirty="0">
                <a:ea typeface="+mn-lt"/>
                <a:cs typeface="+mn-lt"/>
              </a:rPr>
              <a:t>α</a:t>
            </a:r>
            <a:r>
              <a:rPr lang="en-US" sz="2000" dirty="0" err="1">
                <a:ea typeface="+mn-lt"/>
                <a:cs typeface="+mn-lt"/>
              </a:rPr>
              <a:t>ισθημάτων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σε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κείμενο</a:t>
            </a:r>
            <a:r>
              <a:rPr lang="en-US" sz="2000" dirty="0">
                <a:ea typeface="+mn-lt"/>
                <a:cs typeface="+mn-lt"/>
              </a:rPr>
              <a:t>  </a:t>
            </a:r>
            <a:r>
              <a:rPr lang="en-US" sz="2000" dirty="0" err="1">
                <a:ea typeface="+mn-lt"/>
                <a:cs typeface="+mn-lt"/>
              </a:rPr>
              <a:t>είν</a:t>
            </a:r>
            <a:r>
              <a:rPr lang="en-US" sz="2000" dirty="0">
                <a:ea typeface="+mn-lt"/>
                <a:cs typeface="+mn-lt"/>
              </a:rPr>
              <a:t>αι </a:t>
            </a:r>
            <a:r>
              <a:rPr lang="en-US" sz="2000" dirty="0" err="1">
                <a:ea typeface="+mn-lt"/>
                <a:cs typeface="+mn-lt"/>
              </a:rPr>
              <a:t>σημ</a:t>
            </a:r>
            <a:r>
              <a:rPr lang="en-US" sz="2000" dirty="0">
                <a:ea typeface="+mn-lt"/>
                <a:cs typeface="+mn-lt"/>
              </a:rPr>
              <a:t>α</a:t>
            </a:r>
            <a:r>
              <a:rPr lang="en-US" sz="2000" dirty="0" err="1">
                <a:ea typeface="+mn-lt"/>
                <a:cs typeface="+mn-lt"/>
              </a:rPr>
              <a:t>ντική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γι</a:t>
            </a:r>
            <a:r>
              <a:rPr lang="en-US" sz="2000" dirty="0">
                <a:ea typeface="+mn-lt"/>
                <a:cs typeface="+mn-lt"/>
              </a:rPr>
              <a:t>α </a:t>
            </a:r>
            <a:r>
              <a:rPr lang="en-US" sz="2000" dirty="0" err="1">
                <a:ea typeface="+mn-lt"/>
                <a:cs typeface="+mn-lt"/>
              </a:rPr>
              <a:t>διάφορες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εφ</a:t>
            </a:r>
            <a:r>
              <a:rPr lang="en-US" sz="2000" dirty="0">
                <a:ea typeface="+mn-lt"/>
                <a:cs typeface="+mn-lt"/>
              </a:rPr>
              <a:t>α</a:t>
            </a:r>
            <a:r>
              <a:rPr lang="en-US" sz="2000" dirty="0" err="1">
                <a:ea typeface="+mn-lt"/>
                <a:cs typeface="+mn-lt"/>
              </a:rPr>
              <a:t>ρμογές</a:t>
            </a:r>
            <a:r>
              <a:rPr lang="en-US" sz="2000" dirty="0">
                <a:ea typeface="+mn-lt"/>
                <a:cs typeface="+mn-lt"/>
              </a:rPr>
              <a:t> όπ</a:t>
            </a:r>
            <a:r>
              <a:rPr lang="en-US" sz="2000" dirty="0" err="1">
                <a:ea typeface="+mn-lt"/>
                <a:cs typeface="+mn-lt"/>
              </a:rPr>
              <a:t>ως</a:t>
            </a:r>
            <a:r>
              <a:rPr lang="en-US" sz="2000" dirty="0">
                <a:ea typeface="+mn-lt"/>
                <a:cs typeface="+mn-lt"/>
              </a:rPr>
              <a:t> η </a:t>
            </a:r>
            <a:r>
              <a:rPr lang="en-US" sz="2000" dirty="0" err="1">
                <a:ea typeface="+mn-lt"/>
                <a:cs typeface="+mn-lt"/>
              </a:rPr>
              <a:t>εξυ</a:t>
            </a:r>
            <a:r>
              <a:rPr lang="en-US" sz="2000" dirty="0">
                <a:ea typeface="+mn-lt"/>
                <a:cs typeface="+mn-lt"/>
              </a:rPr>
              <a:t>π</a:t>
            </a:r>
            <a:r>
              <a:rPr lang="en-US" sz="2000" dirty="0" err="1">
                <a:ea typeface="+mn-lt"/>
                <a:cs typeface="+mn-lt"/>
              </a:rPr>
              <a:t>ηρέτηση</a:t>
            </a:r>
            <a:r>
              <a:rPr lang="en-US" sz="2000" dirty="0">
                <a:ea typeface="+mn-lt"/>
                <a:cs typeface="+mn-lt"/>
              </a:rPr>
              <a:t> π</a:t>
            </a:r>
            <a:r>
              <a:rPr lang="en-US" sz="2000" dirty="0" err="1">
                <a:ea typeface="+mn-lt"/>
                <a:cs typeface="+mn-lt"/>
              </a:rPr>
              <a:t>ελ</a:t>
            </a:r>
            <a:r>
              <a:rPr lang="en-US" sz="2000" dirty="0">
                <a:ea typeface="+mn-lt"/>
                <a:cs typeface="+mn-lt"/>
              </a:rPr>
              <a:t>α</a:t>
            </a:r>
            <a:r>
              <a:rPr lang="en-US" sz="2000" dirty="0" err="1">
                <a:ea typeface="+mn-lt"/>
                <a:cs typeface="+mn-lt"/>
              </a:rPr>
              <a:t>τών</a:t>
            </a:r>
            <a:r>
              <a:rPr lang="en-US" sz="2000" dirty="0">
                <a:ea typeface="+mn-lt"/>
                <a:cs typeface="+mn-lt"/>
              </a:rPr>
              <a:t>, η παρα</a:t>
            </a:r>
            <a:r>
              <a:rPr lang="en-US" sz="2000" dirty="0" err="1">
                <a:ea typeface="+mn-lt"/>
                <a:cs typeface="+mn-lt"/>
              </a:rPr>
              <a:t>κολούθηση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μέσων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κοινωνικής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δικτύωσης</a:t>
            </a:r>
            <a:r>
              <a:rPr lang="en-US" sz="2000" dirty="0">
                <a:ea typeface="+mn-lt"/>
                <a:cs typeface="+mn-lt"/>
              </a:rPr>
              <a:t>, παρα</a:t>
            </a:r>
            <a:r>
              <a:rPr lang="en-US" sz="2000" dirty="0" err="1">
                <a:ea typeface="+mn-lt"/>
                <a:cs typeface="+mn-lt"/>
              </a:rPr>
              <a:t>κολούθηση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της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ψυχικής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υγεί</a:t>
            </a:r>
            <a:r>
              <a:rPr lang="en-US" sz="2000" dirty="0">
                <a:ea typeface="+mn-lt"/>
                <a:cs typeface="+mn-lt"/>
              </a:rPr>
              <a:t>ας και </a:t>
            </a:r>
            <a:r>
              <a:rPr lang="en-US" sz="2000" dirty="0" err="1">
                <a:ea typeface="+mn-lt"/>
                <a:cs typeface="+mn-lt"/>
              </a:rPr>
              <a:t>άλλ</a:t>
            </a:r>
            <a:r>
              <a:rPr lang="en-US" sz="2000" dirty="0">
                <a:ea typeface="+mn-lt"/>
                <a:cs typeface="+mn-lt"/>
              </a:rPr>
              <a:t>α.</a:t>
            </a:r>
          </a:p>
          <a:p>
            <a:pPr marL="342900" indent="-342900" algn="just">
              <a:buChar char="•"/>
            </a:pPr>
            <a:endParaRPr lang="en-US" sz="2000" dirty="0"/>
          </a:p>
          <a:p>
            <a:pPr marL="342900" indent="-342900" algn="just">
              <a:buChar char="•"/>
            </a:pPr>
            <a:endParaRPr lang="en-US" sz="2000" dirty="0"/>
          </a:p>
          <a:p>
            <a:pPr algn="just"/>
            <a:endParaRPr lang="en-US" sz="2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 err="1"/>
              <a:t>BiLSTM</a:t>
            </a:r>
            <a:r>
              <a:rPr lang="en-US" dirty="0"/>
              <a:t> &amp; BERT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3479E-D942-1EE8-699D-876F0232A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0757" y="781"/>
            <a:ext cx="2570104" cy="1325563"/>
          </a:xfrm>
        </p:spPr>
        <p:txBody>
          <a:bodyPr/>
          <a:lstStyle/>
          <a:p>
            <a:r>
              <a:rPr lang="en-GB"/>
              <a:t>ΙΣΤΟΡΙΚΟ</a:t>
            </a:r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399919F-3D1B-C221-4566-4EBA9B615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BiLSTM</a:t>
            </a:r>
            <a:r>
              <a:rPr lang="en-US" dirty="0"/>
              <a:t> &amp; BERT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71EF197-F777-3A0A-7EB0-326E73A55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9EC658F-0ECE-01EA-C64A-317993E9432E}"/>
              </a:ext>
            </a:extLst>
          </p:cNvPr>
          <p:cNvSpPr txBox="1"/>
          <p:nvPr/>
        </p:nvSpPr>
        <p:spPr>
          <a:xfrm>
            <a:off x="2774830" y="1329906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dirty="0" err="1"/>
              <a:t>Μέθοδοι</a:t>
            </a:r>
            <a:r>
              <a:rPr lang="en-GB" sz="2400" dirty="0"/>
              <a:t> </a:t>
            </a:r>
            <a:r>
              <a:rPr lang="en-GB" sz="2400" dirty="0" err="1"/>
              <a:t>Λεξικού</a:t>
            </a:r>
            <a:endParaRPr lang="en-GB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31CE4C1-7A92-CD4B-F3F1-DBF24815A977}"/>
              </a:ext>
            </a:extLst>
          </p:cNvPr>
          <p:cNvSpPr txBox="1"/>
          <p:nvPr/>
        </p:nvSpPr>
        <p:spPr>
          <a:xfrm>
            <a:off x="2156604" y="1940943"/>
            <a:ext cx="8911086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 algn="just">
              <a:buFont typeface="Arial"/>
              <a:buChar char="•"/>
            </a:pPr>
            <a:r>
              <a:rPr lang="en-GB" sz="2000" b="1" dirty="0" err="1">
                <a:ea typeface="+mn-lt"/>
                <a:cs typeface="+mn-lt"/>
              </a:rPr>
              <a:t>Υλο</a:t>
            </a:r>
            <a:r>
              <a:rPr lang="en-GB" sz="2000" b="1" dirty="0">
                <a:ea typeface="+mn-lt"/>
                <a:cs typeface="+mn-lt"/>
              </a:rPr>
              <a:t>π</a:t>
            </a:r>
            <a:r>
              <a:rPr lang="en-GB" sz="2000" b="1" dirty="0" err="1">
                <a:ea typeface="+mn-lt"/>
                <a:cs typeface="+mn-lt"/>
              </a:rPr>
              <a:t>οίηση</a:t>
            </a:r>
            <a:r>
              <a:rPr lang="en-GB" sz="2000" b="1" dirty="0">
                <a:ea typeface="+mn-lt"/>
                <a:cs typeface="+mn-lt"/>
              </a:rPr>
              <a:t> :</a:t>
            </a:r>
            <a:r>
              <a:rPr lang="en-GB" sz="2000" dirty="0">
                <a:ea typeface="+mn-lt"/>
                <a:cs typeface="+mn-lt"/>
              </a:rPr>
              <a:t> </a:t>
            </a:r>
            <a:r>
              <a:rPr lang="en-GB" sz="2000" dirty="0" err="1">
                <a:ea typeface="+mn-lt"/>
                <a:cs typeface="+mn-lt"/>
              </a:rPr>
              <a:t>χρησιμο</a:t>
            </a:r>
            <a:r>
              <a:rPr lang="en-GB" sz="2000" dirty="0">
                <a:ea typeface="+mn-lt"/>
                <a:cs typeface="+mn-lt"/>
              </a:rPr>
              <a:t>π</a:t>
            </a:r>
            <a:r>
              <a:rPr lang="en-GB" sz="2000" dirty="0" err="1">
                <a:ea typeface="+mn-lt"/>
                <a:cs typeface="+mn-lt"/>
              </a:rPr>
              <a:t>οιώντ</a:t>
            </a:r>
            <a:r>
              <a:rPr lang="en-GB" sz="2000" dirty="0">
                <a:ea typeface="+mn-lt"/>
                <a:cs typeface="+mn-lt"/>
              </a:rPr>
              <a:t>ας </a:t>
            </a:r>
            <a:r>
              <a:rPr lang="en-GB" sz="2000" dirty="0" err="1">
                <a:ea typeface="+mn-lt"/>
                <a:cs typeface="+mn-lt"/>
              </a:rPr>
              <a:t>μι</a:t>
            </a:r>
            <a:r>
              <a:rPr lang="en-GB" sz="2000" dirty="0">
                <a:ea typeface="+mn-lt"/>
                <a:cs typeface="+mn-lt"/>
              </a:rPr>
              <a:t>α π</a:t>
            </a:r>
            <a:r>
              <a:rPr lang="en-GB" sz="2000" dirty="0" err="1">
                <a:ea typeface="+mn-lt"/>
                <a:cs typeface="+mn-lt"/>
              </a:rPr>
              <a:t>ροϋ</a:t>
            </a:r>
            <a:r>
              <a:rPr lang="en-GB" sz="2000" dirty="0">
                <a:ea typeface="+mn-lt"/>
                <a:cs typeface="+mn-lt"/>
              </a:rPr>
              <a:t>π</a:t>
            </a:r>
            <a:r>
              <a:rPr lang="en-GB" sz="2000" dirty="0" err="1">
                <a:ea typeface="+mn-lt"/>
                <a:cs typeface="+mn-lt"/>
              </a:rPr>
              <a:t>άρχουσ</a:t>
            </a:r>
            <a:r>
              <a:rPr lang="en-GB" sz="2000" dirty="0">
                <a:ea typeface="+mn-lt"/>
                <a:cs typeface="+mn-lt"/>
              </a:rPr>
              <a:t>α β</a:t>
            </a:r>
            <a:r>
              <a:rPr lang="en-GB" sz="2000" dirty="0" err="1">
                <a:ea typeface="+mn-lt"/>
                <a:cs typeface="+mn-lt"/>
              </a:rPr>
              <a:t>άση</a:t>
            </a:r>
            <a:r>
              <a:rPr lang="en-GB" sz="2000" dirty="0">
                <a:ea typeface="+mn-lt"/>
                <a:cs typeface="+mn-lt"/>
              </a:rPr>
              <a:t> </a:t>
            </a:r>
            <a:r>
              <a:rPr lang="en-GB" sz="2000" dirty="0" err="1">
                <a:ea typeface="+mn-lt"/>
                <a:cs typeface="+mn-lt"/>
              </a:rPr>
              <a:t>δεδομένων</a:t>
            </a:r>
            <a:r>
              <a:rPr lang="en-GB" sz="2000" dirty="0">
                <a:ea typeface="+mn-lt"/>
                <a:cs typeface="+mn-lt"/>
              </a:rPr>
              <a:t> </a:t>
            </a:r>
            <a:r>
              <a:rPr lang="en-GB" sz="2000" dirty="0" err="1">
                <a:ea typeface="+mn-lt"/>
                <a:cs typeface="+mn-lt"/>
              </a:rPr>
              <a:t>λέξεων</a:t>
            </a:r>
            <a:r>
              <a:rPr lang="en-GB" sz="2000" dirty="0">
                <a:ea typeface="+mn-lt"/>
                <a:cs typeface="+mn-lt"/>
              </a:rPr>
              <a:t> και </a:t>
            </a:r>
            <a:r>
              <a:rPr lang="en-GB" sz="2000" dirty="0" err="1">
                <a:ea typeface="+mn-lt"/>
                <a:cs typeface="+mn-lt"/>
              </a:rPr>
              <a:t>των</a:t>
            </a:r>
            <a:r>
              <a:rPr lang="en-GB" sz="2000" dirty="0">
                <a:ea typeface="+mn-lt"/>
                <a:cs typeface="+mn-lt"/>
              </a:rPr>
              <a:t> </a:t>
            </a:r>
            <a:r>
              <a:rPr lang="en-GB" sz="2000" dirty="0" err="1">
                <a:ea typeface="+mn-lt"/>
                <a:cs typeface="+mn-lt"/>
              </a:rPr>
              <a:t>συν</a:t>
            </a:r>
            <a:r>
              <a:rPr lang="en-GB" sz="2000" dirty="0">
                <a:ea typeface="+mn-lt"/>
                <a:cs typeface="+mn-lt"/>
              </a:rPr>
              <a:t>α</a:t>
            </a:r>
            <a:r>
              <a:rPr lang="en-GB" sz="2000" dirty="0" err="1">
                <a:ea typeface="+mn-lt"/>
                <a:cs typeface="+mn-lt"/>
              </a:rPr>
              <a:t>φών</a:t>
            </a:r>
            <a:r>
              <a:rPr lang="en-GB" sz="2000" dirty="0">
                <a:ea typeface="+mn-lt"/>
                <a:cs typeface="+mn-lt"/>
              </a:rPr>
              <a:t> </a:t>
            </a:r>
            <a:r>
              <a:rPr lang="en-GB" sz="2000" dirty="0" err="1">
                <a:ea typeface="+mn-lt"/>
                <a:cs typeface="+mn-lt"/>
              </a:rPr>
              <a:t>συν</a:t>
            </a:r>
            <a:r>
              <a:rPr lang="en-GB" sz="2000" dirty="0">
                <a:ea typeface="+mn-lt"/>
                <a:cs typeface="+mn-lt"/>
              </a:rPr>
              <a:t>α</a:t>
            </a:r>
            <a:r>
              <a:rPr lang="en-GB" sz="2000" dirty="0" err="1">
                <a:ea typeface="+mn-lt"/>
                <a:cs typeface="+mn-lt"/>
              </a:rPr>
              <a:t>ισθημάτων</a:t>
            </a:r>
            <a:r>
              <a:rPr lang="en-GB" sz="2000" dirty="0">
                <a:ea typeface="+mn-lt"/>
                <a:cs typeface="+mn-lt"/>
              </a:rPr>
              <a:t>, τα</a:t>
            </a:r>
            <a:r>
              <a:rPr lang="en-GB" sz="2000" dirty="0" err="1">
                <a:ea typeface="+mn-lt"/>
                <a:cs typeface="+mn-lt"/>
              </a:rPr>
              <a:t>ξινομεί</a:t>
            </a:r>
            <a:r>
              <a:rPr lang="en-GB" sz="2000" dirty="0">
                <a:ea typeface="+mn-lt"/>
                <a:cs typeface="+mn-lt"/>
              </a:rPr>
              <a:t> </a:t>
            </a:r>
            <a:r>
              <a:rPr lang="en-GB" sz="2000" dirty="0" err="1">
                <a:ea typeface="+mn-lt"/>
                <a:cs typeface="+mn-lt"/>
              </a:rPr>
              <a:t>το</a:t>
            </a:r>
            <a:r>
              <a:rPr lang="en-GB" sz="2000" dirty="0">
                <a:ea typeface="+mn-lt"/>
                <a:cs typeface="+mn-lt"/>
              </a:rPr>
              <a:t> </a:t>
            </a:r>
            <a:r>
              <a:rPr lang="en-GB" sz="2000" dirty="0" err="1">
                <a:ea typeface="+mn-lt"/>
                <a:cs typeface="+mn-lt"/>
              </a:rPr>
              <a:t>κείμενο</a:t>
            </a:r>
            <a:r>
              <a:rPr lang="en-GB" sz="2000" dirty="0">
                <a:ea typeface="+mn-lt"/>
                <a:cs typeface="+mn-lt"/>
              </a:rPr>
              <a:t> </a:t>
            </a:r>
            <a:r>
              <a:rPr lang="en-GB" sz="2000" dirty="0" err="1">
                <a:ea typeface="+mn-lt"/>
                <a:cs typeface="+mn-lt"/>
              </a:rPr>
              <a:t>ως</a:t>
            </a:r>
            <a:r>
              <a:rPr lang="en-GB" sz="2000" dirty="0">
                <a:ea typeface="+mn-lt"/>
                <a:cs typeface="+mn-lt"/>
              </a:rPr>
              <a:t> </a:t>
            </a:r>
            <a:r>
              <a:rPr lang="en-GB" sz="2000" dirty="0" err="1">
                <a:ea typeface="+mn-lt"/>
                <a:cs typeface="+mn-lt"/>
              </a:rPr>
              <a:t>έν</a:t>
            </a:r>
            <a:r>
              <a:rPr lang="en-GB" sz="2000" dirty="0">
                <a:ea typeface="+mn-lt"/>
                <a:cs typeface="+mn-lt"/>
              </a:rPr>
              <a:t>α </a:t>
            </a:r>
            <a:r>
              <a:rPr lang="en-GB" sz="2000" dirty="0" err="1">
                <a:ea typeface="+mn-lt"/>
                <a:cs typeface="+mn-lt"/>
              </a:rPr>
              <a:t>συγκεκριμένο</a:t>
            </a:r>
            <a:r>
              <a:rPr lang="en-GB" sz="2000" dirty="0">
                <a:ea typeface="+mn-lt"/>
                <a:cs typeface="+mn-lt"/>
              </a:rPr>
              <a:t> </a:t>
            </a:r>
            <a:r>
              <a:rPr lang="en-GB" sz="2000" dirty="0" err="1">
                <a:ea typeface="+mn-lt"/>
                <a:cs typeface="+mn-lt"/>
              </a:rPr>
              <a:t>συν</a:t>
            </a:r>
            <a:r>
              <a:rPr lang="en-GB" sz="2000" dirty="0">
                <a:ea typeface="+mn-lt"/>
                <a:cs typeface="+mn-lt"/>
              </a:rPr>
              <a:t>α</a:t>
            </a:r>
            <a:r>
              <a:rPr lang="en-GB" sz="2000" dirty="0" err="1">
                <a:ea typeface="+mn-lt"/>
                <a:cs typeface="+mn-lt"/>
              </a:rPr>
              <a:t>ίσθημ</a:t>
            </a:r>
            <a:r>
              <a:rPr lang="en-GB" sz="2000" dirty="0">
                <a:ea typeface="+mn-lt"/>
                <a:cs typeface="+mn-lt"/>
              </a:rPr>
              <a:t>α.</a:t>
            </a:r>
            <a:endParaRPr lang="en-US" dirty="0">
              <a:ea typeface="+mn-lt"/>
              <a:cs typeface="+mn-lt"/>
            </a:endParaRPr>
          </a:p>
          <a:p>
            <a:pPr marL="342900" indent="-342900" algn="just">
              <a:buFont typeface="Arial"/>
              <a:buChar char="•"/>
            </a:pPr>
            <a:endParaRPr lang="en-GB" sz="2000" dirty="0">
              <a:ea typeface="+mn-lt"/>
              <a:cs typeface="+mn-lt"/>
            </a:endParaRPr>
          </a:p>
          <a:p>
            <a:pPr marL="342900" indent="-342900" algn="just">
              <a:buFont typeface="Arial"/>
              <a:buChar char="•"/>
            </a:pPr>
            <a:r>
              <a:rPr lang="en-GB" sz="2000" b="1" dirty="0">
                <a:ea typeface="+mn-lt"/>
                <a:cs typeface="+mn-lt"/>
              </a:rPr>
              <a:t>Παρα</a:t>
            </a:r>
            <a:r>
              <a:rPr lang="en-GB" sz="2000" b="1" dirty="0" err="1">
                <a:ea typeface="+mn-lt"/>
                <a:cs typeface="+mn-lt"/>
              </a:rPr>
              <a:t>δείγμ</a:t>
            </a:r>
            <a:r>
              <a:rPr lang="en-GB" sz="2000" b="1" dirty="0">
                <a:ea typeface="+mn-lt"/>
                <a:cs typeface="+mn-lt"/>
              </a:rPr>
              <a:t>ατα : </a:t>
            </a:r>
            <a:r>
              <a:rPr lang="en-GB" sz="2000" dirty="0">
                <a:ea typeface="+mn-lt"/>
                <a:cs typeface="+mn-lt"/>
              </a:rPr>
              <a:t> </a:t>
            </a:r>
            <a:r>
              <a:rPr lang="en-GB" sz="2000" dirty="0" err="1">
                <a:ea typeface="+mn-lt"/>
                <a:cs typeface="+mn-lt"/>
              </a:rPr>
              <a:t>το</a:t>
            </a:r>
            <a:r>
              <a:rPr lang="en-GB" sz="2000" dirty="0">
                <a:ea typeface="+mn-lt"/>
                <a:cs typeface="+mn-lt"/>
              </a:rPr>
              <a:t> </a:t>
            </a:r>
            <a:r>
              <a:rPr lang="en-GB" sz="2000" dirty="0" err="1">
                <a:ea typeface="+mn-lt"/>
                <a:cs typeface="+mn-lt"/>
              </a:rPr>
              <a:t>λεξικό</a:t>
            </a:r>
            <a:r>
              <a:rPr lang="en-GB" sz="2000" dirty="0">
                <a:ea typeface="+mn-lt"/>
                <a:cs typeface="+mn-lt"/>
              </a:rPr>
              <a:t> NRC Emotion ή </a:t>
            </a:r>
            <a:r>
              <a:rPr lang="en-GB" sz="2000" dirty="0" err="1">
                <a:ea typeface="+mn-lt"/>
                <a:cs typeface="+mn-lt"/>
              </a:rPr>
              <a:t>το</a:t>
            </a:r>
            <a:r>
              <a:rPr lang="en-GB" sz="2000" dirty="0">
                <a:ea typeface="+mn-lt"/>
                <a:cs typeface="+mn-lt"/>
              </a:rPr>
              <a:t> </a:t>
            </a:r>
            <a:r>
              <a:rPr lang="en-GB" sz="2000" dirty="0" err="1">
                <a:ea typeface="+mn-lt"/>
                <a:cs typeface="+mn-lt"/>
              </a:rPr>
              <a:t>λεξικό</a:t>
            </a:r>
            <a:r>
              <a:rPr lang="en-GB" sz="2000" dirty="0">
                <a:ea typeface="+mn-lt"/>
                <a:cs typeface="+mn-lt"/>
              </a:rPr>
              <a:t> </a:t>
            </a:r>
            <a:r>
              <a:rPr lang="en-GB" sz="2000" dirty="0" err="1">
                <a:ea typeface="+mn-lt"/>
                <a:cs typeface="+mn-lt"/>
              </a:rPr>
              <a:t>SentiWordNet</a:t>
            </a:r>
            <a:r>
              <a:rPr lang="en-GB" sz="2000" dirty="0">
                <a:ea typeface="+mn-lt"/>
                <a:cs typeface="+mn-lt"/>
              </a:rPr>
              <a:t>.</a:t>
            </a:r>
            <a:endParaRPr lang="en-US"/>
          </a:p>
          <a:p>
            <a:pPr marL="342900" indent="-342900" algn="just">
              <a:buFont typeface="Arial"/>
              <a:buChar char="•"/>
            </a:pPr>
            <a:endParaRPr lang="en-GB" sz="2000" dirty="0">
              <a:ea typeface="+mn-lt"/>
              <a:cs typeface="+mn-lt"/>
            </a:endParaRPr>
          </a:p>
          <a:p>
            <a:pPr marL="342900" indent="-342900" algn="just">
              <a:buFont typeface="Arial"/>
              <a:buChar char="•"/>
            </a:pPr>
            <a:r>
              <a:rPr lang="en-GB" sz="2000" b="1" dirty="0" err="1">
                <a:ea typeface="+mn-lt"/>
                <a:cs typeface="+mn-lt"/>
              </a:rPr>
              <a:t>Περιορισμοί</a:t>
            </a:r>
            <a:r>
              <a:rPr lang="en-GB" sz="2000" b="1" dirty="0">
                <a:ea typeface="+mn-lt"/>
                <a:cs typeface="+mn-lt"/>
              </a:rPr>
              <a:t> : </a:t>
            </a:r>
            <a:r>
              <a:rPr lang="en-GB" sz="2000" dirty="0">
                <a:ea typeface="+mn-lt"/>
                <a:cs typeface="+mn-lt"/>
              </a:rPr>
              <a:t> </a:t>
            </a:r>
            <a:r>
              <a:rPr lang="en-GB" sz="2000" dirty="0" err="1">
                <a:ea typeface="+mn-lt"/>
                <a:cs typeface="+mn-lt"/>
              </a:rPr>
              <a:t>Αδυν</a:t>
            </a:r>
            <a:r>
              <a:rPr lang="en-GB" sz="2000" dirty="0">
                <a:ea typeface="+mn-lt"/>
                <a:cs typeface="+mn-lt"/>
              </a:rPr>
              <a:t>α</a:t>
            </a:r>
            <a:r>
              <a:rPr lang="en-GB" sz="2000" dirty="0" err="1">
                <a:ea typeface="+mn-lt"/>
                <a:cs typeface="+mn-lt"/>
              </a:rPr>
              <a:t>μί</a:t>
            </a:r>
            <a:r>
              <a:rPr lang="en-GB" sz="2000" dirty="0">
                <a:ea typeface="+mn-lt"/>
                <a:cs typeface="+mn-lt"/>
              </a:rPr>
              <a:t>α </a:t>
            </a:r>
            <a:r>
              <a:rPr lang="en-GB" sz="2000" dirty="0" err="1">
                <a:ea typeface="+mn-lt"/>
                <a:cs typeface="+mn-lt"/>
              </a:rPr>
              <a:t>στην</a:t>
            </a:r>
            <a:r>
              <a:rPr lang="en-GB" sz="2000" dirty="0">
                <a:ea typeface="+mn-lt"/>
                <a:cs typeface="+mn-lt"/>
              </a:rPr>
              <a:t> </a:t>
            </a:r>
            <a:r>
              <a:rPr lang="en-GB" sz="2000" dirty="0" err="1">
                <a:ea typeface="+mn-lt"/>
                <a:cs typeface="+mn-lt"/>
              </a:rPr>
              <a:t>σύληψη</a:t>
            </a:r>
            <a:r>
              <a:rPr lang="en-GB" sz="2000" dirty="0">
                <a:ea typeface="+mn-lt"/>
                <a:cs typeface="+mn-lt"/>
              </a:rPr>
              <a:t> </a:t>
            </a:r>
            <a:r>
              <a:rPr lang="en-GB" sz="2000" dirty="0" err="1">
                <a:ea typeface="+mn-lt"/>
                <a:cs typeface="+mn-lt"/>
              </a:rPr>
              <a:t>της</a:t>
            </a:r>
            <a:r>
              <a:rPr lang="en-GB" sz="2000" dirty="0">
                <a:ea typeface="+mn-lt"/>
                <a:cs typeface="+mn-lt"/>
              </a:rPr>
              <a:t> υπ</a:t>
            </a:r>
            <a:r>
              <a:rPr lang="en-GB" sz="2000" dirty="0" err="1">
                <a:ea typeface="+mn-lt"/>
                <a:cs typeface="+mn-lt"/>
              </a:rPr>
              <a:t>οκειμενικότητ</a:t>
            </a:r>
            <a:r>
              <a:rPr lang="en-GB" sz="2000" dirty="0">
                <a:ea typeface="+mn-lt"/>
                <a:cs typeface="+mn-lt"/>
              </a:rPr>
              <a:t>ας </a:t>
            </a:r>
            <a:r>
              <a:rPr lang="en-GB" sz="2000" dirty="0" err="1">
                <a:ea typeface="+mn-lt"/>
                <a:cs typeface="+mn-lt"/>
              </a:rPr>
              <a:t>των</a:t>
            </a:r>
            <a:r>
              <a:rPr lang="en-GB" sz="2000" dirty="0">
                <a:ea typeface="+mn-lt"/>
                <a:cs typeface="+mn-lt"/>
              </a:rPr>
              <a:t> </a:t>
            </a:r>
            <a:r>
              <a:rPr lang="en-GB" sz="2000" dirty="0" err="1">
                <a:ea typeface="+mn-lt"/>
                <a:cs typeface="+mn-lt"/>
              </a:rPr>
              <a:t>συσχετισμών</a:t>
            </a:r>
            <a:r>
              <a:rPr lang="en-GB" sz="2000" dirty="0">
                <a:ea typeface="+mn-lt"/>
                <a:cs typeface="+mn-lt"/>
              </a:rPr>
              <a:t> </a:t>
            </a:r>
            <a:r>
              <a:rPr lang="en-GB" sz="2000" dirty="0" err="1">
                <a:ea typeface="+mn-lt"/>
                <a:cs typeface="+mn-lt"/>
              </a:rPr>
              <a:t>λέξης-συν</a:t>
            </a:r>
            <a:r>
              <a:rPr lang="en-GB" sz="2000" dirty="0">
                <a:ea typeface="+mn-lt"/>
                <a:cs typeface="+mn-lt"/>
              </a:rPr>
              <a:t>α</a:t>
            </a:r>
            <a:r>
              <a:rPr lang="en-GB" sz="2000" dirty="0" err="1">
                <a:ea typeface="+mn-lt"/>
                <a:cs typeface="+mn-lt"/>
              </a:rPr>
              <a:t>ισθήμ</a:t>
            </a:r>
            <a:r>
              <a:rPr lang="en-GB" sz="2000" dirty="0">
                <a:ea typeface="+mn-lt"/>
                <a:cs typeface="+mn-lt"/>
              </a:rPr>
              <a:t>α</a:t>
            </a:r>
            <a:r>
              <a:rPr lang="en-GB" sz="2000" dirty="0" err="1">
                <a:ea typeface="+mn-lt"/>
                <a:cs typeface="+mn-lt"/>
              </a:rPr>
              <a:t>τος</a:t>
            </a:r>
            <a:r>
              <a:rPr lang="en-GB" sz="2000" dirty="0">
                <a:ea typeface="+mn-lt"/>
                <a:cs typeface="+mn-lt"/>
              </a:rPr>
              <a:t> και α</a:t>
            </a:r>
            <a:r>
              <a:rPr lang="en-GB" sz="2000" dirty="0" err="1">
                <a:ea typeface="+mn-lt"/>
                <a:cs typeface="+mn-lt"/>
              </a:rPr>
              <a:t>δυν</a:t>
            </a:r>
            <a:r>
              <a:rPr lang="en-GB" sz="2000" dirty="0">
                <a:ea typeface="+mn-lt"/>
                <a:cs typeface="+mn-lt"/>
              </a:rPr>
              <a:t>α</a:t>
            </a:r>
            <a:r>
              <a:rPr lang="en-GB" sz="2000" dirty="0" err="1">
                <a:ea typeface="+mn-lt"/>
                <a:cs typeface="+mn-lt"/>
              </a:rPr>
              <a:t>μί</a:t>
            </a:r>
            <a:r>
              <a:rPr lang="en-GB" sz="2000" dirty="0">
                <a:ea typeface="+mn-lt"/>
                <a:cs typeface="+mn-lt"/>
              </a:rPr>
              <a:t>α </a:t>
            </a:r>
            <a:r>
              <a:rPr lang="en-GB" sz="2000" dirty="0" err="1">
                <a:ea typeface="+mn-lt"/>
                <a:cs typeface="+mn-lt"/>
              </a:rPr>
              <a:t>σύλληψης</a:t>
            </a:r>
            <a:r>
              <a:rPr lang="en-GB" sz="2000" dirty="0">
                <a:ea typeface="+mn-lt"/>
                <a:cs typeface="+mn-lt"/>
              </a:rPr>
              <a:t> </a:t>
            </a:r>
            <a:r>
              <a:rPr lang="en-GB" sz="2000" dirty="0" err="1">
                <a:ea typeface="+mn-lt"/>
                <a:cs typeface="+mn-lt"/>
              </a:rPr>
              <a:t>του</a:t>
            </a:r>
            <a:r>
              <a:rPr lang="en-GB" sz="2000" dirty="0">
                <a:ea typeface="+mn-lt"/>
                <a:cs typeface="+mn-lt"/>
              </a:rPr>
              <a:t> πλα</a:t>
            </a:r>
            <a:r>
              <a:rPr lang="en-GB" sz="2000" dirty="0" err="1">
                <a:ea typeface="+mn-lt"/>
                <a:cs typeface="+mn-lt"/>
              </a:rPr>
              <a:t>ισίου</a:t>
            </a:r>
            <a:r>
              <a:rPr lang="en-GB" sz="2000" dirty="0">
                <a:ea typeface="+mn-lt"/>
                <a:cs typeface="+mn-lt"/>
              </a:rPr>
              <a:t> και </a:t>
            </a:r>
            <a:r>
              <a:rPr lang="en-GB" sz="2000" dirty="0" err="1">
                <a:ea typeface="+mn-lt"/>
                <a:cs typeface="+mn-lt"/>
              </a:rPr>
              <a:t>των</a:t>
            </a:r>
            <a:r>
              <a:rPr lang="en-GB" sz="2000" dirty="0">
                <a:ea typeface="+mn-lt"/>
                <a:cs typeface="+mn-lt"/>
              </a:rPr>
              <a:t> απ</a:t>
            </a:r>
            <a:r>
              <a:rPr lang="en-GB" sz="2000" dirty="0" err="1">
                <a:ea typeface="+mn-lt"/>
                <a:cs typeface="+mn-lt"/>
              </a:rPr>
              <a:t>οχρώσεων</a:t>
            </a:r>
            <a:r>
              <a:rPr lang="en-GB" sz="2000" dirty="0">
                <a:ea typeface="+mn-lt"/>
                <a:cs typeface="+mn-lt"/>
              </a:rPr>
              <a:t> </a:t>
            </a:r>
            <a:r>
              <a:rPr lang="en-GB" sz="2000" dirty="0" err="1">
                <a:ea typeface="+mn-lt"/>
                <a:cs typeface="+mn-lt"/>
              </a:rPr>
              <a:t>στο</a:t>
            </a:r>
            <a:r>
              <a:rPr lang="en-GB" sz="2000" dirty="0">
                <a:ea typeface="+mn-lt"/>
                <a:cs typeface="+mn-lt"/>
              </a:rPr>
              <a:t> </a:t>
            </a:r>
            <a:r>
              <a:rPr lang="en-GB" sz="2000" dirty="0" err="1">
                <a:ea typeface="+mn-lt"/>
                <a:cs typeface="+mn-lt"/>
              </a:rPr>
              <a:t>κείμενο</a:t>
            </a:r>
            <a:r>
              <a:rPr lang="en-GB" sz="2000" dirty="0">
                <a:ea typeface="+mn-lt"/>
                <a:cs typeface="+mn-lt"/>
              </a:rPr>
              <a:t>.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713821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3479E-D942-1EE8-699D-876F0232A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0757" y="781"/>
            <a:ext cx="2570104" cy="1325563"/>
          </a:xfrm>
        </p:spPr>
        <p:txBody>
          <a:bodyPr/>
          <a:lstStyle/>
          <a:p>
            <a:r>
              <a:rPr lang="en-GB"/>
              <a:t>ΙΣΤΟΡΙΚΟ</a:t>
            </a:r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399919F-3D1B-C221-4566-4EBA9B615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BiLSTM</a:t>
            </a:r>
            <a:r>
              <a:rPr lang="en-US" dirty="0"/>
              <a:t> &amp; BERT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71EF197-F777-3A0A-7EB0-326E73A55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9EC658F-0ECE-01EA-C64A-317993E9432E}"/>
              </a:ext>
            </a:extLst>
          </p:cNvPr>
          <p:cNvSpPr txBox="1"/>
          <p:nvPr/>
        </p:nvSpPr>
        <p:spPr>
          <a:xfrm>
            <a:off x="2774830" y="1329906"/>
            <a:ext cx="6035615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dirty="0" err="1">
                <a:ea typeface="+mn-lt"/>
                <a:cs typeface="+mn-lt"/>
              </a:rPr>
              <a:t>Μέθοδοι</a:t>
            </a:r>
            <a:r>
              <a:rPr lang="en-GB" sz="2400" dirty="0">
                <a:ea typeface="+mn-lt"/>
                <a:cs typeface="+mn-lt"/>
              </a:rPr>
              <a:t> </a:t>
            </a:r>
            <a:r>
              <a:rPr lang="en-GB" sz="2400" dirty="0" err="1">
                <a:ea typeface="+mn-lt"/>
                <a:cs typeface="+mn-lt"/>
              </a:rPr>
              <a:t>Μηχ</a:t>
            </a:r>
            <a:r>
              <a:rPr lang="en-GB" sz="2400" dirty="0">
                <a:ea typeface="+mn-lt"/>
                <a:cs typeface="+mn-lt"/>
              </a:rPr>
              <a:t>α</a:t>
            </a:r>
            <a:r>
              <a:rPr lang="en-GB" sz="2400" dirty="0" err="1">
                <a:ea typeface="+mn-lt"/>
                <a:cs typeface="+mn-lt"/>
              </a:rPr>
              <a:t>νικής</a:t>
            </a:r>
            <a:r>
              <a:rPr lang="en-GB" sz="2400" dirty="0">
                <a:ea typeface="+mn-lt"/>
                <a:cs typeface="+mn-lt"/>
              </a:rPr>
              <a:t> </a:t>
            </a:r>
            <a:r>
              <a:rPr lang="en-GB" sz="2400" dirty="0" err="1">
                <a:ea typeface="+mn-lt"/>
                <a:cs typeface="+mn-lt"/>
              </a:rPr>
              <a:t>Μάθησης</a:t>
            </a:r>
          </a:p>
          <a:p>
            <a:endParaRPr lang="en-GB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31CE4C1-7A92-CD4B-F3F1-DBF24815A977}"/>
              </a:ext>
            </a:extLst>
          </p:cNvPr>
          <p:cNvSpPr txBox="1"/>
          <p:nvPr/>
        </p:nvSpPr>
        <p:spPr>
          <a:xfrm>
            <a:off x="2156604" y="1940943"/>
            <a:ext cx="9069236" cy="38472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,Sans-Serif"/>
              <a:buChar char="•"/>
            </a:pPr>
            <a:r>
              <a:rPr lang="en-GB" sz="2000" b="1" dirty="0" err="1">
                <a:ea typeface="+mn-lt"/>
                <a:cs typeface="+mn-lt"/>
              </a:rPr>
              <a:t>Υλο</a:t>
            </a:r>
            <a:r>
              <a:rPr lang="en-GB" sz="2000" b="1" dirty="0">
                <a:ea typeface="+mn-lt"/>
                <a:cs typeface="+mn-lt"/>
              </a:rPr>
              <a:t>π</a:t>
            </a:r>
            <a:r>
              <a:rPr lang="en-GB" sz="2000" b="1" dirty="0" err="1">
                <a:ea typeface="+mn-lt"/>
                <a:cs typeface="+mn-lt"/>
              </a:rPr>
              <a:t>οίηση</a:t>
            </a:r>
            <a:r>
              <a:rPr lang="en-GB" sz="2000" b="1" dirty="0">
                <a:ea typeface="+mn-lt"/>
                <a:cs typeface="+mn-lt"/>
              </a:rPr>
              <a:t>  :  </a:t>
            </a:r>
            <a:r>
              <a:rPr lang="en-GB" sz="2000" dirty="0" err="1">
                <a:ea typeface="+mn-lt"/>
                <a:cs typeface="+mn-lt"/>
              </a:rPr>
              <a:t>εκ</a:t>
            </a:r>
            <a:r>
              <a:rPr lang="en-GB" sz="2000" dirty="0">
                <a:ea typeface="+mn-lt"/>
                <a:cs typeface="+mn-lt"/>
              </a:rPr>
              <a:t>πα</a:t>
            </a:r>
            <a:r>
              <a:rPr lang="en-GB" sz="2000" dirty="0" err="1">
                <a:ea typeface="+mn-lt"/>
                <a:cs typeface="+mn-lt"/>
              </a:rPr>
              <a:t>ίδευση</a:t>
            </a:r>
            <a:r>
              <a:rPr lang="en-GB" sz="2000" dirty="0">
                <a:ea typeface="+mn-lt"/>
                <a:cs typeface="+mn-lt"/>
              </a:rPr>
              <a:t> </a:t>
            </a:r>
            <a:r>
              <a:rPr lang="en-GB" sz="2000" dirty="0" err="1">
                <a:ea typeface="+mn-lt"/>
                <a:cs typeface="+mn-lt"/>
              </a:rPr>
              <a:t>ενός</a:t>
            </a:r>
            <a:r>
              <a:rPr lang="en-GB" sz="2000" dirty="0">
                <a:ea typeface="+mn-lt"/>
                <a:cs typeface="+mn-lt"/>
              </a:rPr>
              <a:t> </a:t>
            </a:r>
            <a:r>
              <a:rPr lang="en-GB" sz="2000" dirty="0" err="1">
                <a:ea typeface="+mn-lt"/>
                <a:cs typeface="+mn-lt"/>
              </a:rPr>
              <a:t>μοντέλου</a:t>
            </a:r>
            <a:r>
              <a:rPr lang="en-GB" sz="2000" dirty="0">
                <a:ea typeface="+mn-lt"/>
                <a:cs typeface="+mn-lt"/>
              </a:rPr>
              <a:t> </a:t>
            </a:r>
            <a:r>
              <a:rPr lang="en-GB" sz="2000" dirty="0" err="1">
                <a:ea typeface="+mn-lt"/>
                <a:cs typeface="+mn-lt"/>
              </a:rPr>
              <a:t>σε</a:t>
            </a:r>
            <a:r>
              <a:rPr lang="en-GB" sz="2000" dirty="0">
                <a:ea typeface="+mn-lt"/>
                <a:cs typeface="+mn-lt"/>
              </a:rPr>
              <a:t> </a:t>
            </a:r>
            <a:r>
              <a:rPr lang="en-GB" sz="2000" dirty="0" err="1">
                <a:ea typeface="+mn-lt"/>
                <a:cs typeface="+mn-lt"/>
              </a:rPr>
              <a:t>έν</a:t>
            </a:r>
            <a:r>
              <a:rPr lang="en-GB" sz="2000" dirty="0">
                <a:ea typeface="+mn-lt"/>
                <a:cs typeface="+mn-lt"/>
              </a:rPr>
              <a:t>α επ</a:t>
            </a:r>
            <a:r>
              <a:rPr lang="en-GB" sz="2000" dirty="0" err="1">
                <a:ea typeface="+mn-lt"/>
                <a:cs typeface="+mn-lt"/>
              </a:rPr>
              <a:t>ισημ</a:t>
            </a:r>
            <a:r>
              <a:rPr lang="en-GB" sz="2000" dirty="0">
                <a:ea typeface="+mn-lt"/>
                <a:cs typeface="+mn-lt"/>
              </a:rPr>
              <a:t>α</a:t>
            </a:r>
            <a:r>
              <a:rPr lang="en-GB" sz="2000" dirty="0" err="1">
                <a:ea typeface="+mn-lt"/>
                <a:cs typeface="+mn-lt"/>
              </a:rPr>
              <a:t>σμένο</a:t>
            </a:r>
            <a:r>
              <a:rPr lang="en-GB" sz="2000" dirty="0">
                <a:ea typeface="+mn-lt"/>
                <a:cs typeface="+mn-lt"/>
              </a:rPr>
              <a:t> </a:t>
            </a:r>
            <a:r>
              <a:rPr lang="en-GB" sz="2000" dirty="0" err="1">
                <a:ea typeface="+mn-lt"/>
                <a:cs typeface="+mn-lt"/>
              </a:rPr>
              <a:t>σύνολο</a:t>
            </a:r>
            <a:r>
              <a:rPr lang="en-GB" sz="2000" dirty="0">
                <a:ea typeface="+mn-lt"/>
                <a:cs typeface="+mn-lt"/>
              </a:rPr>
              <a:t> </a:t>
            </a:r>
            <a:r>
              <a:rPr lang="en-GB" sz="2000" dirty="0" err="1">
                <a:ea typeface="+mn-lt"/>
                <a:cs typeface="+mn-lt"/>
              </a:rPr>
              <a:t>δεδομένων</a:t>
            </a:r>
            <a:r>
              <a:rPr lang="en-GB" sz="2000" dirty="0">
                <a:ea typeface="+mn-lt"/>
                <a:cs typeface="+mn-lt"/>
              </a:rPr>
              <a:t> </a:t>
            </a:r>
            <a:r>
              <a:rPr lang="en-GB" sz="2000" dirty="0" err="1">
                <a:ea typeface="+mn-lt"/>
                <a:cs typeface="+mn-lt"/>
              </a:rPr>
              <a:t>δειγμάτων</a:t>
            </a:r>
            <a:r>
              <a:rPr lang="en-GB" sz="2000" dirty="0">
                <a:ea typeface="+mn-lt"/>
                <a:cs typeface="+mn-lt"/>
              </a:rPr>
              <a:t> </a:t>
            </a:r>
            <a:r>
              <a:rPr lang="en-GB" sz="2000" dirty="0" err="1">
                <a:ea typeface="+mn-lt"/>
                <a:cs typeface="+mn-lt"/>
              </a:rPr>
              <a:t>κειμένου</a:t>
            </a:r>
            <a:r>
              <a:rPr lang="en-GB" sz="2000" dirty="0">
                <a:ea typeface="+mn-lt"/>
                <a:cs typeface="+mn-lt"/>
              </a:rPr>
              <a:t> </a:t>
            </a:r>
            <a:r>
              <a:rPr lang="en-GB" sz="2000" dirty="0" err="1">
                <a:ea typeface="+mn-lt"/>
                <a:cs typeface="+mn-lt"/>
              </a:rPr>
              <a:t>με</a:t>
            </a:r>
            <a:r>
              <a:rPr lang="en-GB" sz="2000" dirty="0">
                <a:ea typeface="+mn-lt"/>
                <a:cs typeface="+mn-lt"/>
              </a:rPr>
              <a:t> τα α</a:t>
            </a:r>
            <a:r>
              <a:rPr lang="en-GB" sz="2000" dirty="0" err="1">
                <a:ea typeface="+mn-lt"/>
                <a:cs typeface="+mn-lt"/>
              </a:rPr>
              <a:t>ντίστοιχ</a:t>
            </a:r>
            <a:r>
              <a:rPr lang="en-GB" sz="2000" dirty="0">
                <a:ea typeface="+mn-lt"/>
                <a:cs typeface="+mn-lt"/>
              </a:rPr>
              <a:t>α </a:t>
            </a:r>
            <a:r>
              <a:rPr lang="en-GB" sz="2000" dirty="0" err="1">
                <a:ea typeface="+mn-lt"/>
                <a:cs typeface="+mn-lt"/>
              </a:rPr>
              <a:t>συν</a:t>
            </a:r>
            <a:r>
              <a:rPr lang="en-GB" sz="2000" dirty="0">
                <a:ea typeface="+mn-lt"/>
                <a:cs typeface="+mn-lt"/>
              </a:rPr>
              <a:t>α</a:t>
            </a:r>
            <a:r>
              <a:rPr lang="en-GB" sz="2000" dirty="0" err="1">
                <a:ea typeface="+mn-lt"/>
                <a:cs typeface="+mn-lt"/>
              </a:rPr>
              <a:t>ισθήμ</a:t>
            </a:r>
            <a:r>
              <a:rPr lang="en-GB" sz="2000" dirty="0">
                <a:ea typeface="+mn-lt"/>
                <a:cs typeface="+mn-lt"/>
              </a:rPr>
              <a:t>α</a:t>
            </a:r>
            <a:r>
              <a:rPr lang="en-GB" sz="2000" dirty="0" err="1">
                <a:ea typeface="+mn-lt"/>
                <a:cs typeface="+mn-lt"/>
              </a:rPr>
              <a:t>τά</a:t>
            </a:r>
            <a:r>
              <a:rPr lang="en-GB" sz="2000" dirty="0">
                <a:ea typeface="+mn-lt"/>
                <a:cs typeface="+mn-lt"/>
              </a:rPr>
              <a:t> </a:t>
            </a:r>
            <a:r>
              <a:rPr lang="en-GB" sz="2000" dirty="0" err="1">
                <a:ea typeface="+mn-lt"/>
                <a:cs typeface="+mn-lt"/>
              </a:rPr>
              <a:t>τους</a:t>
            </a:r>
            <a:r>
              <a:rPr lang="en-GB" sz="2000" dirty="0">
                <a:ea typeface="+mn-lt"/>
                <a:cs typeface="+mn-lt"/>
              </a:rPr>
              <a:t>.</a:t>
            </a:r>
            <a:endParaRPr lang="en-US"/>
          </a:p>
          <a:p>
            <a:pPr marL="342900" indent="-342900">
              <a:buFont typeface="Arial,Sans-Serif"/>
              <a:buChar char="•"/>
            </a:pPr>
            <a:endParaRPr lang="en-GB" sz="2000" dirty="0">
              <a:ea typeface="+mn-lt"/>
              <a:cs typeface="+mn-lt"/>
            </a:endParaRPr>
          </a:p>
          <a:p>
            <a:pPr marL="342900" indent="-342900" algn="just">
              <a:buFont typeface="Arial,Sans-Serif"/>
              <a:buChar char="•"/>
            </a:pPr>
            <a:r>
              <a:rPr lang="en-GB" sz="2000" b="1" dirty="0">
                <a:ea typeface="+mn-lt"/>
                <a:cs typeface="+mn-lt"/>
              </a:rPr>
              <a:t>Παρα</a:t>
            </a:r>
            <a:r>
              <a:rPr lang="en-GB" sz="2000" b="1" dirty="0" err="1">
                <a:ea typeface="+mn-lt"/>
                <a:cs typeface="+mn-lt"/>
              </a:rPr>
              <a:t>δείγμ</a:t>
            </a:r>
            <a:r>
              <a:rPr lang="en-GB" sz="2000" b="1" dirty="0">
                <a:ea typeface="+mn-lt"/>
                <a:cs typeface="+mn-lt"/>
              </a:rPr>
              <a:t>ατα : </a:t>
            </a:r>
            <a:r>
              <a:rPr lang="en-GB" sz="2000" dirty="0">
                <a:ea typeface="+mn-lt"/>
                <a:cs typeface="+mn-lt"/>
              </a:rPr>
              <a:t> </a:t>
            </a:r>
            <a:r>
              <a:rPr lang="en-GB" sz="2200" dirty="0">
                <a:ea typeface="+mn-lt"/>
                <a:cs typeface="+mn-lt"/>
              </a:rPr>
              <a:t>Support Vector Machines (SVMs), Random Forest</a:t>
            </a:r>
            <a:r>
              <a:rPr lang="en-GB" sz="2000" dirty="0">
                <a:ea typeface="+mn-lt"/>
                <a:cs typeface="+mn-lt"/>
              </a:rPr>
              <a:t> και </a:t>
            </a:r>
            <a:r>
              <a:rPr lang="en-GB" sz="2200" dirty="0">
                <a:ea typeface="+mn-lt"/>
                <a:cs typeface="+mn-lt"/>
              </a:rPr>
              <a:t>Decision Trees</a:t>
            </a:r>
            <a:r>
              <a:rPr lang="en-GB" sz="2000" dirty="0">
                <a:ea typeface="+mn-lt"/>
                <a:cs typeface="+mn-lt"/>
              </a:rPr>
              <a:t>.</a:t>
            </a:r>
            <a:endParaRPr lang="en-US" sz="2000" dirty="0">
              <a:ea typeface="+mn-lt"/>
              <a:cs typeface="+mn-lt"/>
            </a:endParaRPr>
          </a:p>
          <a:p>
            <a:pPr marL="342900" indent="-342900" algn="just">
              <a:buFont typeface="Arial,Sans-Serif"/>
              <a:buChar char="•"/>
            </a:pPr>
            <a:endParaRPr lang="en-GB" sz="2000" dirty="0">
              <a:ea typeface="+mn-lt"/>
              <a:cs typeface="+mn-lt"/>
            </a:endParaRPr>
          </a:p>
          <a:p>
            <a:pPr marL="342900" indent="-342900" algn="just">
              <a:buFont typeface="Arial,Sans-Serif"/>
              <a:buChar char="•"/>
            </a:pPr>
            <a:r>
              <a:rPr lang="en-GB" sz="2000" b="1" dirty="0" err="1">
                <a:ea typeface="+mn-lt"/>
                <a:cs typeface="+mn-lt"/>
              </a:rPr>
              <a:t>Περιορισμοί</a:t>
            </a:r>
            <a:r>
              <a:rPr lang="en-GB" sz="2000" b="1" dirty="0">
                <a:ea typeface="+mn-lt"/>
                <a:cs typeface="+mn-lt"/>
              </a:rPr>
              <a:t> : </a:t>
            </a:r>
            <a:r>
              <a:rPr lang="en-GB" sz="2000" dirty="0" err="1">
                <a:ea typeface="+mn-lt"/>
                <a:cs typeface="+mn-lt"/>
              </a:rPr>
              <a:t>Περιορισμένη</a:t>
            </a:r>
            <a:r>
              <a:rPr lang="en-GB" sz="2000" dirty="0">
                <a:ea typeface="+mn-lt"/>
                <a:cs typeface="+mn-lt"/>
              </a:rPr>
              <a:t> </a:t>
            </a:r>
            <a:r>
              <a:rPr lang="en-GB" sz="2000" dirty="0" err="1">
                <a:ea typeface="+mn-lt"/>
                <a:cs typeface="+mn-lt"/>
              </a:rPr>
              <a:t>ικ</a:t>
            </a:r>
            <a:r>
              <a:rPr lang="en-GB" sz="2000" dirty="0">
                <a:ea typeface="+mn-lt"/>
                <a:cs typeface="+mn-lt"/>
              </a:rPr>
              <a:t>α</a:t>
            </a:r>
            <a:r>
              <a:rPr lang="en-GB" sz="2000" dirty="0" err="1">
                <a:ea typeface="+mn-lt"/>
                <a:cs typeface="+mn-lt"/>
              </a:rPr>
              <a:t>νότητ</a:t>
            </a:r>
            <a:r>
              <a:rPr lang="en-GB" sz="2000" dirty="0">
                <a:ea typeface="+mn-lt"/>
                <a:cs typeface="+mn-lt"/>
              </a:rPr>
              <a:t>α </a:t>
            </a:r>
            <a:r>
              <a:rPr lang="en-GB" sz="2000" dirty="0" err="1">
                <a:ea typeface="+mn-lt"/>
                <a:cs typeface="+mn-lt"/>
              </a:rPr>
              <a:t>χειρισμού</a:t>
            </a:r>
            <a:r>
              <a:rPr lang="en-GB" sz="2000" dirty="0">
                <a:ea typeface="+mn-lt"/>
                <a:cs typeface="+mn-lt"/>
              </a:rPr>
              <a:t> </a:t>
            </a:r>
            <a:r>
              <a:rPr lang="en-GB" sz="2000" dirty="0" err="1">
                <a:ea typeface="+mn-lt"/>
                <a:cs typeface="+mn-lt"/>
              </a:rPr>
              <a:t>θορυ</a:t>
            </a:r>
            <a:r>
              <a:rPr lang="en-GB" sz="2000" dirty="0">
                <a:ea typeface="+mn-lt"/>
                <a:cs typeface="+mn-lt"/>
              </a:rPr>
              <a:t>β</a:t>
            </a:r>
            <a:r>
              <a:rPr lang="en-GB" sz="2000" dirty="0" err="1">
                <a:ea typeface="+mn-lt"/>
                <a:cs typeface="+mn-lt"/>
              </a:rPr>
              <a:t>ωδών</a:t>
            </a:r>
            <a:r>
              <a:rPr lang="en-GB" sz="2000" dirty="0">
                <a:ea typeface="+mn-lt"/>
                <a:cs typeface="+mn-lt"/>
              </a:rPr>
              <a:t> και </a:t>
            </a:r>
            <a:r>
              <a:rPr lang="en-GB" sz="2000" dirty="0" err="1">
                <a:ea typeface="+mn-lt"/>
                <a:cs typeface="+mn-lt"/>
              </a:rPr>
              <a:t>ημιτελών</a:t>
            </a:r>
            <a:r>
              <a:rPr lang="en-GB" sz="2000" dirty="0">
                <a:ea typeface="+mn-lt"/>
                <a:cs typeface="+mn-lt"/>
              </a:rPr>
              <a:t> </a:t>
            </a:r>
            <a:r>
              <a:rPr lang="en-GB" sz="2000" dirty="0" err="1">
                <a:ea typeface="+mn-lt"/>
                <a:cs typeface="+mn-lt"/>
              </a:rPr>
              <a:t>δεδομένων</a:t>
            </a:r>
            <a:r>
              <a:rPr lang="en-GB" sz="2000" dirty="0">
                <a:ea typeface="+mn-lt"/>
                <a:cs typeface="+mn-lt"/>
              </a:rPr>
              <a:t> </a:t>
            </a:r>
            <a:r>
              <a:rPr lang="en-GB" sz="2000" dirty="0" err="1">
                <a:ea typeface="+mn-lt"/>
                <a:cs typeface="+mn-lt"/>
              </a:rPr>
              <a:t>κειμένου</a:t>
            </a:r>
            <a:r>
              <a:rPr lang="en-GB" sz="2000" dirty="0">
                <a:ea typeface="+mn-lt"/>
                <a:cs typeface="+mn-lt"/>
              </a:rPr>
              <a:t> και </a:t>
            </a:r>
            <a:r>
              <a:rPr lang="en-GB" sz="2000" dirty="0" err="1">
                <a:ea typeface="+mn-lt"/>
                <a:cs typeface="+mn-lt"/>
              </a:rPr>
              <a:t>μεγάλων</a:t>
            </a:r>
            <a:r>
              <a:rPr lang="en-GB" sz="2000" dirty="0">
                <a:ea typeface="+mn-lt"/>
                <a:cs typeface="+mn-lt"/>
              </a:rPr>
              <a:t> </a:t>
            </a:r>
            <a:r>
              <a:rPr lang="en-GB" sz="2000" dirty="0" err="1">
                <a:ea typeface="+mn-lt"/>
                <a:cs typeface="+mn-lt"/>
              </a:rPr>
              <a:t>συνόλων</a:t>
            </a:r>
            <a:r>
              <a:rPr lang="en-GB" sz="2000" dirty="0">
                <a:ea typeface="+mn-lt"/>
                <a:cs typeface="+mn-lt"/>
              </a:rPr>
              <a:t> </a:t>
            </a:r>
            <a:r>
              <a:rPr lang="en-GB" sz="2000" dirty="0" err="1">
                <a:ea typeface="+mn-lt"/>
                <a:cs typeface="+mn-lt"/>
              </a:rPr>
              <a:t>δεδομένων</a:t>
            </a:r>
            <a:r>
              <a:rPr lang="en-GB" sz="2000" dirty="0">
                <a:ea typeface="+mn-lt"/>
                <a:cs typeface="+mn-lt"/>
              </a:rPr>
              <a:t> </a:t>
            </a:r>
            <a:r>
              <a:rPr lang="en-GB" sz="2000" dirty="0" err="1">
                <a:ea typeface="+mn-lt"/>
                <a:cs typeface="+mn-lt"/>
              </a:rPr>
              <a:t>στην</a:t>
            </a:r>
            <a:r>
              <a:rPr lang="en-GB" sz="2000" dirty="0">
                <a:ea typeface="+mn-lt"/>
                <a:cs typeface="+mn-lt"/>
              </a:rPr>
              <a:t> α</a:t>
            </a:r>
            <a:r>
              <a:rPr lang="en-GB" sz="2000" dirty="0" err="1">
                <a:ea typeface="+mn-lt"/>
                <a:cs typeface="+mn-lt"/>
              </a:rPr>
              <a:t>νίχνευση</a:t>
            </a:r>
            <a:r>
              <a:rPr lang="en-GB" sz="2000" dirty="0">
                <a:ea typeface="+mn-lt"/>
                <a:cs typeface="+mn-lt"/>
              </a:rPr>
              <a:t> </a:t>
            </a:r>
            <a:r>
              <a:rPr lang="en-GB" sz="2000" dirty="0" err="1">
                <a:ea typeface="+mn-lt"/>
                <a:cs typeface="+mn-lt"/>
              </a:rPr>
              <a:t>συν</a:t>
            </a:r>
            <a:r>
              <a:rPr lang="en-GB" sz="2000" dirty="0">
                <a:ea typeface="+mn-lt"/>
                <a:cs typeface="+mn-lt"/>
              </a:rPr>
              <a:t>α</a:t>
            </a:r>
            <a:r>
              <a:rPr lang="en-GB" sz="2000" dirty="0" err="1">
                <a:ea typeface="+mn-lt"/>
                <a:cs typeface="+mn-lt"/>
              </a:rPr>
              <a:t>ισθημάτων</a:t>
            </a:r>
            <a:r>
              <a:rPr lang="en-GB" sz="2000" dirty="0">
                <a:ea typeface="+mn-lt"/>
                <a:cs typeface="+mn-lt"/>
              </a:rPr>
              <a:t> από </a:t>
            </a:r>
            <a:r>
              <a:rPr lang="en-GB" sz="2000" dirty="0" err="1">
                <a:ea typeface="+mn-lt"/>
                <a:cs typeface="+mn-lt"/>
              </a:rPr>
              <a:t>κείμενο</a:t>
            </a:r>
            <a:r>
              <a:rPr lang="en-GB" sz="2000" dirty="0">
                <a:ea typeface="+mn-lt"/>
                <a:cs typeface="+mn-lt"/>
              </a:rPr>
              <a:t>.</a:t>
            </a:r>
          </a:p>
          <a:p>
            <a:pPr marL="342900" indent="-342900" algn="just">
              <a:buFont typeface="Arial"/>
              <a:buChar char="•"/>
            </a:pPr>
            <a:endParaRPr lang="en-GB" sz="2000" dirty="0">
              <a:ea typeface="+mn-lt"/>
              <a:cs typeface="+mn-lt"/>
            </a:endParaRPr>
          </a:p>
          <a:p>
            <a:pPr marL="342900" indent="-342900" algn="just">
              <a:buFont typeface="Arial"/>
              <a:buChar char="•"/>
            </a:pPr>
            <a:endParaRPr lang="en-GB" sz="20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80066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3479E-D942-1EE8-699D-876F0232A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0757" y="781"/>
            <a:ext cx="2570104" cy="1325563"/>
          </a:xfrm>
        </p:spPr>
        <p:txBody>
          <a:bodyPr/>
          <a:lstStyle/>
          <a:p>
            <a:r>
              <a:rPr lang="en-GB"/>
              <a:t>ΙΣΤΟΡΙΚΟ</a:t>
            </a:r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399919F-3D1B-C221-4566-4EBA9B615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BiLSTM</a:t>
            </a:r>
            <a:r>
              <a:rPr lang="en-US" dirty="0"/>
              <a:t> &amp; BERT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71EF197-F777-3A0A-7EB0-326E73A55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9EC658F-0ECE-01EA-C64A-317993E9432E}"/>
              </a:ext>
            </a:extLst>
          </p:cNvPr>
          <p:cNvSpPr txBox="1"/>
          <p:nvPr/>
        </p:nvSpPr>
        <p:spPr>
          <a:xfrm>
            <a:off x="2774830" y="1329906"/>
            <a:ext cx="790513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dirty="0" err="1"/>
              <a:t>Μέθοδοι</a:t>
            </a:r>
            <a:r>
              <a:rPr lang="en-GB" sz="2400" dirty="0"/>
              <a:t> Βα</a:t>
            </a:r>
            <a:r>
              <a:rPr lang="en-GB" sz="2400" dirty="0" err="1"/>
              <a:t>θιάς</a:t>
            </a:r>
            <a:r>
              <a:rPr lang="en-GB" sz="2400" dirty="0"/>
              <a:t> </a:t>
            </a:r>
            <a:r>
              <a:rPr lang="en-GB" sz="2400" dirty="0" err="1"/>
              <a:t>Μάθησης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31CE4C1-7A92-CD4B-F3F1-DBF24815A977}"/>
              </a:ext>
            </a:extLst>
          </p:cNvPr>
          <p:cNvSpPr txBox="1"/>
          <p:nvPr/>
        </p:nvSpPr>
        <p:spPr>
          <a:xfrm>
            <a:off x="2156604" y="1940943"/>
            <a:ext cx="8911086" cy="320087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 algn="just">
              <a:buFont typeface="Arial"/>
              <a:buChar char="•"/>
            </a:pPr>
            <a:r>
              <a:rPr lang="en-GB" sz="2000" b="1" dirty="0" err="1">
                <a:ea typeface="+mn-lt"/>
                <a:cs typeface="+mn-lt"/>
              </a:rPr>
              <a:t>Υλο</a:t>
            </a:r>
            <a:r>
              <a:rPr lang="en-GB" sz="2000" b="1" dirty="0">
                <a:ea typeface="+mn-lt"/>
                <a:cs typeface="+mn-lt"/>
              </a:rPr>
              <a:t>π</a:t>
            </a:r>
            <a:r>
              <a:rPr lang="en-GB" sz="2000" b="1" dirty="0" err="1">
                <a:ea typeface="+mn-lt"/>
                <a:cs typeface="+mn-lt"/>
              </a:rPr>
              <a:t>οίηση</a:t>
            </a:r>
            <a:r>
              <a:rPr lang="en-GB" sz="2000" b="1" dirty="0">
                <a:ea typeface="+mn-lt"/>
                <a:cs typeface="+mn-lt"/>
              </a:rPr>
              <a:t> : </a:t>
            </a:r>
            <a:r>
              <a:rPr lang="en-GB" sz="2000" dirty="0" err="1">
                <a:ea typeface="+mn-lt"/>
                <a:cs typeface="+mn-lt"/>
              </a:rPr>
              <a:t>εκ</a:t>
            </a:r>
            <a:r>
              <a:rPr lang="en-GB" sz="2000" dirty="0">
                <a:ea typeface="+mn-lt"/>
                <a:cs typeface="+mn-lt"/>
              </a:rPr>
              <a:t>πα</a:t>
            </a:r>
            <a:r>
              <a:rPr lang="en-GB" sz="2000" dirty="0" err="1">
                <a:ea typeface="+mn-lt"/>
                <a:cs typeface="+mn-lt"/>
              </a:rPr>
              <a:t>ίδευση</a:t>
            </a:r>
            <a:r>
              <a:rPr lang="en-GB" sz="2000" dirty="0">
                <a:ea typeface="+mn-lt"/>
                <a:cs typeface="+mn-lt"/>
              </a:rPr>
              <a:t> </a:t>
            </a:r>
            <a:r>
              <a:rPr lang="en-GB" sz="2000" dirty="0" err="1">
                <a:ea typeface="+mn-lt"/>
                <a:cs typeface="+mn-lt"/>
              </a:rPr>
              <a:t>των</a:t>
            </a:r>
            <a:r>
              <a:rPr lang="en-GB" sz="2000" dirty="0">
                <a:ea typeface="+mn-lt"/>
                <a:cs typeface="+mn-lt"/>
              </a:rPr>
              <a:t> </a:t>
            </a:r>
            <a:r>
              <a:rPr lang="en-GB" sz="2000" dirty="0" err="1">
                <a:ea typeface="+mn-lt"/>
                <a:cs typeface="+mn-lt"/>
              </a:rPr>
              <a:t>μοντέλων</a:t>
            </a:r>
            <a:r>
              <a:rPr lang="en-GB" sz="2000" dirty="0">
                <a:ea typeface="+mn-lt"/>
                <a:cs typeface="+mn-lt"/>
              </a:rPr>
              <a:t> </a:t>
            </a:r>
            <a:r>
              <a:rPr lang="en-GB" sz="2000" dirty="0" err="1">
                <a:ea typeface="+mn-lt"/>
                <a:cs typeface="+mn-lt"/>
              </a:rPr>
              <a:t>σε</a:t>
            </a:r>
            <a:r>
              <a:rPr lang="en-GB" sz="2000" dirty="0">
                <a:ea typeface="+mn-lt"/>
                <a:cs typeface="+mn-lt"/>
              </a:rPr>
              <a:t> επ</a:t>
            </a:r>
            <a:r>
              <a:rPr lang="en-GB" sz="2000" dirty="0" err="1">
                <a:ea typeface="+mn-lt"/>
                <a:cs typeface="+mn-lt"/>
              </a:rPr>
              <a:t>ισημ</a:t>
            </a:r>
            <a:r>
              <a:rPr lang="en-GB" sz="2000" dirty="0">
                <a:ea typeface="+mn-lt"/>
                <a:cs typeface="+mn-lt"/>
              </a:rPr>
              <a:t>α</a:t>
            </a:r>
            <a:r>
              <a:rPr lang="en-GB" sz="2000" dirty="0" err="1">
                <a:ea typeface="+mn-lt"/>
                <a:cs typeface="+mn-lt"/>
              </a:rPr>
              <a:t>σμέν</a:t>
            </a:r>
            <a:r>
              <a:rPr lang="en-GB" sz="2000" dirty="0">
                <a:ea typeface="+mn-lt"/>
                <a:cs typeface="+mn-lt"/>
              </a:rPr>
              <a:t>α </a:t>
            </a:r>
            <a:r>
              <a:rPr lang="en-GB" sz="2000" dirty="0" err="1">
                <a:ea typeface="+mn-lt"/>
                <a:cs typeface="+mn-lt"/>
              </a:rPr>
              <a:t>σύνολ</a:t>
            </a:r>
            <a:r>
              <a:rPr lang="en-GB" sz="2000" dirty="0">
                <a:ea typeface="+mn-lt"/>
                <a:cs typeface="+mn-lt"/>
              </a:rPr>
              <a:t>α </a:t>
            </a:r>
            <a:r>
              <a:rPr lang="en-GB" sz="2000" dirty="0" err="1">
                <a:ea typeface="+mn-lt"/>
                <a:cs typeface="+mn-lt"/>
              </a:rPr>
              <a:t>δεδομένων</a:t>
            </a:r>
            <a:r>
              <a:rPr lang="en-GB" sz="2000" dirty="0">
                <a:ea typeface="+mn-lt"/>
                <a:cs typeface="+mn-lt"/>
              </a:rPr>
              <a:t> και </a:t>
            </a:r>
            <a:r>
              <a:rPr lang="en-GB" sz="2000" dirty="0" err="1">
                <a:ea typeface="+mn-lt"/>
                <a:cs typeface="+mn-lt"/>
              </a:rPr>
              <a:t>τη</a:t>
            </a:r>
            <a:r>
              <a:rPr lang="en-GB" sz="2000" dirty="0">
                <a:ea typeface="+mn-lt"/>
                <a:cs typeface="+mn-lt"/>
              </a:rPr>
              <a:t> </a:t>
            </a:r>
            <a:r>
              <a:rPr lang="en-GB" sz="2000" dirty="0" err="1">
                <a:ea typeface="+mn-lt"/>
                <a:cs typeface="+mn-lt"/>
              </a:rPr>
              <a:t>χρήση</a:t>
            </a:r>
            <a:r>
              <a:rPr lang="en-GB" sz="2000" dirty="0">
                <a:ea typeface="+mn-lt"/>
                <a:cs typeface="+mn-lt"/>
              </a:rPr>
              <a:t> </a:t>
            </a:r>
            <a:r>
              <a:rPr lang="en-GB" sz="2000" dirty="0" err="1">
                <a:ea typeface="+mn-lt"/>
                <a:cs typeface="+mn-lt"/>
              </a:rPr>
              <a:t>των</a:t>
            </a:r>
            <a:r>
              <a:rPr lang="en-GB" sz="2000" dirty="0">
                <a:ea typeface="+mn-lt"/>
                <a:cs typeface="+mn-lt"/>
              </a:rPr>
              <a:t> μα</a:t>
            </a:r>
            <a:r>
              <a:rPr lang="en-GB" sz="2000" dirty="0" err="1">
                <a:ea typeface="+mn-lt"/>
                <a:cs typeface="+mn-lt"/>
              </a:rPr>
              <a:t>θησι</a:t>
            </a:r>
            <a:r>
              <a:rPr lang="en-GB" sz="2000" dirty="0">
                <a:ea typeface="+mn-lt"/>
                <a:cs typeface="+mn-lt"/>
              </a:rPr>
              <a:t>α</a:t>
            </a:r>
            <a:r>
              <a:rPr lang="en-GB" sz="2000" dirty="0" err="1">
                <a:ea typeface="+mn-lt"/>
                <a:cs typeface="+mn-lt"/>
              </a:rPr>
              <a:t>κών</a:t>
            </a:r>
            <a:r>
              <a:rPr lang="en-GB" sz="2000" dirty="0">
                <a:ea typeface="+mn-lt"/>
                <a:cs typeface="+mn-lt"/>
              </a:rPr>
              <a:t> χαρα</a:t>
            </a:r>
            <a:r>
              <a:rPr lang="en-GB" sz="2000" dirty="0" err="1">
                <a:ea typeface="+mn-lt"/>
                <a:cs typeface="+mn-lt"/>
              </a:rPr>
              <a:t>κτηριστικών</a:t>
            </a:r>
            <a:r>
              <a:rPr lang="en-GB" sz="2000" dirty="0">
                <a:ea typeface="+mn-lt"/>
                <a:cs typeface="+mn-lt"/>
              </a:rPr>
              <a:t> </a:t>
            </a:r>
            <a:r>
              <a:rPr lang="en-GB" sz="2000" dirty="0" err="1">
                <a:ea typeface="+mn-lt"/>
                <a:cs typeface="+mn-lt"/>
              </a:rPr>
              <a:t>γι</a:t>
            </a:r>
            <a:r>
              <a:rPr lang="en-GB" sz="2000" dirty="0">
                <a:ea typeface="+mn-lt"/>
                <a:cs typeface="+mn-lt"/>
              </a:rPr>
              <a:t>α </a:t>
            </a:r>
            <a:r>
              <a:rPr lang="en-GB" sz="2000" dirty="0" err="1">
                <a:ea typeface="+mn-lt"/>
                <a:cs typeface="+mn-lt"/>
              </a:rPr>
              <a:t>την</a:t>
            </a:r>
            <a:r>
              <a:rPr lang="en-GB" sz="2000" dirty="0">
                <a:ea typeface="+mn-lt"/>
                <a:cs typeface="+mn-lt"/>
              </a:rPr>
              <a:t> πρα</a:t>
            </a:r>
            <a:r>
              <a:rPr lang="en-GB" sz="2000" dirty="0" err="1">
                <a:ea typeface="+mn-lt"/>
                <a:cs typeface="+mn-lt"/>
              </a:rPr>
              <a:t>γμ</a:t>
            </a:r>
            <a:r>
              <a:rPr lang="en-GB" sz="2000" dirty="0">
                <a:ea typeface="+mn-lt"/>
                <a:cs typeface="+mn-lt"/>
              </a:rPr>
              <a:t>α</a:t>
            </a:r>
            <a:r>
              <a:rPr lang="en-GB" sz="2000" dirty="0" err="1">
                <a:ea typeface="+mn-lt"/>
                <a:cs typeface="+mn-lt"/>
              </a:rPr>
              <a:t>το</a:t>
            </a:r>
            <a:r>
              <a:rPr lang="en-GB" sz="2000" dirty="0">
                <a:ea typeface="+mn-lt"/>
                <a:cs typeface="+mn-lt"/>
              </a:rPr>
              <a:t>π</a:t>
            </a:r>
            <a:r>
              <a:rPr lang="en-GB" sz="2000" dirty="0" err="1">
                <a:ea typeface="+mn-lt"/>
                <a:cs typeface="+mn-lt"/>
              </a:rPr>
              <a:t>οίηση</a:t>
            </a:r>
            <a:r>
              <a:rPr lang="en-GB" sz="2000" dirty="0">
                <a:ea typeface="+mn-lt"/>
                <a:cs typeface="+mn-lt"/>
              </a:rPr>
              <a:t> π</a:t>
            </a:r>
            <a:r>
              <a:rPr lang="en-GB" sz="2000" dirty="0" err="1">
                <a:ea typeface="+mn-lt"/>
                <a:cs typeface="+mn-lt"/>
              </a:rPr>
              <a:t>ρο</a:t>
            </a:r>
            <a:r>
              <a:rPr lang="en-GB" sz="2000" dirty="0">
                <a:ea typeface="+mn-lt"/>
                <a:cs typeface="+mn-lt"/>
              </a:rPr>
              <a:t>β</a:t>
            </a:r>
            <a:r>
              <a:rPr lang="en-GB" sz="2000" dirty="0" err="1">
                <a:ea typeface="+mn-lt"/>
                <a:cs typeface="+mn-lt"/>
              </a:rPr>
              <a:t>λέψεων</a:t>
            </a:r>
            <a:r>
              <a:rPr lang="en-GB" sz="2000" dirty="0">
                <a:ea typeface="+mn-lt"/>
                <a:cs typeface="+mn-lt"/>
              </a:rPr>
              <a:t> </a:t>
            </a:r>
            <a:r>
              <a:rPr lang="en-GB" sz="2000" dirty="0" err="1">
                <a:ea typeface="+mn-lt"/>
                <a:cs typeface="+mn-lt"/>
              </a:rPr>
              <a:t>γι</a:t>
            </a:r>
            <a:r>
              <a:rPr lang="en-GB" sz="2000" dirty="0">
                <a:ea typeface="+mn-lt"/>
                <a:cs typeface="+mn-lt"/>
              </a:rPr>
              <a:t>α </a:t>
            </a:r>
            <a:r>
              <a:rPr lang="en-GB" sz="2000" dirty="0" err="1">
                <a:ea typeface="+mn-lt"/>
                <a:cs typeface="+mn-lt"/>
              </a:rPr>
              <a:t>νέ</a:t>
            </a:r>
            <a:r>
              <a:rPr lang="en-GB" sz="2000" dirty="0">
                <a:ea typeface="+mn-lt"/>
                <a:cs typeface="+mn-lt"/>
              </a:rPr>
              <a:t>α </a:t>
            </a:r>
            <a:r>
              <a:rPr lang="en-GB" sz="2000" dirty="0" err="1">
                <a:ea typeface="+mn-lt"/>
                <a:cs typeface="+mn-lt"/>
              </a:rPr>
              <a:t>δεδομέν</a:t>
            </a:r>
            <a:r>
              <a:rPr lang="en-GB" sz="2000" dirty="0">
                <a:ea typeface="+mn-lt"/>
                <a:cs typeface="+mn-lt"/>
              </a:rPr>
              <a:t>α</a:t>
            </a:r>
            <a:endParaRPr lang="en-US" dirty="0">
              <a:ea typeface="+mn-lt"/>
              <a:cs typeface="+mn-lt"/>
            </a:endParaRPr>
          </a:p>
          <a:p>
            <a:pPr marL="342900" indent="-342900" algn="just">
              <a:buFont typeface="Arial"/>
              <a:buChar char="•"/>
            </a:pPr>
            <a:endParaRPr lang="en-GB" sz="2000" dirty="0">
              <a:ea typeface="+mn-lt"/>
              <a:cs typeface="+mn-lt"/>
            </a:endParaRPr>
          </a:p>
          <a:p>
            <a:pPr marL="342900" indent="-342900" algn="just">
              <a:buFont typeface="Arial"/>
              <a:buChar char="•"/>
            </a:pPr>
            <a:r>
              <a:rPr lang="en-GB" sz="2000" b="1" dirty="0">
                <a:ea typeface="+mn-lt"/>
                <a:cs typeface="+mn-lt"/>
              </a:rPr>
              <a:t>Παρα</a:t>
            </a:r>
            <a:r>
              <a:rPr lang="en-GB" sz="2000" b="1" dirty="0" err="1">
                <a:ea typeface="+mn-lt"/>
                <a:cs typeface="+mn-lt"/>
              </a:rPr>
              <a:t>δείγμ</a:t>
            </a:r>
            <a:r>
              <a:rPr lang="en-GB" sz="2000" b="1" dirty="0">
                <a:ea typeface="+mn-lt"/>
                <a:cs typeface="+mn-lt"/>
              </a:rPr>
              <a:t>ατα : </a:t>
            </a:r>
            <a:r>
              <a:rPr lang="en-GB" sz="2200" dirty="0">
                <a:ea typeface="+mn-lt"/>
                <a:cs typeface="+mn-lt"/>
              </a:rPr>
              <a:t> RNNs, LSTMs, GRUs, CNNs.</a:t>
            </a:r>
            <a:endParaRPr lang="en-US" sz="2200"/>
          </a:p>
          <a:p>
            <a:pPr marL="342900" indent="-342900" algn="just">
              <a:buFont typeface="Arial"/>
              <a:buChar char="•"/>
            </a:pPr>
            <a:endParaRPr lang="en-GB" sz="2000" dirty="0">
              <a:ea typeface="+mn-lt"/>
              <a:cs typeface="+mn-lt"/>
            </a:endParaRPr>
          </a:p>
          <a:p>
            <a:pPr marL="342900" indent="-342900" algn="just">
              <a:buFont typeface="Arial"/>
              <a:buChar char="•"/>
            </a:pPr>
            <a:r>
              <a:rPr lang="en-GB" sz="2000" b="1" dirty="0" err="1">
                <a:ea typeface="+mn-lt"/>
                <a:cs typeface="+mn-lt"/>
              </a:rPr>
              <a:t>Περιορισμοί</a:t>
            </a:r>
            <a:r>
              <a:rPr lang="en-GB" sz="2000" b="1" dirty="0">
                <a:ea typeface="+mn-lt"/>
                <a:cs typeface="+mn-lt"/>
              </a:rPr>
              <a:t> : </a:t>
            </a:r>
            <a:r>
              <a:rPr lang="en-GB" sz="2000" dirty="0">
                <a:ea typeface="+mn-lt"/>
                <a:cs typeface="+mn-lt"/>
              </a:rPr>
              <a:t> Απα</a:t>
            </a:r>
            <a:r>
              <a:rPr lang="en-GB" sz="2000" dirty="0" err="1">
                <a:ea typeface="+mn-lt"/>
                <a:cs typeface="+mn-lt"/>
              </a:rPr>
              <a:t>ιτούντ</a:t>
            </a:r>
            <a:r>
              <a:rPr lang="en-GB" sz="2000" dirty="0">
                <a:ea typeface="+mn-lt"/>
                <a:cs typeface="+mn-lt"/>
              </a:rPr>
              <a:t>αι </a:t>
            </a:r>
            <a:r>
              <a:rPr lang="en-GB" sz="2000" dirty="0" err="1">
                <a:ea typeface="+mn-lt"/>
                <a:cs typeface="+mn-lt"/>
              </a:rPr>
              <a:t>υψηλές</a:t>
            </a:r>
            <a:r>
              <a:rPr lang="en-GB" sz="2000" dirty="0">
                <a:ea typeface="+mn-lt"/>
                <a:cs typeface="+mn-lt"/>
              </a:rPr>
              <a:t> υπ</a:t>
            </a:r>
            <a:r>
              <a:rPr lang="en-GB" sz="2000" dirty="0" err="1">
                <a:ea typeface="+mn-lt"/>
                <a:cs typeface="+mn-lt"/>
              </a:rPr>
              <a:t>ολογιστικές</a:t>
            </a:r>
            <a:r>
              <a:rPr lang="en-GB" sz="2000" dirty="0">
                <a:ea typeface="+mn-lt"/>
                <a:cs typeface="+mn-lt"/>
              </a:rPr>
              <a:t> απα</a:t>
            </a:r>
            <a:r>
              <a:rPr lang="en-GB" sz="2000" dirty="0" err="1">
                <a:ea typeface="+mn-lt"/>
                <a:cs typeface="+mn-lt"/>
              </a:rPr>
              <a:t>ιτήσεις</a:t>
            </a:r>
            <a:r>
              <a:rPr lang="en-GB" sz="2000" dirty="0">
                <a:ea typeface="+mn-lt"/>
                <a:cs typeface="+mn-lt"/>
              </a:rPr>
              <a:t> και </a:t>
            </a:r>
            <a:r>
              <a:rPr lang="en-GB" sz="2000" dirty="0" err="1">
                <a:ea typeface="+mn-lt"/>
                <a:cs typeface="+mn-lt"/>
              </a:rPr>
              <a:t>μεγάλος</a:t>
            </a:r>
            <a:r>
              <a:rPr lang="en-GB" sz="2000" dirty="0">
                <a:ea typeface="+mn-lt"/>
                <a:cs typeface="+mn-lt"/>
              </a:rPr>
              <a:t> </a:t>
            </a:r>
            <a:r>
              <a:rPr lang="en-GB" sz="2000" dirty="0" err="1">
                <a:ea typeface="+mn-lt"/>
                <a:cs typeface="+mn-lt"/>
              </a:rPr>
              <a:t>όγκος</a:t>
            </a:r>
            <a:r>
              <a:rPr lang="en-GB" sz="2000" dirty="0">
                <a:ea typeface="+mn-lt"/>
                <a:cs typeface="+mn-lt"/>
              </a:rPr>
              <a:t> </a:t>
            </a:r>
            <a:r>
              <a:rPr lang="en-GB" sz="2000" dirty="0" err="1">
                <a:ea typeface="+mn-lt"/>
                <a:cs typeface="+mn-lt"/>
              </a:rPr>
              <a:t>δεδομένων</a:t>
            </a:r>
            <a:r>
              <a:rPr lang="en-GB" sz="2000" dirty="0">
                <a:ea typeface="+mn-lt"/>
                <a:cs typeface="+mn-lt"/>
              </a:rPr>
              <a:t> </a:t>
            </a:r>
            <a:r>
              <a:rPr lang="en-GB" sz="2000" dirty="0" err="1">
                <a:ea typeface="+mn-lt"/>
                <a:cs typeface="+mn-lt"/>
              </a:rPr>
              <a:t>γι</a:t>
            </a:r>
            <a:r>
              <a:rPr lang="en-GB" sz="2000" dirty="0">
                <a:ea typeface="+mn-lt"/>
                <a:cs typeface="+mn-lt"/>
              </a:rPr>
              <a:t>α </a:t>
            </a:r>
            <a:r>
              <a:rPr lang="en-GB" sz="2000" dirty="0" err="1">
                <a:ea typeface="+mn-lt"/>
                <a:cs typeface="+mn-lt"/>
              </a:rPr>
              <a:t>την</a:t>
            </a:r>
            <a:r>
              <a:rPr lang="en-GB" sz="2000" dirty="0">
                <a:ea typeface="+mn-lt"/>
                <a:cs typeface="+mn-lt"/>
              </a:rPr>
              <a:t> κα</a:t>
            </a:r>
            <a:r>
              <a:rPr lang="en-GB" sz="2000" dirty="0" err="1">
                <a:ea typeface="+mn-lt"/>
                <a:cs typeface="+mn-lt"/>
              </a:rPr>
              <a:t>λή</a:t>
            </a:r>
            <a:r>
              <a:rPr lang="en-GB" sz="2000" dirty="0">
                <a:ea typeface="+mn-lt"/>
                <a:cs typeface="+mn-lt"/>
              </a:rPr>
              <a:t> απ</a:t>
            </a:r>
            <a:r>
              <a:rPr lang="en-GB" sz="2000" dirty="0" err="1">
                <a:ea typeface="+mn-lt"/>
                <a:cs typeface="+mn-lt"/>
              </a:rPr>
              <a:t>όδοση</a:t>
            </a:r>
            <a:r>
              <a:rPr lang="en-GB" sz="2000" dirty="0">
                <a:ea typeface="+mn-lt"/>
                <a:cs typeface="+mn-lt"/>
              </a:rPr>
              <a:t> </a:t>
            </a:r>
            <a:r>
              <a:rPr lang="en-GB" sz="2000" dirty="0" err="1">
                <a:ea typeface="+mn-lt"/>
                <a:cs typeface="+mn-lt"/>
              </a:rPr>
              <a:t>των</a:t>
            </a:r>
            <a:r>
              <a:rPr lang="en-GB" sz="2000" dirty="0">
                <a:ea typeface="+mn-lt"/>
                <a:cs typeface="+mn-lt"/>
              </a:rPr>
              <a:t> </a:t>
            </a:r>
            <a:r>
              <a:rPr lang="en-GB" sz="2000" dirty="0" err="1">
                <a:ea typeface="+mn-lt"/>
                <a:cs typeface="+mn-lt"/>
              </a:rPr>
              <a:t>μοντέλων</a:t>
            </a:r>
            <a:r>
              <a:rPr lang="en-GB" sz="2000" dirty="0">
                <a:ea typeface="+mn-lt"/>
                <a:cs typeface="+mn-lt"/>
              </a:rPr>
              <a:t>. </a:t>
            </a:r>
            <a:r>
              <a:rPr lang="en-GB" sz="2000" dirty="0" err="1">
                <a:ea typeface="+mn-lt"/>
                <a:cs typeface="+mn-lt"/>
              </a:rPr>
              <a:t>Είν</a:t>
            </a:r>
            <a:r>
              <a:rPr lang="en-GB" sz="2000" dirty="0">
                <a:ea typeface="+mn-lt"/>
                <a:cs typeface="+mn-lt"/>
              </a:rPr>
              <a:t>αι </a:t>
            </a:r>
            <a:r>
              <a:rPr lang="en-GB" sz="2000" dirty="0" err="1">
                <a:ea typeface="+mn-lt"/>
                <a:cs typeface="+mn-lt"/>
              </a:rPr>
              <a:t>ευ</a:t>
            </a:r>
            <a:r>
              <a:rPr lang="en-GB" sz="2000" dirty="0">
                <a:ea typeface="+mn-lt"/>
                <a:cs typeface="+mn-lt"/>
              </a:rPr>
              <a:t>α</a:t>
            </a:r>
            <a:r>
              <a:rPr lang="en-GB" sz="2000" dirty="0" err="1">
                <a:ea typeface="+mn-lt"/>
                <a:cs typeface="+mn-lt"/>
              </a:rPr>
              <a:t>ίσθητ</a:t>
            </a:r>
            <a:r>
              <a:rPr lang="en-GB" sz="2000" dirty="0">
                <a:ea typeface="+mn-lt"/>
                <a:cs typeface="+mn-lt"/>
              </a:rPr>
              <a:t>α </a:t>
            </a:r>
            <a:r>
              <a:rPr lang="en-GB" sz="2000" dirty="0" err="1">
                <a:ea typeface="+mn-lt"/>
                <a:cs typeface="+mn-lt"/>
              </a:rPr>
              <a:t>σε</a:t>
            </a:r>
            <a:r>
              <a:rPr lang="en-GB" sz="2000" dirty="0">
                <a:ea typeface="+mn-lt"/>
                <a:cs typeface="+mn-lt"/>
              </a:rPr>
              <a:t> </a:t>
            </a:r>
            <a:r>
              <a:rPr lang="en-GB" sz="2000" dirty="0" err="1">
                <a:ea typeface="+mn-lt"/>
                <a:cs typeface="+mn-lt"/>
              </a:rPr>
              <a:t>μικρές</a:t>
            </a:r>
            <a:r>
              <a:rPr lang="en-GB" sz="2000" dirty="0">
                <a:ea typeface="+mn-lt"/>
                <a:cs typeface="+mn-lt"/>
              </a:rPr>
              <a:t> </a:t>
            </a:r>
            <a:r>
              <a:rPr lang="en-GB" sz="2000" dirty="0" err="1">
                <a:ea typeface="+mn-lt"/>
                <a:cs typeface="+mn-lt"/>
              </a:rPr>
              <a:t>δι</a:t>
            </a:r>
            <a:r>
              <a:rPr lang="en-GB" sz="2000" dirty="0">
                <a:ea typeface="+mn-lt"/>
                <a:cs typeface="+mn-lt"/>
              </a:rPr>
              <a:t>α</a:t>
            </a:r>
            <a:r>
              <a:rPr lang="en-GB" sz="2000" dirty="0" err="1">
                <a:ea typeface="+mn-lt"/>
                <a:cs typeface="+mn-lt"/>
              </a:rPr>
              <a:t>κυμάνσεις</a:t>
            </a:r>
            <a:r>
              <a:rPr lang="en-GB" sz="2000" dirty="0">
                <a:ea typeface="+mn-lt"/>
                <a:cs typeface="+mn-lt"/>
              </a:rPr>
              <a:t> </a:t>
            </a:r>
            <a:r>
              <a:rPr lang="en-GB" sz="2000" dirty="0" err="1">
                <a:ea typeface="+mn-lt"/>
                <a:cs typeface="+mn-lt"/>
              </a:rPr>
              <a:t>στ</a:t>
            </a:r>
            <a:r>
              <a:rPr lang="en-GB" sz="2000" dirty="0">
                <a:ea typeface="+mn-lt"/>
                <a:cs typeface="+mn-lt"/>
              </a:rPr>
              <a:t>α </a:t>
            </a:r>
            <a:r>
              <a:rPr lang="en-GB" sz="2000" dirty="0" err="1">
                <a:ea typeface="+mn-lt"/>
                <a:cs typeface="+mn-lt"/>
              </a:rPr>
              <a:t>δεδομέν</a:t>
            </a:r>
            <a:r>
              <a:rPr lang="en-GB" sz="2000" dirty="0">
                <a:ea typeface="+mn-lt"/>
                <a:cs typeface="+mn-lt"/>
              </a:rPr>
              <a:t>α </a:t>
            </a:r>
            <a:r>
              <a:rPr lang="en-GB" sz="2000" dirty="0" err="1">
                <a:ea typeface="+mn-lt"/>
                <a:cs typeface="+mn-lt"/>
              </a:rPr>
              <a:t>εισόδου</a:t>
            </a:r>
            <a:r>
              <a:rPr lang="en-GB" sz="2000" dirty="0">
                <a:ea typeface="+mn-lt"/>
                <a:cs typeface="+mn-lt"/>
              </a:rPr>
              <a:t>, π</a:t>
            </a:r>
            <a:r>
              <a:rPr lang="en-GB" sz="2000" dirty="0" err="1">
                <a:ea typeface="+mn-lt"/>
                <a:cs typeface="+mn-lt"/>
              </a:rPr>
              <a:t>ου</a:t>
            </a:r>
            <a:r>
              <a:rPr lang="en-GB" sz="2000" dirty="0">
                <a:ea typeface="+mn-lt"/>
                <a:cs typeface="+mn-lt"/>
              </a:rPr>
              <a:t> μπ</a:t>
            </a:r>
            <a:r>
              <a:rPr lang="en-GB" sz="2000" dirty="0" err="1">
                <a:ea typeface="+mn-lt"/>
                <a:cs typeface="+mn-lt"/>
              </a:rPr>
              <a:t>ορεί</a:t>
            </a:r>
            <a:r>
              <a:rPr lang="en-GB" sz="2000" dirty="0">
                <a:ea typeface="+mn-lt"/>
                <a:cs typeface="+mn-lt"/>
              </a:rPr>
              <a:t> να </a:t>
            </a:r>
            <a:r>
              <a:rPr lang="en-GB" sz="2000" dirty="0" err="1">
                <a:ea typeface="+mn-lt"/>
                <a:cs typeface="+mn-lt"/>
              </a:rPr>
              <a:t>οδηγήσουν</a:t>
            </a:r>
            <a:r>
              <a:rPr lang="en-GB" sz="2000" dirty="0">
                <a:ea typeface="+mn-lt"/>
                <a:cs typeface="+mn-lt"/>
              </a:rPr>
              <a:t> </a:t>
            </a:r>
            <a:r>
              <a:rPr lang="en-GB" sz="2000" dirty="0" err="1">
                <a:ea typeface="+mn-lt"/>
                <a:cs typeface="+mn-lt"/>
              </a:rPr>
              <a:t>σε</a:t>
            </a:r>
            <a:r>
              <a:rPr lang="en-GB" sz="2000" dirty="0">
                <a:ea typeface="+mn-lt"/>
                <a:cs typeface="+mn-lt"/>
              </a:rPr>
              <a:t> κα</a:t>
            </a:r>
            <a:r>
              <a:rPr lang="en-GB" sz="2000" dirty="0" err="1">
                <a:ea typeface="+mn-lt"/>
                <a:cs typeface="+mn-lt"/>
              </a:rPr>
              <a:t>κή</a:t>
            </a:r>
            <a:r>
              <a:rPr lang="en-GB" sz="2000" dirty="0">
                <a:ea typeface="+mn-lt"/>
                <a:cs typeface="+mn-lt"/>
              </a:rPr>
              <a:t> απ</a:t>
            </a:r>
            <a:r>
              <a:rPr lang="en-GB" sz="2000" dirty="0" err="1">
                <a:ea typeface="+mn-lt"/>
                <a:cs typeface="+mn-lt"/>
              </a:rPr>
              <a:t>όδοση</a:t>
            </a:r>
            <a:r>
              <a:rPr lang="en-GB" sz="2000" dirty="0">
                <a:ea typeface="+mn-lt"/>
                <a:cs typeface="+mn-lt"/>
              </a:rPr>
              <a:t> </a:t>
            </a:r>
            <a:r>
              <a:rPr lang="en-GB" sz="2000" dirty="0" err="1">
                <a:ea typeface="+mn-lt"/>
                <a:cs typeface="+mn-lt"/>
              </a:rPr>
              <a:t>γενίκευσης</a:t>
            </a:r>
            <a:r>
              <a:rPr lang="en-GB" sz="2000" dirty="0">
                <a:ea typeface="+mn-lt"/>
                <a:cs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53840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3479E-D942-1EE8-699D-876F0232A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0757" y="781"/>
            <a:ext cx="2570104" cy="1325563"/>
          </a:xfrm>
        </p:spPr>
        <p:txBody>
          <a:bodyPr/>
          <a:lstStyle/>
          <a:p>
            <a:r>
              <a:rPr lang="en-GB"/>
              <a:t>ΙΣΤΟΡΙΚΟ</a:t>
            </a:r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399919F-3D1B-C221-4566-4EBA9B615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BiLSTM</a:t>
            </a:r>
            <a:r>
              <a:rPr lang="en-US" dirty="0"/>
              <a:t> &amp; BERT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71EF197-F777-3A0A-7EB0-326E73A55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9EC658F-0ECE-01EA-C64A-317993E9432E}"/>
              </a:ext>
            </a:extLst>
          </p:cNvPr>
          <p:cNvSpPr txBox="1"/>
          <p:nvPr/>
        </p:nvSpPr>
        <p:spPr>
          <a:xfrm>
            <a:off x="2774830" y="1329906"/>
            <a:ext cx="7905135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dirty="0" err="1"/>
              <a:t>Μέθοδοι</a:t>
            </a:r>
            <a:r>
              <a:rPr lang="en-GB" sz="2400" dirty="0"/>
              <a:t> </a:t>
            </a:r>
            <a:r>
              <a:rPr lang="en-GB" sz="2400" dirty="0" err="1"/>
              <a:t>χρησιμο</a:t>
            </a:r>
            <a:r>
              <a:rPr lang="en-GB" sz="2400" dirty="0"/>
              <a:t>π</a:t>
            </a:r>
            <a:r>
              <a:rPr lang="en-GB" sz="2400" dirty="0" err="1"/>
              <a:t>οιώντ</a:t>
            </a:r>
            <a:r>
              <a:rPr lang="en-GB" sz="2400" dirty="0"/>
              <a:t>ας </a:t>
            </a:r>
            <a:r>
              <a:rPr lang="en-GB" sz="2800" dirty="0"/>
              <a:t>Transformers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31CE4C1-7A92-CD4B-F3F1-DBF24815A977}"/>
              </a:ext>
            </a:extLst>
          </p:cNvPr>
          <p:cNvSpPr txBox="1"/>
          <p:nvPr/>
        </p:nvSpPr>
        <p:spPr>
          <a:xfrm>
            <a:off x="2156604" y="1940943"/>
            <a:ext cx="8911086" cy="29238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GB" sz="2000" b="1" dirty="0" err="1">
                <a:ea typeface="+mn-lt"/>
                <a:cs typeface="+mn-lt"/>
              </a:rPr>
              <a:t>Υλο</a:t>
            </a:r>
            <a:r>
              <a:rPr lang="en-GB" sz="2000" b="1" dirty="0">
                <a:ea typeface="+mn-lt"/>
                <a:cs typeface="+mn-lt"/>
              </a:rPr>
              <a:t>π</a:t>
            </a:r>
            <a:r>
              <a:rPr lang="en-GB" sz="2000" b="1" dirty="0" err="1">
                <a:ea typeface="+mn-lt"/>
                <a:cs typeface="+mn-lt"/>
              </a:rPr>
              <a:t>οίηση</a:t>
            </a:r>
            <a:r>
              <a:rPr lang="en-GB" sz="2000" b="1" dirty="0">
                <a:ea typeface="+mn-lt"/>
                <a:cs typeface="+mn-lt"/>
              </a:rPr>
              <a:t> :  </a:t>
            </a:r>
            <a:r>
              <a:rPr lang="en-GB" sz="2200" dirty="0">
                <a:ea typeface="+mn-lt"/>
                <a:cs typeface="+mn-lt"/>
              </a:rPr>
              <a:t>fine-tuning</a:t>
            </a:r>
            <a:r>
              <a:rPr lang="en-GB" sz="2000" dirty="0">
                <a:ea typeface="+mn-lt"/>
                <a:cs typeface="+mn-lt"/>
              </a:rPr>
              <a:t> π</a:t>
            </a:r>
            <a:r>
              <a:rPr lang="en-GB" sz="2000" dirty="0" err="1">
                <a:ea typeface="+mn-lt"/>
                <a:cs typeface="+mn-lt"/>
              </a:rPr>
              <a:t>ροεκ</a:t>
            </a:r>
            <a:r>
              <a:rPr lang="en-GB" sz="2000" dirty="0">
                <a:ea typeface="+mn-lt"/>
                <a:cs typeface="+mn-lt"/>
              </a:rPr>
              <a:t>πα</a:t>
            </a:r>
            <a:r>
              <a:rPr lang="en-GB" sz="2000" dirty="0" err="1">
                <a:ea typeface="+mn-lt"/>
                <a:cs typeface="+mn-lt"/>
              </a:rPr>
              <a:t>ιδευμένων</a:t>
            </a:r>
            <a:r>
              <a:rPr lang="en-GB" sz="2000" dirty="0">
                <a:ea typeface="+mn-lt"/>
                <a:cs typeface="+mn-lt"/>
              </a:rPr>
              <a:t> </a:t>
            </a:r>
            <a:r>
              <a:rPr lang="en-GB" sz="2000" dirty="0" err="1">
                <a:ea typeface="+mn-lt"/>
                <a:cs typeface="+mn-lt"/>
              </a:rPr>
              <a:t>μοντέλων</a:t>
            </a:r>
            <a:r>
              <a:rPr lang="en-GB" sz="2000" dirty="0">
                <a:ea typeface="+mn-lt"/>
                <a:cs typeface="+mn-lt"/>
              </a:rPr>
              <a:t> </a:t>
            </a:r>
            <a:r>
              <a:rPr lang="en-GB" sz="2200" dirty="0">
                <a:ea typeface="+mn-lt"/>
                <a:cs typeface="+mn-lt"/>
              </a:rPr>
              <a:t>Transformers</a:t>
            </a:r>
            <a:r>
              <a:rPr lang="en-GB" sz="2000" dirty="0">
                <a:ea typeface="+mn-lt"/>
                <a:cs typeface="+mn-lt"/>
              </a:rPr>
              <a:t> </a:t>
            </a:r>
            <a:r>
              <a:rPr lang="en-GB" sz="2000" dirty="0" err="1">
                <a:ea typeface="+mn-lt"/>
                <a:cs typeface="+mn-lt"/>
              </a:rPr>
              <a:t>σε</a:t>
            </a:r>
            <a:r>
              <a:rPr lang="en-GB" sz="2000" dirty="0">
                <a:ea typeface="+mn-lt"/>
                <a:cs typeface="+mn-lt"/>
              </a:rPr>
              <a:t> </a:t>
            </a:r>
            <a:r>
              <a:rPr lang="en-GB" sz="2000" dirty="0" err="1">
                <a:ea typeface="+mn-lt"/>
                <a:cs typeface="+mn-lt"/>
              </a:rPr>
              <a:t>συγκεκριμέν</a:t>
            </a:r>
            <a:r>
              <a:rPr lang="en-GB" sz="2000" dirty="0">
                <a:ea typeface="+mn-lt"/>
                <a:cs typeface="+mn-lt"/>
              </a:rPr>
              <a:t>α </a:t>
            </a:r>
            <a:r>
              <a:rPr lang="en-GB" sz="2000" dirty="0" err="1">
                <a:ea typeface="+mn-lt"/>
                <a:cs typeface="+mn-lt"/>
              </a:rPr>
              <a:t>σύνολ</a:t>
            </a:r>
            <a:r>
              <a:rPr lang="en-GB" sz="2000" dirty="0">
                <a:ea typeface="+mn-lt"/>
                <a:cs typeface="+mn-lt"/>
              </a:rPr>
              <a:t>α </a:t>
            </a:r>
            <a:r>
              <a:rPr lang="en-GB" sz="2000" dirty="0" err="1">
                <a:ea typeface="+mn-lt"/>
                <a:cs typeface="+mn-lt"/>
              </a:rPr>
              <a:t>δεδομένων</a:t>
            </a:r>
            <a:r>
              <a:rPr lang="en-GB" sz="2000" dirty="0">
                <a:ea typeface="+mn-lt"/>
                <a:cs typeface="+mn-lt"/>
              </a:rPr>
              <a:t> </a:t>
            </a:r>
            <a:r>
              <a:rPr lang="en-GB" sz="2000" dirty="0" err="1">
                <a:ea typeface="+mn-lt"/>
                <a:cs typeface="+mn-lt"/>
              </a:rPr>
              <a:t>γι</a:t>
            </a:r>
            <a:r>
              <a:rPr lang="en-GB" sz="2000" dirty="0">
                <a:ea typeface="+mn-lt"/>
                <a:cs typeface="+mn-lt"/>
              </a:rPr>
              <a:t>α </a:t>
            </a:r>
            <a:r>
              <a:rPr lang="en-GB" sz="2000" dirty="0" err="1">
                <a:ea typeface="+mn-lt"/>
                <a:cs typeface="+mn-lt"/>
              </a:rPr>
              <a:t>συγκεκριμένες</a:t>
            </a:r>
            <a:r>
              <a:rPr lang="en-GB" sz="2000" dirty="0">
                <a:ea typeface="+mn-lt"/>
                <a:cs typeface="+mn-lt"/>
              </a:rPr>
              <a:t> </a:t>
            </a:r>
            <a:r>
              <a:rPr lang="en-GB" sz="2000" dirty="0" err="1">
                <a:ea typeface="+mn-lt"/>
                <a:cs typeface="+mn-lt"/>
              </a:rPr>
              <a:t>εργ</a:t>
            </a:r>
            <a:r>
              <a:rPr lang="en-GB" sz="2000" dirty="0">
                <a:ea typeface="+mn-lt"/>
                <a:cs typeface="+mn-lt"/>
              </a:rPr>
              <a:t>α</a:t>
            </a:r>
            <a:r>
              <a:rPr lang="en-GB" sz="2000" dirty="0" err="1">
                <a:ea typeface="+mn-lt"/>
                <a:cs typeface="+mn-lt"/>
              </a:rPr>
              <a:t>σίες</a:t>
            </a:r>
            <a:r>
              <a:rPr lang="en-GB" sz="2000" dirty="0">
                <a:ea typeface="+mn-lt"/>
                <a:cs typeface="+mn-lt"/>
              </a:rPr>
              <a:t>, όπ</a:t>
            </a:r>
            <a:r>
              <a:rPr lang="en-GB" sz="2000" dirty="0" err="1">
                <a:ea typeface="+mn-lt"/>
                <a:cs typeface="+mn-lt"/>
              </a:rPr>
              <a:t>ως</a:t>
            </a:r>
            <a:r>
              <a:rPr lang="en-GB" sz="2000" dirty="0">
                <a:ea typeface="+mn-lt"/>
                <a:cs typeface="+mn-lt"/>
              </a:rPr>
              <a:t> α</a:t>
            </a:r>
            <a:r>
              <a:rPr lang="en-GB" sz="2000" dirty="0" err="1">
                <a:ea typeface="+mn-lt"/>
                <a:cs typeface="+mn-lt"/>
              </a:rPr>
              <a:t>υτή</a:t>
            </a:r>
            <a:r>
              <a:rPr lang="en-GB" sz="2000" dirty="0">
                <a:ea typeface="+mn-lt"/>
                <a:cs typeface="+mn-lt"/>
              </a:rPr>
              <a:t> </a:t>
            </a:r>
            <a:r>
              <a:rPr lang="en-GB" sz="2000" dirty="0" err="1">
                <a:ea typeface="+mn-lt"/>
                <a:cs typeface="+mn-lt"/>
              </a:rPr>
              <a:t>της</a:t>
            </a:r>
            <a:r>
              <a:rPr lang="en-GB" sz="2000" dirty="0">
                <a:ea typeface="+mn-lt"/>
                <a:cs typeface="+mn-lt"/>
              </a:rPr>
              <a:t> α</a:t>
            </a:r>
            <a:r>
              <a:rPr lang="en-GB" sz="2000" dirty="0" err="1">
                <a:ea typeface="+mn-lt"/>
                <a:cs typeface="+mn-lt"/>
              </a:rPr>
              <a:t>νίχνευσης</a:t>
            </a:r>
            <a:r>
              <a:rPr lang="en-GB" sz="2000" dirty="0">
                <a:ea typeface="+mn-lt"/>
                <a:cs typeface="+mn-lt"/>
              </a:rPr>
              <a:t> </a:t>
            </a:r>
            <a:r>
              <a:rPr lang="en-GB" sz="2000" dirty="0" err="1">
                <a:ea typeface="+mn-lt"/>
                <a:cs typeface="+mn-lt"/>
              </a:rPr>
              <a:t>συν</a:t>
            </a:r>
            <a:r>
              <a:rPr lang="en-GB" sz="2000" dirty="0">
                <a:ea typeface="+mn-lt"/>
                <a:cs typeface="+mn-lt"/>
              </a:rPr>
              <a:t>α</a:t>
            </a:r>
            <a:r>
              <a:rPr lang="en-GB" sz="2000" dirty="0" err="1">
                <a:ea typeface="+mn-lt"/>
                <a:cs typeface="+mn-lt"/>
              </a:rPr>
              <a:t>ισθημάτων</a:t>
            </a:r>
            <a:r>
              <a:rPr lang="en-GB" sz="2000" dirty="0">
                <a:ea typeface="+mn-lt"/>
                <a:cs typeface="+mn-lt"/>
              </a:rPr>
              <a:t>.</a:t>
            </a:r>
            <a:endParaRPr lang="en-US" dirty="0">
              <a:ea typeface="+mn-lt"/>
              <a:cs typeface="+mn-lt"/>
            </a:endParaRPr>
          </a:p>
          <a:p>
            <a:pPr marL="342900" indent="-342900" algn="just">
              <a:buFont typeface="Arial"/>
              <a:buChar char="•"/>
            </a:pPr>
            <a:endParaRPr lang="en-GB" sz="2000" dirty="0">
              <a:ea typeface="+mn-lt"/>
              <a:cs typeface="+mn-lt"/>
            </a:endParaRPr>
          </a:p>
          <a:p>
            <a:pPr marL="342900" indent="-342900" algn="just">
              <a:buFont typeface="Arial"/>
              <a:buChar char="•"/>
            </a:pPr>
            <a:r>
              <a:rPr lang="en-GB" sz="2000" b="1" dirty="0">
                <a:ea typeface="+mn-lt"/>
                <a:cs typeface="+mn-lt"/>
              </a:rPr>
              <a:t>Παρα</a:t>
            </a:r>
            <a:r>
              <a:rPr lang="en-GB" sz="2000" b="1" dirty="0" err="1">
                <a:ea typeface="+mn-lt"/>
                <a:cs typeface="+mn-lt"/>
              </a:rPr>
              <a:t>δείγμ</a:t>
            </a:r>
            <a:r>
              <a:rPr lang="en-GB" sz="2000" b="1" dirty="0">
                <a:ea typeface="+mn-lt"/>
                <a:cs typeface="+mn-lt"/>
              </a:rPr>
              <a:t>ατα : </a:t>
            </a:r>
            <a:r>
              <a:rPr lang="en-GB" sz="2200" dirty="0">
                <a:ea typeface="+mn-lt"/>
                <a:cs typeface="+mn-lt"/>
              </a:rPr>
              <a:t> BERT, ROBERTA, GPT</a:t>
            </a:r>
            <a:endParaRPr lang="en-US" sz="2200" dirty="0"/>
          </a:p>
          <a:p>
            <a:pPr marL="342900" indent="-342900" algn="just">
              <a:buFont typeface="Arial"/>
              <a:buChar char="•"/>
            </a:pPr>
            <a:endParaRPr lang="en-GB" sz="2000" dirty="0">
              <a:ea typeface="+mn-lt"/>
              <a:cs typeface="+mn-lt"/>
            </a:endParaRPr>
          </a:p>
          <a:p>
            <a:pPr marL="342900" indent="-342900" algn="just">
              <a:buFont typeface="Arial"/>
              <a:buChar char="•"/>
            </a:pPr>
            <a:r>
              <a:rPr lang="en-GB" sz="2000" b="1" dirty="0" err="1">
                <a:ea typeface="+mn-lt"/>
                <a:cs typeface="+mn-lt"/>
              </a:rPr>
              <a:t>Περιορισμοί</a:t>
            </a:r>
            <a:r>
              <a:rPr lang="en-GB" sz="2000" b="1" dirty="0">
                <a:ea typeface="+mn-lt"/>
                <a:cs typeface="+mn-lt"/>
              </a:rPr>
              <a:t> : </a:t>
            </a:r>
            <a:r>
              <a:rPr lang="en-GB" sz="2000" dirty="0" err="1">
                <a:ea typeface="+mn-lt"/>
                <a:cs typeface="+mn-lt"/>
              </a:rPr>
              <a:t>δυσκολεύοντ</a:t>
            </a:r>
            <a:r>
              <a:rPr lang="en-GB" sz="2000" dirty="0">
                <a:ea typeface="+mn-lt"/>
                <a:cs typeface="+mn-lt"/>
              </a:rPr>
              <a:t>αι να κατα</a:t>
            </a:r>
            <a:r>
              <a:rPr lang="en-GB" sz="2000" dirty="0" err="1">
                <a:ea typeface="+mn-lt"/>
                <a:cs typeface="+mn-lt"/>
              </a:rPr>
              <a:t>νοήσουν</a:t>
            </a:r>
            <a:r>
              <a:rPr lang="en-GB" sz="2000" dirty="0">
                <a:ea typeface="+mn-lt"/>
                <a:cs typeface="+mn-lt"/>
              </a:rPr>
              <a:t> </a:t>
            </a:r>
            <a:r>
              <a:rPr lang="en-GB" sz="2000" dirty="0" err="1">
                <a:ea typeface="+mn-lt"/>
                <a:cs typeface="+mn-lt"/>
              </a:rPr>
              <a:t>τις</a:t>
            </a:r>
            <a:r>
              <a:rPr lang="en-GB" sz="2000" dirty="0">
                <a:ea typeface="+mn-lt"/>
                <a:cs typeface="+mn-lt"/>
              </a:rPr>
              <a:t> απ</a:t>
            </a:r>
            <a:r>
              <a:rPr lang="en-GB" sz="2000" dirty="0" err="1">
                <a:ea typeface="+mn-lt"/>
                <a:cs typeface="+mn-lt"/>
              </a:rPr>
              <a:t>οχρώσεις</a:t>
            </a:r>
            <a:r>
              <a:rPr lang="en-GB" sz="2000" dirty="0">
                <a:ea typeface="+mn-lt"/>
                <a:cs typeface="+mn-lt"/>
              </a:rPr>
              <a:t> </a:t>
            </a:r>
            <a:r>
              <a:rPr lang="en-GB" sz="2000" dirty="0" err="1">
                <a:ea typeface="+mn-lt"/>
                <a:cs typeface="+mn-lt"/>
              </a:rPr>
              <a:t>των</a:t>
            </a:r>
            <a:r>
              <a:rPr lang="en-GB" sz="2000" dirty="0">
                <a:ea typeface="+mn-lt"/>
                <a:cs typeface="+mn-lt"/>
              </a:rPr>
              <a:t> </a:t>
            </a:r>
            <a:r>
              <a:rPr lang="en-GB" sz="2000" dirty="0" err="1">
                <a:ea typeface="+mn-lt"/>
                <a:cs typeface="+mn-lt"/>
              </a:rPr>
              <a:t>συν</a:t>
            </a:r>
            <a:r>
              <a:rPr lang="en-GB" sz="2000" dirty="0">
                <a:ea typeface="+mn-lt"/>
                <a:cs typeface="+mn-lt"/>
              </a:rPr>
              <a:t>α</a:t>
            </a:r>
            <a:r>
              <a:rPr lang="en-GB" sz="2000" dirty="0" err="1">
                <a:ea typeface="+mn-lt"/>
                <a:cs typeface="+mn-lt"/>
              </a:rPr>
              <a:t>ισθημάτων</a:t>
            </a:r>
            <a:r>
              <a:rPr lang="en-GB" sz="2000" dirty="0">
                <a:ea typeface="+mn-lt"/>
                <a:cs typeface="+mn-lt"/>
              </a:rPr>
              <a:t> και </a:t>
            </a:r>
            <a:r>
              <a:rPr lang="en-GB" sz="2000" dirty="0" err="1">
                <a:ea typeface="+mn-lt"/>
                <a:cs typeface="+mn-lt"/>
              </a:rPr>
              <a:t>το</a:t>
            </a:r>
            <a:r>
              <a:rPr lang="en-GB" sz="2000" dirty="0">
                <a:ea typeface="+mn-lt"/>
                <a:cs typeface="+mn-lt"/>
              </a:rPr>
              <a:t> πλα</a:t>
            </a:r>
            <a:r>
              <a:rPr lang="en-GB" sz="2000" dirty="0" err="1">
                <a:ea typeface="+mn-lt"/>
                <a:cs typeface="+mn-lt"/>
              </a:rPr>
              <a:t>ίσιο</a:t>
            </a:r>
            <a:r>
              <a:rPr lang="en-GB" sz="2000" dirty="0">
                <a:ea typeface="+mn-lt"/>
                <a:cs typeface="+mn-lt"/>
              </a:rPr>
              <a:t> </a:t>
            </a:r>
            <a:r>
              <a:rPr lang="en-GB" sz="2000" dirty="0" err="1">
                <a:ea typeface="+mn-lt"/>
                <a:cs typeface="+mn-lt"/>
              </a:rPr>
              <a:t>στο</a:t>
            </a:r>
            <a:r>
              <a:rPr lang="en-GB" sz="2000" dirty="0">
                <a:ea typeface="+mn-lt"/>
                <a:cs typeface="+mn-lt"/>
              </a:rPr>
              <a:t> οπ</a:t>
            </a:r>
            <a:r>
              <a:rPr lang="en-GB" sz="2000" dirty="0" err="1">
                <a:ea typeface="+mn-lt"/>
                <a:cs typeface="+mn-lt"/>
              </a:rPr>
              <a:t>οίο</a:t>
            </a:r>
            <a:r>
              <a:rPr lang="en-GB" sz="2000" dirty="0">
                <a:ea typeface="+mn-lt"/>
                <a:cs typeface="+mn-lt"/>
              </a:rPr>
              <a:t> </a:t>
            </a:r>
            <a:r>
              <a:rPr lang="en-GB" sz="2000" dirty="0" err="1">
                <a:ea typeface="+mn-lt"/>
                <a:cs typeface="+mn-lt"/>
              </a:rPr>
              <a:t>εκφράζοντ</a:t>
            </a:r>
            <a:r>
              <a:rPr lang="en-GB" sz="2000" dirty="0">
                <a:ea typeface="+mn-lt"/>
                <a:cs typeface="+mn-lt"/>
              </a:rPr>
              <a:t>αι, </a:t>
            </a:r>
            <a:r>
              <a:rPr lang="en-GB" sz="2000" dirty="0" err="1">
                <a:ea typeface="+mn-lt"/>
                <a:cs typeface="+mn-lt"/>
              </a:rPr>
              <a:t>γεγονός</a:t>
            </a:r>
            <a:r>
              <a:rPr lang="en-GB" sz="2000" dirty="0">
                <a:ea typeface="+mn-lt"/>
                <a:cs typeface="+mn-lt"/>
              </a:rPr>
              <a:t> π</a:t>
            </a:r>
            <a:r>
              <a:rPr lang="en-GB" sz="2000" dirty="0" err="1">
                <a:ea typeface="+mn-lt"/>
                <a:cs typeface="+mn-lt"/>
              </a:rPr>
              <a:t>ου</a:t>
            </a:r>
            <a:r>
              <a:rPr lang="en-GB" sz="2000" dirty="0">
                <a:ea typeface="+mn-lt"/>
                <a:cs typeface="+mn-lt"/>
              </a:rPr>
              <a:t> μπ</a:t>
            </a:r>
            <a:r>
              <a:rPr lang="en-GB" sz="2000" dirty="0" err="1">
                <a:ea typeface="+mn-lt"/>
                <a:cs typeface="+mn-lt"/>
              </a:rPr>
              <a:t>ορεί</a:t>
            </a:r>
            <a:r>
              <a:rPr lang="en-GB" sz="2000" dirty="0">
                <a:ea typeface="+mn-lt"/>
                <a:cs typeface="+mn-lt"/>
              </a:rPr>
              <a:t> να </a:t>
            </a:r>
            <a:r>
              <a:rPr lang="en-GB" sz="2000" dirty="0" err="1">
                <a:ea typeface="+mn-lt"/>
                <a:cs typeface="+mn-lt"/>
              </a:rPr>
              <a:t>οδηγήσει</a:t>
            </a:r>
            <a:r>
              <a:rPr lang="en-GB" sz="2000" dirty="0">
                <a:ea typeface="+mn-lt"/>
                <a:cs typeface="+mn-lt"/>
              </a:rPr>
              <a:t> </a:t>
            </a:r>
            <a:r>
              <a:rPr lang="en-GB" sz="2000" dirty="0" err="1">
                <a:ea typeface="+mn-lt"/>
                <a:cs typeface="+mn-lt"/>
              </a:rPr>
              <a:t>σε</a:t>
            </a:r>
            <a:r>
              <a:rPr lang="en-GB" sz="2000" dirty="0">
                <a:ea typeface="+mn-lt"/>
                <a:cs typeface="+mn-lt"/>
              </a:rPr>
              <a:t> χα</a:t>
            </a:r>
            <a:r>
              <a:rPr lang="en-GB" sz="2000" dirty="0" err="1">
                <a:ea typeface="+mn-lt"/>
                <a:cs typeface="+mn-lt"/>
              </a:rPr>
              <a:t>μηλότερη</a:t>
            </a:r>
            <a:r>
              <a:rPr lang="en-GB" sz="2000" dirty="0">
                <a:ea typeface="+mn-lt"/>
                <a:cs typeface="+mn-lt"/>
              </a:rPr>
              <a:t> απ</a:t>
            </a:r>
            <a:r>
              <a:rPr lang="en-GB" sz="2000" dirty="0" err="1">
                <a:ea typeface="+mn-lt"/>
                <a:cs typeface="+mn-lt"/>
              </a:rPr>
              <a:t>όδοση</a:t>
            </a:r>
            <a:r>
              <a:rPr lang="en-GB" sz="2000" dirty="0">
                <a:ea typeface="+mn-lt"/>
                <a:cs typeface="+mn-lt"/>
              </a:rPr>
              <a:t>. </a:t>
            </a:r>
          </a:p>
        </p:txBody>
      </p:sp>
    </p:spTree>
    <p:extLst>
      <p:ext uri="{BB962C8B-B14F-4D97-AF65-F5344CB8AC3E}">
        <p14:creationId xmlns:p14="http://schemas.microsoft.com/office/powerpoint/2010/main" val="3738311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16CC5-7B48-3C51-68AE-015E185D8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559" y="178219"/>
            <a:ext cx="10515600" cy="1325563"/>
          </a:xfrm>
        </p:spPr>
        <p:txBody>
          <a:bodyPr/>
          <a:lstStyle/>
          <a:p>
            <a:r>
              <a:rPr lang="en-GB" dirty="0"/>
              <a:t>Επ</a:t>
            </a:r>
            <a:r>
              <a:rPr lang="en-GB" dirty="0" err="1"/>
              <a:t>εξηγηση</a:t>
            </a:r>
            <a:r>
              <a:rPr lang="en-GB" dirty="0"/>
              <a:t>               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377743-3724-EED0-B796-857D20551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>
                <a:ea typeface="+mn-lt"/>
                <a:cs typeface="+mn-lt"/>
              </a:rPr>
              <a:t>BiLSTM</a:t>
            </a:r>
            <a:r>
              <a:rPr lang="en-US" dirty="0">
                <a:ea typeface="+mn-lt"/>
                <a:cs typeface="+mn-lt"/>
              </a:rPr>
              <a:t> &amp; BERT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C97E78-0B19-79CC-25DD-76EFF6845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E4ADC5-A12B-3AF1-EA08-30B9265526D2}"/>
              </a:ext>
            </a:extLst>
          </p:cNvPr>
          <p:cNvSpPr txBox="1"/>
          <p:nvPr/>
        </p:nvSpPr>
        <p:spPr>
          <a:xfrm>
            <a:off x="6441056" y="503207"/>
            <a:ext cx="27432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sz="3200" dirty="0" err="1"/>
              <a:t>BiLSTM</a:t>
            </a:r>
            <a:endParaRPr lang="en-GB" sz="3200"/>
          </a:p>
        </p:txBody>
      </p:sp>
      <p:pic>
        <p:nvPicPr>
          <p:cNvPr id="8" name="Picture 8" descr="Diagram, schematic&#10;&#10;Description automatically generated">
            <a:extLst>
              <a:ext uri="{FF2B5EF4-FFF2-40B4-BE49-F238E27FC236}">
                <a16:creationId xmlns:a16="http://schemas.microsoft.com/office/drawing/2014/main" id="{EE81E494-F829-DBC9-8FEA-D13E340D8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6589" y="1088212"/>
            <a:ext cx="6222521" cy="5156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997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16CC5-7B48-3C51-68AE-015E185D8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559" y="178219"/>
            <a:ext cx="10515600" cy="1325563"/>
          </a:xfrm>
        </p:spPr>
        <p:txBody>
          <a:bodyPr/>
          <a:lstStyle/>
          <a:p>
            <a:r>
              <a:rPr lang="en-GB"/>
              <a:t>Επ</a:t>
            </a:r>
            <a:r>
              <a:rPr lang="en-GB" err="1"/>
              <a:t>εξηγηση</a:t>
            </a:r>
            <a:r>
              <a:rPr lang="en-GB"/>
              <a:t>               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377743-3724-EED0-B796-857D20551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>
                <a:ea typeface="+mn-lt"/>
                <a:cs typeface="+mn-lt"/>
              </a:rPr>
              <a:t>BiLSTM</a:t>
            </a:r>
            <a:r>
              <a:rPr lang="en-US" dirty="0">
                <a:ea typeface="+mn-lt"/>
                <a:cs typeface="+mn-lt"/>
              </a:rPr>
              <a:t> &amp; BERT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C97E78-0B19-79CC-25DD-76EFF6845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E4ADC5-A12B-3AF1-EA08-30B9265526D2}"/>
              </a:ext>
            </a:extLst>
          </p:cNvPr>
          <p:cNvSpPr txBox="1"/>
          <p:nvPr/>
        </p:nvSpPr>
        <p:spPr>
          <a:xfrm>
            <a:off x="6441056" y="503207"/>
            <a:ext cx="27432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sz="3200" dirty="0" err="1"/>
              <a:t>BiLSTM</a:t>
            </a:r>
            <a:endParaRPr lang="en-GB" sz="3200"/>
          </a:p>
        </p:txBody>
      </p:sp>
      <p:pic>
        <p:nvPicPr>
          <p:cNvPr id="3" name="Picture 6">
            <a:extLst>
              <a:ext uri="{FF2B5EF4-FFF2-40B4-BE49-F238E27FC236}">
                <a16:creationId xmlns:a16="http://schemas.microsoft.com/office/drawing/2014/main" id="{8775544C-A254-A77F-10FA-01A43CC367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2787" y="1414233"/>
            <a:ext cx="9265264" cy="3455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473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DC6F004-8F9D-4F40-8394-6C4C67F7091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CC7F809-A434-4A8D-A127-1C50C2DB389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BD5826B4-4DD2-4A9B-8D6D-E91CF9C2316C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441</Words>
  <Application>Microsoft Office PowerPoint</Application>
  <PresentationFormat>Widescreen</PresentationFormat>
  <Paragraphs>134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PowerPoint Presentation</vt:lpstr>
      <vt:lpstr>Περιεχομενα</vt:lpstr>
      <vt:lpstr>Εισαγωγη</vt:lpstr>
      <vt:lpstr>ΙΣΤΟΡΙΚΟ</vt:lpstr>
      <vt:lpstr>ΙΣΤΟΡΙΚΟ</vt:lpstr>
      <vt:lpstr>ΙΣΤΟΡΙΚΟ</vt:lpstr>
      <vt:lpstr>ΙΣΤΟΡΙΚΟ</vt:lpstr>
      <vt:lpstr>Επεξηγηση               </vt:lpstr>
      <vt:lpstr>Επεξηγηση               </vt:lpstr>
      <vt:lpstr>Επεξηγηση               </vt:lpstr>
      <vt:lpstr>Επεξηγηση BERT</vt:lpstr>
      <vt:lpstr>Επεξηγηση BERT</vt:lpstr>
      <vt:lpstr>Επεξηγηση BERT</vt:lpstr>
      <vt:lpstr>Επεξηγηση BERT</vt:lpstr>
      <vt:lpstr>Επεξηγηση BERT</vt:lpstr>
      <vt:lpstr>Επεξηγηση BERT</vt:lpstr>
      <vt:lpstr>Μεθοδολογια</vt:lpstr>
      <vt:lpstr>Μεθοδολογια</vt:lpstr>
      <vt:lpstr>Μεθοδολογια</vt:lpstr>
      <vt:lpstr>Μεθοδολογια</vt:lpstr>
      <vt:lpstr>ΑΠΟΤΕΛΕΣΜΑΤΑ</vt:lpstr>
      <vt:lpstr>ΑΠΟΤΕΛΕΣΜΑΤΑ</vt:lpstr>
      <vt:lpstr>ΜΕΛΛΟΝΤΙΚΗ ΕΡΕΥΝΑ</vt:lpstr>
      <vt:lpstr>ΣΥΜΠΕΡΑΣΜΑΤα</vt:lpstr>
      <vt:lpstr>βιβλιογραφια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/>
  <cp:lastModifiedBy/>
  <cp:revision>984</cp:revision>
  <dcterms:created xsi:type="dcterms:W3CDTF">2023-01-17T21:41:27Z</dcterms:created>
  <dcterms:modified xsi:type="dcterms:W3CDTF">2023-01-18T13:12:36Z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