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5" r:id="rId3"/>
    <p:sldId id="304" r:id="rId4"/>
    <p:sldId id="335" r:id="rId5"/>
    <p:sldId id="353" r:id="rId6"/>
    <p:sldId id="350" r:id="rId7"/>
    <p:sldId id="352" r:id="rId8"/>
    <p:sldId id="351" r:id="rId9"/>
    <p:sldId id="354" r:id="rId10"/>
    <p:sldId id="355" r:id="rId11"/>
    <p:sldId id="356" r:id="rId12"/>
    <p:sldId id="358" r:id="rId13"/>
    <p:sldId id="30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DAD3"/>
    <a:srgbClr val="FCEC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300" autoAdjust="0"/>
    <p:restoredTop sz="94660"/>
  </p:normalViewPr>
  <p:slideViewPr>
    <p:cSldViewPr snapToGrid="0">
      <p:cViewPr varScale="1">
        <p:scale>
          <a:sx n="77" d="100"/>
          <a:sy n="77" d="100"/>
        </p:scale>
        <p:origin x="1210"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30BFA-E888-4430-9DA7-CD0C78BCA0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6F4765-2046-4D3F-BADA-336A1493C1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DECBDB-546F-40F7-A8F3-A7B387C58118}"/>
              </a:ext>
            </a:extLst>
          </p:cNvPr>
          <p:cNvSpPr>
            <a:spLocks noGrp="1"/>
          </p:cNvSpPr>
          <p:nvPr>
            <p:ph type="dt" sz="half" idx="10"/>
          </p:nvPr>
        </p:nvSpPr>
        <p:spPr/>
        <p:txBody>
          <a:bodyPr/>
          <a:lstStyle/>
          <a:p>
            <a:fld id="{789F2416-6538-40E9-9D7E-267F6011348A}" type="datetimeFigureOut">
              <a:rPr lang="en-US" smtClean="0"/>
              <a:t>7/11/2023</a:t>
            </a:fld>
            <a:endParaRPr lang="en-US"/>
          </a:p>
        </p:txBody>
      </p:sp>
      <p:sp>
        <p:nvSpPr>
          <p:cNvPr id="5" name="Footer Placeholder 4">
            <a:extLst>
              <a:ext uri="{FF2B5EF4-FFF2-40B4-BE49-F238E27FC236}">
                <a16:creationId xmlns:a16="http://schemas.microsoft.com/office/drawing/2014/main" id="{C683AC14-1F34-446A-8C4E-EDC39BF871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A9C2D1-1ED6-4F1E-AF40-8FAACE24B261}"/>
              </a:ext>
            </a:extLst>
          </p:cNvPr>
          <p:cNvSpPr>
            <a:spLocks noGrp="1"/>
          </p:cNvSpPr>
          <p:nvPr>
            <p:ph type="sldNum" sz="quarter" idx="12"/>
          </p:nvPr>
        </p:nvSpPr>
        <p:spPr/>
        <p:txBody>
          <a:bodyPr/>
          <a:lstStyle/>
          <a:p>
            <a:fld id="{399714F7-CFD2-4832-BC15-7EF6EA7535FA}" type="slidenum">
              <a:rPr lang="en-US" smtClean="0"/>
              <a:t>‹#›</a:t>
            </a:fld>
            <a:endParaRPr lang="en-US"/>
          </a:p>
        </p:txBody>
      </p:sp>
    </p:spTree>
    <p:extLst>
      <p:ext uri="{BB962C8B-B14F-4D97-AF65-F5344CB8AC3E}">
        <p14:creationId xmlns:p14="http://schemas.microsoft.com/office/powerpoint/2010/main" val="3295324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32C4C-83F4-43EF-B03A-44C9CE3FB8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78DE7B-48D8-4A53-8412-1ED3CAACBF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A6D2E6-C9F7-46C6-9160-D871C023E8A3}"/>
              </a:ext>
            </a:extLst>
          </p:cNvPr>
          <p:cNvSpPr>
            <a:spLocks noGrp="1"/>
          </p:cNvSpPr>
          <p:nvPr>
            <p:ph type="dt" sz="half" idx="10"/>
          </p:nvPr>
        </p:nvSpPr>
        <p:spPr/>
        <p:txBody>
          <a:bodyPr/>
          <a:lstStyle/>
          <a:p>
            <a:fld id="{789F2416-6538-40E9-9D7E-267F6011348A}" type="datetimeFigureOut">
              <a:rPr lang="en-US" smtClean="0"/>
              <a:t>7/11/2023</a:t>
            </a:fld>
            <a:endParaRPr lang="en-US"/>
          </a:p>
        </p:txBody>
      </p:sp>
      <p:sp>
        <p:nvSpPr>
          <p:cNvPr id="5" name="Footer Placeholder 4">
            <a:extLst>
              <a:ext uri="{FF2B5EF4-FFF2-40B4-BE49-F238E27FC236}">
                <a16:creationId xmlns:a16="http://schemas.microsoft.com/office/drawing/2014/main" id="{7C6EB6B9-96B3-479A-BEFB-4B89BD081B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FA3805-1C04-46E8-AA2D-6065E1FFE2BD}"/>
              </a:ext>
            </a:extLst>
          </p:cNvPr>
          <p:cNvSpPr>
            <a:spLocks noGrp="1"/>
          </p:cNvSpPr>
          <p:nvPr>
            <p:ph type="sldNum" sz="quarter" idx="12"/>
          </p:nvPr>
        </p:nvSpPr>
        <p:spPr/>
        <p:txBody>
          <a:bodyPr/>
          <a:lstStyle/>
          <a:p>
            <a:fld id="{399714F7-CFD2-4832-BC15-7EF6EA7535FA}" type="slidenum">
              <a:rPr lang="en-US" smtClean="0"/>
              <a:t>‹#›</a:t>
            </a:fld>
            <a:endParaRPr lang="en-US"/>
          </a:p>
        </p:txBody>
      </p:sp>
    </p:spTree>
    <p:extLst>
      <p:ext uri="{BB962C8B-B14F-4D97-AF65-F5344CB8AC3E}">
        <p14:creationId xmlns:p14="http://schemas.microsoft.com/office/powerpoint/2010/main" val="2703780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655EC5-9FDD-4ECF-8A18-15F0E44997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AE8E6E-2251-43AE-9F62-9A5F0796D9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74D623-AEB1-45F6-AA27-67C24B591FE6}"/>
              </a:ext>
            </a:extLst>
          </p:cNvPr>
          <p:cNvSpPr>
            <a:spLocks noGrp="1"/>
          </p:cNvSpPr>
          <p:nvPr>
            <p:ph type="dt" sz="half" idx="10"/>
          </p:nvPr>
        </p:nvSpPr>
        <p:spPr/>
        <p:txBody>
          <a:bodyPr/>
          <a:lstStyle/>
          <a:p>
            <a:fld id="{789F2416-6538-40E9-9D7E-267F6011348A}" type="datetimeFigureOut">
              <a:rPr lang="en-US" smtClean="0"/>
              <a:t>7/11/2023</a:t>
            </a:fld>
            <a:endParaRPr lang="en-US"/>
          </a:p>
        </p:txBody>
      </p:sp>
      <p:sp>
        <p:nvSpPr>
          <p:cNvPr id="5" name="Footer Placeholder 4">
            <a:extLst>
              <a:ext uri="{FF2B5EF4-FFF2-40B4-BE49-F238E27FC236}">
                <a16:creationId xmlns:a16="http://schemas.microsoft.com/office/drawing/2014/main" id="{583F33DB-C11B-4B55-A29D-212E4913F5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E263FF-2D6A-436C-A1B4-2DC0AB22DE44}"/>
              </a:ext>
            </a:extLst>
          </p:cNvPr>
          <p:cNvSpPr>
            <a:spLocks noGrp="1"/>
          </p:cNvSpPr>
          <p:nvPr>
            <p:ph type="sldNum" sz="quarter" idx="12"/>
          </p:nvPr>
        </p:nvSpPr>
        <p:spPr/>
        <p:txBody>
          <a:bodyPr/>
          <a:lstStyle/>
          <a:p>
            <a:fld id="{399714F7-CFD2-4832-BC15-7EF6EA7535FA}" type="slidenum">
              <a:rPr lang="en-US" smtClean="0"/>
              <a:t>‹#›</a:t>
            </a:fld>
            <a:endParaRPr lang="en-US"/>
          </a:p>
        </p:txBody>
      </p:sp>
    </p:spTree>
    <p:extLst>
      <p:ext uri="{BB962C8B-B14F-4D97-AF65-F5344CB8AC3E}">
        <p14:creationId xmlns:p14="http://schemas.microsoft.com/office/powerpoint/2010/main" val="2277873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FD38C-CC7B-42CC-9FCF-5B380D55CA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774780-85D7-48EB-A1A1-B8FB331DC3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3711BF-0605-48B1-9468-9FBA45796A33}"/>
              </a:ext>
            </a:extLst>
          </p:cNvPr>
          <p:cNvSpPr>
            <a:spLocks noGrp="1"/>
          </p:cNvSpPr>
          <p:nvPr>
            <p:ph type="dt" sz="half" idx="10"/>
          </p:nvPr>
        </p:nvSpPr>
        <p:spPr/>
        <p:txBody>
          <a:bodyPr/>
          <a:lstStyle/>
          <a:p>
            <a:fld id="{789F2416-6538-40E9-9D7E-267F6011348A}" type="datetimeFigureOut">
              <a:rPr lang="en-US" smtClean="0"/>
              <a:t>7/11/2023</a:t>
            </a:fld>
            <a:endParaRPr lang="en-US"/>
          </a:p>
        </p:txBody>
      </p:sp>
      <p:sp>
        <p:nvSpPr>
          <p:cNvPr id="5" name="Footer Placeholder 4">
            <a:extLst>
              <a:ext uri="{FF2B5EF4-FFF2-40B4-BE49-F238E27FC236}">
                <a16:creationId xmlns:a16="http://schemas.microsoft.com/office/drawing/2014/main" id="{974BBE6C-C379-40DC-8146-9F0A2FE3C9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60B693-C9B0-4F92-85A9-EA0D32248E93}"/>
              </a:ext>
            </a:extLst>
          </p:cNvPr>
          <p:cNvSpPr>
            <a:spLocks noGrp="1"/>
          </p:cNvSpPr>
          <p:nvPr>
            <p:ph type="sldNum" sz="quarter" idx="12"/>
          </p:nvPr>
        </p:nvSpPr>
        <p:spPr/>
        <p:txBody>
          <a:bodyPr/>
          <a:lstStyle/>
          <a:p>
            <a:fld id="{399714F7-CFD2-4832-BC15-7EF6EA7535FA}" type="slidenum">
              <a:rPr lang="en-US" smtClean="0"/>
              <a:t>‹#›</a:t>
            </a:fld>
            <a:endParaRPr lang="en-US"/>
          </a:p>
        </p:txBody>
      </p:sp>
    </p:spTree>
    <p:extLst>
      <p:ext uri="{BB962C8B-B14F-4D97-AF65-F5344CB8AC3E}">
        <p14:creationId xmlns:p14="http://schemas.microsoft.com/office/powerpoint/2010/main" val="2296435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AE815-1CD4-4ED8-899F-86F4FF26CF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4D70E8-A243-4C19-A505-3B82513311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118B1C-CC16-4954-9F0D-2173D763B3CE}"/>
              </a:ext>
            </a:extLst>
          </p:cNvPr>
          <p:cNvSpPr>
            <a:spLocks noGrp="1"/>
          </p:cNvSpPr>
          <p:nvPr>
            <p:ph type="dt" sz="half" idx="10"/>
          </p:nvPr>
        </p:nvSpPr>
        <p:spPr/>
        <p:txBody>
          <a:bodyPr/>
          <a:lstStyle/>
          <a:p>
            <a:fld id="{789F2416-6538-40E9-9D7E-267F6011348A}" type="datetimeFigureOut">
              <a:rPr lang="en-US" smtClean="0"/>
              <a:t>7/11/2023</a:t>
            </a:fld>
            <a:endParaRPr lang="en-US"/>
          </a:p>
        </p:txBody>
      </p:sp>
      <p:sp>
        <p:nvSpPr>
          <p:cNvPr id="5" name="Footer Placeholder 4">
            <a:extLst>
              <a:ext uri="{FF2B5EF4-FFF2-40B4-BE49-F238E27FC236}">
                <a16:creationId xmlns:a16="http://schemas.microsoft.com/office/drawing/2014/main" id="{8719FF73-B74E-4166-953C-4FE05947E4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D27910-0DD0-46C9-AD03-031972A321C0}"/>
              </a:ext>
            </a:extLst>
          </p:cNvPr>
          <p:cNvSpPr>
            <a:spLocks noGrp="1"/>
          </p:cNvSpPr>
          <p:nvPr>
            <p:ph type="sldNum" sz="quarter" idx="12"/>
          </p:nvPr>
        </p:nvSpPr>
        <p:spPr/>
        <p:txBody>
          <a:bodyPr/>
          <a:lstStyle/>
          <a:p>
            <a:fld id="{399714F7-CFD2-4832-BC15-7EF6EA7535FA}" type="slidenum">
              <a:rPr lang="en-US" smtClean="0"/>
              <a:t>‹#›</a:t>
            </a:fld>
            <a:endParaRPr lang="en-US"/>
          </a:p>
        </p:txBody>
      </p:sp>
    </p:spTree>
    <p:extLst>
      <p:ext uri="{BB962C8B-B14F-4D97-AF65-F5344CB8AC3E}">
        <p14:creationId xmlns:p14="http://schemas.microsoft.com/office/powerpoint/2010/main" val="1578916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BEF34-015A-4FD5-A354-F5BDF76598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E0A516-4587-4E2B-BDE0-93DCABA583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C17FD8-B829-4DE9-84DC-289DAE184F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B5FFF6-EF1E-4770-BF82-84CDD677B764}"/>
              </a:ext>
            </a:extLst>
          </p:cNvPr>
          <p:cNvSpPr>
            <a:spLocks noGrp="1"/>
          </p:cNvSpPr>
          <p:nvPr>
            <p:ph type="dt" sz="half" idx="10"/>
          </p:nvPr>
        </p:nvSpPr>
        <p:spPr/>
        <p:txBody>
          <a:bodyPr/>
          <a:lstStyle/>
          <a:p>
            <a:fld id="{789F2416-6538-40E9-9D7E-267F6011348A}" type="datetimeFigureOut">
              <a:rPr lang="en-US" smtClean="0"/>
              <a:t>7/11/2023</a:t>
            </a:fld>
            <a:endParaRPr lang="en-US"/>
          </a:p>
        </p:txBody>
      </p:sp>
      <p:sp>
        <p:nvSpPr>
          <p:cNvPr id="6" name="Footer Placeholder 5">
            <a:extLst>
              <a:ext uri="{FF2B5EF4-FFF2-40B4-BE49-F238E27FC236}">
                <a16:creationId xmlns:a16="http://schemas.microsoft.com/office/drawing/2014/main" id="{207F929C-7F88-4BF1-AB16-2998402B55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EE6C8A-805A-446A-8B9B-D468AE08F708}"/>
              </a:ext>
            </a:extLst>
          </p:cNvPr>
          <p:cNvSpPr>
            <a:spLocks noGrp="1"/>
          </p:cNvSpPr>
          <p:nvPr>
            <p:ph type="sldNum" sz="quarter" idx="12"/>
          </p:nvPr>
        </p:nvSpPr>
        <p:spPr/>
        <p:txBody>
          <a:bodyPr/>
          <a:lstStyle/>
          <a:p>
            <a:fld id="{399714F7-CFD2-4832-BC15-7EF6EA7535FA}" type="slidenum">
              <a:rPr lang="en-US" smtClean="0"/>
              <a:t>‹#›</a:t>
            </a:fld>
            <a:endParaRPr lang="en-US"/>
          </a:p>
        </p:txBody>
      </p:sp>
    </p:spTree>
    <p:extLst>
      <p:ext uri="{BB962C8B-B14F-4D97-AF65-F5344CB8AC3E}">
        <p14:creationId xmlns:p14="http://schemas.microsoft.com/office/powerpoint/2010/main" val="53805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AC4EB-0018-4C96-8802-3780F34F62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66F20C-DC3A-4F51-B526-A073B45980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E055BF-9736-484E-97D4-9D2E5C606D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C30098-E218-46E3-BC03-8B82778059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CD8D86-67CA-42E0-8F14-4A027C1ED4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1D92C1-5610-47A3-94AF-555DE1CE7F9B}"/>
              </a:ext>
            </a:extLst>
          </p:cNvPr>
          <p:cNvSpPr>
            <a:spLocks noGrp="1"/>
          </p:cNvSpPr>
          <p:nvPr>
            <p:ph type="dt" sz="half" idx="10"/>
          </p:nvPr>
        </p:nvSpPr>
        <p:spPr/>
        <p:txBody>
          <a:bodyPr/>
          <a:lstStyle/>
          <a:p>
            <a:fld id="{789F2416-6538-40E9-9D7E-267F6011348A}" type="datetimeFigureOut">
              <a:rPr lang="en-US" smtClean="0"/>
              <a:t>7/11/2023</a:t>
            </a:fld>
            <a:endParaRPr lang="en-US"/>
          </a:p>
        </p:txBody>
      </p:sp>
      <p:sp>
        <p:nvSpPr>
          <p:cNvPr id="8" name="Footer Placeholder 7">
            <a:extLst>
              <a:ext uri="{FF2B5EF4-FFF2-40B4-BE49-F238E27FC236}">
                <a16:creationId xmlns:a16="http://schemas.microsoft.com/office/drawing/2014/main" id="{4C561F3A-2B1A-4B04-B6B4-0E4A1183B0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ACDFE7-5746-4D42-9682-FAE83089BC40}"/>
              </a:ext>
            </a:extLst>
          </p:cNvPr>
          <p:cNvSpPr>
            <a:spLocks noGrp="1"/>
          </p:cNvSpPr>
          <p:nvPr>
            <p:ph type="sldNum" sz="quarter" idx="12"/>
          </p:nvPr>
        </p:nvSpPr>
        <p:spPr/>
        <p:txBody>
          <a:bodyPr/>
          <a:lstStyle/>
          <a:p>
            <a:fld id="{399714F7-CFD2-4832-BC15-7EF6EA7535FA}" type="slidenum">
              <a:rPr lang="en-US" smtClean="0"/>
              <a:t>‹#›</a:t>
            </a:fld>
            <a:endParaRPr lang="en-US"/>
          </a:p>
        </p:txBody>
      </p:sp>
    </p:spTree>
    <p:extLst>
      <p:ext uri="{BB962C8B-B14F-4D97-AF65-F5344CB8AC3E}">
        <p14:creationId xmlns:p14="http://schemas.microsoft.com/office/powerpoint/2010/main" val="671734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0180F-F769-4CCB-AFAC-907C33D53D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BF4DE5-CB75-422D-B3C4-B7F05B40D0B7}"/>
              </a:ext>
            </a:extLst>
          </p:cNvPr>
          <p:cNvSpPr>
            <a:spLocks noGrp="1"/>
          </p:cNvSpPr>
          <p:nvPr>
            <p:ph type="dt" sz="half" idx="10"/>
          </p:nvPr>
        </p:nvSpPr>
        <p:spPr/>
        <p:txBody>
          <a:bodyPr/>
          <a:lstStyle/>
          <a:p>
            <a:fld id="{789F2416-6538-40E9-9D7E-267F6011348A}" type="datetimeFigureOut">
              <a:rPr lang="en-US" smtClean="0"/>
              <a:t>7/11/2023</a:t>
            </a:fld>
            <a:endParaRPr lang="en-US"/>
          </a:p>
        </p:txBody>
      </p:sp>
      <p:sp>
        <p:nvSpPr>
          <p:cNvPr id="4" name="Footer Placeholder 3">
            <a:extLst>
              <a:ext uri="{FF2B5EF4-FFF2-40B4-BE49-F238E27FC236}">
                <a16:creationId xmlns:a16="http://schemas.microsoft.com/office/drawing/2014/main" id="{6F58E9D1-A925-4E7B-8941-5455652441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294C03-5DAD-42F5-9DEE-99E6AF18FECF}"/>
              </a:ext>
            </a:extLst>
          </p:cNvPr>
          <p:cNvSpPr>
            <a:spLocks noGrp="1"/>
          </p:cNvSpPr>
          <p:nvPr>
            <p:ph type="sldNum" sz="quarter" idx="12"/>
          </p:nvPr>
        </p:nvSpPr>
        <p:spPr/>
        <p:txBody>
          <a:bodyPr/>
          <a:lstStyle/>
          <a:p>
            <a:fld id="{399714F7-CFD2-4832-BC15-7EF6EA7535FA}" type="slidenum">
              <a:rPr lang="en-US" smtClean="0"/>
              <a:t>‹#›</a:t>
            </a:fld>
            <a:endParaRPr lang="en-US"/>
          </a:p>
        </p:txBody>
      </p:sp>
    </p:spTree>
    <p:extLst>
      <p:ext uri="{BB962C8B-B14F-4D97-AF65-F5344CB8AC3E}">
        <p14:creationId xmlns:p14="http://schemas.microsoft.com/office/powerpoint/2010/main" val="1135738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ED8CA1-223A-4613-8D8C-A635E8B1A0C1}"/>
              </a:ext>
            </a:extLst>
          </p:cNvPr>
          <p:cNvSpPr>
            <a:spLocks noGrp="1"/>
          </p:cNvSpPr>
          <p:nvPr>
            <p:ph type="dt" sz="half" idx="10"/>
          </p:nvPr>
        </p:nvSpPr>
        <p:spPr/>
        <p:txBody>
          <a:bodyPr/>
          <a:lstStyle/>
          <a:p>
            <a:fld id="{789F2416-6538-40E9-9D7E-267F6011348A}" type="datetimeFigureOut">
              <a:rPr lang="en-US" smtClean="0"/>
              <a:t>7/11/2023</a:t>
            </a:fld>
            <a:endParaRPr lang="en-US"/>
          </a:p>
        </p:txBody>
      </p:sp>
      <p:sp>
        <p:nvSpPr>
          <p:cNvPr id="3" name="Footer Placeholder 2">
            <a:extLst>
              <a:ext uri="{FF2B5EF4-FFF2-40B4-BE49-F238E27FC236}">
                <a16:creationId xmlns:a16="http://schemas.microsoft.com/office/drawing/2014/main" id="{F853ED7F-433D-4366-BE5F-6CEC076B8C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CDB96E-7E7A-4505-9596-3B299DC3D739}"/>
              </a:ext>
            </a:extLst>
          </p:cNvPr>
          <p:cNvSpPr>
            <a:spLocks noGrp="1"/>
          </p:cNvSpPr>
          <p:nvPr>
            <p:ph type="sldNum" sz="quarter" idx="12"/>
          </p:nvPr>
        </p:nvSpPr>
        <p:spPr/>
        <p:txBody>
          <a:bodyPr/>
          <a:lstStyle/>
          <a:p>
            <a:fld id="{399714F7-CFD2-4832-BC15-7EF6EA7535FA}" type="slidenum">
              <a:rPr lang="en-US" smtClean="0"/>
              <a:t>‹#›</a:t>
            </a:fld>
            <a:endParaRPr lang="en-US"/>
          </a:p>
        </p:txBody>
      </p:sp>
    </p:spTree>
    <p:extLst>
      <p:ext uri="{BB962C8B-B14F-4D97-AF65-F5344CB8AC3E}">
        <p14:creationId xmlns:p14="http://schemas.microsoft.com/office/powerpoint/2010/main" val="59116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F7A88-C5EA-4881-8420-8FB64A6CB8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09513D-65D3-4E7F-B010-3BCA79BCF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992063-13E4-44B5-AA54-E8897DF630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9FEAD3-C59B-47D8-8F30-C9391DEA54E6}"/>
              </a:ext>
            </a:extLst>
          </p:cNvPr>
          <p:cNvSpPr>
            <a:spLocks noGrp="1"/>
          </p:cNvSpPr>
          <p:nvPr>
            <p:ph type="dt" sz="half" idx="10"/>
          </p:nvPr>
        </p:nvSpPr>
        <p:spPr/>
        <p:txBody>
          <a:bodyPr/>
          <a:lstStyle/>
          <a:p>
            <a:fld id="{789F2416-6538-40E9-9D7E-267F6011348A}" type="datetimeFigureOut">
              <a:rPr lang="en-US" smtClean="0"/>
              <a:t>7/11/2023</a:t>
            </a:fld>
            <a:endParaRPr lang="en-US"/>
          </a:p>
        </p:txBody>
      </p:sp>
      <p:sp>
        <p:nvSpPr>
          <p:cNvPr id="6" name="Footer Placeholder 5">
            <a:extLst>
              <a:ext uri="{FF2B5EF4-FFF2-40B4-BE49-F238E27FC236}">
                <a16:creationId xmlns:a16="http://schemas.microsoft.com/office/drawing/2014/main" id="{5103BABB-C113-47BA-99B6-2283D9F604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59A31B-41CA-4AD6-9101-FBB9307CADA6}"/>
              </a:ext>
            </a:extLst>
          </p:cNvPr>
          <p:cNvSpPr>
            <a:spLocks noGrp="1"/>
          </p:cNvSpPr>
          <p:nvPr>
            <p:ph type="sldNum" sz="quarter" idx="12"/>
          </p:nvPr>
        </p:nvSpPr>
        <p:spPr/>
        <p:txBody>
          <a:bodyPr/>
          <a:lstStyle/>
          <a:p>
            <a:fld id="{399714F7-CFD2-4832-BC15-7EF6EA7535FA}" type="slidenum">
              <a:rPr lang="en-US" smtClean="0"/>
              <a:t>‹#›</a:t>
            </a:fld>
            <a:endParaRPr lang="en-US"/>
          </a:p>
        </p:txBody>
      </p:sp>
    </p:spTree>
    <p:extLst>
      <p:ext uri="{BB962C8B-B14F-4D97-AF65-F5344CB8AC3E}">
        <p14:creationId xmlns:p14="http://schemas.microsoft.com/office/powerpoint/2010/main" val="1949024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3BA1C-5E18-40F6-8389-09121EB268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0A2AC8-39F8-45F6-97C6-4375E2E09E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E05A50-84EF-4B7C-B708-ADD3DB341F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B8FDAF-A45C-41EC-ADAA-3A2BDF025A3D}"/>
              </a:ext>
            </a:extLst>
          </p:cNvPr>
          <p:cNvSpPr>
            <a:spLocks noGrp="1"/>
          </p:cNvSpPr>
          <p:nvPr>
            <p:ph type="dt" sz="half" idx="10"/>
          </p:nvPr>
        </p:nvSpPr>
        <p:spPr/>
        <p:txBody>
          <a:bodyPr/>
          <a:lstStyle/>
          <a:p>
            <a:fld id="{789F2416-6538-40E9-9D7E-267F6011348A}" type="datetimeFigureOut">
              <a:rPr lang="en-US" smtClean="0"/>
              <a:t>7/11/2023</a:t>
            </a:fld>
            <a:endParaRPr lang="en-US"/>
          </a:p>
        </p:txBody>
      </p:sp>
      <p:sp>
        <p:nvSpPr>
          <p:cNvPr id="6" name="Footer Placeholder 5">
            <a:extLst>
              <a:ext uri="{FF2B5EF4-FFF2-40B4-BE49-F238E27FC236}">
                <a16:creationId xmlns:a16="http://schemas.microsoft.com/office/drawing/2014/main" id="{DF4E5982-6B7F-4665-91F4-E2B3B93100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CFCC7A-6227-48ED-9F2F-402AD9236683}"/>
              </a:ext>
            </a:extLst>
          </p:cNvPr>
          <p:cNvSpPr>
            <a:spLocks noGrp="1"/>
          </p:cNvSpPr>
          <p:nvPr>
            <p:ph type="sldNum" sz="quarter" idx="12"/>
          </p:nvPr>
        </p:nvSpPr>
        <p:spPr/>
        <p:txBody>
          <a:bodyPr/>
          <a:lstStyle/>
          <a:p>
            <a:fld id="{399714F7-CFD2-4832-BC15-7EF6EA7535FA}" type="slidenum">
              <a:rPr lang="en-US" smtClean="0"/>
              <a:t>‹#›</a:t>
            </a:fld>
            <a:endParaRPr lang="en-US"/>
          </a:p>
        </p:txBody>
      </p:sp>
    </p:spTree>
    <p:extLst>
      <p:ext uri="{BB962C8B-B14F-4D97-AF65-F5344CB8AC3E}">
        <p14:creationId xmlns:p14="http://schemas.microsoft.com/office/powerpoint/2010/main" val="3048873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32D310-792F-4F6B-9387-AD31F7FD05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DA7489-6E76-49FF-B24B-D426BDDCC6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7CBD49-C347-453C-B9A1-9A2CB348FE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9F2416-6538-40E9-9D7E-267F6011348A}" type="datetimeFigureOut">
              <a:rPr lang="en-US" smtClean="0"/>
              <a:t>7/11/2023</a:t>
            </a:fld>
            <a:endParaRPr lang="en-US"/>
          </a:p>
        </p:txBody>
      </p:sp>
      <p:sp>
        <p:nvSpPr>
          <p:cNvPr id="5" name="Footer Placeholder 4">
            <a:extLst>
              <a:ext uri="{FF2B5EF4-FFF2-40B4-BE49-F238E27FC236}">
                <a16:creationId xmlns:a16="http://schemas.microsoft.com/office/drawing/2014/main" id="{057760AA-080D-4D64-9CB1-A82A5F1D86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AF736E-BC4B-4C73-B130-DFD9CD554C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9714F7-CFD2-4832-BC15-7EF6EA7535FA}" type="slidenum">
              <a:rPr lang="en-US" smtClean="0"/>
              <a:t>‹#›</a:t>
            </a:fld>
            <a:endParaRPr lang="en-US"/>
          </a:p>
        </p:txBody>
      </p:sp>
    </p:spTree>
    <p:extLst>
      <p:ext uri="{BB962C8B-B14F-4D97-AF65-F5344CB8AC3E}">
        <p14:creationId xmlns:p14="http://schemas.microsoft.com/office/powerpoint/2010/main" val="4118768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1D4A38-6407-4A1E-9E4A-B121237B20A2}"/>
              </a:ext>
            </a:extLst>
          </p:cNvPr>
          <p:cNvSpPr txBox="1"/>
          <p:nvPr/>
        </p:nvSpPr>
        <p:spPr>
          <a:xfrm>
            <a:off x="614180" y="4199059"/>
            <a:ext cx="6744346" cy="892552"/>
          </a:xfrm>
          <a:prstGeom prst="rect">
            <a:avLst/>
          </a:prstGeom>
          <a:noFill/>
        </p:spPr>
        <p:txBody>
          <a:bodyPr wrap="none" rtlCol="0">
            <a:spAutoFit/>
          </a:bodyPr>
          <a:lstStyle/>
          <a:p>
            <a:pPr algn="r"/>
            <a:r>
              <a:rPr lang="en-US" sz="3200" b="1">
                <a:effectLst>
                  <a:outerShdw blurRad="38100" dist="38100" dir="2700000" algn="tl">
                    <a:srgbClr val="000000">
                      <a:alpha val="43137"/>
                    </a:srgbClr>
                  </a:outerShdw>
                </a:effectLst>
                <a:latin typeface="Bahnschrift SemiBold" panose="020B0502040204020203" pitchFamily="34" charset="0"/>
              </a:rPr>
              <a:t>PERTEMUAN 13</a:t>
            </a:r>
          </a:p>
          <a:p>
            <a:pPr algn="r"/>
            <a:r>
              <a:rPr lang="sv-SE" sz="2000" b="1">
                <a:effectLst/>
                <a:latin typeface="Times New Roman" panose="02020603050405020304" pitchFamily="18" charset="0"/>
                <a:ea typeface="Times New Roman" panose="02020603050405020304" pitchFamily="18" charset="0"/>
              </a:rPr>
              <a:t>Mahasiswa mampu mengolah data dengan pemrosesan text</a:t>
            </a:r>
            <a:r>
              <a:rPr lang="en-US" sz="2000" b="1">
                <a:effectLst>
                  <a:outerShdw blurRad="38100" dist="38100" dir="2700000" algn="tl">
                    <a:srgbClr val="000000">
                      <a:alpha val="43137"/>
                    </a:srgbClr>
                  </a:outerShdw>
                </a:effectLst>
                <a:latin typeface="Bahnschrift SemiBold" panose="020B0502040204020203" pitchFamily="34" charset="0"/>
              </a:rPr>
              <a:t>.</a:t>
            </a:r>
          </a:p>
        </p:txBody>
      </p:sp>
      <p:pic>
        <p:nvPicPr>
          <p:cNvPr id="3" name="Picture 2">
            <a:extLst>
              <a:ext uri="{FF2B5EF4-FFF2-40B4-BE49-F238E27FC236}">
                <a16:creationId xmlns:a16="http://schemas.microsoft.com/office/drawing/2014/main" id="{FDE47D23-13F8-464C-9969-4ED27EE514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9615" y="3429000"/>
            <a:ext cx="4352385" cy="3325222"/>
          </a:xfrm>
          <a:prstGeom prst="rect">
            <a:avLst/>
          </a:prstGeom>
        </p:spPr>
      </p:pic>
      <p:sp>
        <p:nvSpPr>
          <p:cNvPr id="2" name="TextBox 1">
            <a:extLst>
              <a:ext uri="{FF2B5EF4-FFF2-40B4-BE49-F238E27FC236}">
                <a16:creationId xmlns:a16="http://schemas.microsoft.com/office/drawing/2014/main" id="{A191AED8-B7F9-5D49-C5A8-AE87BA65568F}"/>
              </a:ext>
            </a:extLst>
          </p:cNvPr>
          <p:cNvSpPr txBox="1"/>
          <p:nvPr/>
        </p:nvSpPr>
        <p:spPr>
          <a:xfrm>
            <a:off x="441898" y="3136612"/>
            <a:ext cx="3278462" cy="584775"/>
          </a:xfrm>
          <a:prstGeom prst="rect">
            <a:avLst/>
          </a:prstGeom>
          <a:noFill/>
        </p:spPr>
        <p:txBody>
          <a:bodyPr wrap="none" rtlCol="0">
            <a:spAutoFit/>
          </a:bodyPr>
          <a:lstStyle/>
          <a:p>
            <a:pPr algn="r"/>
            <a:r>
              <a:rPr lang="en-US" sz="3200" b="1">
                <a:effectLst>
                  <a:outerShdw blurRad="38100" dist="38100" dir="2700000" algn="tl">
                    <a:srgbClr val="000000">
                      <a:alpha val="43137"/>
                    </a:srgbClr>
                  </a:outerShdw>
                </a:effectLst>
                <a:latin typeface="Bahnschrift SemiBold" panose="020B0502040204020203" pitchFamily="34" charset="0"/>
              </a:rPr>
              <a:t>DEEP LEARNING</a:t>
            </a:r>
          </a:p>
        </p:txBody>
      </p:sp>
    </p:spTree>
    <p:extLst>
      <p:ext uri="{BB962C8B-B14F-4D97-AF65-F5344CB8AC3E}">
        <p14:creationId xmlns:p14="http://schemas.microsoft.com/office/powerpoint/2010/main" val="3740579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4770EC-1AE4-9CC8-9EA3-A9AF2A0986A0}"/>
              </a:ext>
            </a:extLst>
          </p:cNvPr>
          <p:cNvSpPr txBox="1"/>
          <p:nvPr/>
        </p:nvSpPr>
        <p:spPr>
          <a:xfrm>
            <a:off x="688457" y="1209738"/>
            <a:ext cx="10156751" cy="709233"/>
          </a:xfrm>
          <a:prstGeom prst="rect">
            <a:avLst/>
          </a:prstGeom>
          <a:noFill/>
        </p:spPr>
        <p:txBody>
          <a:bodyPr wrap="square">
            <a:spAutoFit/>
          </a:bodyPr>
          <a:lstStyle/>
          <a:p>
            <a:pPr marL="540385" algn="just">
              <a:lnSpc>
                <a:spcPct val="115000"/>
              </a:lnSpc>
            </a:pPr>
            <a:r>
              <a:rPr lang="en-US" sz="1800" b="1">
                <a:solidFill>
                  <a:srgbClr val="000000"/>
                </a:solidFill>
                <a:effectLst/>
                <a:latin typeface="Times New Roman" panose="02020603050405020304" pitchFamily="18" charset="0"/>
                <a:ea typeface="Times New Roman" panose="02020603050405020304" pitchFamily="18" charset="0"/>
              </a:rPr>
              <a:t>Data Preparation</a:t>
            </a:r>
            <a:endParaRPr lang="id-ID" sz="1800">
              <a:effectLst/>
              <a:latin typeface="Times New Roman" panose="02020603050405020304" pitchFamily="18" charset="0"/>
              <a:ea typeface="Times New Roman" panose="02020603050405020304" pitchFamily="18" charset="0"/>
            </a:endParaRPr>
          </a:p>
          <a:p>
            <a:pPr marL="540385" algn="just">
              <a:lnSpc>
                <a:spcPct val="115000"/>
              </a:lnSpc>
            </a:pPr>
            <a:r>
              <a:rPr lang="en-US" sz="1800">
                <a:solidFill>
                  <a:srgbClr val="000000"/>
                </a:solidFill>
                <a:effectLst/>
                <a:latin typeface="Constantia" panose="02030602050306030303" pitchFamily="18" charset="0"/>
                <a:ea typeface="Times New Roman" panose="02020603050405020304" pitchFamily="18" charset="0"/>
              </a:rPr>
              <a:t>Sekarang kita memuat file json dan mengekstrak data yang diperlukan</a:t>
            </a:r>
            <a:endParaRPr lang="id-ID" sz="180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7EB30A8F-CFC8-8867-3CCB-B04AB32F88CE}"/>
              </a:ext>
            </a:extLst>
          </p:cNvPr>
          <p:cNvPicPr>
            <a:picLocks noChangeAspect="1"/>
          </p:cNvPicPr>
          <p:nvPr/>
        </p:nvPicPr>
        <p:blipFill>
          <a:blip r:embed="rId3"/>
          <a:stretch>
            <a:fillRect/>
          </a:stretch>
        </p:blipFill>
        <p:spPr>
          <a:xfrm>
            <a:off x="1301381" y="1999364"/>
            <a:ext cx="6229350" cy="2476500"/>
          </a:xfrm>
          <a:prstGeom prst="rect">
            <a:avLst/>
          </a:prstGeom>
        </p:spPr>
      </p:pic>
    </p:spTree>
    <p:extLst>
      <p:ext uri="{BB962C8B-B14F-4D97-AF65-F5344CB8AC3E}">
        <p14:creationId xmlns:p14="http://schemas.microsoft.com/office/powerpoint/2010/main" val="2011271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4770EC-1AE4-9CC8-9EA3-A9AF2A0986A0}"/>
              </a:ext>
            </a:extLst>
          </p:cNvPr>
          <p:cNvSpPr txBox="1"/>
          <p:nvPr/>
        </p:nvSpPr>
        <p:spPr>
          <a:xfrm>
            <a:off x="890475" y="1135310"/>
            <a:ext cx="10156751" cy="923330"/>
          </a:xfrm>
          <a:prstGeom prst="rect">
            <a:avLst/>
          </a:prstGeom>
          <a:noFill/>
        </p:spPr>
        <p:txBody>
          <a:bodyPr wrap="square">
            <a:spAutoFit/>
          </a:bodyPr>
          <a:lstStyle/>
          <a:p>
            <a:r>
              <a:rPr lang="en-US" sz="1800" b="1">
                <a:effectLst/>
                <a:latin typeface="Constantia" panose="02030602050306030303" pitchFamily="18" charset="0"/>
                <a:ea typeface="Times New Roman" panose="02020603050405020304" pitchFamily="18" charset="0"/>
              </a:rPr>
              <a:t>Model Training</a:t>
            </a:r>
            <a:endParaRPr lang="en-US" b="1">
              <a:latin typeface="Times New Roman" panose="02020603050405020304" pitchFamily="18" charset="0"/>
              <a:ea typeface="Times New Roman" panose="02020603050405020304" pitchFamily="18" charset="0"/>
            </a:endParaRPr>
          </a:p>
          <a:p>
            <a:r>
              <a:rPr lang="en-US" sz="1800">
                <a:solidFill>
                  <a:srgbClr val="000000"/>
                </a:solidFill>
                <a:effectLst/>
                <a:latin typeface="Constantia" panose="02030602050306030303" pitchFamily="18" charset="0"/>
                <a:ea typeface="Times New Roman" panose="02020603050405020304" pitchFamily="18" charset="0"/>
              </a:rPr>
              <a:t>Mari kita definisikan arsitektur Jaringan Saraf kita untuk model yang diusulkan dan untuk itu kita menggunakan kelas model "Sequential" dari Keras</a:t>
            </a:r>
            <a:endParaRPr lang="id-ID" sz="180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1545B304-3B54-F43D-E7DE-59E262A5F3D5}"/>
              </a:ext>
            </a:extLst>
          </p:cNvPr>
          <p:cNvPicPr>
            <a:picLocks noChangeAspect="1"/>
          </p:cNvPicPr>
          <p:nvPr/>
        </p:nvPicPr>
        <p:blipFill>
          <a:blip r:embed="rId3"/>
          <a:stretch>
            <a:fillRect/>
          </a:stretch>
        </p:blipFill>
        <p:spPr>
          <a:xfrm>
            <a:off x="890475" y="2186873"/>
            <a:ext cx="6858000" cy="1952625"/>
          </a:xfrm>
          <a:prstGeom prst="rect">
            <a:avLst/>
          </a:prstGeom>
        </p:spPr>
      </p:pic>
    </p:spTree>
    <p:extLst>
      <p:ext uri="{BB962C8B-B14F-4D97-AF65-F5344CB8AC3E}">
        <p14:creationId xmlns:p14="http://schemas.microsoft.com/office/powerpoint/2010/main" val="3709578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4770EC-1AE4-9CC8-9EA3-A9AF2A0986A0}"/>
              </a:ext>
            </a:extLst>
          </p:cNvPr>
          <p:cNvSpPr txBox="1"/>
          <p:nvPr/>
        </p:nvSpPr>
        <p:spPr>
          <a:xfrm>
            <a:off x="890475" y="1135310"/>
            <a:ext cx="10156751" cy="1477328"/>
          </a:xfrm>
          <a:prstGeom prst="rect">
            <a:avLst/>
          </a:prstGeom>
          <a:noFill/>
        </p:spPr>
        <p:txBody>
          <a:bodyPr wrap="square">
            <a:spAutoFit/>
          </a:bodyPr>
          <a:lstStyle/>
          <a:p>
            <a:r>
              <a:rPr lang="en-US" sz="1800" b="1">
                <a:effectLst/>
                <a:latin typeface="Constantia" panose="02030602050306030303" pitchFamily="18" charset="0"/>
                <a:ea typeface="Times New Roman" panose="02020603050405020304" pitchFamily="18" charset="0"/>
              </a:rPr>
              <a:t>Model Training</a:t>
            </a:r>
            <a:endParaRPr lang="en-US" b="1">
              <a:latin typeface="Times New Roman" panose="02020603050405020304" pitchFamily="18" charset="0"/>
              <a:ea typeface="Times New Roman" panose="02020603050405020304" pitchFamily="18" charset="0"/>
            </a:endParaRPr>
          </a:p>
          <a:p>
            <a:r>
              <a:rPr lang="en-US" sz="1800">
                <a:solidFill>
                  <a:srgbClr val="000000"/>
                </a:solidFill>
                <a:effectLst/>
                <a:latin typeface="Constantia" panose="02030602050306030303" pitchFamily="18" charset="0"/>
                <a:ea typeface="Times New Roman" panose="02020603050405020304" pitchFamily="18" charset="0"/>
              </a:rPr>
              <a:t>Setelah pelatihan, lebih baik menyimpan semua file yang diperlukan untuk menggunakannya pada waktu inferensi. Sehingga kita menyimpan model yang dilatih, objek tokenizer yang dipasang dan objek encoder label yang dipasang.</a:t>
            </a:r>
          </a:p>
          <a:p>
            <a:endParaRPr lang="en-US" sz="1800">
              <a:solidFill>
                <a:srgbClr val="000000"/>
              </a:solidFill>
              <a:effectLst/>
              <a:latin typeface="Constantia" panose="02030602050306030303"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FAB0BA59-1678-E40E-9AB8-95743D5A0A32}"/>
              </a:ext>
            </a:extLst>
          </p:cNvPr>
          <p:cNvPicPr>
            <a:picLocks noChangeAspect="1"/>
          </p:cNvPicPr>
          <p:nvPr/>
        </p:nvPicPr>
        <p:blipFill>
          <a:blip r:embed="rId3"/>
          <a:stretch>
            <a:fillRect/>
          </a:stretch>
        </p:blipFill>
        <p:spPr>
          <a:xfrm>
            <a:off x="1237032" y="2528980"/>
            <a:ext cx="4858967" cy="3812314"/>
          </a:xfrm>
          <a:prstGeom prst="rect">
            <a:avLst/>
          </a:prstGeom>
        </p:spPr>
      </p:pic>
    </p:spTree>
    <p:extLst>
      <p:ext uri="{BB962C8B-B14F-4D97-AF65-F5344CB8AC3E}">
        <p14:creationId xmlns:p14="http://schemas.microsoft.com/office/powerpoint/2010/main" val="4060069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1514EE-0038-40C1-BE4B-3C020FFE214C}"/>
              </a:ext>
            </a:extLst>
          </p:cNvPr>
          <p:cNvSpPr txBox="1"/>
          <p:nvPr/>
        </p:nvSpPr>
        <p:spPr>
          <a:xfrm>
            <a:off x="4522492" y="2644170"/>
            <a:ext cx="2403222" cy="923330"/>
          </a:xfrm>
          <a:prstGeom prst="rect">
            <a:avLst/>
          </a:prstGeom>
          <a:noFill/>
        </p:spPr>
        <p:txBody>
          <a:bodyPr wrap="none" rtlCol="0">
            <a:spAutoFit/>
          </a:bodyPr>
          <a:lstStyle/>
          <a:p>
            <a:r>
              <a:rPr lang="en-US" sz="5400" b="1">
                <a:latin typeface="Gill Sans MT" panose="020B0502020104020203" pitchFamily="34" charset="0"/>
              </a:rPr>
              <a:t>Selesai</a:t>
            </a:r>
          </a:p>
        </p:txBody>
      </p:sp>
    </p:spTree>
    <p:extLst>
      <p:ext uri="{BB962C8B-B14F-4D97-AF65-F5344CB8AC3E}">
        <p14:creationId xmlns:p14="http://schemas.microsoft.com/office/powerpoint/2010/main" val="2753263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F525068-F27A-4956-9E2D-2EE14FBBD03B}"/>
              </a:ext>
            </a:extLst>
          </p:cNvPr>
          <p:cNvSpPr txBox="1"/>
          <p:nvPr/>
        </p:nvSpPr>
        <p:spPr>
          <a:xfrm>
            <a:off x="1335571" y="3429000"/>
            <a:ext cx="10064612" cy="584775"/>
          </a:xfrm>
          <a:prstGeom prst="rect">
            <a:avLst/>
          </a:prstGeom>
          <a:noFill/>
        </p:spPr>
        <p:txBody>
          <a:bodyPr wrap="square">
            <a:spAutoFit/>
          </a:bodyPr>
          <a:lstStyle/>
          <a:p>
            <a:pPr algn="ctr"/>
            <a:r>
              <a:rPr lang="id-ID" sz="2800" b="1">
                <a:latin typeface="Calisto MT" panose="02040603050505030304" pitchFamily="18" charset="0"/>
                <a:ea typeface="Adobe Fan Heiti Std B" panose="020B0700000000000000" pitchFamily="34" charset="-128"/>
              </a:rPr>
              <a:t>P</a:t>
            </a:r>
            <a:r>
              <a:rPr lang="en-US" sz="2800" b="1">
                <a:latin typeface="Calisto MT" panose="02040603050505030304" pitchFamily="18" charset="0"/>
                <a:ea typeface="Adobe Fan Heiti Std B" panose="020B0700000000000000" pitchFamily="34" charset="-128"/>
              </a:rPr>
              <a:t>engenalan</a:t>
            </a:r>
            <a:r>
              <a:rPr lang="id-ID" sz="2800" b="1">
                <a:latin typeface="Calisto MT" panose="02040603050505030304" pitchFamily="18" charset="0"/>
                <a:ea typeface="Adobe Fan Heiti Std B" panose="020B0700000000000000" pitchFamily="34" charset="-128"/>
              </a:rPr>
              <a:t> </a:t>
            </a:r>
            <a:r>
              <a:rPr lang="sv-SE" sz="1800" b="1">
                <a:effectLst/>
                <a:latin typeface="Times New Roman" panose="02020603050405020304" pitchFamily="18" charset="0"/>
                <a:ea typeface="Times New Roman" panose="02020603050405020304" pitchFamily="18" charset="0"/>
              </a:rPr>
              <a:t>mengolah data dengan pemrosesan text</a:t>
            </a:r>
            <a:r>
              <a:rPr lang="en-US" sz="3200" b="1" i="1">
                <a:effectLst/>
                <a:latin typeface="Times New Roman" panose="02020603050405020304" pitchFamily="18" charset="0"/>
                <a:ea typeface="Times New Roman" panose="02020603050405020304" pitchFamily="18" charset="0"/>
              </a:rPr>
              <a:t>.</a:t>
            </a:r>
            <a:endParaRPr lang="id-ID" sz="2800" b="1">
              <a:latin typeface="Calisto MT" panose="02040603050505030304" pitchFamily="18" charset="0"/>
              <a:ea typeface="Adobe Fan Heiti Std B" panose="020B0700000000000000" pitchFamily="34" charset="-128"/>
            </a:endParaRPr>
          </a:p>
        </p:txBody>
      </p:sp>
    </p:spTree>
    <p:extLst>
      <p:ext uri="{BB962C8B-B14F-4D97-AF65-F5344CB8AC3E}">
        <p14:creationId xmlns:p14="http://schemas.microsoft.com/office/powerpoint/2010/main" val="309418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F525068-F27A-4956-9E2D-2EE14FBBD03B}"/>
              </a:ext>
            </a:extLst>
          </p:cNvPr>
          <p:cNvSpPr txBox="1"/>
          <p:nvPr/>
        </p:nvSpPr>
        <p:spPr>
          <a:xfrm>
            <a:off x="928067" y="2343763"/>
            <a:ext cx="10064612" cy="523220"/>
          </a:xfrm>
          <a:prstGeom prst="rect">
            <a:avLst/>
          </a:prstGeom>
          <a:noFill/>
        </p:spPr>
        <p:txBody>
          <a:bodyPr wrap="square">
            <a:spAutoFit/>
          </a:bodyPr>
          <a:lstStyle/>
          <a:p>
            <a:pPr algn="ctr"/>
            <a:r>
              <a:rPr lang="sv-SE" sz="2800">
                <a:latin typeface="Calisto MT" panose="02040603050505030304" pitchFamily="18" charset="0"/>
                <a:ea typeface="Adobe Fan Heiti Std B" panose="020B0700000000000000" pitchFamily="34" charset="-128"/>
              </a:rPr>
              <a:t>Mahasiswa mampu mengolah data dengan pemrosesan text</a:t>
            </a:r>
            <a:endParaRPr lang="id-ID" sz="2800" i="1">
              <a:latin typeface="Calisto MT" panose="02040603050505030304" pitchFamily="18" charset="0"/>
              <a:ea typeface="Adobe Fan Heiti Std B" panose="020B0700000000000000" pitchFamily="34" charset="-128"/>
            </a:endParaRPr>
          </a:p>
        </p:txBody>
      </p:sp>
      <p:sp>
        <p:nvSpPr>
          <p:cNvPr id="4" name="TextBox 3">
            <a:extLst>
              <a:ext uri="{FF2B5EF4-FFF2-40B4-BE49-F238E27FC236}">
                <a16:creationId xmlns:a16="http://schemas.microsoft.com/office/drawing/2014/main" id="{EB9C7A11-2E1F-40B3-B354-6F4A85FCA059}"/>
              </a:ext>
            </a:extLst>
          </p:cNvPr>
          <p:cNvSpPr txBox="1"/>
          <p:nvPr/>
        </p:nvSpPr>
        <p:spPr>
          <a:xfrm>
            <a:off x="1866071" y="292411"/>
            <a:ext cx="6671642" cy="461665"/>
          </a:xfrm>
          <a:prstGeom prst="rect">
            <a:avLst/>
          </a:prstGeom>
          <a:noFill/>
        </p:spPr>
        <p:txBody>
          <a:bodyPr wrap="square">
            <a:spAutoFit/>
          </a:bodyPr>
          <a:lstStyle/>
          <a:p>
            <a:r>
              <a:rPr lang="id-ID" sz="2400" b="1">
                <a:latin typeface="Felix Titling" panose="04060505060202020A04" pitchFamily="82" charset="0"/>
              </a:rPr>
              <a:t>PENGENALAN JARINGAN SYARAF TIRUAN</a:t>
            </a:r>
          </a:p>
        </p:txBody>
      </p:sp>
    </p:spTree>
    <p:extLst>
      <p:ext uri="{BB962C8B-B14F-4D97-AF65-F5344CB8AC3E}">
        <p14:creationId xmlns:p14="http://schemas.microsoft.com/office/powerpoint/2010/main" val="3307201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F525068-F27A-4956-9E2D-2EE14FBBD03B}"/>
              </a:ext>
            </a:extLst>
          </p:cNvPr>
          <p:cNvSpPr txBox="1"/>
          <p:nvPr/>
        </p:nvSpPr>
        <p:spPr>
          <a:xfrm>
            <a:off x="947945" y="1767425"/>
            <a:ext cx="10064612" cy="3040512"/>
          </a:xfrm>
          <a:prstGeom prst="rect">
            <a:avLst/>
          </a:prstGeom>
          <a:noFill/>
        </p:spPr>
        <p:txBody>
          <a:bodyPr wrap="square">
            <a:spAutoFit/>
          </a:bodyPr>
          <a:lstStyle/>
          <a:p>
            <a:pPr marL="90170" algn="just">
              <a:lnSpc>
                <a:spcPct val="115000"/>
              </a:lnSpc>
            </a:pPr>
            <a:r>
              <a:rPr lang="en-US" sz="2400">
                <a:effectLst/>
                <a:latin typeface="Candara" panose="020E0502030303020204" pitchFamily="34" charset="0"/>
                <a:ea typeface="Times New Roman" panose="02020603050405020304" pitchFamily="18" charset="0"/>
                <a:cs typeface="Times New Roman" panose="02020603050405020304" pitchFamily="18" charset="0"/>
              </a:rPr>
              <a:t>Teks adalah salah satu bentuk data urutan yang paling luas. Ini dapat dipahami baik sebagai urutan karakter, atau urutan kata, meskipun paling umum untuk bekerja pada tingkat kata. Model pemrosesan urutan pembelajaran mendalam yang akan kami perkenalkan dapat menggunakan teks untuk menghasilkan bentuk dasar pemahaman bahasa alami, cukup untuk aplikasi mulai dari klasifikasi dokumen, analisis sentimen, identifikasi penulis, atau bahkan menjawab pertanyaan (dalam konteks terbatas). </a:t>
            </a:r>
            <a:endParaRPr lang="id-ID" sz="3200">
              <a:effectLst/>
              <a:latin typeface="Candara" panose="020E0502030303020204" pitchFamily="34" charset="0"/>
              <a:ea typeface="Times New Roman" panose="02020603050405020304" pitchFamily="18" charset="0"/>
            </a:endParaRPr>
          </a:p>
        </p:txBody>
      </p:sp>
      <p:sp>
        <p:nvSpPr>
          <p:cNvPr id="4" name="TextBox 3">
            <a:extLst>
              <a:ext uri="{FF2B5EF4-FFF2-40B4-BE49-F238E27FC236}">
                <a16:creationId xmlns:a16="http://schemas.microsoft.com/office/drawing/2014/main" id="{E4EEC749-638D-4AE6-B564-F6C59403A8E3}"/>
              </a:ext>
            </a:extLst>
          </p:cNvPr>
          <p:cNvSpPr txBox="1"/>
          <p:nvPr/>
        </p:nvSpPr>
        <p:spPr>
          <a:xfrm>
            <a:off x="947945" y="1083080"/>
            <a:ext cx="6297681" cy="461665"/>
          </a:xfrm>
          <a:prstGeom prst="rect">
            <a:avLst/>
          </a:prstGeom>
          <a:noFill/>
        </p:spPr>
        <p:txBody>
          <a:bodyPr wrap="square">
            <a:spAutoFit/>
          </a:bodyPr>
          <a:lstStyle/>
          <a:p>
            <a:r>
              <a:rPr lang="en-US" sz="2400">
                <a:effectLst/>
                <a:latin typeface="Constantia" panose="02030602050306030303" pitchFamily="18" charset="0"/>
                <a:ea typeface="Times New Roman" panose="02020603050405020304" pitchFamily="18" charset="0"/>
                <a:cs typeface="Times New Roman" panose="02020603050405020304" pitchFamily="18" charset="0"/>
              </a:rPr>
              <a:t>Teks</a:t>
            </a:r>
            <a:endParaRPr lang="id-ID" sz="2400" b="1" i="1">
              <a:latin typeface="Dosis" pitchFamily="2" charset="0"/>
            </a:endParaRPr>
          </a:p>
        </p:txBody>
      </p:sp>
    </p:spTree>
    <p:extLst>
      <p:ext uri="{BB962C8B-B14F-4D97-AF65-F5344CB8AC3E}">
        <p14:creationId xmlns:p14="http://schemas.microsoft.com/office/powerpoint/2010/main" val="2882463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F525068-F27A-4956-9E2D-2EE14FBBD03B}"/>
              </a:ext>
            </a:extLst>
          </p:cNvPr>
          <p:cNvSpPr txBox="1"/>
          <p:nvPr/>
        </p:nvSpPr>
        <p:spPr>
          <a:xfrm>
            <a:off x="947945" y="1767425"/>
            <a:ext cx="10064612" cy="2547492"/>
          </a:xfrm>
          <a:prstGeom prst="rect">
            <a:avLst/>
          </a:prstGeom>
          <a:noFill/>
        </p:spPr>
        <p:txBody>
          <a:bodyPr wrap="square">
            <a:spAutoFit/>
          </a:bodyPr>
          <a:lstStyle/>
          <a:p>
            <a:pPr marL="90170" algn="just">
              <a:lnSpc>
                <a:spcPct val="115000"/>
              </a:lnSpc>
            </a:pPr>
            <a:r>
              <a:rPr lang="en-US" sz="2000">
                <a:effectLst/>
                <a:latin typeface="Constantia" panose="02030602050306030303" pitchFamily="18" charset="0"/>
                <a:ea typeface="Times New Roman" panose="02020603050405020304" pitchFamily="18" charset="0"/>
              </a:rPr>
              <a:t>model pembelajaran mendalam yang Anda lihat benar-benar "memahami" teks dalam arti manusia, melainkan, model ini mampu memetakan struktur statistik bahasa tertulis, yang cukup untuk menyelesaikan banyak tugas tekstual sederhana. Deep learning pemrosesan bahasa alami adalah pengenalan pola yang diterapkan pada kata, kalimat, dan paragraf, dengan cara yang sama seperti computer vision dimana pengenalan pola yang diterapkan pada piksel. Seperti semua jaringan saraf lainnya, model Deep learning tidak mengambil teks mentah sebagai input: hanya bekerja dengan tensor numerik.</a:t>
            </a:r>
            <a:endParaRPr lang="id-ID" sz="2000">
              <a:effectLst/>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36E80E0B-47B9-7C80-5D7B-B0C558817CF4}"/>
              </a:ext>
            </a:extLst>
          </p:cNvPr>
          <p:cNvSpPr txBox="1"/>
          <p:nvPr/>
        </p:nvSpPr>
        <p:spPr>
          <a:xfrm>
            <a:off x="947945" y="1040491"/>
            <a:ext cx="6297681" cy="461665"/>
          </a:xfrm>
          <a:prstGeom prst="rect">
            <a:avLst/>
          </a:prstGeom>
          <a:noFill/>
        </p:spPr>
        <p:txBody>
          <a:bodyPr wrap="square">
            <a:spAutoFit/>
          </a:bodyPr>
          <a:lstStyle/>
          <a:p>
            <a:r>
              <a:rPr lang="en-US" sz="2400">
                <a:effectLst/>
                <a:latin typeface="Constantia" panose="02030602050306030303" pitchFamily="18" charset="0"/>
                <a:ea typeface="Times New Roman" panose="02020603050405020304" pitchFamily="18" charset="0"/>
                <a:cs typeface="Times New Roman" panose="02020603050405020304" pitchFamily="18" charset="0"/>
              </a:rPr>
              <a:t>Teks</a:t>
            </a:r>
            <a:endParaRPr lang="id-ID" sz="2400" b="1" i="1">
              <a:latin typeface="Dosis" pitchFamily="2" charset="0"/>
            </a:endParaRPr>
          </a:p>
        </p:txBody>
      </p:sp>
    </p:spTree>
    <p:extLst>
      <p:ext uri="{BB962C8B-B14F-4D97-AF65-F5344CB8AC3E}">
        <p14:creationId xmlns:p14="http://schemas.microsoft.com/office/powerpoint/2010/main" val="1095614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F525068-F27A-4956-9E2D-2EE14FBBD03B}"/>
              </a:ext>
            </a:extLst>
          </p:cNvPr>
          <p:cNvSpPr txBox="1"/>
          <p:nvPr/>
        </p:nvSpPr>
        <p:spPr>
          <a:xfrm>
            <a:off x="1192696" y="1598459"/>
            <a:ext cx="10064612" cy="3257045"/>
          </a:xfrm>
          <a:prstGeom prst="rect">
            <a:avLst/>
          </a:prstGeom>
          <a:noFill/>
        </p:spPr>
        <p:txBody>
          <a:bodyPr wrap="square">
            <a:spAutoFit/>
          </a:bodyPr>
          <a:lstStyle/>
          <a:p>
            <a:pPr marL="90170" algn="just">
              <a:lnSpc>
                <a:spcPct val="115000"/>
              </a:lnSpc>
            </a:pPr>
            <a:r>
              <a:rPr lang="en-US" sz="2000">
                <a:effectLst/>
                <a:latin typeface="Constantia" panose="02030602050306030303" pitchFamily="18" charset="0"/>
                <a:ea typeface="Times New Roman" panose="02020603050405020304" pitchFamily="18" charset="0"/>
                <a:cs typeface="Times New Roman" panose="02020603050405020304" pitchFamily="18" charset="0"/>
              </a:rPr>
              <a:t>Vektorisasi teks adalah proses mengubah teks menjadi tensor numerik. Ini dapat dilakukan dengan berbagai cara:</a:t>
            </a:r>
          </a:p>
          <a:p>
            <a:pPr marL="433070" indent="-342900" algn="just">
              <a:lnSpc>
                <a:spcPct val="115000"/>
              </a:lnSpc>
              <a:buFont typeface="Wingdings" panose="05000000000000000000" pitchFamily="2" charset="2"/>
              <a:buChar char="§"/>
            </a:pPr>
            <a:r>
              <a:rPr lang="en-US" sz="2000">
                <a:effectLst/>
                <a:latin typeface="Constantia" panose="02030602050306030303" pitchFamily="18" charset="0"/>
                <a:ea typeface="Times New Roman" panose="02020603050405020304" pitchFamily="18" charset="0"/>
                <a:cs typeface="Times New Roman" panose="02020603050405020304" pitchFamily="18" charset="0"/>
              </a:rPr>
              <a:t>Dengan mengelompokkan teks menjadi kata-kata, dan mengubah setiap kata menjadi vektor.</a:t>
            </a:r>
          </a:p>
          <a:p>
            <a:pPr marL="433070" indent="-342900" algn="just">
              <a:lnSpc>
                <a:spcPct val="115000"/>
              </a:lnSpc>
              <a:buFont typeface="Wingdings" panose="05000000000000000000" pitchFamily="2" charset="2"/>
              <a:buChar char="§"/>
            </a:pPr>
            <a:r>
              <a:rPr lang="en-US" sz="2000">
                <a:effectLst/>
                <a:latin typeface="Constantia" panose="02030602050306030303" pitchFamily="18" charset="0"/>
                <a:ea typeface="Times New Roman" panose="02020603050405020304" pitchFamily="18" charset="0"/>
                <a:cs typeface="Times New Roman" panose="02020603050405020304" pitchFamily="18" charset="0"/>
              </a:rPr>
              <a:t> Dengan mengelompokkan teks menjadi karakter, dan mengubah setiap karakter menjadi vektor.</a:t>
            </a:r>
          </a:p>
          <a:p>
            <a:pPr marL="433070" indent="-342900" algn="just">
              <a:lnSpc>
                <a:spcPct val="115000"/>
              </a:lnSpc>
              <a:buFont typeface="Wingdings" panose="05000000000000000000" pitchFamily="2" charset="2"/>
              <a:buChar char="§"/>
            </a:pPr>
            <a:r>
              <a:rPr lang="en-US" sz="2000">
                <a:effectLst/>
                <a:latin typeface="Constantia" panose="02030602050306030303" pitchFamily="18" charset="0"/>
                <a:ea typeface="Times New Roman" panose="02020603050405020304" pitchFamily="18" charset="0"/>
                <a:cs typeface="Times New Roman" panose="02020603050405020304" pitchFamily="18" charset="0"/>
              </a:rPr>
              <a:t>Dengan mengekstrak "N-gram" kata atau karakter, dan mengubah setiap N-gram menjadi vektor. "N-gram" adalah kelompok yang tumpang tindih dari beberapa kata atau karakter yang berurutan.</a:t>
            </a:r>
          </a:p>
        </p:txBody>
      </p:sp>
      <p:sp>
        <p:nvSpPr>
          <p:cNvPr id="3" name="TextBox 2">
            <a:extLst>
              <a:ext uri="{FF2B5EF4-FFF2-40B4-BE49-F238E27FC236}">
                <a16:creationId xmlns:a16="http://schemas.microsoft.com/office/drawing/2014/main" id="{4153811C-EADE-A690-55FC-C503911346BF}"/>
              </a:ext>
            </a:extLst>
          </p:cNvPr>
          <p:cNvSpPr txBox="1"/>
          <p:nvPr/>
        </p:nvSpPr>
        <p:spPr>
          <a:xfrm>
            <a:off x="1192696" y="1029918"/>
            <a:ext cx="6297681" cy="461665"/>
          </a:xfrm>
          <a:prstGeom prst="rect">
            <a:avLst/>
          </a:prstGeom>
          <a:noFill/>
        </p:spPr>
        <p:txBody>
          <a:bodyPr wrap="square">
            <a:spAutoFit/>
          </a:bodyPr>
          <a:lstStyle/>
          <a:p>
            <a:r>
              <a:rPr lang="en-US" sz="2400" b="1">
                <a:effectLst/>
                <a:latin typeface="Times New Roman" panose="02020603050405020304" pitchFamily="18" charset="0"/>
                <a:ea typeface="Times New Roman" panose="02020603050405020304" pitchFamily="18" charset="0"/>
              </a:rPr>
              <a:t>Teks</a:t>
            </a:r>
            <a:endParaRPr lang="id-ID" sz="2400" b="1" i="1">
              <a:latin typeface="Dosis" pitchFamily="2" charset="0"/>
            </a:endParaRPr>
          </a:p>
        </p:txBody>
      </p:sp>
    </p:spTree>
    <p:extLst>
      <p:ext uri="{BB962C8B-B14F-4D97-AF65-F5344CB8AC3E}">
        <p14:creationId xmlns:p14="http://schemas.microsoft.com/office/powerpoint/2010/main" val="2417984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F525068-F27A-4956-9E2D-2EE14FBBD03B}"/>
              </a:ext>
            </a:extLst>
          </p:cNvPr>
          <p:cNvSpPr txBox="1"/>
          <p:nvPr/>
        </p:nvSpPr>
        <p:spPr>
          <a:xfrm>
            <a:off x="1192696" y="1598459"/>
            <a:ext cx="10064612" cy="1027782"/>
          </a:xfrm>
          <a:prstGeom prst="rect">
            <a:avLst/>
          </a:prstGeom>
          <a:noFill/>
        </p:spPr>
        <p:txBody>
          <a:bodyPr wrap="square">
            <a:spAutoFit/>
          </a:bodyPr>
          <a:lstStyle/>
          <a:p>
            <a:pPr marL="90170" algn="just">
              <a:lnSpc>
                <a:spcPct val="115000"/>
              </a:lnSpc>
            </a:pPr>
            <a:r>
              <a:rPr lang="en-US" sz="1800">
                <a:effectLst/>
                <a:latin typeface="Constantia" panose="02030602050306030303" pitchFamily="18" charset="0"/>
                <a:ea typeface="Times New Roman" panose="02020603050405020304" pitchFamily="18" charset="0"/>
                <a:cs typeface="Times New Roman" panose="02020603050405020304" pitchFamily="18" charset="0"/>
              </a:rPr>
              <a:t>Di bagian ini menyajikan dua yang utama: penyandian token satu-panas, dan penyematan token ("penyematan kata"). Di sisa bagian ini di jelaskan teknik ini secara konkret menggunakannya untuk beralih dari teks mentah ke tensor Numpy yang dapat Anda kirim ke Keras network.</a:t>
            </a:r>
            <a:endParaRPr lang="id-ID" sz="180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4153811C-EADE-A690-55FC-C503911346BF}"/>
              </a:ext>
            </a:extLst>
          </p:cNvPr>
          <p:cNvSpPr txBox="1"/>
          <p:nvPr/>
        </p:nvSpPr>
        <p:spPr>
          <a:xfrm>
            <a:off x="1192696" y="1029918"/>
            <a:ext cx="6297681" cy="461665"/>
          </a:xfrm>
          <a:prstGeom prst="rect">
            <a:avLst/>
          </a:prstGeom>
          <a:noFill/>
        </p:spPr>
        <p:txBody>
          <a:bodyPr wrap="square">
            <a:spAutoFit/>
          </a:bodyPr>
          <a:lstStyle/>
          <a:p>
            <a:r>
              <a:rPr lang="en-US" sz="2400" b="1">
                <a:effectLst/>
                <a:latin typeface="Times New Roman" panose="02020603050405020304" pitchFamily="18" charset="0"/>
                <a:ea typeface="Times New Roman" panose="02020603050405020304" pitchFamily="18" charset="0"/>
              </a:rPr>
              <a:t>Teks</a:t>
            </a:r>
            <a:endParaRPr lang="id-ID" sz="2400" b="1" i="1">
              <a:latin typeface="Dosis" pitchFamily="2" charset="0"/>
            </a:endParaRPr>
          </a:p>
        </p:txBody>
      </p:sp>
      <p:pic>
        <p:nvPicPr>
          <p:cNvPr id="2" name="Picture 1">
            <a:extLst>
              <a:ext uri="{FF2B5EF4-FFF2-40B4-BE49-F238E27FC236}">
                <a16:creationId xmlns:a16="http://schemas.microsoft.com/office/drawing/2014/main" id="{D6DCDFEA-5ED4-4ED8-6E31-C5D936ED6F8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10684" y="3259913"/>
            <a:ext cx="4157980" cy="2273300"/>
          </a:xfrm>
          <a:prstGeom prst="rect">
            <a:avLst/>
          </a:prstGeom>
          <a:noFill/>
          <a:ln>
            <a:noFill/>
          </a:ln>
        </p:spPr>
      </p:pic>
    </p:spTree>
    <p:extLst>
      <p:ext uri="{BB962C8B-B14F-4D97-AF65-F5344CB8AC3E}">
        <p14:creationId xmlns:p14="http://schemas.microsoft.com/office/powerpoint/2010/main" val="3423048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4770EC-1AE4-9CC8-9EA3-A9AF2A0986A0}"/>
              </a:ext>
            </a:extLst>
          </p:cNvPr>
          <p:cNvSpPr txBox="1"/>
          <p:nvPr/>
        </p:nvSpPr>
        <p:spPr>
          <a:xfrm>
            <a:off x="688457" y="1209738"/>
            <a:ext cx="10156751" cy="2739596"/>
          </a:xfrm>
          <a:prstGeom prst="rect">
            <a:avLst/>
          </a:prstGeom>
          <a:noFill/>
        </p:spPr>
        <p:txBody>
          <a:bodyPr wrap="square">
            <a:spAutoFit/>
          </a:bodyPr>
          <a:lstStyle/>
          <a:p>
            <a:pPr marL="540385" algn="just">
              <a:lnSpc>
                <a:spcPct val="115000"/>
              </a:lnSpc>
            </a:pPr>
            <a:r>
              <a:rPr lang="en-US" sz="1800" b="1">
                <a:effectLst/>
                <a:latin typeface="Constantia" panose="02030602050306030303" pitchFamily="18" charset="0"/>
                <a:ea typeface="Times New Roman" panose="02020603050405020304" pitchFamily="18" charset="0"/>
              </a:rPr>
              <a:t>Memahami N-gram dan “bag-of-words”.</a:t>
            </a:r>
            <a:endParaRPr lang="id-ID" sz="1800">
              <a:effectLst/>
              <a:latin typeface="Times New Roman" panose="02020603050405020304" pitchFamily="18" charset="0"/>
              <a:ea typeface="Times New Roman" panose="02020603050405020304" pitchFamily="18" charset="0"/>
            </a:endParaRPr>
          </a:p>
          <a:p>
            <a:pPr marL="540385" algn="just">
              <a:lnSpc>
                <a:spcPct val="115000"/>
              </a:lnSpc>
            </a:pPr>
            <a:r>
              <a:rPr lang="en-US" sz="1800">
                <a:effectLst/>
                <a:latin typeface="Constantia" panose="02030602050306030303" pitchFamily="18" charset="0"/>
                <a:ea typeface="Times New Roman" panose="02020603050405020304" pitchFamily="18" charset="0"/>
              </a:rPr>
              <a:t>Kata N-gram adalah kelompok N (atau lebih sedikit) kata berurutan yang dapat Anda ekstrak dari sebuah kalimat. Konsep yang sama juga dapat diterapkan pada karakter, bukan kata-kata. Berikut adalah contoh sederhana. Perhatikan kalimat: "</a:t>
            </a:r>
            <a:r>
              <a:rPr lang="en-US" sz="1600" b="1">
                <a:effectLst/>
                <a:latin typeface="Courier New" panose="02070309020205020404" pitchFamily="49" charset="0"/>
                <a:ea typeface="Times New Roman" panose="02020603050405020304" pitchFamily="18" charset="0"/>
              </a:rPr>
              <a:t>Kucing itu duduk di atas tikar</a:t>
            </a:r>
            <a:r>
              <a:rPr lang="en-US" sz="1800">
                <a:effectLst/>
                <a:latin typeface="Constantia" panose="02030602050306030303" pitchFamily="18" charset="0"/>
                <a:ea typeface="Times New Roman" panose="02020603050405020304" pitchFamily="18" charset="0"/>
              </a:rPr>
              <a:t>". Ini didekomposisi sebagai set 2 gram berikut:</a:t>
            </a:r>
            <a:endParaRPr lang="id-ID" sz="1800">
              <a:effectLst/>
              <a:latin typeface="Times New Roman" panose="02020603050405020304" pitchFamily="18" charset="0"/>
              <a:ea typeface="Times New Roman" panose="02020603050405020304" pitchFamily="18" charset="0"/>
            </a:endParaRPr>
          </a:p>
          <a:p>
            <a:pPr marL="540385" algn="just">
              <a:lnSpc>
                <a:spcPct val="115000"/>
              </a:lnSpc>
            </a:pPr>
            <a:r>
              <a:rPr lang="en-US" sz="1200" b="1">
                <a:effectLst/>
                <a:latin typeface="Courier New" panose="02070309020205020404" pitchFamily="49" charset="0"/>
                <a:ea typeface="Times New Roman" panose="02020603050405020304" pitchFamily="18" charset="0"/>
              </a:rPr>
              <a:t> {"The", "The cat", "cat", "cat sat", "sat", "sat on", "on", "on the", "the", "the mat", "mat"}</a:t>
            </a:r>
            <a:endParaRPr lang="id-ID" sz="1800">
              <a:effectLst/>
              <a:latin typeface="Times New Roman" panose="02020603050405020304" pitchFamily="18" charset="0"/>
              <a:ea typeface="Times New Roman" panose="02020603050405020304" pitchFamily="18" charset="0"/>
            </a:endParaRPr>
          </a:p>
          <a:p>
            <a:pPr marL="540385" algn="just">
              <a:lnSpc>
                <a:spcPct val="115000"/>
              </a:lnSpc>
            </a:pPr>
            <a:r>
              <a:rPr lang="en-US" sz="1800">
                <a:effectLst/>
                <a:latin typeface="Constantia" panose="02030602050306030303" pitchFamily="18" charset="0"/>
                <a:ea typeface="Times New Roman" panose="02020603050405020304" pitchFamily="18" charset="0"/>
              </a:rPr>
              <a:t>Ini juga dapat didekomposisi sebagai set 3-gram berikut:</a:t>
            </a:r>
            <a:endParaRPr lang="id-ID" sz="1800">
              <a:effectLst/>
              <a:latin typeface="Times New Roman" panose="02020603050405020304" pitchFamily="18" charset="0"/>
              <a:ea typeface="Times New Roman" panose="02020603050405020304" pitchFamily="18" charset="0"/>
            </a:endParaRPr>
          </a:p>
          <a:p>
            <a:pPr marL="540385" algn="just">
              <a:lnSpc>
                <a:spcPct val="115000"/>
              </a:lnSpc>
            </a:pPr>
            <a:r>
              <a:rPr lang="en-US" sz="1800">
                <a:effectLst/>
                <a:latin typeface="Constantia" panose="02030602050306030303" pitchFamily="18" charset="0"/>
                <a:ea typeface="Times New Roman" panose="02020603050405020304" pitchFamily="18" charset="0"/>
              </a:rPr>
              <a:t> </a:t>
            </a:r>
            <a:r>
              <a:rPr lang="en-US" sz="1200" b="1">
                <a:effectLst/>
                <a:latin typeface="Courier New" panose="02070309020205020404" pitchFamily="49" charset="0"/>
                <a:ea typeface="Times New Roman" panose="02020603050405020304" pitchFamily="18" charset="0"/>
              </a:rPr>
              <a:t>{"The", "The cat", "cat", "cat sat", "The cat sat", "sat", "sat on", "on", "cat sat on", "on the", " itu", "duduk di atas", "tikar", "tikar", "di atas tikar"}</a:t>
            </a:r>
            <a:endParaRPr lang="id-ID" sz="1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07986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4770EC-1AE4-9CC8-9EA3-A9AF2A0986A0}"/>
              </a:ext>
            </a:extLst>
          </p:cNvPr>
          <p:cNvSpPr txBox="1"/>
          <p:nvPr/>
        </p:nvSpPr>
        <p:spPr>
          <a:xfrm>
            <a:off x="688457" y="1209738"/>
            <a:ext cx="10156751" cy="709233"/>
          </a:xfrm>
          <a:prstGeom prst="rect">
            <a:avLst/>
          </a:prstGeom>
          <a:noFill/>
        </p:spPr>
        <p:txBody>
          <a:bodyPr wrap="square">
            <a:spAutoFit/>
          </a:bodyPr>
          <a:lstStyle/>
          <a:p>
            <a:pPr marL="540385" algn="just">
              <a:lnSpc>
                <a:spcPct val="115000"/>
              </a:lnSpc>
            </a:pPr>
            <a:r>
              <a:rPr lang="en-US" sz="1800" b="1">
                <a:solidFill>
                  <a:srgbClr val="000000"/>
                </a:solidFill>
                <a:effectLst/>
                <a:latin typeface="Times New Roman" panose="02020603050405020304" pitchFamily="18" charset="0"/>
                <a:ea typeface="Times New Roman" panose="02020603050405020304" pitchFamily="18" charset="0"/>
              </a:rPr>
              <a:t>Data Preparation</a:t>
            </a:r>
            <a:endParaRPr lang="id-ID" sz="1800">
              <a:effectLst/>
              <a:latin typeface="Times New Roman" panose="02020603050405020304" pitchFamily="18" charset="0"/>
              <a:ea typeface="Times New Roman" panose="02020603050405020304" pitchFamily="18" charset="0"/>
            </a:endParaRPr>
          </a:p>
          <a:p>
            <a:pPr marL="540385" algn="just">
              <a:lnSpc>
                <a:spcPct val="115000"/>
              </a:lnSpc>
            </a:pPr>
            <a:r>
              <a:rPr lang="en-US" sz="1800">
                <a:solidFill>
                  <a:srgbClr val="000000"/>
                </a:solidFill>
                <a:effectLst/>
                <a:latin typeface="Constantia" panose="02030602050306030303" pitchFamily="18" charset="0"/>
                <a:ea typeface="Times New Roman" panose="02020603050405020304" pitchFamily="18" charset="0"/>
              </a:rPr>
              <a:t>Pertama kita perlu mengimpor semua paket yang diperlukan</a:t>
            </a:r>
            <a:endParaRPr lang="id-ID" sz="180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5B02594D-8E1F-A118-75C8-1B96B75240B8}"/>
              </a:ext>
            </a:extLst>
          </p:cNvPr>
          <p:cNvPicPr>
            <a:picLocks noChangeAspect="1"/>
          </p:cNvPicPr>
          <p:nvPr/>
        </p:nvPicPr>
        <p:blipFill>
          <a:blip r:embed="rId3"/>
          <a:stretch>
            <a:fillRect/>
          </a:stretch>
        </p:blipFill>
        <p:spPr>
          <a:xfrm>
            <a:off x="1317883" y="1956185"/>
            <a:ext cx="6238875" cy="1666875"/>
          </a:xfrm>
          <a:prstGeom prst="rect">
            <a:avLst/>
          </a:prstGeom>
        </p:spPr>
      </p:pic>
    </p:spTree>
    <p:extLst>
      <p:ext uri="{BB962C8B-B14F-4D97-AF65-F5344CB8AC3E}">
        <p14:creationId xmlns:p14="http://schemas.microsoft.com/office/powerpoint/2010/main" val="2303796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1979</TotalTime>
  <Words>574</Words>
  <Application>Microsoft Office PowerPoint</Application>
  <PresentationFormat>Layar Lebar</PresentationFormat>
  <Paragraphs>31</Paragraphs>
  <Slides>13</Slides>
  <Notes>0</Notes>
  <HiddenSlides>0</HiddenSlides>
  <MMClips>0</MMClips>
  <ScaleCrop>false</ScaleCrop>
  <HeadingPairs>
    <vt:vector size="6" baseType="variant">
      <vt:variant>
        <vt:lpstr>Font Dipakai</vt:lpstr>
      </vt:variant>
      <vt:variant>
        <vt:i4>13</vt:i4>
      </vt:variant>
      <vt:variant>
        <vt:lpstr>Tema</vt:lpstr>
      </vt:variant>
      <vt:variant>
        <vt:i4>1</vt:i4>
      </vt:variant>
      <vt:variant>
        <vt:lpstr>Judul Slide</vt:lpstr>
      </vt:variant>
      <vt:variant>
        <vt:i4>13</vt:i4>
      </vt:variant>
    </vt:vector>
  </HeadingPairs>
  <TitlesOfParts>
    <vt:vector size="27" baseType="lpstr">
      <vt:lpstr>Arial</vt:lpstr>
      <vt:lpstr>Bahnschrift SemiBold</vt:lpstr>
      <vt:lpstr>Calibri</vt:lpstr>
      <vt:lpstr>Calibri Light</vt:lpstr>
      <vt:lpstr>Calisto MT</vt:lpstr>
      <vt:lpstr>Candara</vt:lpstr>
      <vt:lpstr>Constantia</vt:lpstr>
      <vt:lpstr>Courier New</vt:lpstr>
      <vt:lpstr>Dosis</vt:lpstr>
      <vt:lpstr>Felix Titling</vt:lpstr>
      <vt:lpstr>Gill Sans MT</vt:lpstr>
      <vt:lpstr>Times New Roman</vt:lpstr>
      <vt:lpstr>Wingdings</vt:lpstr>
      <vt:lpstr>Office Theme</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Ibrahim03</dc:creator>
  <cp:lastModifiedBy>Hendro Gunawan</cp:lastModifiedBy>
  <cp:revision>188</cp:revision>
  <dcterms:created xsi:type="dcterms:W3CDTF">2020-10-02T13:14:35Z</dcterms:created>
  <dcterms:modified xsi:type="dcterms:W3CDTF">2023-07-11T08:31:22Z</dcterms:modified>
</cp:coreProperties>
</file>