
<file path=[Content_Types].xml><?xml version="1.0" encoding="utf-8"?>
<Types xmlns="http://schemas.openxmlformats.org/package/2006/content-types">
  <Default Extension="docx" ContentType="application/vnd.openxmlformats-officedocument.wordprocessingml.documen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LHAD0qZWQUKIU2/3MkFwhFWpF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Judul"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Judul dan Teks Vertikal"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Judul Vertikal dan Teks"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dul dan Konten"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Bagian"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 Konten"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erbandinga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Judul Saja"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osong"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onten dengan Keteranga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ambar dengan Keteranga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youtu.be/FUp8MQHHLQs" TargetMode="External"/><Relationship Id="rId3" Type="http://schemas.openxmlformats.org/officeDocument/2006/relationships/image" Target="../media/image2.png"/><Relationship Id="rId7" Type="http://schemas.openxmlformats.org/officeDocument/2006/relationships/hyperlink" Target="https://ejournal.gunadarma.ac.id/index.php/infokom/article/view/2577/202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youtube.com/watch?v=rYNsAQwT7dM" TargetMode="External"/><Relationship Id="rId5" Type="http://schemas.openxmlformats.org/officeDocument/2006/relationships/hyperlink" Target="https://www.youtube.com/watch?v=yia7CW2XSiQ&amp;t=1042s"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l="23615" t="19009" r="9182" b="13663"/>
          <a:stretch/>
        </p:blipFill>
        <p:spPr>
          <a:xfrm>
            <a:off x="0" y="-96506"/>
            <a:ext cx="12192000" cy="6858000"/>
          </a:xfrm>
          <a:prstGeom prst="rect">
            <a:avLst/>
          </a:prstGeom>
          <a:noFill/>
          <a:ln>
            <a:noFill/>
          </a:ln>
        </p:spPr>
      </p:pic>
      <p:sp>
        <p:nvSpPr>
          <p:cNvPr id="89" name="Google Shape;89;p1"/>
          <p:cNvSpPr txBox="1"/>
          <p:nvPr/>
        </p:nvSpPr>
        <p:spPr>
          <a:xfrm>
            <a:off x="3248525" y="1643011"/>
            <a:ext cx="569494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rgbClr val="FF33CC"/>
                </a:solidFill>
                <a:latin typeface="Times New Roman"/>
                <a:ea typeface="Times New Roman"/>
                <a:cs typeface="Times New Roman"/>
                <a:sym typeface="Times New Roman"/>
              </a:rPr>
              <a:t>Ujian</a:t>
            </a:r>
            <a:r>
              <a:rPr lang="en-US" sz="3200" b="0" i="0" u="none" strike="noStrike" cap="none">
                <a:solidFill>
                  <a:srgbClr val="00B050"/>
                </a:solidFill>
                <a:latin typeface="Times New Roman"/>
                <a:ea typeface="Times New Roman"/>
                <a:cs typeface="Times New Roman"/>
                <a:sym typeface="Times New Roman"/>
              </a:rPr>
              <a:t> </a:t>
            </a:r>
            <a:r>
              <a:rPr lang="en-US" sz="3200" b="0" i="0" u="none" strike="noStrike" cap="none">
                <a:solidFill>
                  <a:srgbClr val="2E75B5"/>
                </a:solidFill>
                <a:latin typeface="Times New Roman"/>
                <a:ea typeface="Times New Roman"/>
                <a:cs typeface="Times New Roman"/>
                <a:sym typeface="Times New Roman"/>
              </a:rPr>
              <a:t>Tengah</a:t>
            </a:r>
            <a:r>
              <a:rPr lang="en-US" sz="3200" b="0" i="0" u="none" strike="noStrike" cap="none">
                <a:solidFill>
                  <a:srgbClr val="00B050"/>
                </a:solidFill>
                <a:latin typeface="Times New Roman"/>
                <a:ea typeface="Times New Roman"/>
                <a:cs typeface="Times New Roman"/>
                <a:sym typeface="Times New Roman"/>
              </a:rPr>
              <a:t> </a:t>
            </a:r>
            <a:r>
              <a:rPr lang="en-US" sz="3200" b="0" i="0" u="none" strike="noStrike" cap="none">
                <a:solidFill>
                  <a:srgbClr val="7030A0"/>
                </a:solidFill>
                <a:latin typeface="Times New Roman"/>
                <a:ea typeface="Times New Roman"/>
                <a:cs typeface="Times New Roman"/>
                <a:sym typeface="Times New Roman"/>
              </a:rPr>
              <a:t>Semester</a:t>
            </a:r>
            <a:r>
              <a:rPr lang="en-US" sz="3200" b="0" i="0" u="none" strike="noStrike" cap="none">
                <a:solidFill>
                  <a:srgbClr val="00B050"/>
                </a:solidFill>
                <a:latin typeface="Times New Roman"/>
                <a:ea typeface="Times New Roman"/>
                <a:cs typeface="Times New Roman"/>
                <a:sym typeface="Times New Roman"/>
              </a:rPr>
              <a:t> (</a:t>
            </a:r>
            <a:r>
              <a:rPr lang="en-US" sz="3200" b="0" i="0" u="none" strike="noStrike" cap="none">
                <a:solidFill>
                  <a:srgbClr val="FF33CC"/>
                </a:solidFill>
                <a:latin typeface="Times New Roman"/>
                <a:ea typeface="Times New Roman"/>
                <a:cs typeface="Times New Roman"/>
                <a:sym typeface="Times New Roman"/>
              </a:rPr>
              <a:t>U</a:t>
            </a:r>
            <a:r>
              <a:rPr lang="en-US" sz="3200" b="0" i="0" u="none" strike="noStrike" cap="none">
                <a:solidFill>
                  <a:srgbClr val="2E75B5"/>
                </a:solidFill>
                <a:latin typeface="Times New Roman"/>
                <a:ea typeface="Times New Roman"/>
                <a:cs typeface="Times New Roman"/>
                <a:sym typeface="Times New Roman"/>
              </a:rPr>
              <a:t>T</a:t>
            </a:r>
            <a:r>
              <a:rPr lang="en-US" sz="3200" b="0" i="0" u="none" strike="noStrike" cap="none">
                <a:solidFill>
                  <a:srgbClr val="7030A0"/>
                </a:solidFill>
                <a:latin typeface="Times New Roman"/>
                <a:ea typeface="Times New Roman"/>
                <a:cs typeface="Times New Roman"/>
                <a:sym typeface="Times New Roman"/>
              </a:rPr>
              <a:t>S</a:t>
            </a:r>
            <a:r>
              <a:rPr lang="en-US" sz="3200" b="0" i="0" u="none" strike="noStrike" cap="none">
                <a:solidFill>
                  <a:srgbClr val="00B050"/>
                </a:solidFill>
                <a:latin typeface="Times New Roman"/>
                <a:ea typeface="Times New Roman"/>
                <a:cs typeface="Times New Roman"/>
                <a:sym typeface="Times New Roman"/>
              </a:rPr>
              <a:t>)</a:t>
            </a:r>
            <a:endParaRPr sz="3200" b="0" i="0" u="none" strike="noStrike" cap="none">
              <a:solidFill>
                <a:srgbClr val="7F6000"/>
              </a:solidFill>
              <a:latin typeface="Times New Roman"/>
              <a:ea typeface="Times New Roman"/>
              <a:cs typeface="Times New Roman"/>
              <a:sym typeface="Times New Roman"/>
            </a:endParaRPr>
          </a:p>
        </p:txBody>
      </p:sp>
      <p:sp>
        <p:nvSpPr>
          <p:cNvPr id="90" name="Google Shape;90;p1"/>
          <p:cNvSpPr txBox="1"/>
          <p:nvPr/>
        </p:nvSpPr>
        <p:spPr>
          <a:xfrm>
            <a:off x="2391373" y="740976"/>
            <a:ext cx="740925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accent1"/>
                </a:solidFill>
                <a:latin typeface="Times New Roman"/>
                <a:ea typeface="Times New Roman"/>
                <a:cs typeface="Times New Roman"/>
                <a:sym typeface="Times New Roman"/>
              </a:rPr>
              <a:t>J</a:t>
            </a:r>
            <a:r>
              <a:rPr lang="en-US" sz="3200" b="1" i="0" u="none" strike="noStrike" cap="none">
                <a:solidFill>
                  <a:srgbClr val="FFC000"/>
                </a:solidFill>
                <a:latin typeface="Times New Roman"/>
                <a:ea typeface="Times New Roman"/>
                <a:cs typeface="Times New Roman"/>
                <a:sym typeface="Times New Roman"/>
              </a:rPr>
              <a:t>aringan </a:t>
            </a:r>
            <a:r>
              <a:rPr lang="en-US" sz="3200" b="1" i="0" u="none" strike="noStrike" cap="none">
                <a:solidFill>
                  <a:schemeClr val="accent2"/>
                </a:solidFill>
                <a:latin typeface="Times New Roman"/>
                <a:ea typeface="Times New Roman"/>
                <a:cs typeface="Times New Roman"/>
                <a:sym typeface="Times New Roman"/>
              </a:rPr>
              <a:t>W</a:t>
            </a:r>
            <a:r>
              <a:rPr lang="en-US" sz="3200" b="1" i="0" u="none" strike="noStrike" cap="none">
                <a:solidFill>
                  <a:srgbClr val="FFC000"/>
                </a:solidFill>
                <a:latin typeface="Times New Roman"/>
                <a:ea typeface="Times New Roman"/>
                <a:cs typeface="Times New Roman"/>
                <a:sym typeface="Times New Roman"/>
              </a:rPr>
              <a:t>ireless dan </a:t>
            </a:r>
            <a:r>
              <a:rPr lang="en-US" sz="3200" b="1" i="0" u="none" strike="noStrike" cap="none">
                <a:solidFill>
                  <a:srgbClr val="CC99FF"/>
                </a:solidFill>
                <a:latin typeface="Times New Roman"/>
                <a:ea typeface="Times New Roman"/>
                <a:cs typeface="Times New Roman"/>
                <a:sym typeface="Times New Roman"/>
              </a:rPr>
              <a:t>M</a:t>
            </a:r>
            <a:r>
              <a:rPr lang="en-US" sz="3200" b="1" i="0" u="none" strike="noStrike" cap="none">
                <a:solidFill>
                  <a:srgbClr val="FFC000"/>
                </a:solidFill>
                <a:latin typeface="Times New Roman"/>
                <a:ea typeface="Times New Roman"/>
                <a:cs typeface="Times New Roman"/>
                <a:sym typeface="Times New Roman"/>
              </a:rPr>
              <a:t>obile</a:t>
            </a:r>
            <a:endParaRPr sz="3200" b="1" i="0" u="none" strike="noStrike" cap="none">
              <a:solidFill>
                <a:srgbClr val="CC99FF"/>
              </a:solidFill>
              <a:latin typeface="Times New Roman"/>
              <a:ea typeface="Times New Roman"/>
              <a:cs typeface="Times New Roman"/>
              <a:sym typeface="Times New Roman"/>
            </a:endParaRPr>
          </a:p>
        </p:txBody>
      </p:sp>
      <p:sp>
        <p:nvSpPr>
          <p:cNvPr id="91" name="Google Shape;91;p1"/>
          <p:cNvSpPr txBox="1"/>
          <p:nvPr/>
        </p:nvSpPr>
        <p:spPr>
          <a:xfrm>
            <a:off x="190124" y="2583149"/>
            <a:ext cx="11823536" cy="1077218"/>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E4E79"/>
                </a:solidFill>
                <a:latin typeface="Times New Roman"/>
                <a:ea typeface="Times New Roman"/>
                <a:cs typeface="Times New Roman"/>
                <a:sym typeface="Times New Roman"/>
              </a:rPr>
              <a:t>Simulasi Perancangan Smart Home Berbasis Internet of Things Menggunakan Cisco Packet Tracer</a:t>
            </a:r>
            <a:endParaRPr/>
          </a:p>
        </p:txBody>
      </p:sp>
      <p:sp>
        <p:nvSpPr>
          <p:cNvPr id="92" name="Google Shape;92;p1"/>
          <p:cNvSpPr txBox="1"/>
          <p:nvPr/>
        </p:nvSpPr>
        <p:spPr>
          <a:xfrm>
            <a:off x="3064546" y="3776155"/>
            <a:ext cx="6062908" cy="1981952"/>
          </a:xfrm>
          <a:prstGeom prst="rect">
            <a:avLst/>
          </a:prstGeom>
          <a:solidFill>
            <a:srgbClr val="66FFFF"/>
          </a:solidFill>
          <a:ln w="9525" cap="flat" cmpd="sng">
            <a:solidFill>
              <a:srgbClr val="FF33CC"/>
            </a:solidFill>
            <a:prstDash val="solid"/>
            <a:round/>
            <a:headEnd type="none" w="sm" len="sm"/>
            <a:tailEnd type="none" w="sm" len="sm"/>
          </a:ln>
        </p:spPr>
        <p:txBody>
          <a:bodyPr spcFirstLastPara="1" wrap="square" lIns="91425" tIns="45700" rIns="91425" bIns="45700" anchor="t" anchorCtr="0">
            <a:noAutofit/>
          </a:bodyPr>
          <a:lstStyle/>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Mata Kuliah         : Jaringan Wireless dan Mobile</a:t>
            </a:r>
            <a:endParaRPr sz="1800" b="0" i="0" u="none" strike="noStrike" cap="none">
              <a:solidFill>
                <a:schemeClr val="dk1"/>
              </a:solidFill>
              <a:latin typeface="Calibri"/>
              <a:ea typeface="Calibri"/>
              <a:cs typeface="Calibri"/>
              <a:sym typeface="Calibri"/>
            </a:endParaRPr>
          </a:p>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Kelas                    : IT501</a:t>
            </a:r>
            <a:endParaRPr sz="1800" b="0" i="0" u="none" strike="noStrike" cap="none">
              <a:solidFill>
                <a:schemeClr val="dk1"/>
              </a:solidFill>
              <a:latin typeface="Calibri"/>
              <a:ea typeface="Calibri"/>
              <a:cs typeface="Calibri"/>
              <a:sym typeface="Calibri"/>
            </a:endParaRPr>
          </a:p>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Prodi                     : PJJ Informatika</a:t>
            </a:r>
            <a:endParaRPr sz="1800" b="0" i="0" u="none" strike="noStrike" cap="none">
              <a:solidFill>
                <a:schemeClr val="dk1"/>
              </a:solidFill>
              <a:latin typeface="Calibri"/>
              <a:ea typeface="Calibri"/>
              <a:cs typeface="Calibri"/>
              <a:sym typeface="Calibri"/>
            </a:endParaRPr>
          </a:p>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Nama Mahasiswa : Hendro Gunawan</a:t>
            </a:r>
            <a:endParaRPr sz="1800" b="0" i="0" u="none" strike="noStrike" cap="none">
              <a:solidFill>
                <a:schemeClr val="dk1"/>
              </a:solidFill>
              <a:latin typeface="Calibri"/>
              <a:ea typeface="Calibri"/>
              <a:cs typeface="Calibri"/>
              <a:sym typeface="Calibri"/>
            </a:endParaRPr>
          </a:p>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NIM                      : 200401072103</a:t>
            </a:r>
            <a:endParaRPr sz="1800" b="0" i="0" u="none" strike="noStrike" cap="none">
              <a:solidFill>
                <a:schemeClr val="dk1"/>
              </a:solidFill>
              <a:latin typeface="Calibri"/>
              <a:ea typeface="Calibri"/>
              <a:cs typeface="Calibri"/>
              <a:sym typeface="Calibri"/>
            </a:endParaRPr>
          </a:p>
          <a:p>
            <a:pPr marL="301625"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Dosen                    : Dr. Ucuk Darusalam, ST., MT.</a:t>
            </a:r>
            <a:endParaRPr sz="1800" b="0" i="0" u="none" strike="noStrike" cap="none">
              <a:solidFill>
                <a:schemeClr val="dk1"/>
              </a:solidFill>
              <a:latin typeface="Times New Roman"/>
              <a:ea typeface="Times New Roman"/>
              <a:cs typeface="Times New Roman"/>
              <a:sym typeface="Times New Roman"/>
            </a:endParaRPr>
          </a:p>
        </p:txBody>
      </p:sp>
      <p:sp>
        <p:nvSpPr>
          <p:cNvPr id="93" name="Google Shape;93;p1"/>
          <p:cNvSpPr txBox="1">
            <a:spLocks noGrp="1"/>
          </p:cNvSpPr>
          <p:nvPr>
            <p:ph type="sldNum" idx="12"/>
          </p:nvPr>
        </p:nvSpPr>
        <p:spPr>
          <a:xfrm>
            <a:off x="5952745" y="6110181"/>
            <a:ext cx="286509" cy="22580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mc:Choice xmlns:p14="http://schemas.microsoft.com/office/powerpoint/2010/main" Requires="p14">
      <p:transition spd="slow" p14:dur="1600" advTm="43701">
        <p:blinds dir="vert"/>
      </p:transition>
    </mc:Choice>
    <mc:Fallback>
      <p:transition spd="slow" advTm="43701">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a:stretch/>
        </p:blipFill>
        <p:spPr>
          <a:xfrm>
            <a:off x="0" y="-22006"/>
            <a:ext cx="9895438" cy="660902"/>
          </a:xfrm>
          <a:prstGeom prst="rect">
            <a:avLst/>
          </a:prstGeom>
          <a:noFill/>
          <a:ln>
            <a:noFill/>
          </a:ln>
        </p:spPr>
      </p:pic>
      <p:pic>
        <p:nvPicPr>
          <p:cNvPr id="177" name="Google Shape;177;p10"/>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78" name="Google Shape;178;p10"/>
          <p:cNvSpPr txBox="1"/>
          <p:nvPr/>
        </p:nvSpPr>
        <p:spPr>
          <a:xfrm>
            <a:off x="3983579" y="1605200"/>
            <a:ext cx="422484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5. Rancangan Komponen Sensor Laser </a:t>
            </a:r>
            <a:endParaRPr/>
          </a:p>
        </p:txBody>
      </p:sp>
      <p:sp>
        <p:nvSpPr>
          <p:cNvPr id="179" name="Google Shape;179;p10"/>
          <p:cNvSpPr txBox="1">
            <a:spLocks noGrp="1"/>
          </p:cNvSpPr>
          <p:nvPr>
            <p:ph type="sldNum" idx="12"/>
          </p:nvPr>
        </p:nvSpPr>
        <p:spPr>
          <a:xfrm>
            <a:off x="5912933" y="6268045"/>
            <a:ext cx="366132" cy="30329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0" name="Google Shape;180;p10"/>
          <p:cNvSpPr txBox="1"/>
          <p:nvPr/>
        </p:nvSpPr>
        <p:spPr>
          <a:xfrm>
            <a:off x="505838" y="1313234"/>
            <a:ext cx="7412477" cy="1488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10"/>
          <p:cNvPicPr preferRelativeResize="0"/>
          <p:nvPr/>
        </p:nvPicPr>
        <p:blipFill rotWithShape="1">
          <a:blip r:embed="rId5">
            <a:alphaModFix/>
          </a:blip>
          <a:srcRect/>
          <a:stretch/>
        </p:blipFill>
        <p:spPr>
          <a:xfrm>
            <a:off x="4697608" y="557874"/>
            <a:ext cx="2796782" cy="891617"/>
          </a:xfrm>
          <a:prstGeom prst="rect">
            <a:avLst/>
          </a:prstGeom>
          <a:noFill/>
          <a:ln>
            <a:noFill/>
          </a:ln>
        </p:spPr>
      </p:pic>
      <p:sp>
        <p:nvSpPr>
          <p:cNvPr id="182" name="Google Shape;182;p10"/>
          <p:cNvSpPr txBox="1"/>
          <p:nvPr/>
        </p:nvSpPr>
        <p:spPr>
          <a:xfrm>
            <a:off x="1312383" y="2099463"/>
            <a:ext cx="38530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3.1 Rancangan Sistem Keamanan</a:t>
            </a:r>
            <a:endParaRPr sz="1800" b="1">
              <a:solidFill>
                <a:schemeClr val="dk1"/>
              </a:solidFill>
              <a:latin typeface="Times New Roman"/>
              <a:ea typeface="Times New Roman"/>
              <a:cs typeface="Times New Roman"/>
              <a:sym typeface="Times New Roman"/>
            </a:endParaRPr>
          </a:p>
        </p:txBody>
      </p:sp>
      <p:sp>
        <p:nvSpPr>
          <p:cNvPr id="183" name="Google Shape;183;p10"/>
          <p:cNvSpPr txBox="1"/>
          <p:nvPr/>
        </p:nvSpPr>
        <p:spPr>
          <a:xfrm>
            <a:off x="1312383" y="2898843"/>
            <a:ext cx="4854900" cy="1754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Pada penelitian ini, peneliti menerapkan 2 protokol yang digunakan untuk komponen monitoring camera yang terdiri dari  Sensor Laser 1 dan Sensor Laser 2. Berikut adalah pengaturan yang terdapat pada Rule Sistem Keamanan seperti yang ditunjukkan pada gambar 6 di samping ini.</a:t>
            </a:r>
            <a:endParaRPr sz="1800">
              <a:solidFill>
                <a:schemeClr val="dk1"/>
              </a:solidFill>
              <a:latin typeface="Times New Roman"/>
              <a:ea typeface="Times New Roman"/>
              <a:cs typeface="Times New Roman"/>
              <a:sym typeface="Times New Roman"/>
            </a:endParaRPr>
          </a:p>
        </p:txBody>
      </p:sp>
      <p:pic>
        <p:nvPicPr>
          <p:cNvPr id="184" name="Google Shape;184;p10"/>
          <p:cNvPicPr preferRelativeResize="0"/>
          <p:nvPr/>
        </p:nvPicPr>
        <p:blipFill rotWithShape="1">
          <a:blip r:embed="rId6">
            <a:alphaModFix/>
          </a:blip>
          <a:srcRect/>
          <a:stretch/>
        </p:blipFill>
        <p:spPr>
          <a:xfrm>
            <a:off x="6279065" y="2193183"/>
            <a:ext cx="4679085" cy="3726503"/>
          </a:xfrm>
          <a:prstGeom prst="rect">
            <a:avLst/>
          </a:prstGeom>
          <a:noFill/>
          <a:ln>
            <a:noFill/>
          </a:ln>
        </p:spPr>
      </p:pic>
      <p:sp>
        <p:nvSpPr>
          <p:cNvPr id="185" name="Google Shape;185;p10"/>
          <p:cNvSpPr txBox="1"/>
          <p:nvPr/>
        </p:nvSpPr>
        <p:spPr>
          <a:xfrm>
            <a:off x="6612439" y="5929491"/>
            <a:ext cx="422484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6. Pengaturan pada Sistem Keamanan </a:t>
            </a: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191" name="Google Shape;191;p11"/>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92" name="Google Shape;192;p11"/>
          <p:cNvSpPr txBox="1"/>
          <p:nvPr/>
        </p:nvSpPr>
        <p:spPr>
          <a:xfrm>
            <a:off x="1132873" y="555269"/>
            <a:ext cx="86998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3.2 Uji Coba Rancangan</a:t>
            </a:r>
            <a:endParaRPr sz="1800" b="1">
              <a:solidFill>
                <a:schemeClr val="dk1"/>
              </a:solidFill>
              <a:latin typeface="Times New Roman"/>
              <a:ea typeface="Times New Roman"/>
              <a:cs typeface="Times New Roman"/>
              <a:sym typeface="Times New Roman"/>
            </a:endParaRPr>
          </a:p>
        </p:txBody>
      </p:sp>
      <p:sp>
        <p:nvSpPr>
          <p:cNvPr id="193" name="Google Shape;193;p11"/>
          <p:cNvSpPr txBox="1">
            <a:spLocks noGrp="1"/>
          </p:cNvSpPr>
          <p:nvPr>
            <p:ph type="sldNum" idx="12"/>
          </p:nvPr>
        </p:nvSpPr>
        <p:spPr>
          <a:xfrm>
            <a:off x="5910016" y="6213521"/>
            <a:ext cx="371968" cy="3032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4" name="Google Shape;194;p11"/>
          <p:cNvSpPr txBox="1"/>
          <p:nvPr/>
        </p:nvSpPr>
        <p:spPr>
          <a:xfrm>
            <a:off x="1132873" y="1043205"/>
            <a:ext cx="9791289"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Berdasarkan rancangan protokol yang sudah dibuat, tahap selanjutnya peneliti melakukan uji coba terhadap rancangan pada simulator cisco packet tracer. Berikut ini merupakan hasil dari uji coba yang dilakukan.</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Uji coba protocol pada sensor laser 1 dan sensor laser 2</a:t>
            </a:r>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Ketika ada pencuri yang masuk, sensor mendeteksi adanya Gerakan, kemudian sensor menyala menandakan adanya seseorang yang masuk kedalam rumah kita.</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2. Uji coba pada pintu</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Ketika ada pencuri yang masuk, pintu akan mengunci secara otomatis.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3. Uji coba pada jendela 1 dan jendela 2</a:t>
            </a:r>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Ketika ada pencuri yang masuk, jendela akan menutup secara otomatis</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4. Uji coba pada Garasi</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Ketika ada pencuri yang masuk, pintu garasi akan menutup secara otomatis</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400" advTm="75279">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2"/>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00" name="Google Shape;200;p12"/>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01" name="Google Shape;201;p12"/>
          <p:cNvSpPr txBox="1"/>
          <p:nvPr/>
        </p:nvSpPr>
        <p:spPr>
          <a:xfrm>
            <a:off x="1148277" y="544099"/>
            <a:ext cx="98954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5. Uji coba pada alarm 1 dan alarm 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Ketika ada pencuri yang masuk ke dalam rumah kita, maka alarm tersebut akan berbunyi </a:t>
            </a:r>
            <a:endParaRPr/>
          </a:p>
        </p:txBody>
      </p:sp>
      <p:sp>
        <p:nvSpPr>
          <p:cNvPr id="202" name="Google Shape;202;p12"/>
          <p:cNvSpPr txBox="1">
            <a:spLocks noGrp="1"/>
          </p:cNvSpPr>
          <p:nvPr>
            <p:ph type="sldNum" idx="12"/>
          </p:nvPr>
        </p:nvSpPr>
        <p:spPr>
          <a:xfrm>
            <a:off x="5911999" y="6146505"/>
            <a:ext cx="367991" cy="44707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03" name="Google Shape;203;p12"/>
          <p:cNvPicPr preferRelativeResize="0"/>
          <p:nvPr/>
        </p:nvPicPr>
        <p:blipFill rotWithShape="1">
          <a:blip r:embed="rId5">
            <a:alphaModFix/>
          </a:blip>
          <a:srcRect/>
          <a:stretch/>
        </p:blipFill>
        <p:spPr>
          <a:xfrm>
            <a:off x="5523718" y="1456287"/>
            <a:ext cx="1168992" cy="1369391"/>
          </a:xfrm>
          <a:prstGeom prst="rect">
            <a:avLst/>
          </a:prstGeom>
          <a:noFill/>
          <a:ln>
            <a:noFill/>
          </a:ln>
        </p:spPr>
      </p:pic>
      <p:sp>
        <p:nvSpPr>
          <p:cNvPr id="204" name="Google Shape;204;p12"/>
          <p:cNvSpPr txBox="1"/>
          <p:nvPr/>
        </p:nvSpPr>
        <p:spPr>
          <a:xfrm>
            <a:off x="3199794" y="3030325"/>
            <a:ext cx="5792398"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7. Pintu sebelum mendeteksi adanya pencuri yang masuk </a:t>
            </a:r>
            <a:endParaRPr sz="1600">
              <a:solidFill>
                <a:schemeClr val="dk1"/>
              </a:solidFill>
              <a:latin typeface="Times New Roman"/>
              <a:ea typeface="Times New Roman"/>
              <a:cs typeface="Times New Roman"/>
              <a:sym typeface="Times New Roman"/>
            </a:endParaRPr>
          </a:p>
        </p:txBody>
      </p:sp>
      <p:sp>
        <p:nvSpPr>
          <p:cNvPr id="205" name="Google Shape;205;p12"/>
          <p:cNvSpPr txBox="1"/>
          <p:nvPr/>
        </p:nvSpPr>
        <p:spPr>
          <a:xfrm>
            <a:off x="2936122" y="5573071"/>
            <a:ext cx="631974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8. Pintu setelah mendeteksi adanya pencuri yang masuk</a:t>
            </a:r>
            <a:endParaRPr sz="1600">
              <a:solidFill>
                <a:schemeClr val="dk1"/>
              </a:solidFill>
              <a:latin typeface="Times New Roman"/>
              <a:ea typeface="Times New Roman"/>
              <a:cs typeface="Times New Roman"/>
              <a:sym typeface="Times New Roman"/>
            </a:endParaRPr>
          </a:p>
        </p:txBody>
      </p:sp>
      <p:pic>
        <p:nvPicPr>
          <p:cNvPr id="206" name="Google Shape;206;p12"/>
          <p:cNvPicPr preferRelativeResize="0"/>
          <p:nvPr/>
        </p:nvPicPr>
        <p:blipFill rotWithShape="1">
          <a:blip r:embed="rId6">
            <a:alphaModFix/>
          </a:blip>
          <a:srcRect/>
          <a:stretch/>
        </p:blipFill>
        <p:spPr>
          <a:xfrm>
            <a:off x="5489631" y="3760714"/>
            <a:ext cx="1139809" cy="14545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3"/>
          <p:cNvPicPr preferRelativeResize="0"/>
          <p:nvPr/>
        </p:nvPicPr>
        <p:blipFill rotWithShape="1">
          <a:blip r:embed="rId3">
            <a:alphaModFix/>
          </a:blip>
          <a:srcRect/>
          <a:stretch/>
        </p:blipFill>
        <p:spPr>
          <a:xfrm>
            <a:off x="0" y="91244"/>
            <a:ext cx="9624713" cy="676852"/>
          </a:xfrm>
          <a:prstGeom prst="rect">
            <a:avLst/>
          </a:prstGeom>
          <a:noFill/>
          <a:ln>
            <a:noFill/>
          </a:ln>
        </p:spPr>
      </p:pic>
      <p:pic>
        <p:nvPicPr>
          <p:cNvPr id="212" name="Google Shape;212;p13"/>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13" name="Google Shape;213;p13"/>
          <p:cNvSpPr txBox="1">
            <a:spLocks noGrp="1"/>
          </p:cNvSpPr>
          <p:nvPr>
            <p:ph type="sldNum" idx="12"/>
          </p:nvPr>
        </p:nvSpPr>
        <p:spPr>
          <a:xfrm>
            <a:off x="5873359" y="6158928"/>
            <a:ext cx="445282" cy="39578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4" name="Google Shape;214;p13"/>
          <p:cNvSpPr txBox="1"/>
          <p:nvPr/>
        </p:nvSpPr>
        <p:spPr>
          <a:xfrm>
            <a:off x="2752379" y="2209904"/>
            <a:ext cx="668724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9.  Jendela sebelum mendeteksi adanya pencuri yang masuk</a:t>
            </a:r>
            <a:endParaRPr sz="1600">
              <a:solidFill>
                <a:schemeClr val="dk1"/>
              </a:solidFill>
              <a:latin typeface="Times New Roman"/>
              <a:ea typeface="Times New Roman"/>
              <a:cs typeface="Times New Roman"/>
              <a:sym typeface="Times New Roman"/>
            </a:endParaRPr>
          </a:p>
        </p:txBody>
      </p:sp>
      <p:pic>
        <p:nvPicPr>
          <p:cNvPr id="215" name="Google Shape;215;p13"/>
          <p:cNvPicPr preferRelativeResize="0"/>
          <p:nvPr/>
        </p:nvPicPr>
        <p:blipFill rotWithShape="1">
          <a:blip r:embed="rId5">
            <a:alphaModFix/>
          </a:blip>
          <a:srcRect/>
          <a:stretch/>
        </p:blipFill>
        <p:spPr>
          <a:xfrm>
            <a:off x="4812356" y="768096"/>
            <a:ext cx="1066892" cy="1249788"/>
          </a:xfrm>
          <a:prstGeom prst="rect">
            <a:avLst/>
          </a:prstGeom>
          <a:noFill/>
          <a:ln>
            <a:noFill/>
          </a:ln>
        </p:spPr>
      </p:pic>
      <p:pic>
        <p:nvPicPr>
          <p:cNvPr id="216" name="Google Shape;216;p13"/>
          <p:cNvPicPr preferRelativeResize="0"/>
          <p:nvPr/>
        </p:nvPicPr>
        <p:blipFill rotWithShape="1">
          <a:blip r:embed="rId6">
            <a:alphaModFix/>
          </a:blip>
          <a:srcRect/>
          <a:stretch/>
        </p:blipFill>
        <p:spPr>
          <a:xfrm>
            <a:off x="6418588" y="813548"/>
            <a:ext cx="1066892" cy="1249788"/>
          </a:xfrm>
          <a:prstGeom prst="rect">
            <a:avLst/>
          </a:prstGeom>
          <a:noFill/>
          <a:ln>
            <a:noFill/>
          </a:ln>
        </p:spPr>
      </p:pic>
      <p:sp>
        <p:nvSpPr>
          <p:cNvPr id="217" name="Google Shape;217;p13"/>
          <p:cNvSpPr txBox="1"/>
          <p:nvPr/>
        </p:nvSpPr>
        <p:spPr>
          <a:xfrm>
            <a:off x="2854520" y="5432481"/>
            <a:ext cx="648295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10.  Jendela setelah mendeteksi adanya pencuri yang masuk</a:t>
            </a:r>
            <a:endParaRPr sz="1600">
              <a:solidFill>
                <a:schemeClr val="dk1"/>
              </a:solidFill>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7">
            <a:alphaModFix/>
          </a:blip>
          <a:srcRect/>
          <a:stretch/>
        </p:blipFill>
        <p:spPr>
          <a:xfrm>
            <a:off x="4812356" y="3651823"/>
            <a:ext cx="1028789" cy="1219306"/>
          </a:xfrm>
          <a:prstGeom prst="rect">
            <a:avLst/>
          </a:prstGeom>
          <a:noFill/>
          <a:ln>
            <a:noFill/>
          </a:ln>
        </p:spPr>
      </p:pic>
      <p:pic>
        <p:nvPicPr>
          <p:cNvPr id="219" name="Google Shape;219;p13"/>
          <p:cNvPicPr preferRelativeResize="0"/>
          <p:nvPr/>
        </p:nvPicPr>
        <p:blipFill rotWithShape="1">
          <a:blip r:embed="rId8">
            <a:alphaModFix/>
          </a:blip>
          <a:srcRect/>
          <a:stretch/>
        </p:blipFill>
        <p:spPr>
          <a:xfrm>
            <a:off x="6437639" y="3651823"/>
            <a:ext cx="1028789" cy="12193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4"/>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25" name="Google Shape;225;p14"/>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26" name="Google Shape;226;p14"/>
          <p:cNvSpPr txBox="1">
            <a:spLocks noGrp="1"/>
          </p:cNvSpPr>
          <p:nvPr>
            <p:ph type="sldNum" idx="12"/>
          </p:nvPr>
        </p:nvSpPr>
        <p:spPr>
          <a:xfrm>
            <a:off x="5918563" y="6197097"/>
            <a:ext cx="354874" cy="30329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7" name="Google Shape;227;p14"/>
          <p:cNvSpPr txBox="1"/>
          <p:nvPr/>
        </p:nvSpPr>
        <p:spPr>
          <a:xfrm>
            <a:off x="3133926" y="2428977"/>
            <a:ext cx="592414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11.  Garasi sebelum mendeteksi adanya pencuri yang masuk</a:t>
            </a:r>
            <a:endParaRPr sz="1600">
              <a:solidFill>
                <a:schemeClr val="dk1"/>
              </a:solidFill>
              <a:latin typeface="Times New Roman"/>
              <a:ea typeface="Times New Roman"/>
              <a:cs typeface="Times New Roman"/>
              <a:sym typeface="Times New Roman"/>
            </a:endParaRPr>
          </a:p>
        </p:txBody>
      </p:sp>
      <p:pic>
        <p:nvPicPr>
          <p:cNvPr id="228" name="Google Shape;228;p14"/>
          <p:cNvPicPr preferRelativeResize="0"/>
          <p:nvPr/>
        </p:nvPicPr>
        <p:blipFill rotWithShape="1">
          <a:blip r:embed="rId5">
            <a:alphaModFix/>
          </a:blip>
          <a:srcRect/>
          <a:stretch/>
        </p:blipFill>
        <p:spPr>
          <a:xfrm>
            <a:off x="5428819" y="660903"/>
            <a:ext cx="1334357" cy="1563104"/>
          </a:xfrm>
          <a:prstGeom prst="rect">
            <a:avLst/>
          </a:prstGeom>
          <a:noFill/>
          <a:ln>
            <a:noFill/>
          </a:ln>
        </p:spPr>
      </p:pic>
      <p:sp>
        <p:nvSpPr>
          <p:cNvPr id="229" name="Google Shape;229;p14"/>
          <p:cNvSpPr txBox="1"/>
          <p:nvPr/>
        </p:nvSpPr>
        <p:spPr>
          <a:xfrm>
            <a:off x="3210126" y="5298200"/>
            <a:ext cx="577174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12.  Garasi setelah mendeteksi adanya pencuri yang masuk</a:t>
            </a:r>
            <a:endParaRPr sz="1600">
              <a:solidFill>
                <a:schemeClr val="dk1"/>
              </a:solidFill>
              <a:latin typeface="Times New Roman"/>
              <a:ea typeface="Times New Roman"/>
              <a:cs typeface="Times New Roman"/>
              <a:sym typeface="Times New Roman"/>
            </a:endParaRPr>
          </a:p>
        </p:txBody>
      </p:sp>
      <p:pic>
        <p:nvPicPr>
          <p:cNvPr id="230" name="Google Shape;230;p14"/>
          <p:cNvPicPr preferRelativeResize="0"/>
          <p:nvPr/>
        </p:nvPicPr>
        <p:blipFill rotWithShape="1">
          <a:blip r:embed="rId6">
            <a:alphaModFix/>
          </a:blip>
          <a:srcRect/>
          <a:stretch/>
        </p:blipFill>
        <p:spPr>
          <a:xfrm>
            <a:off x="5389909" y="3543398"/>
            <a:ext cx="1412178" cy="16736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900" advTm="84939">
        <p14:glitter pattern="hexago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5"/>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36" name="Google Shape;236;p15"/>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37" name="Google Shape;237;p15"/>
          <p:cNvSpPr txBox="1">
            <a:spLocks noGrp="1"/>
          </p:cNvSpPr>
          <p:nvPr>
            <p:ph type="sldNum" idx="12"/>
          </p:nvPr>
        </p:nvSpPr>
        <p:spPr>
          <a:xfrm>
            <a:off x="5921175" y="6137527"/>
            <a:ext cx="349649" cy="49310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8" name="Google Shape;238;p15"/>
          <p:cNvSpPr txBox="1"/>
          <p:nvPr/>
        </p:nvSpPr>
        <p:spPr>
          <a:xfrm>
            <a:off x="3156624" y="2524462"/>
            <a:ext cx="587875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13.  Alarm sebelum mendeteksi adanya pencuri yang masuk</a:t>
            </a:r>
            <a:endParaRPr sz="1600">
              <a:solidFill>
                <a:schemeClr val="dk1"/>
              </a:solidFill>
              <a:latin typeface="Times New Roman"/>
              <a:ea typeface="Times New Roman"/>
              <a:cs typeface="Times New Roman"/>
              <a:sym typeface="Times New Roman"/>
            </a:endParaRPr>
          </a:p>
        </p:txBody>
      </p:sp>
      <p:sp>
        <p:nvSpPr>
          <p:cNvPr id="239" name="Google Shape;239;p15"/>
          <p:cNvSpPr txBox="1"/>
          <p:nvPr/>
        </p:nvSpPr>
        <p:spPr>
          <a:xfrm>
            <a:off x="3156624" y="5312223"/>
            <a:ext cx="587875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14.  Alarm setelah mendeteksi adanya pencuri yang masuk</a:t>
            </a:r>
            <a:endParaRPr sz="1600">
              <a:solidFill>
                <a:schemeClr val="dk1"/>
              </a:solidFill>
              <a:latin typeface="Times New Roman"/>
              <a:ea typeface="Times New Roman"/>
              <a:cs typeface="Times New Roman"/>
              <a:sym typeface="Times New Roman"/>
            </a:endParaRPr>
          </a:p>
        </p:txBody>
      </p:sp>
      <p:pic>
        <p:nvPicPr>
          <p:cNvPr id="240" name="Google Shape;240;p15"/>
          <p:cNvPicPr preferRelativeResize="0"/>
          <p:nvPr/>
        </p:nvPicPr>
        <p:blipFill rotWithShape="1">
          <a:blip r:embed="rId5">
            <a:alphaModFix/>
          </a:blip>
          <a:srcRect/>
          <a:stretch/>
        </p:blipFill>
        <p:spPr>
          <a:xfrm>
            <a:off x="6758651" y="894860"/>
            <a:ext cx="1066892" cy="1249788"/>
          </a:xfrm>
          <a:prstGeom prst="rect">
            <a:avLst/>
          </a:prstGeom>
          <a:noFill/>
          <a:ln>
            <a:noFill/>
          </a:ln>
        </p:spPr>
      </p:pic>
      <p:pic>
        <p:nvPicPr>
          <p:cNvPr id="241" name="Google Shape;241;p15"/>
          <p:cNvPicPr preferRelativeResize="0"/>
          <p:nvPr/>
        </p:nvPicPr>
        <p:blipFill rotWithShape="1">
          <a:blip r:embed="rId6">
            <a:alphaModFix/>
          </a:blip>
          <a:srcRect/>
          <a:stretch/>
        </p:blipFill>
        <p:spPr>
          <a:xfrm>
            <a:off x="4723247" y="885633"/>
            <a:ext cx="1066892" cy="1249788"/>
          </a:xfrm>
          <a:prstGeom prst="rect">
            <a:avLst/>
          </a:prstGeom>
          <a:noFill/>
          <a:ln>
            <a:noFill/>
          </a:ln>
        </p:spPr>
      </p:pic>
      <p:pic>
        <p:nvPicPr>
          <p:cNvPr id="242" name="Google Shape;242;p15"/>
          <p:cNvPicPr preferRelativeResize="0"/>
          <p:nvPr/>
        </p:nvPicPr>
        <p:blipFill rotWithShape="1">
          <a:blip r:embed="rId7">
            <a:alphaModFix/>
          </a:blip>
          <a:srcRect/>
          <a:stretch/>
        </p:blipFill>
        <p:spPr>
          <a:xfrm>
            <a:off x="6758651" y="3474140"/>
            <a:ext cx="1028789" cy="1219306"/>
          </a:xfrm>
          <a:prstGeom prst="rect">
            <a:avLst/>
          </a:prstGeom>
          <a:noFill/>
          <a:ln>
            <a:noFill/>
          </a:ln>
        </p:spPr>
      </p:pic>
      <p:pic>
        <p:nvPicPr>
          <p:cNvPr id="243" name="Google Shape;243;p15"/>
          <p:cNvPicPr preferRelativeResize="0"/>
          <p:nvPr/>
        </p:nvPicPr>
        <p:blipFill rotWithShape="1">
          <a:blip r:embed="rId8">
            <a:alphaModFix/>
          </a:blip>
          <a:srcRect/>
          <a:stretch/>
        </p:blipFill>
        <p:spPr>
          <a:xfrm>
            <a:off x="4723247" y="3449752"/>
            <a:ext cx="1028789" cy="12193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16"/>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49" name="Google Shape;249;p16"/>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50" name="Google Shape;250;p16"/>
          <p:cNvSpPr txBox="1"/>
          <p:nvPr/>
        </p:nvSpPr>
        <p:spPr>
          <a:xfrm>
            <a:off x="1148280" y="849001"/>
            <a:ext cx="989543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Berdasarkan dari hasil uji coba yang telah dilakukan, maka perancangan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telah berhasil dijalankan sesuai dengan skenario yang dibuat oleh peneliti. Adapun penelitian ini dibuat berdasarkan penelitian yang dilakukan oleh Ibnah Zakiah, dkk (2020), dan Hijriani Rizka (2022) yang menghasilkan sebuah desain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berbasis internet . </a:t>
            </a:r>
            <a:endParaRPr sz="1800">
              <a:solidFill>
                <a:schemeClr val="dk1"/>
              </a:solidFill>
              <a:latin typeface="Times New Roman"/>
              <a:ea typeface="Times New Roman"/>
              <a:cs typeface="Times New Roman"/>
              <a:sym typeface="Times New Roman"/>
            </a:endParaRPr>
          </a:p>
        </p:txBody>
      </p:sp>
      <p:sp>
        <p:nvSpPr>
          <p:cNvPr id="251" name="Google Shape;251;p16"/>
          <p:cNvSpPr txBox="1">
            <a:spLocks noGrp="1"/>
          </p:cNvSpPr>
          <p:nvPr>
            <p:ph type="sldNum" idx="12"/>
          </p:nvPr>
        </p:nvSpPr>
        <p:spPr>
          <a:xfrm>
            <a:off x="5913337" y="6198735"/>
            <a:ext cx="365325" cy="355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2" name="Google Shape;252;p16"/>
          <p:cNvSpPr txBox="1"/>
          <p:nvPr/>
        </p:nvSpPr>
        <p:spPr>
          <a:xfrm>
            <a:off x="3048810" y="2405304"/>
            <a:ext cx="609437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BAB IV</a:t>
            </a:r>
            <a:endParaRPr/>
          </a:p>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KESIMPULAN DAN SARAN</a:t>
            </a:r>
            <a:endParaRPr sz="1800" b="1">
              <a:solidFill>
                <a:schemeClr val="accent1"/>
              </a:solidFill>
              <a:latin typeface="Times New Roman"/>
              <a:ea typeface="Times New Roman"/>
              <a:cs typeface="Times New Roman"/>
              <a:sym typeface="Times New Roman"/>
            </a:endParaRPr>
          </a:p>
        </p:txBody>
      </p:sp>
      <p:sp>
        <p:nvSpPr>
          <p:cNvPr id="253" name="Google Shape;253;p16"/>
          <p:cNvSpPr txBox="1"/>
          <p:nvPr/>
        </p:nvSpPr>
        <p:spPr>
          <a:xfrm>
            <a:off x="1148280" y="3154537"/>
            <a:ext cx="9895500" cy="258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Penelitian ini menghasilkan sebuah rancangan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terhadap 4 komponen utama diantaranya: otomatisasi pintu, jendela, garasi, dan alarm. Berdasarkan hasil pengujian yang telah dilakukan, perancangan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dapat berfungsi dengan baik sesuai dengan rules yang telah dibuat oleh peneliti pada masing-masing komponen. Pada komponen pintu akan terkunci apabila terdeteksi ada pencuri yang masuk, kemudian pada jendela 1 dan jendela 2 serta garasi akan menutup secara otomatis jika mendeteksi adanya tindak pencurian. Terakhir Alarm 1 dan alarm 2 akan berbunyi jika terdeteksi adanya pencuri yang masuk ke dalam rumah sehingga rumah kita aman dari pencurian. Penelitian ini masih dapat dikembangkan dengan memanfaatkan perangkat </a:t>
            </a:r>
            <a:r>
              <a:rPr lang="en-US" sz="1800" i="1">
                <a:solidFill>
                  <a:schemeClr val="dk1"/>
                </a:solidFill>
                <a:latin typeface="Times New Roman"/>
                <a:ea typeface="Times New Roman"/>
                <a:cs typeface="Times New Roman"/>
                <a:sym typeface="Times New Roman"/>
              </a:rPr>
              <a:t>microcontroller </a:t>
            </a:r>
            <a:r>
              <a:rPr lang="en-US" sz="1800">
                <a:solidFill>
                  <a:schemeClr val="dk1"/>
                </a:solidFill>
                <a:latin typeface="Times New Roman"/>
                <a:ea typeface="Times New Roman"/>
                <a:cs typeface="Times New Roman"/>
                <a:sym typeface="Times New Roman"/>
              </a:rPr>
              <a:t>yang ada pada simulator </a:t>
            </a:r>
            <a:r>
              <a:rPr lang="en-US" sz="1800" i="1">
                <a:solidFill>
                  <a:schemeClr val="dk1"/>
                </a:solidFill>
                <a:latin typeface="Times New Roman"/>
                <a:ea typeface="Times New Roman"/>
                <a:cs typeface="Times New Roman"/>
                <a:sym typeface="Times New Roman"/>
              </a:rPr>
              <a:t>cisco packet tracer</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7"/>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59" name="Google Shape;259;p17"/>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60" name="Google Shape;260;p17"/>
          <p:cNvSpPr txBox="1">
            <a:spLocks noGrp="1"/>
          </p:cNvSpPr>
          <p:nvPr>
            <p:ph type="sldNum" idx="12"/>
          </p:nvPr>
        </p:nvSpPr>
        <p:spPr>
          <a:xfrm>
            <a:off x="5926400" y="6197458"/>
            <a:ext cx="339199" cy="35725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61" name="Google Shape;261;p17"/>
          <p:cNvSpPr txBox="1"/>
          <p:nvPr/>
        </p:nvSpPr>
        <p:spPr>
          <a:xfrm>
            <a:off x="4893483" y="660903"/>
            <a:ext cx="2405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Times New Roman"/>
                <a:ea typeface="Times New Roman"/>
                <a:cs typeface="Times New Roman"/>
                <a:sym typeface="Times New Roman"/>
              </a:rPr>
              <a:t>DAFTAR PUSTAKA</a:t>
            </a:r>
            <a:endParaRPr/>
          </a:p>
        </p:txBody>
      </p:sp>
      <p:sp>
        <p:nvSpPr>
          <p:cNvPr id="262" name="Google Shape;262;p17"/>
          <p:cNvSpPr txBox="1"/>
          <p:nvPr/>
        </p:nvSpPr>
        <p:spPr>
          <a:xfrm>
            <a:off x="1139080" y="1196600"/>
            <a:ext cx="9895438"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Riska, Hijriani. (2022). </a:t>
            </a:r>
            <a:r>
              <a:rPr lang="en-US" sz="1600" i="1">
                <a:solidFill>
                  <a:schemeClr val="dk1"/>
                </a:solidFill>
                <a:latin typeface="Times New Roman"/>
                <a:ea typeface="Times New Roman"/>
                <a:cs typeface="Times New Roman"/>
                <a:sym typeface="Times New Roman"/>
              </a:rPr>
              <a:t>Simulasi Perancangan Smart Home Berbasis Internet of Things Menggunakan Cisco Packet Tracer</a:t>
            </a:r>
            <a:r>
              <a:rPr lang="en-US" sz="1600">
                <a:solidFill>
                  <a:schemeClr val="dk1"/>
                </a:solidFill>
                <a:latin typeface="Times New Roman"/>
                <a:ea typeface="Times New Roman"/>
                <a:cs typeface="Times New Roman"/>
                <a:sym typeface="Times New Roman"/>
              </a:rPr>
              <a:t>. </a:t>
            </a:r>
            <a:r>
              <a:rPr lang="en-US" sz="16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https://www.youtube.com/watch?v=yia7CW2XSiQ&amp;t=1042s</a:t>
            </a:r>
            <a:r>
              <a:rPr lang="en-US" sz="1600">
                <a:solidFill>
                  <a:schemeClr val="dk1"/>
                </a:solidFill>
                <a:latin typeface="Times New Roman"/>
                <a:ea typeface="Times New Roman"/>
                <a:cs typeface="Times New Roman"/>
                <a:sym typeface="Times New Roman"/>
              </a:rPr>
              <a:t>. Diakses pada 02 Juni 2023.</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Zakiah, Ibnaz. 92020). </a:t>
            </a:r>
            <a:r>
              <a:rPr lang="en-US" sz="1600" i="1">
                <a:solidFill>
                  <a:schemeClr val="dk1"/>
                </a:solidFill>
                <a:latin typeface="Times New Roman"/>
                <a:ea typeface="Times New Roman"/>
                <a:cs typeface="Times New Roman"/>
                <a:sym typeface="Times New Roman"/>
              </a:rPr>
              <a:t>Simulasi Rancangan IoT Smart Home pada Smart Phone Menggunakan Cisco</a:t>
            </a:r>
            <a:r>
              <a:rPr lang="en-US" sz="1600">
                <a:solidFill>
                  <a:schemeClr val="dk1"/>
                </a:solidFill>
                <a:latin typeface="Times New Roman"/>
                <a:ea typeface="Times New Roman"/>
                <a:cs typeface="Times New Roman"/>
                <a:sym typeface="Times New Roman"/>
              </a:rPr>
              <a:t>. </a:t>
            </a:r>
            <a:r>
              <a:rPr lang="en-US" sz="16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https://www.youtube.com/watch?v=rYNsAQwT7dM</a:t>
            </a:r>
            <a:r>
              <a:rPr lang="en-US" sz="1600">
                <a:solidFill>
                  <a:schemeClr val="dk1"/>
                </a:solidFill>
                <a:latin typeface="Times New Roman"/>
                <a:ea typeface="Times New Roman"/>
                <a:cs typeface="Times New Roman"/>
                <a:sym typeface="Times New Roman"/>
              </a:rPr>
              <a:t>. Diakses pada 02 Juni 2023.</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H.P, Ragiel. (2 Agustus 2020). </a:t>
            </a:r>
            <a:r>
              <a:rPr lang="en-US" sz="1600" i="1">
                <a:solidFill>
                  <a:schemeClr val="dk1"/>
                </a:solidFill>
                <a:latin typeface="Times New Roman"/>
                <a:ea typeface="Times New Roman"/>
                <a:cs typeface="Times New Roman"/>
                <a:sym typeface="Times New Roman"/>
              </a:rPr>
              <a:t>Simulasi Smart home Menggunakan Cisco Packet Tracer</a:t>
            </a:r>
            <a:r>
              <a:rPr lang="en-US" sz="1600">
                <a:solidFill>
                  <a:schemeClr val="dk1"/>
                </a:solidFill>
                <a:latin typeface="Times New Roman"/>
                <a:ea typeface="Times New Roman"/>
                <a:cs typeface="Times New Roman"/>
                <a:sym typeface="Times New Roman"/>
              </a:rPr>
              <a:t>. </a:t>
            </a:r>
            <a:r>
              <a:rPr lang="en-US" sz="16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https://ejournal.gunadarma.ac.id/index.php/infokom/article/view/2577/2028</a:t>
            </a:r>
            <a:r>
              <a:rPr lang="en-US" sz="1600">
                <a:solidFill>
                  <a:schemeClr val="dk1"/>
                </a:solidFill>
                <a:latin typeface="Times New Roman"/>
                <a:ea typeface="Times New Roman"/>
                <a:cs typeface="Times New Roman"/>
                <a:sym typeface="Times New Roman"/>
              </a:rPr>
              <a:t>. Diakses pada 02 Juni 2023.</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Wibisono, Gunawan. (Juni 2008). </a:t>
            </a:r>
            <a:r>
              <a:rPr lang="en-US" sz="1600" i="1">
                <a:solidFill>
                  <a:schemeClr val="dk1"/>
                </a:solidFill>
                <a:latin typeface="Times New Roman"/>
                <a:ea typeface="Times New Roman"/>
                <a:cs typeface="Times New Roman"/>
                <a:sym typeface="Times New Roman"/>
              </a:rPr>
              <a:t>Mobile Broadband Tren Teknologi Wireless Saat ini dan Masa Datang</a:t>
            </a:r>
            <a:r>
              <a:rPr lang="en-US" sz="1600">
                <a:solidFill>
                  <a:schemeClr val="dk1"/>
                </a:solidFill>
                <a:latin typeface="Times New Roman"/>
                <a:ea typeface="Times New Roman"/>
                <a:cs typeface="Times New Roman"/>
                <a:sym typeface="Times New Roman"/>
              </a:rPr>
              <a:t>. INFORMATIKA: Bandung.</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263" name="Google Shape;263;p17"/>
          <p:cNvSpPr txBox="1"/>
          <p:nvPr/>
        </p:nvSpPr>
        <p:spPr>
          <a:xfrm>
            <a:off x="2940013" y="4631946"/>
            <a:ext cx="631197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a:solidFill>
                  <a:schemeClr val="dk1"/>
                </a:solidFill>
                <a:latin typeface="Times New Roman"/>
                <a:ea typeface="Times New Roman"/>
                <a:cs typeface="Times New Roman"/>
                <a:sym typeface="Times New Roman"/>
              </a:rPr>
              <a:t>Link video</a:t>
            </a:r>
            <a:endParaRPr sz="18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0" i="0" u="sng">
                <a:solidFill>
                  <a:schemeClr val="dk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https://youtu.be/FUp8MQHHLQs</a:t>
            </a:r>
            <a:endParaRPr sz="1800" b="0" i="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69" name="Google Shape;269;p18"/>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270" name="Google Shape;270;p18"/>
          <p:cNvSpPr txBox="1"/>
          <p:nvPr/>
        </p:nvSpPr>
        <p:spPr>
          <a:xfrm>
            <a:off x="4774039" y="4487541"/>
            <a:ext cx="264392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00FFFF"/>
                </a:solidFill>
                <a:latin typeface="Times New Roman"/>
                <a:ea typeface="Times New Roman"/>
                <a:cs typeface="Times New Roman"/>
                <a:sym typeface="Times New Roman"/>
              </a:rPr>
              <a:t>Terima Kasih</a:t>
            </a:r>
            <a:endParaRPr sz="3200">
              <a:solidFill>
                <a:srgbClr val="00FFFF"/>
              </a:solidFill>
              <a:latin typeface="Times New Roman"/>
              <a:ea typeface="Times New Roman"/>
              <a:cs typeface="Times New Roman"/>
              <a:sym typeface="Times New Roman"/>
            </a:endParaRPr>
          </a:p>
        </p:txBody>
      </p:sp>
      <p:sp>
        <p:nvSpPr>
          <p:cNvPr id="271" name="Google Shape;271;p18"/>
          <p:cNvSpPr txBox="1">
            <a:spLocks noGrp="1"/>
          </p:cNvSpPr>
          <p:nvPr>
            <p:ph type="sldNum" idx="12"/>
          </p:nvPr>
        </p:nvSpPr>
        <p:spPr>
          <a:xfrm>
            <a:off x="5923788" y="6197095"/>
            <a:ext cx="344424" cy="39382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72" name="Google Shape;272;p18"/>
          <p:cNvPicPr preferRelativeResize="0"/>
          <p:nvPr/>
        </p:nvPicPr>
        <p:blipFill rotWithShape="1">
          <a:blip r:embed="rId5">
            <a:alphaModFix/>
          </a:blip>
          <a:srcRect/>
          <a:stretch/>
        </p:blipFill>
        <p:spPr>
          <a:xfrm>
            <a:off x="4079765" y="2211610"/>
            <a:ext cx="4032470" cy="24347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9"/>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278" name="Google Shape;278;p19"/>
          <p:cNvPicPr preferRelativeResize="0"/>
          <p:nvPr/>
        </p:nvPicPr>
        <p:blipFill rotWithShape="1">
          <a:blip r:embed="rId4">
            <a:alphaModFix/>
          </a:blip>
          <a:srcRect/>
          <a:stretch/>
        </p:blipFill>
        <p:spPr>
          <a:xfrm>
            <a:off x="0" y="6554709"/>
            <a:ext cx="12192000" cy="303291"/>
          </a:xfrm>
          <a:prstGeom prst="rect">
            <a:avLst/>
          </a:prstGeom>
          <a:noFill/>
          <a:ln>
            <a:noFill/>
          </a:ln>
        </p:spPr>
      </p:pic>
      <p:graphicFrame>
        <p:nvGraphicFramePr>
          <p:cNvPr id="279" name="Google Shape;279;p19"/>
          <p:cNvGraphicFramePr/>
          <p:nvPr/>
        </p:nvGraphicFramePr>
        <p:xfrm>
          <a:off x="1617663" y="1644650"/>
          <a:ext cx="8731250" cy="3814763"/>
        </p:xfrm>
        <a:graphic>
          <a:graphicData uri="http://schemas.openxmlformats.org/presentationml/2006/ole">
            <mc:AlternateContent xmlns:mc="http://schemas.openxmlformats.org/markup-compatibility/2006">
              <mc:Choice xmlns:v="urn:schemas-microsoft-com:vml" Requires="v">
                <p:oleObj r:id="rId5" imgW="8731250" imgH="3814763" progId="Word.Document.12">
                  <p:embed/>
                </p:oleObj>
              </mc:Choice>
              <mc:Fallback>
                <p:oleObj r:id="rId5" imgW="8731250" imgH="3814763" progId="Word.Document.12">
                  <p:embed/>
                  <p:pic>
                    <p:nvPicPr>
                      <p:cNvPr id="279" name="Google Shape;279;p19"/>
                      <p:cNvPicPr preferRelativeResize="0"/>
                      <p:nvPr/>
                    </p:nvPicPr>
                    <p:blipFill rotWithShape="1">
                      <a:blip r:embed="rId6">
                        <a:alphaModFix/>
                      </a:blip>
                      <a:srcRect/>
                      <a:stretch/>
                    </p:blipFill>
                    <p:spPr>
                      <a:xfrm>
                        <a:off x="1617663" y="1644650"/>
                        <a:ext cx="8731250" cy="3814763"/>
                      </a:xfrm>
                      <a:prstGeom prst="rect">
                        <a:avLst/>
                      </a:prstGeom>
                      <a:solidFill>
                        <a:srgbClr val="66FFFF"/>
                      </a:solidFill>
                      <a:ln>
                        <a:noFill/>
                      </a:ln>
                    </p:spPr>
                  </p:pic>
                </p:oleObj>
              </mc:Fallback>
            </mc:AlternateContent>
          </a:graphicData>
        </a:graphic>
      </p:graphicFrame>
      <p:sp>
        <p:nvSpPr>
          <p:cNvPr id="280" name="Google Shape;280;p19"/>
          <p:cNvSpPr txBox="1">
            <a:spLocks noGrp="1"/>
          </p:cNvSpPr>
          <p:nvPr>
            <p:ph type="sldNum" idx="12"/>
          </p:nvPr>
        </p:nvSpPr>
        <p:spPr>
          <a:xfrm>
            <a:off x="5921175" y="6129531"/>
            <a:ext cx="349649" cy="42517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0" y="-51899"/>
            <a:ext cx="9895438" cy="660902"/>
          </a:xfrm>
          <a:prstGeom prst="rect">
            <a:avLst/>
          </a:prstGeom>
          <a:noFill/>
          <a:ln>
            <a:noFill/>
          </a:ln>
        </p:spPr>
      </p:pic>
      <p:pic>
        <p:nvPicPr>
          <p:cNvPr id="99" name="Google Shape;99;p2"/>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00" name="Google Shape;100;p2"/>
          <p:cNvSpPr txBox="1"/>
          <p:nvPr/>
        </p:nvSpPr>
        <p:spPr>
          <a:xfrm>
            <a:off x="3917594" y="383208"/>
            <a:ext cx="435680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1"/>
                </a:solidFill>
                <a:latin typeface="Times New Roman"/>
                <a:ea typeface="Times New Roman"/>
                <a:cs typeface="Times New Roman"/>
                <a:sym typeface="Times New Roman"/>
              </a:rPr>
              <a:t>Kata Pengantar</a:t>
            </a:r>
            <a:endParaRPr/>
          </a:p>
        </p:txBody>
      </p:sp>
      <p:sp>
        <p:nvSpPr>
          <p:cNvPr id="101" name="Google Shape;101;p2"/>
          <p:cNvSpPr txBox="1"/>
          <p:nvPr/>
        </p:nvSpPr>
        <p:spPr>
          <a:xfrm>
            <a:off x="1053791" y="904200"/>
            <a:ext cx="10047300" cy="5633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Assalamualaikum</a:t>
            </a:r>
            <a:r>
              <a:rPr lang="en-US" sz="1800" b="0" i="0" u="none" strike="noStrike" cap="non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Warahmatullahi</a:t>
            </a:r>
            <a:r>
              <a:rPr lang="en-US" sz="1800" b="0" i="0" u="none" strike="noStrike" cap="none">
                <a:solidFill>
                  <a:schemeClr val="dk1"/>
                </a:solidFill>
                <a:latin typeface="Times New Roman"/>
                <a:ea typeface="Times New Roman"/>
                <a:cs typeface="Times New Roman"/>
                <a:sym typeface="Times New Roman"/>
              </a:rPr>
              <a:t> Wabarakatuh</a:t>
            </a:r>
            <a:endParaRPr/>
          </a:p>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Perkembangan teknologi akses wireless berkembang secara pesat untuk memenuhi tuntutan pengguna yang membutuhkan komunikasi kecepatan  tinggi, kapasitas besar (</a:t>
            </a:r>
            <a:r>
              <a:rPr lang="en-US" sz="1800" b="0" i="1" u="none" strike="noStrike" cap="none">
                <a:solidFill>
                  <a:schemeClr val="dk1"/>
                </a:solidFill>
                <a:latin typeface="Times New Roman"/>
                <a:ea typeface="Times New Roman"/>
                <a:cs typeface="Times New Roman"/>
                <a:sym typeface="Times New Roman"/>
              </a:rPr>
              <a:t>broadband</a:t>
            </a:r>
            <a:r>
              <a:rPr lang="en-US" sz="1800" b="0" i="0" u="none" strike="noStrike" cap="none">
                <a:solidFill>
                  <a:schemeClr val="dk1"/>
                </a:solidFill>
                <a:latin typeface="Times New Roman"/>
                <a:ea typeface="Times New Roman"/>
                <a:cs typeface="Times New Roman"/>
                <a:sym typeface="Times New Roman"/>
              </a:rPr>
              <a:t>) serta dengan mobilitas yang tinggi menuju </a:t>
            </a:r>
            <a:r>
              <a:rPr lang="en-US" sz="1800" b="0" i="1" u="none" strike="noStrike" cap="none">
                <a:solidFill>
                  <a:schemeClr val="dk1"/>
                </a:solidFill>
                <a:latin typeface="Times New Roman"/>
                <a:ea typeface="Times New Roman"/>
                <a:cs typeface="Times New Roman"/>
                <a:sym typeface="Times New Roman"/>
              </a:rPr>
              <a:t>broadband mobile communication</a:t>
            </a:r>
            <a:r>
              <a:rPr lang="en-US" sz="1800" b="0" i="0" u="none" strike="noStrike" cap="none">
                <a:solidFill>
                  <a:schemeClr val="dk1"/>
                </a:solidFill>
                <a:latin typeface="Times New Roman"/>
                <a:ea typeface="Times New Roman"/>
                <a:cs typeface="Times New Roman"/>
                <a:sym typeface="Times New Roman"/>
              </a:rPr>
              <a:t>. Ada dua basis perkembangan teknologi </a:t>
            </a:r>
            <a:r>
              <a:rPr lang="en-US" sz="1800" b="0" i="1" u="none" strike="noStrike" cap="none">
                <a:solidFill>
                  <a:schemeClr val="dk1"/>
                </a:solidFill>
                <a:latin typeface="Times New Roman"/>
                <a:ea typeface="Times New Roman"/>
                <a:cs typeface="Times New Roman"/>
                <a:sym typeface="Times New Roman"/>
              </a:rPr>
              <a:t>wireless </a:t>
            </a:r>
            <a:r>
              <a:rPr lang="en-US" sz="1800" b="0" i="0" u="none" strike="noStrike" cap="none">
                <a:solidFill>
                  <a:schemeClr val="dk1"/>
                </a:solidFill>
                <a:latin typeface="Times New Roman"/>
                <a:ea typeface="Times New Roman"/>
                <a:cs typeface="Times New Roman"/>
                <a:sym typeface="Times New Roman"/>
              </a:rPr>
              <a:t>yaitu berbasis komunikasi seluler yang pada awalnya untuk orientasi komunikasi data yang disebut  sebagai  </a:t>
            </a:r>
            <a:r>
              <a:rPr lang="en-US" sz="1800" b="0" i="1" u="none" strike="noStrike" cap="none">
                <a:solidFill>
                  <a:schemeClr val="dk1"/>
                </a:solidFill>
                <a:latin typeface="Times New Roman"/>
                <a:ea typeface="Times New Roman"/>
                <a:cs typeface="Times New Roman"/>
                <a:sym typeface="Times New Roman"/>
              </a:rPr>
              <a:t>broadband wireless access </a:t>
            </a:r>
            <a:r>
              <a:rPr lang="en-US" sz="1800" b="0" i="0" u="none" strike="noStrike" cap="none">
                <a:solidFill>
                  <a:schemeClr val="dk1"/>
                </a:solidFill>
                <a:latin typeface="Times New Roman"/>
                <a:ea typeface="Times New Roman"/>
                <a:cs typeface="Times New Roman"/>
                <a:sym typeface="Times New Roman"/>
              </a:rPr>
              <a:t>(BWA). Perkembangan seluler telah sampai pada generasi ke 4 (4G)  singkatan dari bahasa Inggris: </a:t>
            </a:r>
            <a:r>
              <a:rPr lang="en-US" sz="1800" b="0" i="1" u="none" strike="noStrike" cap="none">
                <a:solidFill>
                  <a:schemeClr val="dk1"/>
                </a:solidFill>
                <a:latin typeface="Times New Roman"/>
                <a:ea typeface="Times New Roman"/>
                <a:cs typeface="Times New Roman"/>
                <a:sym typeface="Times New Roman"/>
              </a:rPr>
              <a:t>fourth-generation technology</a:t>
            </a:r>
            <a:r>
              <a:rPr lang="en-US" sz="1800" b="0" i="0" u="none" strike="noStrike" cap="none">
                <a:solidFill>
                  <a:schemeClr val="dk1"/>
                </a:solidFill>
                <a:latin typeface="Times New Roman"/>
                <a:ea typeface="Times New Roman"/>
                <a:cs typeface="Times New Roman"/>
                <a:sym typeface="Times New Roman"/>
              </a:rPr>
              <a:t>, adalah generasi keempat dari teknologi telepon seluler. 4G merupakan pengembangan dari teknologi 2G dan 3G. Sistem 4G menyediakan jaringan pita lebar ultra untuk berbagai perlengkapan elektronik, contohnya ponsel cerdas dan laptop menggunakan modem USB.</a:t>
            </a:r>
            <a:endParaRPr/>
          </a:p>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Terdapat dua kandidat standar untuk 4G yang </a:t>
            </a:r>
            <a:r>
              <a:rPr lang="en-US" sz="1800">
                <a:solidFill>
                  <a:schemeClr val="dk1"/>
                </a:solidFill>
                <a:latin typeface="Times New Roman"/>
                <a:ea typeface="Times New Roman"/>
                <a:cs typeface="Times New Roman"/>
                <a:sym typeface="Times New Roman"/>
              </a:rPr>
              <a:t>dikomersilkan</a:t>
            </a:r>
            <a:r>
              <a:rPr lang="en-US" sz="1800" b="0" i="0" u="none" strike="noStrike" cap="none">
                <a:solidFill>
                  <a:schemeClr val="dk1"/>
                </a:solidFill>
                <a:latin typeface="Times New Roman"/>
                <a:ea typeface="Times New Roman"/>
                <a:cs typeface="Times New Roman"/>
                <a:sym typeface="Times New Roman"/>
              </a:rPr>
              <a:t> di dunia yaitu standar WiMax (Korea Selatan, sejak 2006) dan standar LTE (Swedia, sejak 2009).  </a:t>
            </a:r>
            <a:endParaRPr/>
          </a:p>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Akhir kata dengan  adanya presentasi mengenai  rancangan jaringan wifi  ini  dapat memberi inspirasi kepada masyarakat Indonesia,  mahasiswa, kalangan akademisi,  serta para peneliti lainnya untuk  saling bekerja sama  dalam mengembangkan teknologi  </a:t>
            </a:r>
            <a:r>
              <a:rPr lang="en-US" sz="1800" b="0" i="1" u="none" strike="noStrike" cap="none">
                <a:solidFill>
                  <a:schemeClr val="dk1"/>
                </a:solidFill>
                <a:latin typeface="Times New Roman"/>
                <a:ea typeface="Times New Roman"/>
                <a:cs typeface="Times New Roman"/>
                <a:sym typeface="Times New Roman"/>
              </a:rPr>
              <a:t>mobile broadband </a:t>
            </a:r>
            <a:r>
              <a:rPr lang="en-US" sz="1800" b="0" i="0" u="none" strike="noStrike" cap="none">
                <a:solidFill>
                  <a:schemeClr val="dk1"/>
                </a:solidFill>
                <a:latin typeface="Times New Roman"/>
                <a:ea typeface="Times New Roman"/>
                <a:cs typeface="Times New Roman"/>
                <a:sym typeface="Times New Roman"/>
              </a:rPr>
              <a:t>di tanah air. Presentasi ini merupakan bagian dari pertemuan yang telah diadakan di kampus UNSIA dari pertemuan </a:t>
            </a:r>
            <a:r>
              <a:rPr lang="en-US" sz="1800">
                <a:solidFill>
                  <a:schemeClr val="dk1"/>
                </a:solidFill>
                <a:latin typeface="Times New Roman"/>
                <a:ea typeface="Times New Roman"/>
                <a:cs typeface="Times New Roman"/>
                <a:sym typeface="Times New Roman"/>
              </a:rPr>
              <a:t>ke satu</a:t>
            </a:r>
            <a:r>
              <a:rPr lang="en-US" sz="1800" b="0" i="0" u="none" strike="noStrike" cap="none">
                <a:solidFill>
                  <a:schemeClr val="dk1"/>
                </a:solidFill>
                <a:latin typeface="Times New Roman"/>
                <a:ea typeface="Times New Roman"/>
                <a:cs typeface="Times New Roman"/>
                <a:sym typeface="Times New Roman"/>
              </a:rPr>
              <a:t> hingga ketujuh yang membahas tentang 1. Introduction to Fundamentals of Wireless Communication - Fundamentals of Mobile Communication, 2. Prinsip Kerja Wireless Network dan Performansi, 3. Propagasi Gelombang Elektromagnetik, 4. Jenis Wireless, 5. Metode Modulasi, 6. Performansi Jaringan Wireless, 7. Simulator Jaringan </a:t>
            </a:r>
            <a:r>
              <a:rPr lang="en-US" sz="1800">
                <a:solidFill>
                  <a:schemeClr val="dk1"/>
                </a:solidFill>
                <a:latin typeface="Times New Roman"/>
                <a:ea typeface="Times New Roman"/>
                <a:cs typeface="Times New Roman"/>
                <a:sym typeface="Times New Roman"/>
              </a:rPr>
              <a:t>Wifi</a:t>
            </a:r>
            <a:r>
              <a:rPr lang="en-US" sz="1800" b="0" i="0" u="none" strike="noStrike" cap="none">
                <a:solidFill>
                  <a:schemeClr val="dk1"/>
                </a:solidFill>
                <a:latin typeface="Times New Roman"/>
                <a:ea typeface="Times New Roman"/>
                <a:cs typeface="Times New Roman"/>
                <a:sym typeface="Times New Roman"/>
              </a:rPr>
              <a:t>. Sekian  semoga kita dapat bertemu kembali pada sesi berikutnya melalui </a:t>
            </a:r>
            <a:r>
              <a:rPr lang="en-US" sz="1800" b="0" i="1" u="none" strike="noStrike" cap="none">
                <a:solidFill>
                  <a:schemeClr val="dk1"/>
                </a:solidFill>
                <a:latin typeface="Times New Roman"/>
                <a:ea typeface="Times New Roman"/>
                <a:cs typeface="Times New Roman"/>
                <a:sym typeface="Times New Roman"/>
              </a:rPr>
              <a:t>video </a:t>
            </a:r>
            <a:r>
              <a:rPr lang="en-US" sz="1800" i="1">
                <a:solidFill>
                  <a:schemeClr val="dk1"/>
                </a:solidFill>
                <a:latin typeface="Times New Roman"/>
                <a:ea typeface="Times New Roman"/>
                <a:cs typeface="Times New Roman"/>
                <a:sym typeface="Times New Roman"/>
              </a:rPr>
              <a:t>konferensi</a:t>
            </a:r>
            <a:r>
              <a:rPr lang="en-US" sz="1800" b="0" i="1"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dan diskusi. </a:t>
            </a:r>
            <a:endParaRPr sz="1800" b="0" i="0" u="none" strike="noStrike" cap="none">
              <a:solidFill>
                <a:schemeClr val="dk1"/>
              </a:solidFill>
              <a:latin typeface="Times New Roman"/>
              <a:ea typeface="Times New Roman"/>
              <a:cs typeface="Times New Roman"/>
              <a:sym typeface="Times New Roman"/>
            </a:endParaRPr>
          </a:p>
        </p:txBody>
      </p:sp>
      <p:sp>
        <p:nvSpPr>
          <p:cNvPr id="102" name="Google Shape;102;p2"/>
          <p:cNvSpPr txBox="1">
            <a:spLocks noGrp="1"/>
          </p:cNvSpPr>
          <p:nvPr>
            <p:ph type="sldNum" idx="12"/>
          </p:nvPr>
        </p:nvSpPr>
        <p:spPr>
          <a:xfrm>
            <a:off x="5988609" y="6170625"/>
            <a:ext cx="214778" cy="38408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51899"/>
            <a:ext cx="9895438" cy="660902"/>
          </a:xfrm>
          <a:prstGeom prst="rect">
            <a:avLst/>
          </a:prstGeom>
          <a:noFill/>
          <a:ln>
            <a:noFill/>
          </a:ln>
        </p:spPr>
      </p:pic>
      <p:pic>
        <p:nvPicPr>
          <p:cNvPr id="108" name="Google Shape;108;p3"/>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09" name="Google Shape;109;p3"/>
          <p:cNvSpPr txBox="1"/>
          <p:nvPr/>
        </p:nvSpPr>
        <p:spPr>
          <a:xfrm>
            <a:off x="3917594" y="383208"/>
            <a:ext cx="435680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1"/>
                </a:solidFill>
                <a:latin typeface="Times New Roman"/>
                <a:ea typeface="Times New Roman"/>
                <a:cs typeface="Times New Roman"/>
                <a:sym typeface="Times New Roman"/>
              </a:rPr>
              <a:t>Daftar Isi</a:t>
            </a:r>
            <a:endParaRPr/>
          </a:p>
        </p:txBody>
      </p:sp>
      <p:sp>
        <p:nvSpPr>
          <p:cNvPr id="110" name="Google Shape;110;p3"/>
          <p:cNvSpPr txBox="1"/>
          <p:nvPr/>
        </p:nvSpPr>
        <p:spPr>
          <a:xfrm>
            <a:off x="1053791" y="904200"/>
            <a:ext cx="10047402"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a:p>
        </p:txBody>
      </p:sp>
      <p:sp>
        <p:nvSpPr>
          <p:cNvPr id="111" name="Google Shape;111;p3"/>
          <p:cNvSpPr txBox="1">
            <a:spLocks noGrp="1"/>
          </p:cNvSpPr>
          <p:nvPr>
            <p:ph type="sldNum" idx="12"/>
          </p:nvPr>
        </p:nvSpPr>
        <p:spPr>
          <a:xfrm>
            <a:off x="5988609" y="6170625"/>
            <a:ext cx="214778" cy="38408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2" name="Google Shape;112;p3"/>
          <p:cNvSpPr txBox="1"/>
          <p:nvPr/>
        </p:nvSpPr>
        <p:spPr>
          <a:xfrm>
            <a:off x="1474746" y="1332859"/>
            <a:ext cx="9242502"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Kata Pengantar…………………………………………………………………………………….2</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Daftar Isi………………………………………………..…………………………………………3</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BAB I PENDAHULUAN………………………………………………….……………..............4</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BAB II METODE PENELITIAN………………………………………………………………...5</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BAB III HASIL DAN PEMBAHASAN……………………………………………...…………..7</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BAB IV KESIMPULAN DAN SARAN………………………………………………………..16</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DAFTAR PUSTAKA………………………………………………………..……………….….</a:t>
            </a:r>
            <a:r>
              <a:rPr lang="en-US" sz="1800">
                <a:solidFill>
                  <a:schemeClr val="dk1"/>
                </a:solidFill>
                <a:latin typeface="Calibri"/>
                <a:ea typeface="Calibri"/>
                <a:cs typeface="Calibri"/>
                <a:sym typeface="Calibri"/>
              </a:rPr>
              <a:t>17 </a:t>
            </a:r>
            <a:endParaRPr/>
          </a:p>
        </p:txBody>
      </p:sp>
    </p:spTree>
  </p:cSld>
  <p:clrMapOvr>
    <a:masterClrMapping/>
  </p:clrMapOvr>
  <mc:AlternateContent xmlns:mc="http://schemas.openxmlformats.org/markup-compatibility/2006" xmlns:p14="http://schemas.microsoft.com/office/powerpoint/2010/main">
    <mc:Choice Requires="p14">
      <p:transition spd="slow" p14:dur="1400" advTm="1124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4"/>
          <p:cNvPicPr preferRelativeResize="0"/>
          <p:nvPr/>
        </p:nvPicPr>
        <p:blipFill rotWithShape="1">
          <a:blip r:embed="rId3">
            <a:alphaModFix/>
          </a:blip>
          <a:srcRect/>
          <a:stretch/>
        </p:blipFill>
        <p:spPr>
          <a:xfrm>
            <a:off x="0" y="30167"/>
            <a:ext cx="9895438" cy="660902"/>
          </a:xfrm>
          <a:prstGeom prst="rect">
            <a:avLst/>
          </a:prstGeom>
          <a:noFill/>
          <a:ln>
            <a:noFill/>
          </a:ln>
        </p:spPr>
      </p:pic>
      <p:pic>
        <p:nvPicPr>
          <p:cNvPr id="118" name="Google Shape;118;p4"/>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19" name="Google Shape;119;p4"/>
          <p:cNvSpPr txBox="1"/>
          <p:nvPr/>
        </p:nvSpPr>
        <p:spPr>
          <a:xfrm>
            <a:off x="1338147" y="682138"/>
            <a:ext cx="10047402"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120" name="Google Shape;120;p4"/>
          <p:cNvSpPr txBox="1">
            <a:spLocks noGrp="1"/>
          </p:cNvSpPr>
          <p:nvPr>
            <p:ph type="sldNum" idx="12"/>
          </p:nvPr>
        </p:nvSpPr>
        <p:spPr>
          <a:xfrm>
            <a:off x="5988608" y="6251417"/>
            <a:ext cx="239761" cy="3032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1" name="Google Shape;121;p4"/>
          <p:cNvSpPr txBox="1"/>
          <p:nvPr/>
        </p:nvSpPr>
        <p:spPr>
          <a:xfrm>
            <a:off x="3917596" y="614373"/>
            <a:ext cx="435680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BAB I</a:t>
            </a:r>
            <a:endParaRPr/>
          </a:p>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PENDAHULUAN</a:t>
            </a:r>
            <a:endParaRPr/>
          </a:p>
        </p:txBody>
      </p:sp>
      <p:sp>
        <p:nvSpPr>
          <p:cNvPr id="122" name="Google Shape;122;p4"/>
          <p:cNvSpPr txBox="1"/>
          <p:nvPr/>
        </p:nvSpPr>
        <p:spPr>
          <a:xfrm>
            <a:off x="1084787" y="1588354"/>
            <a:ext cx="10047300" cy="4248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Perkembangan teknologi yang semakin pesat menyebabkan  terjadinya banyak perubahan dalam segala bidang. Salah satunya bidang yang mengalami perubahan adalah bidang industri. Saat ini, industri berlomba untuk merancang perangkat  elektronik yang dapat dikomunikasikan melalui jaringan internet. Sektor industri memanfaatkan konsep </a:t>
            </a:r>
            <a:r>
              <a:rPr lang="en-US" sz="1800" i="1">
                <a:solidFill>
                  <a:schemeClr val="dk1"/>
                </a:solidFill>
                <a:latin typeface="Times New Roman"/>
                <a:ea typeface="Times New Roman"/>
                <a:cs typeface="Times New Roman"/>
                <a:sym typeface="Times New Roman"/>
              </a:rPr>
              <a:t>Internet of Things</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Internet of Things  </a:t>
            </a:r>
            <a:r>
              <a:rPr lang="en-US" sz="1800">
                <a:solidFill>
                  <a:schemeClr val="dk1"/>
                </a:solidFill>
                <a:latin typeface="Times New Roman"/>
                <a:ea typeface="Times New Roman"/>
                <a:cs typeface="Times New Roman"/>
                <a:sym typeface="Times New Roman"/>
              </a:rPr>
              <a:t>(IoT) adalah paradigma baru yang  menjadi  populer dengan penelitian dan industri. Prinsip dasar IoT adalah menghubungkan benda-benda elektronik dan listrik di sekitar untuk menyediakan komunikasi tanpa batas dan layanan kontekstual yang disediakan. IoT biasanya saling terhubung via internet. IoT sering digunakan dalam manfaat komunikasi antar alat dan monitoring. Manfaat IoT semakin banyak , karena  semakin banyak organisasi, industri dan teknologi yang memakai IoT.  IoT sangat berguna dalam beberapa hal seperti sistem smart home. Sistem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dan </a:t>
            </a:r>
            <a:r>
              <a:rPr lang="en-US" sz="1800" i="1">
                <a:solidFill>
                  <a:schemeClr val="dk1"/>
                </a:solidFill>
                <a:latin typeface="Times New Roman"/>
                <a:ea typeface="Times New Roman"/>
                <a:cs typeface="Times New Roman"/>
                <a:sym typeface="Times New Roman"/>
              </a:rPr>
              <a:t>IoT </a:t>
            </a:r>
            <a:r>
              <a:rPr lang="en-US" sz="1800">
                <a:solidFill>
                  <a:schemeClr val="dk1"/>
                </a:solidFill>
                <a:latin typeface="Times New Roman"/>
                <a:ea typeface="Times New Roman"/>
                <a:cs typeface="Times New Roman"/>
                <a:sym typeface="Times New Roman"/>
              </a:rPr>
              <a:t>dapat memudahkan pemilik rumah untuk memonitoring kondisi rumah. </a:t>
            </a:r>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Pada penelitian Yakti, dkk (2019) menghasilkan sebuah Sistem kamar otomatis yang memanfaatkan  sensor sebagai input yang memberikan perintah kontrol pada perangkat secara otomatis, sehingga aktivitas yang terjadi memerlukan energi manusia yang sangat kecil.</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a:stretch/>
        </p:blipFill>
        <p:spPr>
          <a:xfrm>
            <a:off x="0" y="0"/>
            <a:ext cx="9895438" cy="660902"/>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29" name="Google Shape;129;p5"/>
          <p:cNvSpPr txBox="1"/>
          <p:nvPr/>
        </p:nvSpPr>
        <p:spPr>
          <a:xfrm>
            <a:off x="1198191" y="1484147"/>
            <a:ext cx="10010400" cy="4248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Metode yang digunakan dalam penelitian ini adalah simulasi terhadap desain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dengan menggunakan simulator </a:t>
            </a:r>
            <a:r>
              <a:rPr lang="en-US" sz="1800" i="1">
                <a:solidFill>
                  <a:schemeClr val="dk1"/>
                </a:solidFill>
                <a:latin typeface="Times New Roman"/>
                <a:ea typeface="Times New Roman"/>
                <a:cs typeface="Times New Roman"/>
                <a:sym typeface="Times New Roman"/>
              </a:rPr>
              <a:t>cisco packet tracer 8.2.1.0118</a:t>
            </a:r>
            <a:r>
              <a:rPr lang="en-US" sz="1800">
                <a:solidFill>
                  <a:schemeClr val="dk1"/>
                </a:solidFill>
                <a:latin typeface="Times New Roman"/>
                <a:ea typeface="Times New Roman"/>
                <a:cs typeface="Times New Roman"/>
                <a:sym typeface="Times New Roman"/>
              </a:rPr>
              <a:t>. Penelitian ini terdiri dari dua tahap diantaranya: desain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dan pengujian dengan simulator </a:t>
            </a:r>
            <a:r>
              <a:rPr lang="en-US" sz="1800" i="1">
                <a:solidFill>
                  <a:schemeClr val="dk1"/>
                </a:solidFill>
                <a:latin typeface="Times New Roman"/>
                <a:ea typeface="Times New Roman"/>
                <a:cs typeface="Times New Roman"/>
                <a:sym typeface="Times New Roman"/>
              </a:rPr>
              <a:t>cisco packet tracer</a:t>
            </a:r>
            <a:r>
              <a:rPr lang="en-US" sz="1800">
                <a:solidFill>
                  <a:schemeClr val="dk1"/>
                </a:solidFill>
                <a:latin typeface="Times New Roman"/>
                <a:ea typeface="Times New Roman"/>
                <a:cs typeface="Times New Roman"/>
                <a:sym typeface="Times New Roman"/>
              </a:rPr>
              <a:t>. Pada tahap pertama peneliti membuat desain smart home dengan 4 komponen utama yaitu: otomatisasi pada pintu, jendela, garasi, dan alarm. </a:t>
            </a:r>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Tahap terakhir dari penelitian ini adalah pengujian sistem dengan menggunakan  </a:t>
            </a:r>
            <a:r>
              <a:rPr lang="en-US" sz="1800" i="1">
                <a:solidFill>
                  <a:schemeClr val="dk1"/>
                </a:solidFill>
                <a:latin typeface="Times New Roman"/>
                <a:ea typeface="Times New Roman"/>
                <a:cs typeface="Times New Roman"/>
                <a:sym typeface="Times New Roman"/>
              </a:rPr>
              <a:t>software</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cisco packet tracer</a:t>
            </a:r>
            <a:r>
              <a:rPr lang="en-US" sz="1800">
                <a:solidFill>
                  <a:schemeClr val="dk1"/>
                </a:solidFill>
                <a:latin typeface="Times New Roman"/>
                <a:ea typeface="Times New Roman"/>
                <a:cs typeface="Times New Roman"/>
                <a:sym typeface="Times New Roman"/>
              </a:rPr>
              <a:t>. Berdasarkan metode penelitian yang telah dibuat, maka peneliti mulai menentukan alur diagram sistem dalam proses merancang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pada penelitian yang dilakukan. Gambar 1. menunjukkan  alur diagram sistem yang digunakan dalam penelitian. </a:t>
            </a:r>
            <a:r>
              <a:rPr lang="en-US" sz="1800" i="1">
                <a:solidFill>
                  <a:schemeClr val="dk1"/>
                </a:solidFill>
                <a:latin typeface="Times New Roman"/>
                <a:ea typeface="Times New Roman"/>
                <a:cs typeface="Times New Roman"/>
                <a:sym typeface="Times New Roman"/>
              </a:rPr>
              <a:t>Smartphone</a:t>
            </a:r>
            <a:r>
              <a:rPr lang="en-US" sz="1800">
                <a:solidFill>
                  <a:schemeClr val="dk1"/>
                </a:solidFill>
                <a:latin typeface="Times New Roman"/>
                <a:ea typeface="Times New Roman"/>
                <a:cs typeface="Times New Roman"/>
                <a:sym typeface="Times New Roman"/>
              </a:rPr>
              <a:t> berfungsi sebagai perangkat yang mengendalikan sistem IoT yang dibuat dalam penelitian. </a:t>
            </a:r>
            <a:endParaRPr/>
          </a:p>
          <a:p>
            <a:pPr marL="0" marR="0" lvl="0" indent="0" algn="just" rtl="0">
              <a:spcBef>
                <a:spcPts val="0"/>
              </a:spcBef>
              <a:spcAft>
                <a:spcPts val="0"/>
              </a:spcAft>
              <a:buNone/>
            </a:pPr>
            <a:r>
              <a:rPr lang="en-US" sz="1800" i="1">
                <a:solidFill>
                  <a:schemeClr val="dk1"/>
                </a:solidFill>
                <a:latin typeface="Times New Roman"/>
                <a:ea typeface="Times New Roman"/>
                <a:cs typeface="Times New Roman"/>
                <a:sym typeface="Times New Roman"/>
              </a:rPr>
              <a:t>Smartphone </a:t>
            </a:r>
            <a:r>
              <a:rPr lang="en-US" sz="1800">
                <a:solidFill>
                  <a:schemeClr val="dk1"/>
                </a:solidFill>
                <a:latin typeface="Times New Roman"/>
                <a:ea typeface="Times New Roman"/>
                <a:cs typeface="Times New Roman"/>
                <a:sym typeface="Times New Roman"/>
              </a:rPr>
              <a:t>akan terhubung dengan akses point, dimana </a:t>
            </a:r>
            <a:r>
              <a:rPr lang="en-US" sz="1800" i="1">
                <a:solidFill>
                  <a:schemeClr val="dk1"/>
                </a:solidFill>
                <a:latin typeface="Times New Roman"/>
                <a:ea typeface="Times New Roman"/>
                <a:cs typeface="Times New Roman"/>
                <a:sym typeface="Times New Roman"/>
              </a:rPr>
              <a:t>access</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point</a:t>
            </a:r>
            <a:r>
              <a:rPr lang="en-US" sz="1800">
                <a:solidFill>
                  <a:schemeClr val="dk1"/>
                </a:solidFill>
                <a:latin typeface="Times New Roman"/>
                <a:ea typeface="Times New Roman"/>
                <a:cs typeface="Times New Roman"/>
                <a:sym typeface="Times New Roman"/>
              </a:rPr>
              <a:t> berfungsi sebagai penghubung dengan jaringan internet. Kemudian jaringan internet akan terhubung  dengan </a:t>
            </a:r>
            <a:r>
              <a:rPr lang="en-US" sz="1800" i="1">
                <a:solidFill>
                  <a:schemeClr val="dk1"/>
                </a:solidFill>
                <a:latin typeface="Times New Roman"/>
                <a:ea typeface="Times New Roman"/>
                <a:cs typeface="Times New Roman"/>
                <a:sym typeface="Times New Roman"/>
              </a:rPr>
              <a:t>home gateway</a:t>
            </a:r>
            <a:r>
              <a:rPr lang="en-US" sz="1800">
                <a:solidFill>
                  <a:schemeClr val="dk1"/>
                </a:solidFill>
                <a:latin typeface="Times New Roman"/>
                <a:ea typeface="Times New Roman"/>
                <a:cs typeface="Times New Roman"/>
                <a:sym typeface="Times New Roman"/>
              </a:rPr>
              <a:t>. Home </a:t>
            </a:r>
            <a:r>
              <a:rPr lang="en-US" sz="1800" i="1">
                <a:solidFill>
                  <a:schemeClr val="dk1"/>
                </a:solidFill>
                <a:latin typeface="Times New Roman"/>
                <a:ea typeface="Times New Roman"/>
                <a:cs typeface="Times New Roman"/>
                <a:sym typeface="Times New Roman"/>
              </a:rPr>
              <a:t>gateway</a:t>
            </a:r>
            <a:r>
              <a:rPr lang="en-US" sz="1800">
                <a:solidFill>
                  <a:schemeClr val="dk1"/>
                </a:solidFill>
                <a:latin typeface="Times New Roman"/>
                <a:ea typeface="Times New Roman"/>
                <a:cs typeface="Times New Roman"/>
                <a:sym typeface="Times New Roman"/>
              </a:rPr>
              <a:t> berfungsi sebagai penghubung antara </a:t>
            </a:r>
            <a:r>
              <a:rPr lang="en-US" sz="1800" i="1">
                <a:solidFill>
                  <a:schemeClr val="dk1"/>
                </a:solidFill>
                <a:latin typeface="Times New Roman"/>
                <a:ea typeface="Times New Roman"/>
                <a:cs typeface="Times New Roman"/>
                <a:sym typeface="Times New Roman"/>
              </a:rPr>
              <a:t>smartphone</a:t>
            </a:r>
            <a:r>
              <a:rPr lang="en-US" sz="1800">
                <a:solidFill>
                  <a:schemeClr val="dk1"/>
                </a:solidFill>
                <a:latin typeface="Times New Roman"/>
                <a:ea typeface="Times New Roman"/>
                <a:cs typeface="Times New Roman"/>
                <a:sym typeface="Times New Roman"/>
              </a:rPr>
              <a:t> dengan perangkat atau peralatan yang akan dikendalikan. Sesuai dengan alur yang dibuat, maka peneliti membuat sebuah topologi yang akan digunakan dalam penelitian yang ditunjukkan pada gambar 2.</a:t>
            </a:r>
            <a:endParaRPr sz="1800">
              <a:solidFill>
                <a:schemeClr val="dk1"/>
              </a:solidFill>
              <a:latin typeface="Times New Roman"/>
              <a:ea typeface="Times New Roman"/>
              <a:cs typeface="Times New Roman"/>
              <a:sym typeface="Times New Roman"/>
            </a:endParaRPr>
          </a:p>
        </p:txBody>
      </p:sp>
      <p:sp>
        <p:nvSpPr>
          <p:cNvPr id="130" name="Google Shape;130;p5"/>
          <p:cNvSpPr txBox="1">
            <a:spLocks noGrp="1"/>
          </p:cNvSpPr>
          <p:nvPr>
            <p:ph type="sldNum" idx="12"/>
          </p:nvPr>
        </p:nvSpPr>
        <p:spPr>
          <a:xfrm>
            <a:off x="5988609" y="6170625"/>
            <a:ext cx="214778" cy="38408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1" name="Google Shape;131;p5"/>
          <p:cNvSpPr txBox="1"/>
          <p:nvPr/>
        </p:nvSpPr>
        <p:spPr>
          <a:xfrm>
            <a:off x="3917594" y="470565"/>
            <a:ext cx="435680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BAB II</a:t>
            </a:r>
            <a:endParaRPr/>
          </a:p>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METODE PENELITIAN</a:t>
            </a:r>
            <a:endParaRPr sz="1800" b="1">
              <a:solidFill>
                <a:schemeClr val="accent1"/>
              </a:solidFill>
              <a:latin typeface="Times New Roman"/>
              <a:ea typeface="Times New Roman"/>
              <a:cs typeface="Times New Roman"/>
              <a:sym typeface="Times New Roman"/>
            </a:endParaRPr>
          </a:p>
        </p:txBody>
      </p:sp>
    </p:spTree>
  </p:cSld>
  <p:clrMapOvr>
    <a:masterClrMapping/>
  </p:clrMapOvr>
  <p:transition spd="slow" advTm="75351">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6"/>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137" name="Google Shape;137;p6"/>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38" name="Google Shape;138;p6"/>
          <p:cNvSpPr txBox="1"/>
          <p:nvPr/>
        </p:nvSpPr>
        <p:spPr>
          <a:xfrm>
            <a:off x="1455636" y="5751341"/>
            <a:ext cx="928072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1. Alur Diagram Sistem</a:t>
            </a:r>
            <a:endParaRPr sz="1600">
              <a:solidFill>
                <a:schemeClr val="dk1"/>
              </a:solidFill>
              <a:latin typeface="Times New Roman"/>
              <a:ea typeface="Times New Roman"/>
              <a:cs typeface="Times New Roman"/>
              <a:sym typeface="Times New Roman"/>
            </a:endParaRPr>
          </a:p>
        </p:txBody>
      </p:sp>
      <p:sp>
        <p:nvSpPr>
          <p:cNvPr id="139" name="Google Shape;139;p6"/>
          <p:cNvSpPr txBox="1">
            <a:spLocks noGrp="1"/>
          </p:cNvSpPr>
          <p:nvPr>
            <p:ph type="sldNum" idx="12"/>
          </p:nvPr>
        </p:nvSpPr>
        <p:spPr>
          <a:xfrm>
            <a:off x="5991715" y="6155897"/>
            <a:ext cx="208570" cy="35795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0" name="Google Shape;140;p6"/>
          <p:cNvPicPr preferRelativeResize="0"/>
          <p:nvPr/>
        </p:nvPicPr>
        <p:blipFill rotWithShape="1">
          <a:blip r:embed="rId5">
            <a:alphaModFix/>
          </a:blip>
          <a:srcRect/>
          <a:stretch/>
        </p:blipFill>
        <p:spPr>
          <a:xfrm>
            <a:off x="3787347" y="522144"/>
            <a:ext cx="4617305" cy="528251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146" name="Google Shape;146;p7"/>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47" name="Google Shape;147;p7"/>
          <p:cNvSpPr txBox="1"/>
          <p:nvPr/>
        </p:nvSpPr>
        <p:spPr>
          <a:xfrm>
            <a:off x="3898136" y="489383"/>
            <a:ext cx="439572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BAB III </a:t>
            </a:r>
            <a:endParaRPr/>
          </a:p>
          <a:p>
            <a:pPr marL="0" marR="0" lvl="0" indent="0" algn="ctr" rtl="0">
              <a:spcBef>
                <a:spcPts val="0"/>
              </a:spcBef>
              <a:spcAft>
                <a:spcPts val="0"/>
              </a:spcAft>
              <a:buNone/>
            </a:pPr>
            <a:r>
              <a:rPr lang="en-US" sz="1800" b="1">
                <a:solidFill>
                  <a:schemeClr val="accent1"/>
                </a:solidFill>
                <a:latin typeface="Times New Roman"/>
                <a:ea typeface="Times New Roman"/>
                <a:cs typeface="Times New Roman"/>
                <a:sym typeface="Times New Roman"/>
              </a:rPr>
              <a:t>HASIL DAN PEMBAHASAN</a:t>
            </a:r>
            <a:endParaRPr sz="1800" b="1">
              <a:solidFill>
                <a:schemeClr val="accent1"/>
              </a:solidFill>
              <a:latin typeface="Times New Roman"/>
              <a:ea typeface="Times New Roman"/>
              <a:cs typeface="Times New Roman"/>
              <a:sym typeface="Times New Roman"/>
            </a:endParaRPr>
          </a:p>
        </p:txBody>
      </p:sp>
      <p:sp>
        <p:nvSpPr>
          <p:cNvPr id="148" name="Google Shape;148;p7"/>
          <p:cNvSpPr txBox="1">
            <a:spLocks noGrp="1"/>
          </p:cNvSpPr>
          <p:nvPr>
            <p:ph type="sldNum" idx="12"/>
          </p:nvPr>
        </p:nvSpPr>
        <p:spPr>
          <a:xfrm>
            <a:off x="5968201" y="6175850"/>
            <a:ext cx="255597" cy="37885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9" name="Google Shape;149;p7"/>
          <p:cNvSpPr txBox="1"/>
          <p:nvPr/>
        </p:nvSpPr>
        <p:spPr>
          <a:xfrm>
            <a:off x="1295399" y="1659287"/>
            <a:ext cx="9601200" cy="3140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Penelitian ini terdiri dari dua tahap diantaranya: desain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dan pengujian dengan simulator </a:t>
            </a:r>
            <a:r>
              <a:rPr lang="en-US" sz="1800" i="1">
                <a:solidFill>
                  <a:schemeClr val="dk1"/>
                </a:solidFill>
                <a:latin typeface="Times New Roman"/>
                <a:ea typeface="Times New Roman"/>
                <a:cs typeface="Times New Roman"/>
                <a:sym typeface="Times New Roman"/>
              </a:rPr>
              <a:t>cisco packet tracer</a:t>
            </a:r>
            <a:r>
              <a:rPr lang="en-US" sz="1800">
                <a:solidFill>
                  <a:schemeClr val="dk1"/>
                </a:solidFill>
                <a:latin typeface="Times New Roman"/>
                <a:ea typeface="Times New Roman"/>
                <a:cs typeface="Times New Roman"/>
                <a:sym typeface="Times New Roman"/>
              </a:rPr>
              <a:t>. Pada tahap pertama peneliti membuat rancangan </a:t>
            </a:r>
            <a:r>
              <a:rPr lang="en-US" sz="1800" i="1">
                <a:solidFill>
                  <a:schemeClr val="dk1"/>
                </a:solidFill>
                <a:latin typeface="Times New Roman"/>
                <a:ea typeface="Times New Roman"/>
                <a:cs typeface="Times New Roman"/>
                <a:sym typeface="Times New Roman"/>
              </a:rPr>
              <a:t>smart home </a:t>
            </a:r>
            <a:r>
              <a:rPr lang="en-US" sz="1800">
                <a:solidFill>
                  <a:schemeClr val="dk1"/>
                </a:solidFill>
                <a:latin typeface="Times New Roman"/>
                <a:ea typeface="Times New Roman"/>
                <a:cs typeface="Times New Roman"/>
                <a:sym typeface="Times New Roman"/>
              </a:rPr>
              <a:t>yang memiliki tiga komponen yaitu pintu , alarm, dan sensor laser. Ketiga komponen tersebut memiliki protokol yang berbeda. Berikut merupakan gambaran masing-masing  komponen: Gambar 3 menunjukkan topologi rancangan pada pintu rumah. Gambar 4 menunjukkan topologi rancangan pada alarm. Apabila ada pencuri yang masuk maka alarm akan berbunyi sehingga kita tahu kalau ada seseorang yang masuk ke rumah kita.</a:t>
            </a:r>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Gambar 5. menunjukkan rancangan pada Sensor Laser. Pada rancangan tersebut, apabila sensor laser mendeteksi adanya sebuah pergerakan atau sentuhan terhadap sensor, maka secara otomatis alarm 1 dan alarm 2 akan berbunyi, Garasi akan tertutup, jendela 1 dan jendela 2 akan tertutup, dan pintu akan terkunci secara otomatis.</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4400" advTm="72393">
        <p14:honeycomb/>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8"/>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155" name="Google Shape;155;p8"/>
          <p:cNvPicPr preferRelativeResize="0"/>
          <p:nvPr/>
        </p:nvPicPr>
        <p:blipFill rotWithShape="1">
          <a:blip r:embed="rId4">
            <a:alphaModFix/>
          </a:blip>
          <a:srcRect/>
          <a:stretch/>
        </p:blipFill>
        <p:spPr>
          <a:xfrm>
            <a:off x="0" y="6554709"/>
            <a:ext cx="12192000" cy="303291"/>
          </a:xfrm>
          <a:prstGeom prst="rect">
            <a:avLst/>
          </a:prstGeom>
          <a:noFill/>
          <a:ln>
            <a:noFill/>
          </a:ln>
        </p:spPr>
      </p:pic>
      <p:sp>
        <p:nvSpPr>
          <p:cNvPr id="156" name="Google Shape;156;p8"/>
          <p:cNvSpPr txBox="1">
            <a:spLocks noGrp="1"/>
          </p:cNvSpPr>
          <p:nvPr>
            <p:ph type="sldNum" idx="12"/>
          </p:nvPr>
        </p:nvSpPr>
        <p:spPr>
          <a:xfrm flipH="1">
            <a:off x="5981046" y="6148803"/>
            <a:ext cx="229907" cy="45174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7" name="Google Shape;157;p8"/>
          <p:cNvSpPr txBox="1"/>
          <p:nvPr/>
        </p:nvSpPr>
        <p:spPr>
          <a:xfrm>
            <a:off x="4622258" y="5931325"/>
            <a:ext cx="294748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Gambar 2. Rancangan topologi </a:t>
            </a:r>
            <a:endParaRPr sz="1600">
              <a:solidFill>
                <a:schemeClr val="dk1"/>
              </a:solidFill>
              <a:latin typeface="Times New Roman"/>
              <a:ea typeface="Times New Roman"/>
              <a:cs typeface="Times New Roman"/>
              <a:sym typeface="Times New Roman"/>
            </a:endParaRPr>
          </a:p>
        </p:txBody>
      </p:sp>
      <p:pic>
        <p:nvPicPr>
          <p:cNvPr id="158" name="Google Shape;158;p8"/>
          <p:cNvPicPr preferRelativeResize="0"/>
          <p:nvPr/>
        </p:nvPicPr>
        <p:blipFill rotWithShape="1">
          <a:blip r:embed="rId5">
            <a:alphaModFix/>
          </a:blip>
          <a:srcRect l="257" t="15213" r="8746" b="16082"/>
          <a:stretch/>
        </p:blipFill>
        <p:spPr>
          <a:xfrm>
            <a:off x="697445" y="677325"/>
            <a:ext cx="10797106" cy="52140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advTm="97705">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0" y="1"/>
            <a:ext cx="9895438" cy="660902"/>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0" y="6554709"/>
            <a:ext cx="12192000" cy="303291"/>
          </a:xfrm>
          <a:prstGeom prst="rect">
            <a:avLst/>
          </a:prstGeom>
          <a:noFill/>
          <a:ln>
            <a:noFill/>
          </a:ln>
        </p:spPr>
      </p:pic>
      <p:cxnSp>
        <p:nvCxnSpPr>
          <p:cNvPr id="165" name="Google Shape;165;p9"/>
          <p:cNvCxnSpPr/>
          <p:nvPr/>
        </p:nvCxnSpPr>
        <p:spPr>
          <a:xfrm>
            <a:off x="1551867" y="1870601"/>
            <a:ext cx="0" cy="0"/>
          </a:xfrm>
          <a:prstGeom prst="straightConnector1">
            <a:avLst/>
          </a:prstGeom>
          <a:noFill/>
          <a:ln w="9525" cap="flat" cmpd="sng">
            <a:solidFill>
              <a:schemeClr val="accent1"/>
            </a:solidFill>
            <a:prstDash val="solid"/>
            <a:miter lim="800000"/>
            <a:headEnd type="none" w="sm" len="sm"/>
            <a:tailEnd type="none" w="sm" len="sm"/>
          </a:ln>
        </p:spPr>
      </p:cxnSp>
      <p:sp>
        <p:nvSpPr>
          <p:cNvPr id="166" name="Google Shape;166;p9"/>
          <p:cNvSpPr txBox="1">
            <a:spLocks noGrp="1"/>
          </p:cNvSpPr>
          <p:nvPr>
            <p:ph type="sldNum" idx="12"/>
          </p:nvPr>
        </p:nvSpPr>
        <p:spPr>
          <a:xfrm>
            <a:off x="5953397" y="6238938"/>
            <a:ext cx="285205" cy="23778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67" name="Google Shape;167;p9"/>
          <p:cNvPicPr preferRelativeResize="0"/>
          <p:nvPr/>
        </p:nvPicPr>
        <p:blipFill rotWithShape="1">
          <a:blip r:embed="rId5">
            <a:alphaModFix/>
          </a:blip>
          <a:srcRect l="1077" r="855"/>
          <a:stretch/>
        </p:blipFill>
        <p:spPr>
          <a:xfrm>
            <a:off x="3520747" y="569814"/>
            <a:ext cx="5150503" cy="1760919"/>
          </a:xfrm>
          <a:prstGeom prst="rect">
            <a:avLst/>
          </a:prstGeom>
          <a:noFill/>
          <a:ln>
            <a:noFill/>
          </a:ln>
        </p:spPr>
      </p:pic>
      <p:sp>
        <p:nvSpPr>
          <p:cNvPr id="168" name="Google Shape;168;p9"/>
          <p:cNvSpPr txBox="1"/>
          <p:nvPr/>
        </p:nvSpPr>
        <p:spPr>
          <a:xfrm>
            <a:off x="3905651" y="2502470"/>
            <a:ext cx="43806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Gambar 3. Rancangan komponen pintu dan jendela</a:t>
            </a:r>
            <a:endParaRPr sz="1600">
              <a:solidFill>
                <a:schemeClr val="dk1"/>
              </a:solidFill>
              <a:latin typeface="Times New Roman"/>
              <a:ea typeface="Times New Roman"/>
              <a:cs typeface="Times New Roman"/>
              <a:sym typeface="Times New Roman"/>
            </a:endParaRPr>
          </a:p>
        </p:txBody>
      </p:sp>
      <p:pic>
        <p:nvPicPr>
          <p:cNvPr id="169" name="Google Shape;169;p9"/>
          <p:cNvPicPr preferRelativeResize="0"/>
          <p:nvPr/>
        </p:nvPicPr>
        <p:blipFill rotWithShape="1">
          <a:blip r:embed="rId6">
            <a:alphaModFix/>
          </a:blip>
          <a:srcRect/>
          <a:stretch/>
        </p:blipFill>
        <p:spPr>
          <a:xfrm>
            <a:off x="3977453" y="3182221"/>
            <a:ext cx="2118544" cy="2690093"/>
          </a:xfrm>
          <a:prstGeom prst="rect">
            <a:avLst/>
          </a:prstGeom>
          <a:noFill/>
          <a:ln>
            <a:noFill/>
          </a:ln>
        </p:spPr>
      </p:pic>
      <p:sp>
        <p:nvSpPr>
          <p:cNvPr id="170" name="Google Shape;170;p9"/>
          <p:cNvSpPr txBox="1"/>
          <p:nvPr/>
        </p:nvSpPr>
        <p:spPr>
          <a:xfrm>
            <a:off x="4332046" y="5869921"/>
            <a:ext cx="387809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Gambar 4. Rancangan komponen alarm</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pic>
        <p:nvPicPr>
          <p:cNvPr id="171" name="Google Shape;171;p9"/>
          <p:cNvPicPr preferRelativeResize="0"/>
          <p:nvPr/>
        </p:nvPicPr>
        <p:blipFill rotWithShape="1">
          <a:blip r:embed="rId7">
            <a:alphaModFix/>
          </a:blip>
          <a:srcRect/>
          <a:stretch/>
        </p:blipFill>
        <p:spPr>
          <a:xfrm>
            <a:off x="6754308" y="3438872"/>
            <a:ext cx="1044030" cy="21185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Layar Lebar</PresentationFormat>
  <Paragraphs>109</Paragraphs>
  <Slides>19</Slides>
  <Notes>19</Notes>
  <HiddenSlides>0</HiddenSlides>
  <MMClips>0</MMClips>
  <ScaleCrop>false</ScaleCrop>
  <HeadingPairs>
    <vt:vector size="8" baseType="variant">
      <vt:variant>
        <vt:lpstr>Font Dipakai</vt:lpstr>
      </vt:variant>
      <vt:variant>
        <vt:i4>3</vt:i4>
      </vt:variant>
      <vt:variant>
        <vt:lpstr>Tema</vt:lpstr>
      </vt:variant>
      <vt:variant>
        <vt:i4>1</vt:i4>
      </vt:variant>
      <vt:variant>
        <vt:lpstr>Server OLE Tertanam</vt:lpstr>
      </vt:variant>
      <vt:variant>
        <vt:i4>1</vt:i4>
      </vt:variant>
      <vt:variant>
        <vt:lpstr>Judul Slide</vt:lpstr>
      </vt:variant>
      <vt:variant>
        <vt:i4>19</vt:i4>
      </vt:variant>
    </vt:vector>
  </HeadingPairs>
  <TitlesOfParts>
    <vt:vector size="24" baseType="lpstr">
      <vt:lpstr>Arial</vt:lpstr>
      <vt:lpstr>Calibri</vt:lpstr>
      <vt:lpstr>Times New Roman</vt:lpstr>
      <vt:lpstr>Tema Office</vt:lpstr>
      <vt:lpstr>Microsoft Word Document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1</cp:revision>
  <dcterms:created xsi:type="dcterms:W3CDTF">2023-04-06T09:23:21Z</dcterms:created>
  <dcterms:modified xsi:type="dcterms:W3CDTF">2023-06-08T02:33:48Z</dcterms:modified>
</cp:coreProperties>
</file>