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8" r:id="rId60"/>
    <p:sldId id="319" r:id="rId61"/>
    <p:sldId id="320" r:id="rId62"/>
    <p:sldId id="321" r:id="rId63"/>
    <p:sldId id="322" r:id="rId64"/>
    <p:sldId id="323" r:id="rId65"/>
    <p:sldId id="324" r:id="rId66"/>
    <p:sldId id="325" r:id="rId67"/>
    <p:sldId id="326" r:id="rId6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00FF00"/>
    <a:srgbClr val="666699"/>
    <a:srgbClr val="808000"/>
    <a:srgbClr val="33CC33"/>
    <a:srgbClr val="339966"/>
    <a:srgbClr val="CC66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7" d="100"/>
          <a:sy n="77" d="100"/>
        </p:scale>
        <p:origin x="8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44964-3A80-44FA-AA57-C938AF92CE94}" type="datetimeFigureOut">
              <a:rPr lang="id-ID" smtClean="0"/>
              <a:t>25/07/2023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3C8B3-D677-4CE0-AC60-32F8E28DEA2E}" type="slidenum">
              <a:rPr lang="id-ID" smtClean="0"/>
              <a:t>‹#›</a:t>
            </a:fld>
            <a:endParaRPr lang="id-ID"/>
          </a:p>
        </p:txBody>
      </p:sp>
    </p:spTree>
    <p:extLst>
      <p:ext uri="{BB962C8B-B14F-4D97-AF65-F5344CB8AC3E}">
        <p14:creationId xmlns:p14="http://schemas.microsoft.com/office/powerpoint/2010/main" val="88752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9AEAAB-5398-51D9-4812-70EDBDB1C685}"/>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31F85426-8444-0E7B-A7E0-C9ACA20B4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D105ACBF-0072-FD9F-47E1-2913B809188E}"/>
              </a:ext>
            </a:extLst>
          </p:cNvPr>
          <p:cNvSpPr>
            <a:spLocks noGrp="1"/>
          </p:cNvSpPr>
          <p:nvPr>
            <p:ph type="dt" sz="half" idx="10"/>
          </p:nvPr>
        </p:nvSpPr>
        <p:spPr/>
        <p:txBody>
          <a:bodyPr/>
          <a:lstStyle/>
          <a:p>
            <a:fld id="{DC3329F9-DF44-445E-A918-296B633C3616}" type="datetime1">
              <a:rPr lang="id-ID" smtClean="0"/>
              <a:t>25/07/2023</a:t>
            </a:fld>
            <a:endParaRPr lang="id-ID"/>
          </a:p>
        </p:txBody>
      </p:sp>
      <p:sp>
        <p:nvSpPr>
          <p:cNvPr id="5" name="Tampungan Kaki 4">
            <a:extLst>
              <a:ext uri="{FF2B5EF4-FFF2-40B4-BE49-F238E27FC236}">
                <a16:creationId xmlns:a16="http://schemas.microsoft.com/office/drawing/2014/main" id="{87AA908B-BF85-B176-6D8E-4BBD15E9F6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EDA9FAE1-C7C2-D4FC-E6DA-779AF66049C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8663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5BB76A-BE30-3202-836A-7600F0C0AEAB}"/>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8F726205-3E43-A862-5225-226085490848}"/>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C2BCEF2-5AB0-5619-04D7-AFEAFDB08685}"/>
              </a:ext>
            </a:extLst>
          </p:cNvPr>
          <p:cNvSpPr>
            <a:spLocks noGrp="1"/>
          </p:cNvSpPr>
          <p:nvPr>
            <p:ph type="dt" sz="half" idx="10"/>
          </p:nvPr>
        </p:nvSpPr>
        <p:spPr/>
        <p:txBody>
          <a:bodyPr/>
          <a:lstStyle/>
          <a:p>
            <a:fld id="{0A84B6B6-9189-41A7-9860-084302E43F3E}" type="datetime1">
              <a:rPr lang="id-ID" smtClean="0"/>
              <a:t>25/07/2023</a:t>
            </a:fld>
            <a:endParaRPr lang="id-ID"/>
          </a:p>
        </p:txBody>
      </p:sp>
      <p:sp>
        <p:nvSpPr>
          <p:cNvPr id="5" name="Tampungan Kaki 4">
            <a:extLst>
              <a:ext uri="{FF2B5EF4-FFF2-40B4-BE49-F238E27FC236}">
                <a16:creationId xmlns:a16="http://schemas.microsoft.com/office/drawing/2014/main" id="{7467864A-AC1B-F54D-5D2D-D5AFB2120BA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AE2158B3-E00E-74A7-6071-5B4D86B35DE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1554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C9D58362-791E-F571-5256-C8CB0EE915C3}"/>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5EABE21D-28F4-6AD0-35C1-33C198406DFB}"/>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CFAA9E41-7394-EE12-EBFB-463A2774F5E4}"/>
              </a:ext>
            </a:extLst>
          </p:cNvPr>
          <p:cNvSpPr>
            <a:spLocks noGrp="1"/>
          </p:cNvSpPr>
          <p:nvPr>
            <p:ph type="dt" sz="half" idx="10"/>
          </p:nvPr>
        </p:nvSpPr>
        <p:spPr/>
        <p:txBody>
          <a:bodyPr/>
          <a:lstStyle/>
          <a:p>
            <a:fld id="{235BCAE5-210A-45AF-B471-6E44F5A16916}" type="datetime1">
              <a:rPr lang="id-ID" smtClean="0"/>
              <a:t>25/07/2023</a:t>
            </a:fld>
            <a:endParaRPr lang="id-ID"/>
          </a:p>
        </p:txBody>
      </p:sp>
      <p:sp>
        <p:nvSpPr>
          <p:cNvPr id="5" name="Tampungan Kaki 4">
            <a:extLst>
              <a:ext uri="{FF2B5EF4-FFF2-40B4-BE49-F238E27FC236}">
                <a16:creationId xmlns:a16="http://schemas.microsoft.com/office/drawing/2014/main" id="{55483D52-149B-D1B1-2B78-56088877629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BA72831-48AD-064D-15A1-6E4C41AC398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6202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BEFC415-AF93-7C03-02B5-030CBD51DEF1}"/>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3598AF2-7A8A-A39D-DCEE-3DFC4B2D1FBC}"/>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D2C60B0B-825A-8A0E-2C47-4D610E729F20}"/>
              </a:ext>
            </a:extLst>
          </p:cNvPr>
          <p:cNvSpPr>
            <a:spLocks noGrp="1"/>
          </p:cNvSpPr>
          <p:nvPr>
            <p:ph type="dt" sz="half" idx="10"/>
          </p:nvPr>
        </p:nvSpPr>
        <p:spPr/>
        <p:txBody>
          <a:bodyPr/>
          <a:lstStyle/>
          <a:p>
            <a:fld id="{2F67085C-6E7C-4DD6-8DFD-536877367F0D}" type="datetime1">
              <a:rPr lang="id-ID" smtClean="0"/>
              <a:t>25/07/2023</a:t>
            </a:fld>
            <a:endParaRPr lang="id-ID"/>
          </a:p>
        </p:txBody>
      </p:sp>
      <p:sp>
        <p:nvSpPr>
          <p:cNvPr id="5" name="Tampungan Kaki 4">
            <a:extLst>
              <a:ext uri="{FF2B5EF4-FFF2-40B4-BE49-F238E27FC236}">
                <a16:creationId xmlns:a16="http://schemas.microsoft.com/office/drawing/2014/main" id="{E856075E-1352-8658-F020-6BE12590A422}"/>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59323AA-1E33-E503-7257-A816E1487448}"/>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0141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3C024A-84CF-F511-79B5-B01CCF4596AD}"/>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FFCB0600-2F05-C5BE-E134-9446ECC90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AF062895-B878-D56D-D626-37723CA51482}"/>
              </a:ext>
            </a:extLst>
          </p:cNvPr>
          <p:cNvSpPr>
            <a:spLocks noGrp="1"/>
          </p:cNvSpPr>
          <p:nvPr>
            <p:ph type="dt" sz="half" idx="10"/>
          </p:nvPr>
        </p:nvSpPr>
        <p:spPr/>
        <p:txBody>
          <a:bodyPr/>
          <a:lstStyle/>
          <a:p>
            <a:fld id="{66923981-CA44-4039-AF73-C1BF8D4C431A}" type="datetime1">
              <a:rPr lang="id-ID" smtClean="0"/>
              <a:t>25/07/2023</a:t>
            </a:fld>
            <a:endParaRPr lang="id-ID"/>
          </a:p>
        </p:txBody>
      </p:sp>
      <p:sp>
        <p:nvSpPr>
          <p:cNvPr id="5" name="Tampungan Kaki 4">
            <a:extLst>
              <a:ext uri="{FF2B5EF4-FFF2-40B4-BE49-F238E27FC236}">
                <a16:creationId xmlns:a16="http://schemas.microsoft.com/office/drawing/2014/main" id="{FD357FE9-8837-5BDE-A7B9-D8A14CF598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71DB15B-E19F-4AFA-C855-019F9AB71D6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35560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96D6517-F0F7-E99B-620B-C340CFE07148}"/>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E1967E24-390F-0B4F-C0F3-4CE780A17982}"/>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949BA117-29FB-5097-4299-570091CEC7A2}"/>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38C9EEA0-2F01-9014-5EE5-CEF3624FA8C1}"/>
              </a:ext>
            </a:extLst>
          </p:cNvPr>
          <p:cNvSpPr>
            <a:spLocks noGrp="1"/>
          </p:cNvSpPr>
          <p:nvPr>
            <p:ph type="dt" sz="half" idx="10"/>
          </p:nvPr>
        </p:nvSpPr>
        <p:spPr/>
        <p:txBody>
          <a:bodyPr/>
          <a:lstStyle/>
          <a:p>
            <a:fld id="{0D695785-19AC-4DD0-9F2C-44C7C41CB761}" type="datetime1">
              <a:rPr lang="id-ID" smtClean="0"/>
              <a:t>25/07/2023</a:t>
            </a:fld>
            <a:endParaRPr lang="id-ID"/>
          </a:p>
        </p:txBody>
      </p:sp>
      <p:sp>
        <p:nvSpPr>
          <p:cNvPr id="6" name="Tampungan Kaki 5">
            <a:extLst>
              <a:ext uri="{FF2B5EF4-FFF2-40B4-BE49-F238E27FC236}">
                <a16:creationId xmlns:a16="http://schemas.microsoft.com/office/drawing/2014/main" id="{3F1EF9AF-7F5B-7FA2-FC51-E43B06903F5E}"/>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B7E14391-62AF-D7ED-E44C-59C3EF6AE009}"/>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88262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8F577DC-EB55-5EDA-220D-DE2BED415307}"/>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023208C2-E17D-0BA9-1F6E-91E74350E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E8A07C8-7CDF-D87B-3AA6-D1067798913C}"/>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F4A37F6F-FC71-859B-2FDC-1518F8BEC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01784777-AC9B-7BB7-4395-6CC468DC86CC}"/>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15CA4FAE-34D5-D781-6A69-E33717AB1CE5}"/>
              </a:ext>
            </a:extLst>
          </p:cNvPr>
          <p:cNvSpPr>
            <a:spLocks noGrp="1"/>
          </p:cNvSpPr>
          <p:nvPr>
            <p:ph type="dt" sz="half" idx="10"/>
          </p:nvPr>
        </p:nvSpPr>
        <p:spPr/>
        <p:txBody>
          <a:bodyPr/>
          <a:lstStyle/>
          <a:p>
            <a:fld id="{A3F30351-AA06-4B16-8120-A9DD5C063405}" type="datetime1">
              <a:rPr lang="id-ID" smtClean="0"/>
              <a:t>25/07/2023</a:t>
            </a:fld>
            <a:endParaRPr lang="id-ID"/>
          </a:p>
        </p:txBody>
      </p:sp>
      <p:sp>
        <p:nvSpPr>
          <p:cNvPr id="8" name="Tampungan Kaki 7">
            <a:extLst>
              <a:ext uri="{FF2B5EF4-FFF2-40B4-BE49-F238E27FC236}">
                <a16:creationId xmlns:a16="http://schemas.microsoft.com/office/drawing/2014/main" id="{1DD44350-DC1E-6F86-447F-573A4B910C6B}"/>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D4A332E8-2FB2-0D66-FC33-4C35F574D1A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78102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40CA5A3-A7D5-A324-752A-06D14DA4890E}"/>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EC0C94C2-F601-3F62-0899-45F6B861C828}"/>
              </a:ext>
            </a:extLst>
          </p:cNvPr>
          <p:cNvSpPr>
            <a:spLocks noGrp="1"/>
          </p:cNvSpPr>
          <p:nvPr>
            <p:ph type="dt" sz="half" idx="10"/>
          </p:nvPr>
        </p:nvSpPr>
        <p:spPr/>
        <p:txBody>
          <a:bodyPr/>
          <a:lstStyle/>
          <a:p>
            <a:fld id="{8C1A41C4-14AE-4F7E-8636-95016CC76252}" type="datetime1">
              <a:rPr lang="id-ID" smtClean="0"/>
              <a:t>25/07/2023</a:t>
            </a:fld>
            <a:endParaRPr lang="id-ID"/>
          </a:p>
        </p:txBody>
      </p:sp>
      <p:sp>
        <p:nvSpPr>
          <p:cNvPr id="4" name="Tampungan Kaki 3">
            <a:extLst>
              <a:ext uri="{FF2B5EF4-FFF2-40B4-BE49-F238E27FC236}">
                <a16:creationId xmlns:a16="http://schemas.microsoft.com/office/drawing/2014/main" id="{073F3461-E914-4A04-B29A-00A571E5BC62}"/>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7783D6C3-6D02-676A-3ECE-4EA32EE6D78E}"/>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93648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46134A97-21F9-F5C9-80EE-C44C1BF0124F}"/>
              </a:ext>
            </a:extLst>
          </p:cNvPr>
          <p:cNvSpPr>
            <a:spLocks noGrp="1"/>
          </p:cNvSpPr>
          <p:nvPr>
            <p:ph type="dt" sz="half" idx="10"/>
          </p:nvPr>
        </p:nvSpPr>
        <p:spPr/>
        <p:txBody>
          <a:bodyPr/>
          <a:lstStyle/>
          <a:p>
            <a:fld id="{25BC3111-4231-48E2-875C-AECC64696775}" type="datetime1">
              <a:rPr lang="id-ID" smtClean="0"/>
              <a:t>25/07/2023</a:t>
            </a:fld>
            <a:endParaRPr lang="id-ID"/>
          </a:p>
        </p:txBody>
      </p:sp>
      <p:sp>
        <p:nvSpPr>
          <p:cNvPr id="3" name="Tampungan Kaki 2">
            <a:extLst>
              <a:ext uri="{FF2B5EF4-FFF2-40B4-BE49-F238E27FC236}">
                <a16:creationId xmlns:a16="http://schemas.microsoft.com/office/drawing/2014/main" id="{54F7685D-ED3D-6729-43CD-97C02D644D2C}"/>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7A555243-E7F3-D643-7767-F1E6CDBEBB7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74783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D8D31A-137A-0107-9DB1-9872F0ECE3D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0D15477C-B396-A0FE-1D47-BD5736EB4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B8C67C83-1FF3-4D99-8373-59C983EA2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BA010F1-47B0-D3F3-E093-C0838323BB2C}"/>
              </a:ext>
            </a:extLst>
          </p:cNvPr>
          <p:cNvSpPr>
            <a:spLocks noGrp="1"/>
          </p:cNvSpPr>
          <p:nvPr>
            <p:ph type="dt" sz="half" idx="10"/>
          </p:nvPr>
        </p:nvSpPr>
        <p:spPr/>
        <p:txBody>
          <a:bodyPr/>
          <a:lstStyle/>
          <a:p>
            <a:fld id="{9575441A-2900-4829-A4AC-2F164F67A6E7}" type="datetime1">
              <a:rPr lang="id-ID" smtClean="0"/>
              <a:t>25/07/2023</a:t>
            </a:fld>
            <a:endParaRPr lang="id-ID"/>
          </a:p>
        </p:txBody>
      </p:sp>
      <p:sp>
        <p:nvSpPr>
          <p:cNvPr id="6" name="Tampungan Kaki 5">
            <a:extLst>
              <a:ext uri="{FF2B5EF4-FFF2-40B4-BE49-F238E27FC236}">
                <a16:creationId xmlns:a16="http://schemas.microsoft.com/office/drawing/2014/main" id="{064FF34A-3DE2-E20A-5270-813393A3591A}"/>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88FC189E-A8DA-FF70-DADF-969E5C28082D}"/>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25609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DD39163-2CAC-DC0A-8875-2361E8C96CEF}"/>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C56861C5-69BF-DC94-3C3A-95F07574B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6C518CEB-BD47-9C82-DCD9-D5499DF0F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C902EB5-6A74-60D8-C524-628FF67B37CC}"/>
              </a:ext>
            </a:extLst>
          </p:cNvPr>
          <p:cNvSpPr>
            <a:spLocks noGrp="1"/>
          </p:cNvSpPr>
          <p:nvPr>
            <p:ph type="dt" sz="half" idx="10"/>
          </p:nvPr>
        </p:nvSpPr>
        <p:spPr/>
        <p:txBody>
          <a:bodyPr/>
          <a:lstStyle/>
          <a:p>
            <a:fld id="{DCFBB816-0982-46D8-ADCE-0D2CCB1303B7}" type="datetime1">
              <a:rPr lang="id-ID" smtClean="0"/>
              <a:t>25/07/2023</a:t>
            </a:fld>
            <a:endParaRPr lang="id-ID"/>
          </a:p>
        </p:txBody>
      </p:sp>
      <p:sp>
        <p:nvSpPr>
          <p:cNvPr id="6" name="Tampungan Kaki 5">
            <a:extLst>
              <a:ext uri="{FF2B5EF4-FFF2-40B4-BE49-F238E27FC236}">
                <a16:creationId xmlns:a16="http://schemas.microsoft.com/office/drawing/2014/main" id="{066171CF-F7CA-14DA-B320-9427374C6104}"/>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6DB11839-4CBD-058A-76CE-6278CECDC297}"/>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408206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E63364F-1ADB-14B1-C843-8627854C2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8544805B-F9E0-65AF-9DF9-9A22D5A4E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415B0C0-594D-CFD9-8E15-1C279F0D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E964E-AFBF-4305-B5F7-D618F1211270}" type="datetime1">
              <a:rPr lang="id-ID" smtClean="0"/>
              <a:t>25/07/2023</a:t>
            </a:fld>
            <a:endParaRPr lang="id-ID"/>
          </a:p>
        </p:txBody>
      </p:sp>
      <p:sp>
        <p:nvSpPr>
          <p:cNvPr id="5" name="Tampungan Kaki 4">
            <a:extLst>
              <a:ext uri="{FF2B5EF4-FFF2-40B4-BE49-F238E27FC236}">
                <a16:creationId xmlns:a16="http://schemas.microsoft.com/office/drawing/2014/main" id="{30B2D129-BF50-3CD4-B3F9-3AF374409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E58DD584-C451-9735-3999-387F84317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47D3B-175B-4D47-82BD-C88F3EB3FA46}" type="slidenum">
              <a:rPr lang="id-ID" smtClean="0"/>
              <a:t>‹#›</a:t>
            </a:fld>
            <a:endParaRPr lang="id-ID"/>
          </a:p>
        </p:txBody>
      </p:sp>
    </p:spTree>
    <p:extLst>
      <p:ext uri="{BB962C8B-B14F-4D97-AF65-F5344CB8AC3E}">
        <p14:creationId xmlns:p14="http://schemas.microsoft.com/office/powerpoint/2010/main" val="255318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iacyberuni@acu.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pandas.pydata.org/pandas-docs/stable/user_guide/indexing.html#returning-a-view-versus-a-copy"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trivusi.web.id/2022/07/algoritma-lstm.html" TargetMode="External"/><Relationship Id="rId4" Type="http://schemas.openxmlformats.org/officeDocument/2006/relationships/hyperlink" Target="https://finance.yahoo.com/quote/BBRI.JK/history?p=BBRI.JK"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mailto:hendro.gnwn@y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hendro.gnwn@outlook.com" TargetMode="External"/><Relationship Id="rId5" Type="http://schemas.openxmlformats.org/officeDocument/2006/relationships/hyperlink" Target="mailto:hendro.gnwn@gmail.com" TargetMode="External"/><Relationship Id="rId4" Type="http://schemas.openxmlformats.org/officeDocument/2006/relationships/image" Target="../media/image31.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BE182D91-0A87-1BCB-3B32-F2B638BDF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 y="6118"/>
            <a:ext cx="12187202" cy="6858000"/>
          </a:xfrm>
          <a:prstGeom prst="rect">
            <a:avLst/>
          </a:prstGeom>
        </p:spPr>
      </p:pic>
      <p:sp>
        <p:nvSpPr>
          <p:cNvPr id="6" name="Kotak Teks 2">
            <a:extLst>
              <a:ext uri="{FF2B5EF4-FFF2-40B4-BE49-F238E27FC236}">
                <a16:creationId xmlns:a16="http://schemas.microsoft.com/office/drawing/2014/main" id="{3563BCC2-EF30-589E-F17F-44D6F951DE12}"/>
              </a:ext>
            </a:extLst>
          </p:cNvPr>
          <p:cNvSpPr txBox="1">
            <a:spLocks/>
          </p:cNvSpPr>
          <p:nvPr/>
        </p:nvSpPr>
        <p:spPr>
          <a:xfrm>
            <a:off x="3384865" y="799477"/>
            <a:ext cx="5412672"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solidFill>
                  <a:schemeClr val="accent4">
                    <a:lumMod val="50000"/>
                  </a:schemeClr>
                </a:solidFill>
                <a:latin typeface="Times New Roman" panose="02020603050405020304" pitchFamily="18" charset="0"/>
                <a:ea typeface="Calibri" panose="020F0502020204030204" pitchFamily="34" charset="0"/>
                <a:cs typeface="Arial" panose="020B0604020202020204" pitchFamily="34" charset="0"/>
              </a:rPr>
              <a:t>Ujian </a:t>
            </a:r>
            <a:r>
              <a:rPr lang="en-US" sz="2400" kern="100">
                <a:solidFill>
                  <a:schemeClr val="accent4">
                    <a:lumMod val="75000"/>
                  </a:schemeClr>
                </a:solidFill>
                <a:latin typeface="Times New Roman" panose="02020603050405020304" pitchFamily="18" charset="0"/>
                <a:ea typeface="Calibri" panose="020F0502020204030204" pitchFamily="34" charset="0"/>
                <a:cs typeface="Arial" panose="020B0604020202020204" pitchFamily="34" charset="0"/>
              </a:rPr>
              <a:t>Akhir </a:t>
            </a:r>
            <a:r>
              <a:rPr lang="en-US" sz="2400" kern="100">
                <a:solidFill>
                  <a:schemeClr val="accent4">
                    <a:lumMod val="60000"/>
                    <a:lumOff val="40000"/>
                  </a:schemeClr>
                </a:solidFill>
                <a:latin typeface="Times New Roman" panose="02020603050405020304" pitchFamily="18" charset="0"/>
                <a:ea typeface="Calibri" panose="020F0502020204030204" pitchFamily="34" charset="0"/>
                <a:cs typeface="Arial" panose="020B0604020202020204" pitchFamily="34" charset="0"/>
              </a:rPr>
              <a:t>Semester</a:t>
            </a:r>
            <a:r>
              <a:rPr lang="en-US" sz="2400" kern="100">
                <a:solidFill>
                  <a:srgbClr val="00B050"/>
                </a:solidFill>
                <a:latin typeface="Times New Roman" panose="02020603050405020304" pitchFamily="18" charset="0"/>
                <a:ea typeface="Calibri" panose="020F0502020204030204" pitchFamily="34" charset="0"/>
                <a:cs typeface="Arial" panose="020B0604020202020204" pitchFamily="34" charset="0"/>
              </a:rPr>
              <a:t> </a:t>
            </a:r>
            <a:r>
              <a:rPr lang="en-US" sz="2400" kern="100">
                <a:solidFill>
                  <a:schemeClr val="accent4">
                    <a:lumMod val="40000"/>
                    <a:lumOff val="60000"/>
                  </a:schemeClr>
                </a:solidFill>
                <a:latin typeface="Times New Roman" panose="02020603050405020304" pitchFamily="18" charset="0"/>
                <a:ea typeface="Calibri" panose="020F0502020204030204" pitchFamily="34" charset="0"/>
                <a:cs typeface="Arial" panose="020B0604020202020204" pitchFamily="34" charset="0"/>
              </a:rPr>
              <a:t>(UAS</a:t>
            </a:r>
            <a:r>
              <a:rPr lang="en-US" sz="2400" kern="100">
                <a:solidFill>
                  <a:schemeClr val="accent4">
                    <a:lumMod val="20000"/>
                    <a:lumOff val="80000"/>
                  </a:schemeClr>
                </a:solidFill>
                <a:latin typeface="Times New Roman" panose="02020603050405020304" pitchFamily="18" charset="0"/>
                <a:ea typeface="Calibri" panose="020F0502020204030204" pitchFamily="34" charset="0"/>
                <a:cs typeface="Arial" panose="020B0604020202020204" pitchFamily="34" charset="0"/>
              </a:rPr>
              <a:t>)</a:t>
            </a:r>
            <a:endParaRPr lang="id-ID" sz="2400" kern="100">
              <a:solidFill>
                <a:schemeClr val="accent4">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4">
            <a:extLst>
              <a:ext uri="{FF2B5EF4-FFF2-40B4-BE49-F238E27FC236}">
                <a16:creationId xmlns:a16="http://schemas.microsoft.com/office/drawing/2014/main" id="{7EB1816B-0F68-7A60-BF42-5B5937C08E6B}"/>
              </a:ext>
            </a:extLst>
          </p:cNvPr>
          <p:cNvSpPr txBox="1">
            <a:spLocks/>
          </p:cNvSpPr>
          <p:nvPr/>
        </p:nvSpPr>
        <p:spPr>
          <a:xfrm>
            <a:off x="3721550" y="1426983"/>
            <a:ext cx="4748893"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id-ID" sz="2400" i="1" kern="100">
                <a:solidFill>
                  <a:srgbClr val="ED7D31"/>
                </a:solidFill>
                <a:effectLst/>
                <a:latin typeface="Century" panose="02040604050505020304" pitchFamily="18" charset="0"/>
                <a:ea typeface="Calibri" panose="020F0502020204030204" pitchFamily="34" charset="0"/>
                <a:cs typeface="Cascadia Code" panose="020B0609020000020004" pitchFamily="49" charset="0"/>
              </a:rPr>
              <a:t>DEEP LEARNING</a:t>
            </a:r>
            <a:endParaRPr lang="id-ID"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298775E-DE0B-D37B-DF45-536FB314ECE7}"/>
              </a:ext>
            </a:extLst>
          </p:cNvPr>
          <p:cNvSpPr txBox="1"/>
          <p:nvPr/>
        </p:nvSpPr>
        <p:spPr>
          <a:xfrm>
            <a:off x="221886" y="2123833"/>
            <a:ext cx="11753021" cy="954107"/>
          </a:xfrm>
          <a:prstGeom prst="rect">
            <a:avLst/>
          </a:prstGeom>
          <a:noFill/>
        </p:spPr>
        <p:txBody>
          <a:bodyPr wrap="square">
            <a:spAutoFit/>
          </a:bodyPr>
          <a:lstStyle/>
          <a:p>
            <a:pPr marL="301625" algn="ctr"/>
            <a:r>
              <a:rPr lang="id-ID" sz="2800" kern="10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Prediksi</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LSTM </a:t>
            </a:r>
            <a:r>
              <a:rPr lang="id-ID" sz="2800" kern="10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dan </a:t>
            </a:r>
            <a:r>
              <a:rPr lang="id-ID" sz="2800" kern="10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Optimisasi</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ADAM </a:t>
            </a:r>
            <a:r>
              <a:rPr lang="id-ID" sz="2800" kern="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Memperkira</a:t>
            </a:r>
            <a:r>
              <a:rPr lang="en-US" sz="2800" kern="10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k</a:t>
            </a:r>
            <a:r>
              <a:rPr lang="id-ID" sz="2800" kern="10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an </a:t>
            </a:r>
            <a:r>
              <a:rPr lang="id-ID" sz="2800" kern="100">
                <a:solidFill>
                  <a:srgbClr val="CC66FF"/>
                </a:solidFill>
                <a:effectLst/>
                <a:latin typeface="Times New Roman" panose="02020603050405020304" pitchFamily="18" charset="0"/>
                <a:ea typeface="Calibri" panose="020F0502020204030204" pitchFamily="34" charset="0"/>
                <a:cs typeface="Times New Roman" panose="02020603050405020304" pitchFamily="18" charset="0"/>
              </a:rPr>
              <a:t>Harga </a:t>
            </a:r>
            <a:r>
              <a:rPr lang="id-ID" sz="2800" kern="100">
                <a:solidFill>
                  <a:srgbClr val="808000"/>
                </a:solidFill>
                <a:effectLst/>
                <a:latin typeface="Times New Roman" panose="02020603050405020304" pitchFamily="18" charset="0"/>
                <a:ea typeface="Calibri" panose="020F0502020204030204" pitchFamily="34" charset="0"/>
                <a:cs typeface="Times New Roman" panose="02020603050405020304" pitchFamily="18" charset="0"/>
              </a:rPr>
              <a:t>Emiten </a:t>
            </a:r>
            <a:r>
              <a:rPr lang="id-ID" sz="2800" kern="100">
                <a:solidFill>
                  <a:srgbClr val="9933FF"/>
                </a:solidFill>
                <a:effectLst/>
                <a:latin typeface="Times New Roman" panose="02020603050405020304" pitchFamily="18" charset="0"/>
                <a:ea typeface="Calibri" panose="020F0502020204030204" pitchFamily="34" charset="0"/>
                <a:cs typeface="Times New Roman" panose="02020603050405020304" pitchFamily="18" charset="0"/>
              </a:rPr>
              <a:t>Saham</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PT</a:t>
            </a:r>
            <a:r>
              <a:rPr lang="en-US"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Bank Rakyat Indonesia</a:t>
            </a:r>
            <a:r>
              <a:rPr lang="en-US" sz="2800"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Tbk</a:t>
            </a:r>
            <a:endParaRPr lang="id-ID" sz="2800"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Kotak Teks 6">
            <a:extLst>
              <a:ext uri="{FF2B5EF4-FFF2-40B4-BE49-F238E27FC236}">
                <a16:creationId xmlns:a16="http://schemas.microsoft.com/office/drawing/2014/main" id="{ED1C237D-5E0C-B0EB-C6F0-82794B3D766B}"/>
              </a:ext>
            </a:extLst>
          </p:cNvPr>
          <p:cNvSpPr txBox="1">
            <a:spLocks/>
          </p:cNvSpPr>
          <p:nvPr/>
        </p:nvSpPr>
        <p:spPr>
          <a:xfrm>
            <a:off x="3066942" y="3164058"/>
            <a:ext cx="6062908" cy="1828768"/>
          </a:xfrm>
          <a:prstGeom prst="rect">
            <a:avLst/>
          </a:prstGeom>
          <a:solidFill>
            <a:srgbClr val="66FFFF"/>
          </a:solidFill>
          <a:ln w="6350">
            <a:solidFill>
              <a:srgbClr val="FF33C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Mata Kuliah         : </a:t>
            </a:r>
            <a:r>
              <a:rPr lang="en-US" kern="100">
                <a:latin typeface="Times New Roman" panose="02020603050405020304" pitchFamily="18" charset="0"/>
                <a:ea typeface="Calibri" panose="020F0502020204030204" pitchFamily="34" charset="0"/>
                <a:cs typeface="Arial" panose="020B0604020202020204" pitchFamily="34" charset="0"/>
              </a:rPr>
              <a:t>Deep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Kelas                    : IT</a:t>
            </a:r>
            <a:r>
              <a:rPr lang="en-US" kern="100">
                <a:effectLst/>
                <a:latin typeface="Times New Roman" panose="02020603050405020304" pitchFamily="18" charset="0"/>
                <a:ea typeface="Calibri" panose="020F0502020204030204" pitchFamily="34" charset="0"/>
                <a:cs typeface="Arial" panose="020B0604020202020204" pitchFamily="34" charset="0"/>
              </a:rPr>
              <a:t>-</a:t>
            </a:r>
            <a:r>
              <a:rPr lang="id-ID" kern="100">
                <a:effectLst/>
                <a:latin typeface="Times New Roman" panose="02020603050405020304" pitchFamily="18" charset="0"/>
                <a:ea typeface="Calibri" panose="020F0502020204030204" pitchFamily="34" charset="0"/>
                <a:cs typeface="Arial" panose="020B0604020202020204" pitchFamily="34" charset="0"/>
              </a:rPr>
              <a:t>501</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err="1">
                <a:effectLst/>
                <a:latin typeface="Times New Roman" panose="02020603050405020304" pitchFamily="18" charset="0"/>
                <a:ea typeface="Calibri" panose="020F0502020204030204" pitchFamily="34" charset="0"/>
                <a:cs typeface="Arial" panose="020B0604020202020204" pitchFamily="34" charset="0"/>
              </a:rPr>
              <a:t>Prodi</a:t>
            </a:r>
            <a:r>
              <a:rPr lang="id-ID" kern="100">
                <a:effectLst/>
                <a:latin typeface="Times New Roman" panose="02020603050405020304" pitchFamily="18" charset="0"/>
                <a:ea typeface="Calibri" panose="020F0502020204030204" pitchFamily="34" charset="0"/>
                <a:cs typeface="Arial" panose="020B0604020202020204" pitchFamily="34" charset="0"/>
              </a:rPr>
              <a:t>                     : PJJ Informatika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Nama Mahasiswa : Hendro Gunawan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NIM                      : 200401072103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Dosen                    : </a:t>
            </a:r>
            <a:r>
              <a:rPr lang="en-US" kern="100">
                <a:effectLst/>
                <a:latin typeface="Times New Roman" panose="02020603050405020304" pitchFamily="18" charset="0"/>
                <a:ea typeface="Calibri" panose="020F0502020204030204" pitchFamily="34" charset="0"/>
                <a:cs typeface="Times New Roman" panose="02020603050405020304" pitchFamily="18" charset="0"/>
              </a:rPr>
              <a:t>Catur Nugroho</a:t>
            </a:r>
            <a:r>
              <a:rPr lang="en-US" kern="100">
                <a:latin typeface="Times New Roman" panose="02020603050405020304" pitchFamily="18" charset="0"/>
                <a:ea typeface="Calibri" panose="020F0502020204030204" pitchFamily="34" charset="0"/>
                <a:cs typeface="Times New Roman" panose="02020603050405020304" pitchFamily="18" charset="0"/>
              </a:rPr>
              <a:t>, S.Kom., M.Kom.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5">
            <a:extLst>
              <a:ext uri="{FF2B5EF4-FFF2-40B4-BE49-F238E27FC236}">
                <a16:creationId xmlns:a16="http://schemas.microsoft.com/office/drawing/2014/main" id="{A833E70F-3B92-CA25-61BF-2374A9EBC7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pSp>
        <p:nvGrpSpPr>
          <p:cNvPr id="12" name="Grup 11">
            <a:extLst>
              <a:ext uri="{FF2B5EF4-FFF2-40B4-BE49-F238E27FC236}">
                <a16:creationId xmlns:a16="http://schemas.microsoft.com/office/drawing/2014/main" id="{665CCA34-1E2B-134F-45F1-C3F729E76F8E}"/>
              </a:ext>
            </a:extLst>
          </p:cNvPr>
          <p:cNvGrpSpPr>
            <a:grpSpLocks/>
          </p:cNvGrpSpPr>
          <p:nvPr/>
        </p:nvGrpSpPr>
        <p:grpSpPr bwMode="auto">
          <a:xfrm>
            <a:off x="3721550" y="5346811"/>
            <a:ext cx="457200" cy="456565"/>
            <a:chOff x="1214" y="671"/>
            <a:chExt cx="1196" cy="1344"/>
          </a:xfrm>
        </p:grpSpPr>
        <p:sp>
          <p:nvSpPr>
            <p:cNvPr id="13" name="AutoShape 7">
              <a:extLst>
                <a:ext uri="{FF2B5EF4-FFF2-40B4-BE49-F238E27FC236}">
                  <a16:creationId xmlns:a16="http://schemas.microsoft.com/office/drawing/2014/main" id="{3DB6A7A5-08C4-E25C-21F1-D5172C6C5665}"/>
                </a:ext>
              </a:extLst>
            </p:cNvPr>
            <p:cNvSpPr>
              <a:spLocks/>
            </p:cNvSpPr>
            <p:nvPr/>
          </p:nvSpPr>
          <p:spPr bwMode="auto">
            <a:xfrm>
              <a:off x="1267" y="1655"/>
              <a:ext cx="1090" cy="360"/>
            </a:xfrm>
            <a:custGeom>
              <a:avLst/>
              <a:gdLst>
                <a:gd name="T0" fmla="*/ 148 w 1090"/>
                <a:gd name="T1" fmla="*/ 1655 h 360"/>
                <a:gd name="T2" fmla="*/ 107 w 1090"/>
                <a:gd name="T3" fmla="*/ 1656 h 360"/>
                <a:gd name="T4" fmla="*/ 68 w 1090"/>
                <a:gd name="T5" fmla="*/ 1671 h 360"/>
                <a:gd name="T6" fmla="*/ 8 w 1090"/>
                <a:gd name="T7" fmla="*/ 1707 h 360"/>
                <a:gd name="T8" fmla="*/ 0 w 1090"/>
                <a:gd name="T9" fmla="*/ 1713 h 360"/>
                <a:gd name="T10" fmla="*/ 20 w 1090"/>
                <a:gd name="T11" fmla="*/ 1743 h 360"/>
                <a:gd name="T12" fmla="*/ 42 w 1090"/>
                <a:gd name="T13" fmla="*/ 1772 h 360"/>
                <a:gd name="T14" fmla="*/ 66 w 1090"/>
                <a:gd name="T15" fmla="*/ 1800 h 360"/>
                <a:gd name="T16" fmla="*/ 91 w 1090"/>
                <a:gd name="T17" fmla="*/ 1826 h 360"/>
                <a:gd name="T18" fmla="*/ 155 w 1090"/>
                <a:gd name="T19" fmla="*/ 1883 h 360"/>
                <a:gd name="T20" fmla="*/ 225 w 1090"/>
                <a:gd name="T21" fmla="*/ 1930 h 360"/>
                <a:gd name="T22" fmla="*/ 300 w 1090"/>
                <a:gd name="T23" fmla="*/ 1967 h 360"/>
                <a:gd name="T24" fmla="*/ 379 w 1090"/>
                <a:gd name="T25" fmla="*/ 1994 h 360"/>
                <a:gd name="T26" fmla="*/ 461 w 1090"/>
                <a:gd name="T27" fmla="*/ 2010 h 360"/>
                <a:gd name="T28" fmla="*/ 547 w 1090"/>
                <a:gd name="T29" fmla="*/ 2015 h 360"/>
                <a:gd name="T30" fmla="*/ 632 w 1090"/>
                <a:gd name="T31" fmla="*/ 2010 h 360"/>
                <a:gd name="T32" fmla="*/ 714 w 1090"/>
                <a:gd name="T33" fmla="*/ 1994 h 360"/>
                <a:gd name="T34" fmla="*/ 793 w 1090"/>
                <a:gd name="T35" fmla="*/ 1967 h 360"/>
                <a:gd name="T36" fmla="*/ 867 w 1090"/>
                <a:gd name="T37" fmla="*/ 1930 h 360"/>
                <a:gd name="T38" fmla="*/ 937 w 1090"/>
                <a:gd name="T39" fmla="*/ 1883 h 360"/>
                <a:gd name="T40" fmla="*/ 1000 w 1090"/>
                <a:gd name="T41" fmla="*/ 1827 h 360"/>
                <a:gd name="T42" fmla="*/ 547 w 1090"/>
                <a:gd name="T43" fmla="*/ 1827 h 360"/>
                <a:gd name="T44" fmla="*/ 472 w 1090"/>
                <a:gd name="T45" fmla="*/ 1821 h 360"/>
                <a:gd name="T46" fmla="*/ 401 w 1090"/>
                <a:gd name="T47" fmla="*/ 1804 h 360"/>
                <a:gd name="T48" fmla="*/ 335 w 1090"/>
                <a:gd name="T49" fmla="*/ 1776 h 360"/>
                <a:gd name="T50" fmla="*/ 275 w 1090"/>
                <a:gd name="T51" fmla="*/ 1738 h 360"/>
                <a:gd name="T52" fmla="*/ 222 w 1090"/>
                <a:gd name="T53" fmla="*/ 1691 h 360"/>
                <a:gd name="T54" fmla="*/ 188 w 1090"/>
                <a:gd name="T55" fmla="*/ 1666 h 360"/>
                <a:gd name="T56" fmla="*/ 148 w 1090"/>
                <a:gd name="T57" fmla="*/ 1655 h 360"/>
                <a:gd name="T58" fmla="*/ 943 w 1090"/>
                <a:gd name="T59" fmla="*/ 1656 h 360"/>
                <a:gd name="T60" fmla="*/ 903 w 1090"/>
                <a:gd name="T61" fmla="*/ 1668 h 360"/>
                <a:gd name="T62" fmla="*/ 869 w 1090"/>
                <a:gd name="T63" fmla="*/ 1693 h 360"/>
                <a:gd name="T64" fmla="*/ 816 w 1090"/>
                <a:gd name="T65" fmla="*/ 1739 h 360"/>
                <a:gd name="T66" fmla="*/ 757 w 1090"/>
                <a:gd name="T67" fmla="*/ 1776 h 360"/>
                <a:gd name="T68" fmla="*/ 691 w 1090"/>
                <a:gd name="T69" fmla="*/ 1804 h 360"/>
                <a:gd name="T70" fmla="*/ 621 w 1090"/>
                <a:gd name="T71" fmla="*/ 1821 h 360"/>
                <a:gd name="T72" fmla="*/ 547 w 1090"/>
                <a:gd name="T73" fmla="*/ 1827 h 360"/>
                <a:gd name="T74" fmla="*/ 1001 w 1090"/>
                <a:gd name="T75" fmla="*/ 1827 h 360"/>
                <a:gd name="T76" fmla="*/ 1026 w 1090"/>
                <a:gd name="T77" fmla="*/ 1801 h 360"/>
                <a:gd name="T78" fmla="*/ 1049 w 1090"/>
                <a:gd name="T79" fmla="*/ 1773 h 360"/>
                <a:gd name="T80" fmla="*/ 1071 w 1090"/>
                <a:gd name="T81" fmla="*/ 1745 h 360"/>
                <a:gd name="T82" fmla="*/ 1090 w 1090"/>
                <a:gd name="T83" fmla="*/ 1716 h 360"/>
                <a:gd name="T84" fmla="*/ 1086 w 1090"/>
                <a:gd name="T85" fmla="*/ 1711 h 360"/>
                <a:gd name="T86" fmla="*/ 1081 w 1090"/>
                <a:gd name="T87" fmla="*/ 1707 h 360"/>
                <a:gd name="T88" fmla="*/ 1023 w 1090"/>
                <a:gd name="T89" fmla="*/ 1672 h 360"/>
                <a:gd name="T90" fmla="*/ 983 w 1090"/>
                <a:gd name="T91" fmla="*/ 1658 h 360"/>
                <a:gd name="T92" fmla="*/ 943 w 1090"/>
                <a:gd name="T93" fmla="*/ 1656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0" h="360">
                  <a:moveTo>
                    <a:pt x="148" y="0"/>
                  </a:moveTo>
                  <a:lnTo>
                    <a:pt x="107" y="1"/>
                  </a:lnTo>
                  <a:lnTo>
                    <a:pt x="68" y="16"/>
                  </a:lnTo>
                  <a:lnTo>
                    <a:pt x="8" y="52"/>
                  </a:lnTo>
                  <a:lnTo>
                    <a:pt x="0" y="58"/>
                  </a:lnTo>
                  <a:lnTo>
                    <a:pt x="20" y="88"/>
                  </a:lnTo>
                  <a:lnTo>
                    <a:pt x="42" y="117"/>
                  </a:lnTo>
                  <a:lnTo>
                    <a:pt x="66" y="145"/>
                  </a:lnTo>
                  <a:lnTo>
                    <a:pt x="91" y="171"/>
                  </a:lnTo>
                  <a:lnTo>
                    <a:pt x="155" y="228"/>
                  </a:lnTo>
                  <a:lnTo>
                    <a:pt x="225" y="275"/>
                  </a:lnTo>
                  <a:lnTo>
                    <a:pt x="300" y="312"/>
                  </a:lnTo>
                  <a:lnTo>
                    <a:pt x="379" y="339"/>
                  </a:lnTo>
                  <a:lnTo>
                    <a:pt x="461" y="355"/>
                  </a:lnTo>
                  <a:lnTo>
                    <a:pt x="547" y="360"/>
                  </a:lnTo>
                  <a:lnTo>
                    <a:pt x="632" y="355"/>
                  </a:lnTo>
                  <a:lnTo>
                    <a:pt x="714" y="339"/>
                  </a:lnTo>
                  <a:lnTo>
                    <a:pt x="793" y="312"/>
                  </a:lnTo>
                  <a:lnTo>
                    <a:pt x="867" y="275"/>
                  </a:lnTo>
                  <a:lnTo>
                    <a:pt x="937" y="228"/>
                  </a:lnTo>
                  <a:lnTo>
                    <a:pt x="1000" y="172"/>
                  </a:lnTo>
                  <a:lnTo>
                    <a:pt x="547" y="172"/>
                  </a:lnTo>
                  <a:lnTo>
                    <a:pt x="472" y="166"/>
                  </a:lnTo>
                  <a:lnTo>
                    <a:pt x="401" y="149"/>
                  </a:lnTo>
                  <a:lnTo>
                    <a:pt x="335" y="121"/>
                  </a:lnTo>
                  <a:lnTo>
                    <a:pt x="275" y="83"/>
                  </a:lnTo>
                  <a:lnTo>
                    <a:pt x="222" y="36"/>
                  </a:lnTo>
                  <a:lnTo>
                    <a:pt x="188" y="11"/>
                  </a:lnTo>
                  <a:lnTo>
                    <a:pt x="148" y="0"/>
                  </a:lnTo>
                  <a:close/>
                  <a:moveTo>
                    <a:pt x="943" y="1"/>
                  </a:moveTo>
                  <a:lnTo>
                    <a:pt x="903" y="13"/>
                  </a:lnTo>
                  <a:lnTo>
                    <a:pt x="869" y="38"/>
                  </a:lnTo>
                  <a:lnTo>
                    <a:pt x="816" y="84"/>
                  </a:lnTo>
                  <a:lnTo>
                    <a:pt x="757" y="121"/>
                  </a:lnTo>
                  <a:lnTo>
                    <a:pt x="691" y="149"/>
                  </a:lnTo>
                  <a:lnTo>
                    <a:pt x="621" y="166"/>
                  </a:lnTo>
                  <a:lnTo>
                    <a:pt x="547" y="172"/>
                  </a:lnTo>
                  <a:lnTo>
                    <a:pt x="1001" y="172"/>
                  </a:lnTo>
                  <a:lnTo>
                    <a:pt x="1026" y="146"/>
                  </a:lnTo>
                  <a:lnTo>
                    <a:pt x="1049" y="118"/>
                  </a:lnTo>
                  <a:lnTo>
                    <a:pt x="1071" y="90"/>
                  </a:lnTo>
                  <a:lnTo>
                    <a:pt x="1090" y="61"/>
                  </a:lnTo>
                  <a:lnTo>
                    <a:pt x="1086" y="56"/>
                  </a:lnTo>
                  <a:lnTo>
                    <a:pt x="1081" y="52"/>
                  </a:lnTo>
                  <a:lnTo>
                    <a:pt x="1023" y="17"/>
                  </a:lnTo>
                  <a:lnTo>
                    <a:pt x="983" y="3"/>
                  </a:lnTo>
                  <a:lnTo>
                    <a:pt x="943" y="1"/>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4" name="AutoShape 8">
              <a:extLst>
                <a:ext uri="{FF2B5EF4-FFF2-40B4-BE49-F238E27FC236}">
                  <a16:creationId xmlns:a16="http://schemas.microsoft.com/office/drawing/2014/main" id="{A23A91D4-8558-2E85-0B8B-1833965F8151}"/>
                </a:ext>
              </a:extLst>
            </p:cNvPr>
            <p:cNvSpPr>
              <a:spLocks/>
            </p:cNvSpPr>
            <p:nvPr/>
          </p:nvSpPr>
          <p:spPr bwMode="auto">
            <a:xfrm>
              <a:off x="1214" y="671"/>
              <a:ext cx="1196" cy="514"/>
            </a:xfrm>
            <a:custGeom>
              <a:avLst/>
              <a:gdLst>
                <a:gd name="T0" fmla="*/ 598 w 1196"/>
                <a:gd name="T1" fmla="*/ 671 h 514"/>
                <a:gd name="T2" fmla="*/ 547 w 1196"/>
                <a:gd name="T3" fmla="*/ 678 h 514"/>
                <a:gd name="T4" fmla="*/ 498 w 1196"/>
                <a:gd name="T5" fmla="*/ 698 h 514"/>
                <a:gd name="T6" fmla="*/ 99 w 1196"/>
                <a:gd name="T7" fmla="*/ 929 h 514"/>
                <a:gd name="T8" fmla="*/ 58 w 1196"/>
                <a:gd name="T9" fmla="*/ 961 h 514"/>
                <a:gd name="T10" fmla="*/ 27 w 1196"/>
                <a:gd name="T11" fmla="*/ 1002 h 514"/>
                <a:gd name="T12" fmla="*/ 7 w 1196"/>
                <a:gd name="T13" fmla="*/ 1050 h 514"/>
                <a:gd name="T14" fmla="*/ 0 w 1196"/>
                <a:gd name="T15" fmla="*/ 1102 h 514"/>
                <a:gd name="T16" fmla="*/ 0 w 1196"/>
                <a:gd name="T17" fmla="*/ 1185 h 514"/>
                <a:gd name="T18" fmla="*/ 8 w 1196"/>
                <a:gd name="T19" fmla="*/ 1173 h 514"/>
                <a:gd name="T20" fmla="*/ 17 w 1196"/>
                <a:gd name="T21" fmla="*/ 1162 h 514"/>
                <a:gd name="T22" fmla="*/ 28 w 1196"/>
                <a:gd name="T23" fmla="*/ 1153 h 514"/>
                <a:gd name="T24" fmla="*/ 40 w 1196"/>
                <a:gd name="T25" fmla="*/ 1145 h 514"/>
                <a:gd name="T26" fmla="*/ 543 w 1196"/>
                <a:gd name="T27" fmla="*/ 854 h 514"/>
                <a:gd name="T28" fmla="*/ 570 w 1196"/>
                <a:gd name="T29" fmla="*/ 843 h 514"/>
                <a:gd name="T30" fmla="*/ 598 w 1196"/>
                <a:gd name="T31" fmla="*/ 839 h 514"/>
                <a:gd name="T32" fmla="*/ 941 w 1196"/>
                <a:gd name="T33" fmla="*/ 839 h 514"/>
                <a:gd name="T34" fmla="*/ 698 w 1196"/>
                <a:gd name="T35" fmla="*/ 698 h 514"/>
                <a:gd name="T36" fmla="*/ 649 w 1196"/>
                <a:gd name="T37" fmla="*/ 678 h 514"/>
                <a:gd name="T38" fmla="*/ 598 w 1196"/>
                <a:gd name="T39" fmla="*/ 671 h 514"/>
                <a:gd name="T40" fmla="*/ 941 w 1196"/>
                <a:gd name="T41" fmla="*/ 839 h 514"/>
                <a:gd name="T42" fmla="*/ 598 w 1196"/>
                <a:gd name="T43" fmla="*/ 839 h 514"/>
                <a:gd name="T44" fmla="*/ 627 w 1196"/>
                <a:gd name="T45" fmla="*/ 843 h 514"/>
                <a:gd name="T46" fmla="*/ 654 w 1196"/>
                <a:gd name="T47" fmla="*/ 854 h 514"/>
                <a:gd name="T48" fmla="*/ 1155 w 1196"/>
                <a:gd name="T49" fmla="*/ 1145 h 514"/>
                <a:gd name="T50" fmla="*/ 1167 w 1196"/>
                <a:gd name="T51" fmla="*/ 1153 h 514"/>
                <a:gd name="T52" fmla="*/ 1178 w 1196"/>
                <a:gd name="T53" fmla="*/ 1162 h 514"/>
                <a:gd name="T54" fmla="*/ 1188 w 1196"/>
                <a:gd name="T55" fmla="*/ 1173 h 514"/>
                <a:gd name="T56" fmla="*/ 1196 w 1196"/>
                <a:gd name="T57" fmla="*/ 1185 h 514"/>
                <a:gd name="T58" fmla="*/ 1196 w 1196"/>
                <a:gd name="T59" fmla="*/ 1102 h 514"/>
                <a:gd name="T60" fmla="*/ 1189 w 1196"/>
                <a:gd name="T61" fmla="*/ 1050 h 514"/>
                <a:gd name="T62" fmla="*/ 1169 w 1196"/>
                <a:gd name="T63" fmla="*/ 1002 h 514"/>
                <a:gd name="T64" fmla="*/ 1138 w 1196"/>
                <a:gd name="T65" fmla="*/ 961 h 514"/>
                <a:gd name="T66" fmla="*/ 1096 w 1196"/>
                <a:gd name="T67" fmla="*/ 929 h 514"/>
                <a:gd name="T68" fmla="*/ 941 w 1196"/>
                <a:gd name="T69" fmla="*/ 839 h 5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96" h="514">
                  <a:moveTo>
                    <a:pt x="598" y="0"/>
                  </a:moveTo>
                  <a:lnTo>
                    <a:pt x="547" y="7"/>
                  </a:lnTo>
                  <a:lnTo>
                    <a:pt x="498" y="27"/>
                  </a:lnTo>
                  <a:lnTo>
                    <a:pt x="99" y="258"/>
                  </a:lnTo>
                  <a:lnTo>
                    <a:pt x="58" y="290"/>
                  </a:lnTo>
                  <a:lnTo>
                    <a:pt x="27" y="331"/>
                  </a:lnTo>
                  <a:lnTo>
                    <a:pt x="7" y="379"/>
                  </a:lnTo>
                  <a:lnTo>
                    <a:pt x="0" y="431"/>
                  </a:lnTo>
                  <a:lnTo>
                    <a:pt x="0" y="514"/>
                  </a:lnTo>
                  <a:lnTo>
                    <a:pt x="8" y="502"/>
                  </a:lnTo>
                  <a:lnTo>
                    <a:pt x="17" y="491"/>
                  </a:lnTo>
                  <a:lnTo>
                    <a:pt x="28" y="482"/>
                  </a:lnTo>
                  <a:lnTo>
                    <a:pt x="40" y="474"/>
                  </a:lnTo>
                  <a:lnTo>
                    <a:pt x="543" y="183"/>
                  </a:lnTo>
                  <a:lnTo>
                    <a:pt x="570" y="172"/>
                  </a:lnTo>
                  <a:lnTo>
                    <a:pt x="598" y="168"/>
                  </a:lnTo>
                  <a:lnTo>
                    <a:pt x="941" y="168"/>
                  </a:lnTo>
                  <a:lnTo>
                    <a:pt x="698" y="27"/>
                  </a:lnTo>
                  <a:lnTo>
                    <a:pt x="649" y="7"/>
                  </a:lnTo>
                  <a:lnTo>
                    <a:pt x="598" y="0"/>
                  </a:lnTo>
                  <a:close/>
                  <a:moveTo>
                    <a:pt x="941" y="168"/>
                  </a:moveTo>
                  <a:lnTo>
                    <a:pt x="598" y="168"/>
                  </a:lnTo>
                  <a:lnTo>
                    <a:pt x="627" y="172"/>
                  </a:lnTo>
                  <a:lnTo>
                    <a:pt x="654" y="183"/>
                  </a:lnTo>
                  <a:lnTo>
                    <a:pt x="1155" y="474"/>
                  </a:lnTo>
                  <a:lnTo>
                    <a:pt x="1167" y="482"/>
                  </a:lnTo>
                  <a:lnTo>
                    <a:pt x="1178" y="491"/>
                  </a:lnTo>
                  <a:lnTo>
                    <a:pt x="1188" y="502"/>
                  </a:lnTo>
                  <a:lnTo>
                    <a:pt x="1196" y="514"/>
                  </a:lnTo>
                  <a:lnTo>
                    <a:pt x="1196" y="431"/>
                  </a:lnTo>
                  <a:lnTo>
                    <a:pt x="1189" y="379"/>
                  </a:lnTo>
                  <a:lnTo>
                    <a:pt x="1169" y="331"/>
                  </a:lnTo>
                  <a:lnTo>
                    <a:pt x="1138" y="290"/>
                  </a:lnTo>
                  <a:lnTo>
                    <a:pt x="1096" y="258"/>
                  </a:lnTo>
                  <a:lnTo>
                    <a:pt x="941" y="168"/>
                  </a:lnTo>
                  <a:close/>
                </a:path>
              </a:pathLst>
            </a:custGeom>
            <a:solidFill>
              <a:srgbClr val="FBD22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5" name="AutoShape 9">
              <a:extLst>
                <a:ext uri="{FF2B5EF4-FFF2-40B4-BE49-F238E27FC236}">
                  <a16:creationId xmlns:a16="http://schemas.microsoft.com/office/drawing/2014/main" id="{54659A06-422A-3FBB-327E-49561B95052F}"/>
                </a:ext>
              </a:extLst>
            </p:cNvPr>
            <p:cNvSpPr>
              <a:spLocks/>
            </p:cNvSpPr>
            <p:nvPr/>
          </p:nvSpPr>
          <p:spPr bwMode="auto">
            <a:xfrm>
              <a:off x="1214" y="916"/>
              <a:ext cx="1196" cy="749"/>
            </a:xfrm>
            <a:custGeom>
              <a:avLst/>
              <a:gdLst>
                <a:gd name="T0" fmla="*/ 596 w 1196"/>
                <a:gd name="T1" fmla="*/ 1352 h 749"/>
                <a:gd name="T2" fmla="*/ 628 w 1196"/>
                <a:gd name="T3" fmla="*/ 1356 h 749"/>
                <a:gd name="T4" fmla="*/ 658 w 1196"/>
                <a:gd name="T5" fmla="*/ 1369 h 749"/>
                <a:gd name="T6" fmla="*/ 1165 w 1196"/>
                <a:gd name="T7" fmla="*/ 1663 h 749"/>
                <a:gd name="T8" fmla="*/ 1179 w 1196"/>
                <a:gd name="T9" fmla="*/ 1641 h 749"/>
                <a:gd name="T10" fmla="*/ 1194 w 1196"/>
                <a:gd name="T11" fmla="*/ 1589 h 749"/>
                <a:gd name="T12" fmla="*/ 1196 w 1196"/>
                <a:gd name="T13" fmla="*/ 1554 h 749"/>
                <a:gd name="T14" fmla="*/ 1179 w 1196"/>
                <a:gd name="T15" fmla="*/ 1515 h 749"/>
                <a:gd name="T16" fmla="*/ 1147 w 1196"/>
                <a:gd name="T17" fmla="*/ 1487 h 749"/>
                <a:gd name="T18" fmla="*/ 596 w 1196"/>
                <a:gd name="T19" fmla="*/ 916 h 749"/>
                <a:gd name="T20" fmla="*/ 546 w 1196"/>
                <a:gd name="T21" fmla="*/ 929 h 749"/>
                <a:gd name="T22" fmla="*/ 30 w 1196"/>
                <a:gd name="T23" fmla="*/ 1230 h 749"/>
                <a:gd name="T24" fmla="*/ 7 w 1196"/>
                <a:gd name="T25" fmla="*/ 1257 h 749"/>
                <a:gd name="T26" fmla="*/ 0 w 1196"/>
                <a:gd name="T27" fmla="*/ 1562 h 749"/>
                <a:gd name="T28" fmla="*/ 7 w 1196"/>
                <a:gd name="T29" fmla="*/ 1615 h 749"/>
                <a:gd name="T30" fmla="*/ 27 w 1196"/>
                <a:gd name="T31" fmla="*/ 1663 h 749"/>
                <a:gd name="T32" fmla="*/ 31 w 1196"/>
                <a:gd name="T33" fmla="*/ 1660 h 749"/>
                <a:gd name="T34" fmla="*/ 143 w 1196"/>
                <a:gd name="T35" fmla="*/ 1423 h 749"/>
                <a:gd name="T36" fmla="*/ 128 w 1196"/>
                <a:gd name="T37" fmla="*/ 1411 h 749"/>
                <a:gd name="T38" fmla="*/ 127 w 1196"/>
                <a:gd name="T39" fmla="*/ 1361 h 749"/>
                <a:gd name="T40" fmla="*/ 147 w 1196"/>
                <a:gd name="T41" fmla="*/ 1340 h 749"/>
                <a:gd name="T42" fmla="*/ 153 w 1196"/>
                <a:gd name="T43" fmla="*/ 1336 h 749"/>
                <a:gd name="T44" fmla="*/ 565 w 1196"/>
                <a:gd name="T45" fmla="*/ 1104 h 749"/>
                <a:gd name="T46" fmla="*/ 939 w 1196"/>
                <a:gd name="T47" fmla="*/ 1099 h 749"/>
                <a:gd name="T48" fmla="*/ 622 w 1196"/>
                <a:gd name="T49" fmla="*/ 919 h 749"/>
                <a:gd name="T50" fmla="*/ 939 w 1196"/>
                <a:gd name="T51" fmla="*/ 1099 h 749"/>
                <a:gd name="T52" fmla="*/ 628 w 1196"/>
                <a:gd name="T53" fmla="*/ 1104 h 749"/>
                <a:gd name="T54" fmla="*/ 1159 w 1196"/>
                <a:gd name="T55" fmla="*/ 1405 h 749"/>
                <a:gd name="T56" fmla="*/ 1179 w 1196"/>
                <a:gd name="T57" fmla="*/ 1420 h 749"/>
                <a:gd name="T58" fmla="*/ 1196 w 1196"/>
                <a:gd name="T59" fmla="*/ 1438 h 749"/>
                <a:gd name="T60" fmla="*/ 1189 w 1196"/>
                <a:gd name="T61" fmla="*/ 1267 h 749"/>
                <a:gd name="T62" fmla="*/ 1165 w 1196"/>
                <a:gd name="T63" fmla="*/ 1232 h 749"/>
                <a:gd name="T64" fmla="*/ 939 w 1196"/>
                <a:gd name="T65" fmla="*/ 1099 h 749"/>
                <a:gd name="T66" fmla="*/ 571 w 1196"/>
                <a:gd name="T67" fmla="*/ 1186 h 749"/>
                <a:gd name="T68" fmla="*/ 164 w 1196"/>
                <a:gd name="T69" fmla="*/ 1416 h 749"/>
                <a:gd name="T70" fmla="*/ 143 w 1196"/>
                <a:gd name="T71" fmla="*/ 1423 h 749"/>
                <a:gd name="T72" fmla="*/ 534 w 1196"/>
                <a:gd name="T73" fmla="*/ 1369 h 749"/>
                <a:gd name="T74" fmla="*/ 565 w 1196"/>
                <a:gd name="T75" fmla="*/ 1356 h 749"/>
                <a:gd name="T76" fmla="*/ 596 w 1196"/>
                <a:gd name="T77" fmla="*/ 1352 h 749"/>
                <a:gd name="T78" fmla="*/ 646 w 1196"/>
                <a:gd name="T79" fmla="*/ 1196 h 749"/>
                <a:gd name="T80" fmla="*/ 596 w 1196"/>
                <a:gd name="T81" fmla="*/ 1183 h 7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96" h="749">
                  <a:moveTo>
                    <a:pt x="917" y="436"/>
                  </a:moveTo>
                  <a:lnTo>
                    <a:pt x="596" y="436"/>
                  </a:lnTo>
                  <a:lnTo>
                    <a:pt x="612" y="437"/>
                  </a:lnTo>
                  <a:lnTo>
                    <a:pt x="628" y="440"/>
                  </a:lnTo>
                  <a:lnTo>
                    <a:pt x="643" y="446"/>
                  </a:lnTo>
                  <a:lnTo>
                    <a:pt x="658" y="453"/>
                  </a:lnTo>
                  <a:lnTo>
                    <a:pt x="1162" y="745"/>
                  </a:lnTo>
                  <a:lnTo>
                    <a:pt x="1165" y="747"/>
                  </a:lnTo>
                  <a:lnTo>
                    <a:pt x="1167" y="749"/>
                  </a:lnTo>
                  <a:lnTo>
                    <a:pt x="1179" y="725"/>
                  </a:lnTo>
                  <a:lnTo>
                    <a:pt x="1188" y="700"/>
                  </a:lnTo>
                  <a:lnTo>
                    <a:pt x="1194" y="673"/>
                  </a:lnTo>
                  <a:lnTo>
                    <a:pt x="1196" y="646"/>
                  </a:lnTo>
                  <a:lnTo>
                    <a:pt x="1196" y="638"/>
                  </a:lnTo>
                  <a:lnTo>
                    <a:pt x="1189" y="618"/>
                  </a:lnTo>
                  <a:lnTo>
                    <a:pt x="1179" y="599"/>
                  </a:lnTo>
                  <a:lnTo>
                    <a:pt x="1165" y="583"/>
                  </a:lnTo>
                  <a:lnTo>
                    <a:pt x="1147" y="571"/>
                  </a:lnTo>
                  <a:lnTo>
                    <a:pt x="917" y="436"/>
                  </a:lnTo>
                  <a:close/>
                  <a:moveTo>
                    <a:pt x="596" y="0"/>
                  </a:moveTo>
                  <a:lnTo>
                    <a:pt x="571" y="3"/>
                  </a:lnTo>
                  <a:lnTo>
                    <a:pt x="546" y="13"/>
                  </a:lnTo>
                  <a:lnTo>
                    <a:pt x="44" y="304"/>
                  </a:lnTo>
                  <a:lnTo>
                    <a:pt x="30" y="314"/>
                  </a:lnTo>
                  <a:lnTo>
                    <a:pt x="17" y="327"/>
                  </a:lnTo>
                  <a:lnTo>
                    <a:pt x="7" y="341"/>
                  </a:lnTo>
                  <a:lnTo>
                    <a:pt x="0" y="357"/>
                  </a:lnTo>
                  <a:lnTo>
                    <a:pt x="0" y="646"/>
                  </a:lnTo>
                  <a:lnTo>
                    <a:pt x="2" y="673"/>
                  </a:lnTo>
                  <a:lnTo>
                    <a:pt x="7" y="699"/>
                  </a:lnTo>
                  <a:lnTo>
                    <a:pt x="15" y="723"/>
                  </a:lnTo>
                  <a:lnTo>
                    <a:pt x="27" y="747"/>
                  </a:lnTo>
                  <a:lnTo>
                    <a:pt x="29" y="745"/>
                  </a:lnTo>
                  <a:lnTo>
                    <a:pt x="31" y="744"/>
                  </a:lnTo>
                  <a:lnTo>
                    <a:pt x="441" y="507"/>
                  </a:lnTo>
                  <a:lnTo>
                    <a:pt x="143" y="507"/>
                  </a:lnTo>
                  <a:lnTo>
                    <a:pt x="131" y="500"/>
                  </a:lnTo>
                  <a:lnTo>
                    <a:pt x="128" y="495"/>
                  </a:lnTo>
                  <a:lnTo>
                    <a:pt x="127" y="491"/>
                  </a:lnTo>
                  <a:lnTo>
                    <a:pt x="127" y="445"/>
                  </a:lnTo>
                  <a:lnTo>
                    <a:pt x="134" y="434"/>
                  </a:lnTo>
                  <a:lnTo>
                    <a:pt x="147" y="424"/>
                  </a:lnTo>
                  <a:lnTo>
                    <a:pt x="147" y="423"/>
                  </a:lnTo>
                  <a:lnTo>
                    <a:pt x="153" y="420"/>
                  </a:lnTo>
                  <a:lnTo>
                    <a:pt x="534" y="200"/>
                  </a:lnTo>
                  <a:lnTo>
                    <a:pt x="565" y="188"/>
                  </a:lnTo>
                  <a:lnTo>
                    <a:pt x="596" y="183"/>
                  </a:lnTo>
                  <a:lnTo>
                    <a:pt x="939" y="183"/>
                  </a:lnTo>
                  <a:lnTo>
                    <a:pt x="646" y="13"/>
                  </a:lnTo>
                  <a:lnTo>
                    <a:pt x="622" y="3"/>
                  </a:lnTo>
                  <a:lnTo>
                    <a:pt x="596" y="0"/>
                  </a:lnTo>
                  <a:close/>
                  <a:moveTo>
                    <a:pt x="939" y="183"/>
                  </a:moveTo>
                  <a:lnTo>
                    <a:pt x="596" y="183"/>
                  </a:lnTo>
                  <a:lnTo>
                    <a:pt x="628" y="188"/>
                  </a:lnTo>
                  <a:lnTo>
                    <a:pt x="658" y="200"/>
                  </a:lnTo>
                  <a:lnTo>
                    <a:pt x="1159" y="489"/>
                  </a:lnTo>
                  <a:lnTo>
                    <a:pt x="1169" y="496"/>
                  </a:lnTo>
                  <a:lnTo>
                    <a:pt x="1179" y="504"/>
                  </a:lnTo>
                  <a:lnTo>
                    <a:pt x="1188" y="512"/>
                  </a:lnTo>
                  <a:lnTo>
                    <a:pt x="1196" y="522"/>
                  </a:lnTo>
                  <a:lnTo>
                    <a:pt x="1196" y="371"/>
                  </a:lnTo>
                  <a:lnTo>
                    <a:pt x="1189" y="351"/>
                  </a:lnTo>
                  <a:lnTo>
                    <a:pt x="1179" y="332"/>
                  </a:lnTo>
                  <a:lnTo>
                    <a:pt x="1165" y="316"/>
                  </a:lnTo>
                  <a:lnTo>
                    <a:pt x="1147" y="304"/>
                  </a:lnTo>
                  <a:lnTo>
                    <a:pt x="939" y="183"/>
                  </a:lnTo>
                  <a:close/>
                  <a:moveTo>
                    <a:pt x="596" y="267"/>
                  </a:moveTo>
                  <a:lnTo>
                    <a:pt x="571" y="270"/>
                  </a:lnTo>
                  <a:lnTo>
                    <a:pt x="546" y="280"/>
                  </a:lnTo>
                  <a:lnTo>
                    <a:pt x="164" y="500"/>
                  </a:lnTo>
                  <a:lnTo>
                    <a:pt x="152" y="506"/>
                  </a:lnTo>
                  <a:lnTo>
                    <a:pt x="143" y="507"/>
                  </a:lnTo>
                  <a:lnTo>
                    <a:pt x="441" y="507"/>
                  </a:lnTo>
                  <a:lnTo>
                    <a:pt x="534" y="453"/>
                  </a:lnTo>
                  <a:lnTo>
                    <a:pt x="550" y="446"/>
                  </a:lnTo>
                  <a:lnTo>
                    <a:pt x="565" y="440"/>
                  </a:lnTo>
                  <a:lnTo>
                    <a:pt x="580" y="437"/>
                  </a:lnTo>
                  <a:lnTo>
                    <a:pt x="596" y="436"/>
                  </a:lnTo>
                  <a:lnTo>
                    <a:pt x="917" y="436"/>
                  </a:lnTo>
                  <a:lnTo>
                    <a:pt x="646" y="280"/>
                  </a:lnTo>
                  <a:lnTo>
                    <a:pt x="622" y="270"/>
                  </a:lnTo>
                  <a:lnTo>
                    <a:pt x="596" y="267"/>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grpSp>
      <p:sp>
        <p:nvSpPr>
          <p:cNvPr id="16" name="Rectangle 6">
            <a:extLst>
              <a:ext uri="{FF2B5EF4-FFF2-40B4-BE49-F238E27FC236}">
                <a16:creationId xmlns:a16="http://schemas.microsoft.com/office/drawing/2014/main" id="{00A5B46A-70DB-0F7F-96E5-BA5016A3D95E}"/>
              </a:ext>
            </a:extLst>
          </p:cNvPr>
          <p:cNvSpPr>
            <a:spLocks noChangeArrowheads="1"/>
          </p:cNvSpPr>
          <p:nvPr/>
        </p:nvSpPr>
        <p:spPr bwMode="auto">
          <a:xfrm>
            <a:off x="-4800" y="52528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14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YAYASAN MEMAJUKAN ILMU DAN KEBUDAYAAN</a:t>
            </a:r>
            <a:endParaRPr kumimoji="0" lang="id-ID" altLang="id-ID" sz="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26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UNIVERSITAS SIBER ASIA</a:t>
            </a: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18" name="Kotak Teks 17">
            <a:extLst>
              <a:ext uri="{FF2B5EF4-FFF2-40B4-BE49-F238E27FC236}">
                <a16:creationId xmlns:a16="http://schemas.microsoft.com/office/drawing/2014/main" id="{F21376E9-719D-9E59-BF99-0153EA9D1593}"/>
              </a:ext>
            </a:extLst>
          </p:cNvPr>
          <p:cNvSpPr txBox="1"/>
          <p:nvPr/>
        </p:nvSpPr>
        <p:spPr>
          <a:xfrm>
            <a:off x="1110892" y="5915388"/>
            <a:ext cx="9960617" cy="702756"/>
          </a:xfrm>
          <a:prstGeom prst="rect">
            <a:avLst/>
          </a:prstGeom>
          <a:noFill/>
        </p:spPr>
        <p:txBody>
          <a:bodyPr wrap="square">
            <a:spAutoFit/>
          </a:bodyPr>
          <a:lstStyle/>
          <a:p>
            <a:pPr marL="301625" algn="ctr">
              <a:lnSpc>
                <a:spcPts val="1260"/>
              </a:lnSpc>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Kampus Menara, Jl. RM. Harsono, Ragunan - Jakarta Selatan.</a:t>
            </a:r>
            <a:r>
              <a:rPr lang="id-ID" kern="100">
                <a:solidFill>
                  <a:srgbClr val="1F1F22"/>
                </a:solidFill>
                <a:effectLst/>
                <a:latin typeface="Calibri" panose="020F0502020204030204" pitchFamily="34" charset="0"/>
                <a:ea typeface="Calibri" panose="020F0502020204030204" pitchFamily="34" charset="0"/>
                <a:cs typeface="Arial" panose="020B0604020202020204" pitchFamily="34" charset="0"/>
              </a:rPr>
              <a:t>Daerah Khusus Ibukota Jakarta 12550.</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marR="40640" algn="ctr">
              <a:lnSpc>
                <a:spcPts val="1265"/>
              </a:lnSpc>
              <a:spcAft>
                <a:spcPts val="0"/>
              </a:spcAft>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Telp. (+6221) 27806189. </a:t>
            </a:r>
            <a:r>
              <a:rPr lang="id-ID" u="none" strike="noStrike" kern="100">
                <a:solidFill>
                  <a:srgbClr val="211F1F"/>
                </a:solidFill>
                <a:effectLst/>
                <a:latin typeface="Calibri" panose="020F0502020204030204" pitchFamily="34" charset="0"/>
                <a:ea typeface="Calibri" panose="020F0502020204030204" pitchFamily="34" charset="0"/>
                <a:cs typeface="Arial" panose="020B0604020202020204" pitchFamily="34" charset="0"/>
                <a:hlinkClick r:id="rId3"/>
              </a:rPr>
              <a:t>asiacyberuni@acu.ac.id. </a:t>
            </a:r>
            <a:r>
              <a:rPr lang="id-ID" u="sng" kern="10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www.unsia.ac.id</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9" name="Tampungan Nomor Slide 18">
            <a:extLst>
              <a:ext uri="{FF2B5EF4-FFF2-40B4-BE49-F238E27FC236}">
                <a16:creationId xmlns:a16="http://schemas.microsoft.com/office/drawing/2014/main" id="{4479AA77-9AD0-B5F7-BA6D-CE40841E9690}"/>
              </a:ext>
            </a:extLst>
          </p:cNvPr>
          <p:cNvSpPr>
            <a:spLocks noGrp="1"/>
          </p:cNvSpPr>
          <p:nvPr>
            <p:ph type="sldNum" sz="quarter" idx="12"/>
          </p:nvPr>
        </p:nvSpPr>
        <p:spPr/>
        <p:txBody>
          <a:bodyPr/>
          <a:lstStyle/>
          <a:p>
            <a:fld id="{BC747D3B-175B-4D47-82BD-C88F3EB3FA46}" type="slidenum">
              <a:rPr lang="id-ID" smtClean="0"/>
              <a:t>1</a:t>
            </a:fld>
            <a:endParaRPr lang="id-ID"/>
          </a:p>
        </p:txBody>
      </p:sp>
    </p:spTree>
    <p:extLst>
      <p:ext uri="{BB962C8B-B14F-4D97-AF65-F5344CB8AC3E}">
        <p14:creationId xmlns:p14="http://schemas.microsoft.com/office/powerpoint/2010/main" val="353748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C1364BD-1F9A-B1D5-88FC-083F7DA84663}"/>
              </a:ext>
            </a:extLst>
          </p:cNvPr>
          <p:cNvSpPr txBox="1"/>
          <p:nvPr/>
        </p:nvSpPr>
        <p:spPr>
          <a:xfrm>
            <a:off x="3048681" y="523939"/>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E5A94B0E-17EA-9405-67AD-DC7187A584EB}"/>
              </a:ext>
            </a:extLst>
          </p:cNvPr>
          <p:cNvSpPr txBox="1"/>
          <p:nvPr/>
        </p:nvSpPr>
        <p:spPr>
          <a:xfrm>
            <a:off x="0" y="1793765"/>
            <a:ext cx="11919858" cy="2031325"/>
          </a:xfrm>
          <a:prstGeom prst="rect">
            <a:avLst/>
          </a:prstGeom>
          <a:noFill/>
        </p:spPr>
        <p:txBody>
          <a:bodyPr wrap="square">
            <a:spAutoFit/>
          </a:bodyPr>
          <a:lstStyle/>
          <a:p>
            <a:pPr marL="301625" algn="l">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3.1 Ide Dasar dan Motivasi RNN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Times New Roman" panose="02020603050405020304" pitchFamily="18" charset="0"/>
                <a:ea typeface="Calibri" panose="020F0502020204030204" pitchFamily="34" charset="0"/>
                <a:cs typeface="Arial" panose="020B0604020202020204" pitchFamily="34" charset="0"/>
              </a:rPr>
              <a:t>Algoritma-algoritma </a:t>
            </a:r>
            <a:r>
              <a:rPr lang="en-US"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kern="100">
                <a:effectLst/>
                <a:latin typeface="Times New Roman" panose="02020603050405020304" pitchFamily="18" charset="0"/>
                <a:ea typeface="Calibri" panose="020F0502020204030204" pitchFamily="34" charset="0"/>
                <a:cs typeface="Arial" panose="020B0604020202020204" pitchFamily="34" charset="0"/>
              </a:rPr>
              <a:t> yang telah kita bahas pada bab sebelumnya menggunakan asumsi bahwa setiap data berdiri sendiri. Artinya, tidak ada keterkaitan antara data pada suatu baris dengan data pada baris setelahnya. Namun bagaimana jika kita harus memproses data yang bersifat sekuensial seperti data teks, data percakapan atau data video? Hal ini akan sulit dilakukan jika menggunakan CNN atau DBN. Pada algoritma-algoritma tersebut, tidak ada mekanisme untuk memberikan informasi tambahan dari data sebelumnya pada saat pemrosesan data berikutnya dilakukan ( </a:t>
            </a:r>
            <a:r>
              <a:rPr lang="en-US" i="1" kern="100">
                <a:effectLst/>
                <a:latin typeface="Times New Roman" panose="02020603050405020304" pitchFamily="18" charset="0"/>
                <a:ea typeface="Calibri" panose="020F0502020204030204" pitchFamily="34" charset="0"/>
                <a:cs typeface="Arial" panose="020B0604020202020204" pitchFamily="34" charset="0"/>
              </a:rPr>
              <a:t>Networks </a:t>
            </a:r>
            <a:r>
              <a:rPr lang="en-US" kern="100">
                <a:effectLst/>
                <a:latin typeface="Times New Roman" panose="02020603050405020304" pitchFamily="18" charset="0"/>
                <a:ea typeface="Calibri" panose="020F0502020204030204" pitchFamily="34" charset="0"/>
                <a:cs typeface="Arial" panose="020B0604020202020204" pitchFamily="34" charset="0"/>
              </a:rPr>
              <a:t>and Solberg, 2018).</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D4E17CCD-C051-BA50-EC18-E050C2201B7F}"/>
              </a:ext>
            </a:extLst>
          </p:cNvPr>
          <p:cNvSpPr txBox="1"/>
          <p:nvPr/>
        </p:nvSpPr>
        <p:spPr>
          <a:xfrm>
            <a:off x="0" y="3868036"/>
            <a:ext cx="11919858" cy="2308324"/>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Untuk dapat memproses data sekuensial, algoritma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harus menyimpan informasi dari satu waktu untuk digunakan pada pemrosesan waktu setelahnya. Hal ini dimungkinkan dengan menambahkan suatu koneksi loop dari satu neuron yang kembali ke neuron tersebut. Koneksi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loop</a:t>
            </a:r>
            <a:r>
              <a:rPr lang="en-US" sz="1800" kern="100">
                <a:effectLst/>
                <a:latin typeface="Times New Roman" panose="02020603050405020304" pitchFamily="18" charset="0"/>
                <a:ea typeface="Calibri" panose="020F0502020204030204" pitchFamily="34" charset="0"/>
                <a:cs typeface="Arial" panose="020B0604020202020204" pitchFamily="34" charset="0"/>
              </a:rPr>
              <a:t> tersebut menyimpan informasi yang dihasilkan oleh suatu neuron pada satu saat. Informasi yang disimpan pada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loop</a:t>
            </a:r>
            <a:r>
              <a:rPr lang="en-US" sz="1800" kern="100">
                <a:effectLst/>
                <a:latin typeface="Times New Roman" panose="02020603050405020304" pitchFamily="18" charset="0"/>
                <a:ea typeface="Calibri" panose="020F0502020204030204" pitchFamily="34" charset="0"/>
                <a:cs typeface="Arial" panose="020B0604020202020204" pitchFamily="34" charset="0"/>
              </a:rPr>
              <a:t> tersebut digunakan pada saat pemrosesan saat selanjutnya. Sehingga, pada saat pemrosesan data berikutnya, informasi yang digunakan bukan hanya dari data sebelumnya. Jika dimisalkan pada data percakapan, informasi yang diproses pada suatu saat tidak hanya data suara percakapan dari segmen tersebut, namun juga ditambahkan dengan informasi dari data suara percakapan segmen sebelumnya. Arsitektur ini disebut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seperti diilustrasikan pada gambar 1 (Caterini and Chang, 2018).</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5D180710-B000-AE8D-C596-D0D659D073C0}"/>
              </a:ext>
            </a:extLst>
          </p:cNvPr>
          <p:cNvSpPr>
            <a:spLocks noGrp="1"/>
          </p:cNvSpPr>
          <p:nvPr>
            <p:ph type="sldNum" sz="quarter" idx="12"/>
          </p:nvPr>
        </p:nvSpPr>
        <p:spPr/>
        <p:txBody>
          <a:bodyPr/>
          <a:lstStyle/>
          <a:p>
            <a:fld id="{BC747D3B-175B-4D47-82BD-C88F3EB3FA46}" type="slidenum">
              <a:rPr lang="id-ID" smtClean="0"/>
              <a:t>10</a:t>
            </a:fld>
            <a:endParaRPr lang="id-ID"/>
          </a:p>
        </p:txBody>
      </p:sp>
    </p:spTree>
    <p:extLst>
      <p:ext uri="{BB962C8B-B14F-4D97-AF65-F5344CB8AC3E}">
        <p14:creationId xmlns:p14="http://schemas.microsoft.com/office/powerpoint/2010/main" val="337347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descr="TensorFlow and Deep Learning Singapore : June-2017 : Captioning">
            <a:extLst>
              <a:ext uri="{FF2B5EF4-FFF2-40B4-BE49-F238E27FC236}">
                <a16:creationId xmlns:a16="http://schemas.microsoft.com/office/drawing/2014/main" id="{AB1ED2A4-CF57-A996-7012-648E093BA340}"/>
              </a:ext>
            </a:extLst>
          </p:cNvPr>
          <p:cNvPicPr>
            <a:picLocks noChangeAspect="1"/>
          </p:cNvPicPr>
          <p:nvPr/>
        </p:nvPicPr>
        <p:blipFill rotWithShape="1">
          <a:blip r:embed="rId4">
            <a:extLst>
              <a:ext uri="{28A0092B-C50C-407E-A947-70E740481C1C}">
                <a14:useLocalDpi xmlns:a14="http://schemas.microsoft.com/office/drawing/2010/main" val="0"/>
              </a:ext>
            </a:extLst>
          </a:blip>
          <a:srcRect r="78243"/>
          <a:stretch/>
        </p:blipFill>
        <p:spPr bwMode="auto">
          <a:xfrm>
            <a:off x="5482590" y="635634"/>
            <a:ext cx="1400342" cy="2201987"/>
          </a:xfrm>
          <a:prstGeom prst="rect">
            <a:avLst/>
          </a:prstGeom>
          <a:noFill/>
          <a:ln>
            <a:noFill/>
          </a:ln>
          <a:extLst>
            <a:ext uri="{53640926-AAD7-44D8-BBD7-CCE9431645EC}">
              <a14:shadowObscured xmlns:a14="http://schemas.microsoft.com/office/drawing/2010/main"/>
            </a:ext>
          </a:extLst>
        </p:spPr>
      </p:pic>
      <p:sp>
        <p:nvSpPr>
          <p:cNvPr id="6" name="Kotak Teks 5">
            <a:extLst>
              <a:ext uri="{FF2B5EF4-FFF2-40B4-BE49-F238E27FC236}">
                <a16:creationId xmlns:a16="http://schemas.microsoft.com/office/drawing/2014/main" id="{6818F993-07C8-3E17-EDD8-D5621F92DF10}"/>
              </a:ext>
            </a:extLst>
          </p:cNvPr>
          <p:cNvSpPr txBox="1"/>
          <p:nvPr/>
        </p:nvSpPr>
        <p:spPr>
          <a:xfrm>
            <a:off x="3048681" y="2664157"/>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1. Arsitektur Recurrent Neural Network (RNN)</a:t>
            </a:r>
            <a:endParaRPr lang="id-ID" sz="1600" b="1"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Kotak Teks 7">
                <a:extLst>
                  <a:ext uri="{FF2B5EF4-FFF2-40B4-BE49-F238E27FC236}">
                    <a16:creationId xmlns:a16="http://schemas.microsoft.com/office/drawing/2014/main" id="{1648CFDD-B6E0-D5C2-5BB8-16FD36EA111A}"/>
                  </a:ext>
                </a:extLst>
              </p:cNvPr>
              <p:cNvSpPr txBox="1"/>
              <p:nvPr/>
            </p:nvSpPr>
            <p:spPr>
              <a:xfrm>
                <a:off x="0" y="3086324"/>
                <a:ext cx="11936896" cy="1754326"/>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Misalkan kita ingin memproses suatu data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x</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pada segmen waktu tertentu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kita sebut sebagai </a:t>
                </a:r>
                <a14:m>
                  <m:oMath xmlns:m="http://schemas.openxmlformats.org/officeDocument/2006/math">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Data </a:t>
                </a:r>
                <a14:m>
                  <m:oMath xmlns:m="http://schemas.openxmlformats.org/officeDocument/2006/math">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akan diproses oleh neuron A untuk menjadi nilai output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Hasil dari  pemrosesan neuron A akan disimpan pada koneksi loop tersebut untuk digunakan pada pemrosesan data berikutnya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Proses loop ini dapat dilakukan beberapa kali. Semakin banyak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loop</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yang dilakukan, semakin informasi yang perlu disimpan. Dan semakin kaya informasi yang diproses pada tahap berikutnya. Sebuah RNN dapat dianggap sebagai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multiple copy</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dari sebuah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neural network</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suksesornya. Jika koneksi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loop</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-nya dijabarkan, arsitektur RNN dapat diilustrasikan seperti pada gambar 2 berikut ini (Caterinei and Chang, 2018)</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8" name="Kotak Teks 7">
                <a:extLst>
                  <a:ext uri="{FF2B5EF4-FFF2-40B4-BE49-F238E27FC236}">
                    <a16:creationId xmlns:a16="http://schemas.microsoft.com/office/drawing/2014/main" id="{1648CFDD-B6E0-D5C2-5BB8-16FD36EA111A}"/>
                  </a:ext>
                </a:extLst>
              </p:cNvPr>
              <p:cNvSpPr txBox="1">
                <a:spLocks noRot="1" noChangeAspect="1" noMove="1" noResize="1" noEditPoints="1" noAdjustHandles="1" noChangeArrowheads="1" noChangeShapeType="1" noTextEdit="1"/>
              </p:cNvSpPr>
              <p:nvPr/>
            </p:nvSpPr>
            <p:spPr>
              <a:xfrm>
                <a:off x="0" y="3086324"/>
                <a:ext cx="11936896" cy="1754326"/>
              </a:xfrm>
              <a:prstGeom prst="rect">
                <a:avLst/>
              </a:prstGeom>
              <a:blipFill>
                <a:blip r:embed="rId5"/>
                <a:stretch>
                  <a:fillRect t="-1736" r="-409" b="-4514"/>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1" name="Kotak Teks 10">
                <a:extLst>
                  <a:ext uri="{FF2B5EF4-FFF2-40B4-BE49-F238E27FC236}">
                    <a16:creationId xmlns:a16="http://schemas.microsoft.com/office/drawing/2014/main" id="{0AAB07BA-A128-507A-D212-A240A5719D26}"/>
                  </a:ext>
                </a:extLst>
              </p:cNvPr>
              <p:cNvSpPr txBox="1"/>
              <p:nvPr/>
            </p:nvSpPr>
            <p:spPr>
              <a:xfrm>
                <a:off x="0" y="4855959"/>
                <a:ext cx="11936896" cy="1200329"/>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Arsitektur RNN tersebut seolah-olah berbentuk rantai dengan setiap elemen dari rantai merupakan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yang memproses data pada suatu saat (</a:t>
                </a:r>
                <a14:m>
                  <m:oMath xmlns:m="http://schemas.openxmlformats.org/officeDocument/2006/math">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)dengan tambahan informasi dari hasil pemrosesan pada saat sebelumnya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dan informasi yang dihasilkan digunakan pada saat pemrosesan data berikutnya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Hal ini yang menyebabkan arsitektur RNN cocok untuk digunakan pada data yang bersifat sekuensial seperti data teks, percakapan atau video.</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1" name="Kotak Teks 10">
                <a:extLst>
                  <a:ext uri="{FF2B5EF4-FFF2-40B4-BE49-F238E27FC236}">
                    <a16:creationId xmlns:a16="http://schemas.microsoft.com/office/drawing/2014/main" id="{0AAB07BA-A128-507A-D212-A240A5719D26}"/>
                  </a:ext>
                </a:extLst>
              </p:cNvPr>
              <p:cNvSpPr txBox="1">
                <a:spLocks noRot="1" noChangeAspect="1" noMove="1" noResize="1" noEditPoints="1" noAdjustHandles="1" noChangeArrowheads="1" noChangeShapeType="1" noTextEdit="1"/>
              </p:cNvSpPr>
              <p:nvPr/>
            </p:nvSpPr>
            <p:spPr>
              <a:xfrm>
                <a:off x="0" y="4855959"/>
                <a:ext cx="11936896" cy="1200329"/>
              </a:xfrm>
              <a:prstGeom prst="rect">
                <a:avLst/>
              </a:prstGeom>
              <a:blipFill>
                <a:blip r:embed="rId6"/>
                <a:stretch>
                  <a:fillRect t="-3061" r="-409" b="-7653"/>
                </a:stretch>
              </a:blipFill>
            </p:spPr>
            <p:txBody>
              <a:bodyPr/>
              <a:lstStyle/>
              <a:p>
                <a:r>
                  <a:rPr lang="id-ID">
                    <a:noFill/>
                  </a:rPr>
                  <a:t> </a:t>
                </a:r>
              </a:p>
            </p:txBody>
          </p:sp>
        </mc:Fallback>
      </mc:AlternateContent>
      <p:sp>
        <p:nvSpPr>
          <p:cNvPr id="12" name="Tampungan Nomor Slide 11">
            <a:extLst>
              <a:ext uri="{FF2B5EF4-FFF2-40B4-BE49-F238E27FC236}">
                <a16:creationId xmlns:a16="http://schemas.microsoft.com/office/drawing/2014/main" id="{ED3E7BCB-74D1-2B46-BF3F-03D5CE928BC3}"/>
              </a:ext>
            </a:extLst>
          </p:cNvPr>
          <p:cNvSpPr>
            <a:spLocks noGrp="1"/>
          </p:cNvSpPr>
          <p:nvPr>
            <p:ph type="sldNum" sz="quarter" idx="12"/>
          </p:nvPr>
        </p:nvSpPr>
        <p:spPr/>
        <p:txBody>
          <a:bodyPr/>
          <a:lstStyle/>
          <a:p>
            <a:fld id="{BC747D3B-175B-4D47-82BD-C88F3EB3FA46}" type="slidenum">
              <a:rPr lang="id-ID" smtClean="0"/>
              <a:t>11</a:t>
            </a:fld>
            <a:endParaRPr lang="id-ID"/>
          </a:p>
        </p:txBody>
      </p:sp>
    </p:spTree>
    <p:extLst>
      <p:ext uri="{BB962C8B-B14F-4D97-AF65-F5344CB8AC3E}">
        <p14:creationId xmlns:p14="http://schemas.microsoft.com/office/powerpoint/2010/main" val="355715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descr="TensorFlow and Deep Learning Singapore : June-2017 : Captioning">
            <a:extLst>
              <a:ext uri="{FF2B5EF4-FFF2-40B4-BE49-F238E27FC236}">
                <a16:creationId xmlns:a16="http://schemas.microsoft.com/office/drawing/2014/main" id="{D7341AA5-E72B-F266-5907-4AA6D75A5C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02163" y="676971"/>
            <a:ext cx="6187673" cy="2116909"/>
          </a:xfrm>
          <a:prstGeom prst="rect">
            <a:avLst/>
          </a:prstGeom>
          <a:noFill/>
          <a:ln>
            <a:noFill/>
          </a:ln>
        </p:spPr>
      </p:pic>
      <p:sp>
        <p:nvSpPr>
          <p:cNvPr id="6" name="Kotak Teks 5">
            <a:extLst>
              <a:ext uri="{FF2B5EF4-FFF2-40B4-BE49-F238E27FC236}">
                <a16:creationId xmlns:a16="http://schemas.microsoft.com/office/drawing/2014/main" id="{E830CFB7-0E0C-126C-0061-B8855E89D326}"/>
              </a:ext>
            </a:extLst>
          </p:cNvPr>
          <p:cNvSpPr txBox="1"/>
          <p:nvPr/>
        </p:nvSpPr>
        <p:spPr>
          <a:xfrm>
            <a:off x="3048681" y="2606577"/>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2. Arsitektur RNN yang dijabarkan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Kotak Teks 7">
            <a:extLst>
              <a:ext uri="{FF2B5EF4-FFF2-40B4-BE49-F238E27FC236}">
                <a16:creationId xmlns:a16="http://schemas.microsoft.com/office/drawing/2014/main" id="{C15EA983-BE34-90BC-AEBA-5AEECC35D24B}"/>
              </a:ext>
            </a:extLst>
          </p:cNvPr>
          <p:cNvSpPr txBox="1"/>
          <p:nvPr/>
        </p:nvSpPr>
        <p:spPr>
          <a:xfrm>
            <a:off x="83685" y="3059231"/>
            <a:ext cx="6094638" cy="463397"/>
          </a:xfrm>
          <a:prstGeom prst="rect">
            <a:avLst/>
          </a:prstGeom>
          <a:noFill/>
        </p:spPr>
        <p:txBody>
          <a:bodyPr wrap="square">
            <a:spAutoFit/>
          </a:bodyPr>
          <a:lstStyle/>
          <a:p>
            <a:pPr marL="301625" algn="l">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3.2 Arsitektur RNN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B2263045-749C-3AD7-7208-151242AEBA16}"/>
              </a:ext>
            </a:extLst>
          </p:cNvPr>
          <p:cNvSpPr txBox="1"/>
          <p:nvPr/>
        </p:nvSpPr>
        <p:spPr>
          <a:xfrm>
            <a:off x="83685" y="3365157"/>
            <a:ext cx="12024630" cy="463397"/>
          </a:xfrm>
          <a:prstGeom prst="rect">
            <a:avLst/>
          </a:prstGeom>
          <a:noFill/>
        </p:spPr>
        <p:txBody>
          <a:bodyPr wrap="square">
            <a:spAutoFit/>
          </a:bodyPr>
          <a:lstStyle/>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Dengan menggunakan formulasi matematis, arsitektur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diilustrasikan pada gambar 3.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Gambar 10" descr="深度学习（四）——RNN, LSTM, 神经元激活函数进阶_antkillerfarm的博客-CSDN博客_激活函数的作用">
            <a:extLst>
              <a:ext uri="{FF2B5EF4-FFF2-40B4-BE49-F238E27FC236}">
                <a16:creationId xmlns:a16="http://schemas.microsoft.com/office/drawing/2014/main" id="{9DB96603-5661-F86E-A789-66EFF67D5E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17128" y="3827130"/>
            <a:ext cx="5157742" cy="2250031"/>
          </a:xfrm>
          <a:prstGeom prst="rect">
            <a:avLst/>
          </a:prstGeom>
          <a:noFill/>
          <a:ln>
            <a:noFill/>
          </a:ln>
        </p:spPr>
      </p:pic>
      <p:sp>
        <p:nvSpPr>
          <p:cNvPr id="13" name="Kotak Teks 12">
            <a:extLst>
              <a:ext uri="{FF2B5EF4-FFF2-40B4-BE49-F238E27FC236}">
                <a16:creationId xmlns:a16="http://schemas.microsoft.com/office/drawing/2014/main" id="{EAF58B4F-C475-AB3D-E7FD-4081C3DB4F0E}"/>
              </a:ext>
            </a:extLst>
          </p:cNvPr>
          <p:cNvSpPr txBox="1"/>
          <p:nvPr/>
        </p:nvSpPr>
        <p:spPr>
          <a:xfrm>
            <a:off x="3048681" y="6034672"/>
            <a:ext cx="6094638" cy="422167"/>
          </a:xfrm>
          <a:prstGeom prst="rect">
            <a:avLst/>
          </a:prstGeom>
          <a:noFill/>
        </p:spPr>
        <p:txBody>
          <a:bodyPr wrap="square">
            <a:spAutoFit/>
          </a:bodyPr>
          <a:lstStyle/>
          <a:p>
            <a:pPr marL="301625" algn="ctr">
              <a:lnSpc>
                <a:spcPct val="150000"/>
              </a:lnSpc>
              <a:tabLst>
                <a:tab pos="4772025" algn="l"/>
              </a:tabLst>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3. Arsitektur RNN dengan formulasi matematis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ampungan Nomor Slide 13">
            <a:extLst>
              <a:ext uri="{FF2B5EF4-FFF2-40B4-BE49-F238E27FC236}">
                <a16:creationId xmlns:a16="http://schemas.microsoft.com/office/drawing/2014/main" id="{8C2BC810-03D8-C92F-A16F-2E50857CF417}"/>
              </a:ext>
            </a:extLst>
          </p:cNvPr>
          <p:cNvSpPr>
            <a:spLocks noGrp="1"/>
          </p:cNvSpPr>
          <p:nvPr>
            <p:ph type="sldNum" sz="quarter" idx="12"/>
          </p:nvPr>
        </p:nvSpPr>
        <p:spPr/>
        <p:txBody>
          <a:bodyPr/>
          <a:lstStyle/>
          <a:p>
            <a:fld id="{BC747D3B-175B-4D47-82BD-C88F3EB3FA46}" type="slidenum">
              <a:rPr lang="id-ID" smtClean="0"/>
              <a:t>12</a:t>
            </a:fld>
            <a:endParaRPr lang="id-ID"/>
          </a:p>
        </p:txBody>
      </p:sp>
    </p:spTree>
    <p:extLst>
      <p:ext uri="{BB962C8B-B14F-4D97-AF65-F5344CB8AC3E}">
        <p14:creationId xmlns:p14="http://schemas.microsoft.com/office/powerpoint/2010/main" val="244084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93C968C7-8A39-DAE5-ED5D-FA5176D8D6E2}"/>
                  </a:ext>
                </a:extLst>
              </p:cNvPr>
              <p:cNvSpPr txBox="1"/>
              <p:nvPr/>
            </p:nvSpPr>
            <p:spPr>
              <a:xfrm>
                <a:off x="0" y="1005590"/>
                <a:ext cx="11928021" cy="1779526"/>
              </a:xfrm>
              <a:prstGeom prst="rect">
                <a:avLst/>
              </a:prstGeom>
              <a:noFill/>
            </p:spPr>
            <p:txBody>
              <a:bodyPr wrap="square">
                <a:spAutoFit/>
              </a:bodyPr>
              <a:lstStyle/>
              <a:p>
                <a:pPr marL="301625" algn="just"/>
                <a14:m>
                  <m:oMath xmlns:m="http://schemas.openxmlformats.org/officeDocument/2006/math">
                    <m:sSub>
                      <m:sSubPr>
                        <m:ctrlPr>
                          <a:rPr lang="id-ID"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merupakan data input masing-masing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-1, t dan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+1.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i="1" kern="100">
                            <a:effectLst/>
                            <a:latin typeface="Cambria Math" panose="02040503050406030204" pitchFamily="18" charset="0"/>
                            <a:ea typeface="Calibri" panose="020F0502020204030204" pitchFamily="34" charset="0"/>
                            <a:cs typeface="Arial" panose="020B0604020202020204" pitchFamily="34" charset="0"/>
                          </a:rPr>
                          <m:t>𝑆</m:t>
                        </m:r>
                      </m:e>
                      <m:sub>
                        <m:r>
                          <a:rPr lang="en-US" i="1" kern="100">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adalah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state</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state</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di sini bisa dianggap sebagai memori yang digunakan untuk menyimpan hasil pemrosesan dari neuron. Nilai dari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state</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sebelumnya (disimbolkan dengan W) dan juga nilai dari sinyal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input current state</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𝑥𝑡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𝑊</m:t>
                        </m:r>
                      </m:e>
                      <m:sub>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Fungsi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fungsi aktivasi yang biasanya berupa fungsi tangen hiperbolik (tanh) atau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rectified linear unit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(RelU). Pada kondisi awal,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i="1" kern="100">
                            <a:effectLst/>
                            <a:latin typeface="Cambria Math" panose="02040503050406030204" pitchFamily="18" charset="0"/>
                            <a:ea typeface="Calibri" panose="020F0502020204030204" pitchFamily="34" charset="0"/>
                            <a:cs typeface="Arial" panose="020B0604020202020204" pitchFamily="34" charset="0"/>
                          </a:rPr>
                          <m:t>𝑆</m:t>
                        </m:r>
                      </m:e>
                      <m:sub>
                        <m:r>
                          <a:rPr lang="en-US" i="1" kern="100">
                            <a:effectLst/>
                            <a:latin typeface="Cambria Math" panose="02040503050406030204" pitchFamily="18" charset="0"/>
                            <a:ea typeface="Calibri" panose="020F0502020204030204" pitchFamily="34" charset="0"/>
                            <a:cs typeface="Arial" panose="020B0604020202020204" pitchFamily="34" charset="0"/>
                          </a:rPr>
                          <m:t>𝑡</m:t>
                        </m:r>
                        <m:r>
                          <a:rPr lang="en-US" i="1" kern="1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secara default bernilai 0.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00">
                            <a:effectLst/>
                            <a:latin typeface="Cambria Math" panose="02040503050406030204" pitchFamily="18" charset="0"/>
                            <a:ea typeface="Times New Roman" panose="02020603050405020304" pitchFamily="18" charset="0"/>
                            <a:cs typeface="Arial" panose="020B0604020202020204" pitchFamily="34" charset="0"/>
                          </a:rPr>
                          <m:t>𝑜</m:t>
                        </m:r>
                      </m:e>
                      <m:sub>
                        <m:r>
                          <a:rPr lang="en-US" i="1" kern="100">
                            <a:effectLst/>
                            <a:latin typeface="Cambria Math" panose="02040503050406030204" pitchFamily="18" charset="0"/>
                            <a:ea typeface="Times New Roman" panose="02020603050405020304" pitchFamily="18" charset="0"/>
                            <a:cs typeface="Arial" panose="020B0604020202020204" pitchFamily="34"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output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stste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Nilai dari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00">
                            <a:effectLst/>
                            <a:latin typeface="Cambria Math" panose="02040503050406030204" pitchFamily="18" charset="0"/>
                            <a:ea typeface="Times New Roman" panose="02020603050405020304" pitchFamily="18" charset="0"/>
                            <a:cs typeface="Arial" panose="020B0604020202020204" pitchFamily="34" charset="0"/>
                          </a:rPr>
                          <m:t>𝑜</m:t>
                        </m:r>
                      </m:e>
                      <m:sub>
                        <m:r>
                          <a:rPr lang="en-US" i="1" kern="100">
                            <a:effectLst/>
                            <a:latin typeface="Cambria Math" panose="02040503050406030204" pitchFamily="18" charset="0"/>
                            <a:ea typeface="Times New Roman" panose="02020603050405020304" pitchFamily="18" charset="0"/>
                            <a:cs typeface="Arial" panose="020B0604020202020204" pitchFamily="34"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berupa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dari fungsi aktivasi dari hasil perhitungan pada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i="1" kern="100">
                            <a:effectLst/>
                            <a:latin typeface="Cambria Math" panose="02040503050406030204" pitchFamily="18" charset="0"/>
                            <a:ea typeface="Calibri" panose="020F0502020204030204" pitchFamily="34" charset="0"/>
                            <a:cs typeface="Arial" panose="020B0604020202020204" pitchFamily="34" charset="0"/>
                          </a:rPr>
                          <m:t>𝑆</m:t>
                        </m:r>
                      </m:e>
                      <m:sub>
                        <m:r>
                          <a:rPr lang="en-US" i="1" kern="100">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bisa berupa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sofmax</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atau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sigmoid</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biasa.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Kotak Teks 3">
                <a:extLst>
                  <a:ext uri="{FF2B5EF4-FFF2-40B4-BE49-F238E27FC236}">
                    <a16:creationId xmlns:a16="http://schemas.microsoft.com/office/drawing/2014/main" id="{93C968C7-8A39-DAE5-ED5D-FA5176D8D6E2}"/>
                  </a:ext>
                </a:extLst>
              </p:cNvPr>
              <p:cNvSpPr txBox="1">
                <a:spLocks noRot="1" noChangeAspect="1" noMove="1" noResize="1" noEditPoints="1" noAdjustHandles="1" noChangeArrowheads="1" noChangeShapeType="1" noTextEdit="1"/>
              </p:cNvSpPr>
              <p:nvPr/>
            </p:nvSpPr>
            <p:spPr>
              <a:xfrm>
                <a:off x="0" y="1005590"/>
                <a:ext cx="11928021" cy="1779526"/>
              </a:xfrm>
              <a:prstGeom prst="rect">
                <a:avLst/>
              </a:prstGeom>
              <a:blipFill>
                <a:blip r:embed="rId4"/>
                <a:stretch>
                  <a:fillRect t="-2055" r="-409" b="-4452"/>
                </a:stretch>
              </a:blipFill>
            </p:spPr>
            <p:txBody>
              <a:bodyPr/>
              <a:lstStyle/>
              <a:p>
                <a:r>
                  <a:rPr lang="id-ID">
                    <a:noFill/>
                  </a:rPr>
                  <a:t> </a:t>
                </a:r>
              </a:p>
            </p:txBody>
          </p:sp>
        </mc:Fallback>
      </mc:AlternateContent>
      <p:sp>
        <p:nvSpPr>
          <p:cNvPr id="7" name="Kotak Teks 6">
            <a:extLst>
              <a:ext uri="{FF2B5EF4-FFF2-40B4-BE49-F238E27FC236}">
                <a16:creationId xmlns:a16="http://schemas.microsoft.com/office/drawing/2014/main" id="{C9DA443F-7920-D5BA-B095-620C68C3B8D6}"/>
              </a:ext>
            </a:extLst>
          </p:cNvPr>
          <p:cNvSpPr txBox="1"/>
          <p:nvPr/>
        </p:nvSpPr>
        <p:spPr>
          <a:xfrm>
            <a:off x="-1" y="2744670"/>
            <a:ext cx="11928021" cy="3139321"/>
          </a:xfrm>
          <a:prstGeom prst="rect">
            <a:avLst/>
          </a:prstGeom>
          <a:noFill/>
        </p:spPr>
        <p:txBody>
          <a:bodyPr wrap="square">
            <a:spAutoFit/>
          </a:bodyPr>
          <a:lstStyle/>
          <a:p>
            <a:pPr marL="301625" algn="just"/>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Sekilas terlihat bahwa RNN tidak memiliki banyak lapisan seperti pada arsitektur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deep learning</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lainnya. Namun, proses RNN yang secara berulang-ulang menyimpan hasil perhitungan pada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sebelumnya untuk digunakan pada time step berikutnya dapat dianggap sebagai kumpulan beberapa lapis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neural network</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Perbedaannya adalah pada algoritma deep learning lainnya, nilai bobot pada setiap layer pada umumnya berbeda-beda. Namun, pada RNN karena satu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layer</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digunakan berulang kali, maka dapat dianalogikan RNN menggunakan banyak layer dengan nilai bobot yang sama. Hal ini membuat RNN lebih efisien dari pada algoritma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deep learning</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yang lainnya karena parameter yang perlu disimpan hanya bobot pada satu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layer</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bukan banyak layer seperti pada arsitektur CNN dan DBN.</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RNN dapat memiliki beberapa variasi bergantung pada problem yang ingin diselesaikan. Setiap arsitektur RNN memiliki karakteristik yang berbeda-beda baik karakteristik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maupun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-nya. Beberapa variasi arsitektur RNN diilustrasikan pada gambar 4. Setiap kotak mempresentasikan vektor bobot dan panah mempresentasikan fungsi perkalian matriks. Arah panah menunjukkan arah aliran data dari input menuju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580ECFEB-3F7D-43A4-DFC4-5CF12B562A69}"/>
              </a:ext>
            </a:extLst>
          </p:cNvPr>
          <p:cNvSpPr>
            <a:spLocks noGrp="1"/>
          </p:cNvSpPr>
          <p:nvPr>
            <p:ph type="sldNum" sz="quarter" idx="12"/>
          </p:nvPr>
        </p:nvSpPr>
        <p:spPr/>
        <p:txBody>
          <a:bodyPr/>
          <a:lstStyle/>
          <a:p>
            <a:fld id="{BC747D3B-175B-4D47-82BD-C88F3EB3FA46}" type="slidenum">
              <a:rPr lang="id-ID" smtClean="0"/>
              <a:t>13</a:t>
            </a:fld>
            <a:endParaRPr lang="id-ID"/>
          </a:p>
        </p:txBody>
      </p:sp>
    </p:spTree>
    <p:extLst>
      <p:ext uri="{BB962C8B-B14F-4D97-AF65-F5344CB8AC3E}">
        <p14:creationId xmlns:p14="http://schemas.microsoft.com/office/powerpoint/2010/main" val="2966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a:extLst>
              <a:ext uri="{FF2B5EF4-FFF2-40B4-BE49-F238E27FC236}">
                <a16:creationId xmlns:a16="http://schemas.microsoft.com/office/drawing/2014/main" id="{F9EA295D-2E49-0DD6-219F-5E46FE713FE8}"/>
              </a:ext>
            </a:extLst>
          </p:cNvPr>
          <p:cNvPicPr>
            <a:picLocks noChangeAspect="1"/>
          </p:cNvPicPr>
          <p:nvPr/>
        </p:nvPicPr>
        <p:blipFill rotWithShape="1">
          <a:blip r:embed="rId4"/>
          <a:srcRect t="10237" b="20728"/>
          <a:stretch/>
        </p:blipFill>
        <p:spPr bwMode="auto">
          <a:xfrm>
            <a:off x="2737015" y="674097"/>
            <a:ext cx="6717969" cy="2265045"/>
          </a:xfrm>
          <a:prstGeom prst="rect">
            <a:avLst/>
          </a:prstGeom>
          <a:ln>
            <a:noFill/>
          </a:ln>
          <a:extLst>
            <a:ext uri="{53640926-AAD7-44D8-BBD7-CCE9431645EC}">
              <a14:shadowObscured xmlns:a14="http://schemas.microsoft.com/office/drawing/2010/main"/>
            </a:ext>
          </a:extLst>
        </p:spPr>
      </p:pic>
      <p:sp>
        <p:nvSpPr>
          <p:cNvPr id="6" name="Kotak Teks 5">
            <a:extLst>
              <a:ext uri="{FF2B5EF4-FFF2-40B4-BE49-F238E27FC236}">
                <a16:creationId xmlns:a16="http://schemas.microsoft.com/office/drawing/2014/main" id="{4797901F-98F8-4A4D-7889-5B6D0C480714}"/>
              </a:ext>
            </a:extLst>
          </p:cNvPr>
          <p:cNvSpPr txBox="1"/>
          <p:nvPr/>
        </p:nvSpPr>
        <p:spPr>
          <a:xfrm>
            <a:off x="2039371" y="2808514"/>
            <a:ext cx="8113258" cy="422167"/>
          </a:xfrm>
          <a:prstGeom prst="rect">
            <a:avLst/>
          </a:prstGeom>
          <a:noFill/>
        </p:spPr>
        <p:txBody>
          <a:bodyPr wrap="square">
            <a:spAutoFit/>
          </a:bodyPr>
          <a:lstStyle/>
          <a:p>
            <a:pPr marL="301625" algn="ctr">
              <a:lnSpc>
                <a:spcPct val="150000"/>
              </a:lnSpc>
              <a:tabLst>
                <a:tab pos="4772025" algn="l"/>
              </a:tabLst>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4. Empat variasi arsitektur RNN (Li, Johnson and Yeung, 2017)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Kotak Teks 7">
            <a:extLst>
              <a:ext uri="{FF2B5EF4-FFF2-40B4-BE49-F238E27FC236}">
                <a16:creationId xmlns:a16="http://schemas.microsoft.com/office/drawing/2014/main" id="{70A75B74-063E-9298-A8C3-088771832144}"/>
              </a:ext>
            </a:extLst>
          </p:cNvPr>
          <p:cNvSpPr txBox="1"/>
          <p:nvPr/>
        </p:nvSpPr>
        <p:spPr>
          <a:xfrm>
            <a:off x="0" y="3220141"/>
            <a:ext cx="11944350" cy="3139321"/>
          </a:xfrm>
          <a:prstGeom prst="rect">
            <a:avLst/>
          </a:prstGeom>
          <a:noFill/>
        </p:spPr>
        <p:txBody>
          <a:bodyPr wrap="square">
            <a:spAutoFit/>
          </a:bodyPr>
          <a:lstStyle/>
          <a:p>
            <a:pPr marL="301625" algn="just">
              <a:tabLst>
                <a:tab pos="4772025" algn="l"/>
              </a:tabLst>
            </a:pPr>
            <a:r>
              <a:rPr lang="en-US" kern="100">
                <a:effectLst/>
                <a:latin typeface="Times New Roman" panose="02020603050405020304" pitchFamily="18" charset="0"/>
                <a:ea typeface="Calibri" panose="020F0502020204030204" pitchFamily="34" charset="0"/>
                <a:cs typeface="Times New Roman" panose="02020603050405020304" pitchFamily="18" charset="0"/>
              </a:rPr>
              <a:t>Dari kiri ke kanan adalah variasi arsitektur RNN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Times New Roman" panose="02020603050405020304" pitchFamily="18" charset="0"/>
              </a:rPr>
              <a:t>a. Arsitektur RNN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one to many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digunakan pada problem yang memiliki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output </a:t>
            </a:r>
            <a:r>
              <a:rPr lang="en-US" kern="100">
                <a:effectLst/>
                <a:latin typeface="Times New Roman" panose="02020603050405020304" pitchFamily="18" charset="0"/>
                <a:ea typeface="Calibri" panose="020F0502020204030204" pitchFamily="34" charset="0"/>
                <a:cs typeface="Times New Roman" panose="02020603050405020304" pitchFamily="18" charset="0"/>
              </a:rPr>
              <a:t>berupa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sequence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Contohnya pada problem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image captioning</a:t>
            </a:r>
            <a:r>
              <a:rPr lang="en-US" kern="100">
                <a:effectLst/>
                <a:latin typeface="Times New Roman" panose="02020603050405020304" pitchFamily="18" charset="0"/>
                <a:ea typeface="Calibri" panose="020F0502020204030204" pitchFamily="34" charset="0"/>
                <a:cs typeface="Times New Roman" panose="02020603050405020304" pitchFamily="18" charset="0"/>
              </a:rPr>
              <a:t>, yang menerima input berupa citra dan mengoutputkan rangkaian kata-kata menjadi kalimat.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b. Arsitektur RNN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many to one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digunakan pada problem yang memiliki input berupa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sequence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dan output berukuran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fixed</a:t>
            </a:r>
            <a:r>
              <a:rPr lang="en-US" kern="100">
                <a:effectLst/>
                <a:latin typeface="Times New Roman" panose="02020603050405020304" pitchFamily="18" charset="0"/>
                <a:ea typeface="Calibri" panose="020F0502020204030204" pitchFamily="34" charset="0"/>
                <a:cs typeface="Times New Roman" panose="02020603050405020304" pitchFamily="18" charset="0"/>
              </a:rPr>
              <a:t>. Contohnya pada problem analisis sentimen, dengan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input </a:t>
            </a:r>
            <a:r>
              <a:rPr lang="en-US" kern="100">
                <a:effectLst/>
                <a:latin typeface="Times New Roman" panose="02020603050405020304" pitchFamily="18" charset="0"/>
                <a:ea typeface="Calibri" panose="020F0502020204030204" pitchFamily="34" charset="0"/>
                <a:cs typeface="Times New Roman" panose="02020603050405020304" pitchFamily="18" charset="0"/>
              </a:rPr>
              <a:t>berupa rangkaian kata-kata dalam kalimat dan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output </a:t>
            </a:r>
            <a:r>
              <a:rPr lang="en-US" kern="100">
                <a:effectLst/>
                <a:latin typeface="Times New Roman" panose="02020603050405020304" pitchFamily="18" charset="0"/>
                <a:ea typeface="Calibri" panose="020F0502020204030204" pitchFamily="34" charset="0"/>
                <a:cs typeface="Times New Roman" panose="02020603050405020304" pitchFamily="18" charset="0"/>
              </a:rPr>
              <a:t>berupa label sentimen positif atau negatif.</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c. Arsitektur RNN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many to many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digunakan pada problem yang memiliki input dan output berupa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sequence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Contohnya  pada problem mesin penerjemah.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Input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dari sistem berupa rangkaian kata-kata dari bahasa asal dan output juga berupa rangkaian kata-kata dari bahasa tujuan.</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d. Arsitektur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many to many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dengan input dan output sinkron (tanpa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delay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Contoh problemnya adalah klasifikasi video yang melebihi setiap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frame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pada video.</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ampungan Nomor Slide 8">
            <a:extLst>
              <a:ext uri="{FF2B5EF4-FFF2-40B4-BE49-F238E27FC236}">
                <a16:creationId xmlns:a16="http://schemas.microsoft.com/office/drawing/2014/main" id="{0EE88AF7-F029-F2D2-DDC0-6A436152FCE3}"/>
              </a:ext>
            </a:extLst>
          </p:cNvPr>
          <p:cNvSpPr>
            <a:spLocks noGrp="1"/>
          </p:cNvSpPr>
          <p:nvPr>
            <p:ph type="sldNum" sz="quarter" idx="12"/>
          </p:nvPr>
        </p:nvSpPr>
        <p:spPr/>
        <p:txBody>
          <a:bodyPr/>
          <a:lstStyle/>
          <a:p>
            <a:fld id="{BC747D3B-175B-4D47-82BD-C88F3EB3FA46}" type="slidenum">
              <a:rPr lang="id-ID" smtClean="0"/>
              <a:t>14</a:t>
            </a:fld>
            <a:endParaRPr lang="id-ID"/>
          </a:p>
        </p:txBody>
      </p:sp>
    </p:spTree>
    <p:extLst>
      <p:ext uri="{BB962C8B-B14F-4D97-AF65-F5344CB8AC3E}">
        <p14:creationId xmlns:p14="http://schemas.microsoft.com/office/powerpoint/2010/main" val="292762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98CF344-BAC1-A141-E911-AF2A315F5457}"/>
              </a:ext>
            </a:extLst>
          </p:cNvPr>
          <p:cNvSpPr txBox="1"/>
          <p:nvPr/>
        </p:nvSpPr>
        <p:spPr>
          <a:xfrm>
            <a:off x="1362" y="730139"/>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3.3 Formulasi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7" name="Kotak Teks 6">
                <a:extLst>
                  <a:ext uri="{FF2B5EF4-FFF2-40B4-BE49-F238E27FC236}">
                    <a16:creationId xmlns:a16="http://schemas.microsoft.com/office/drawing/2014/main" id="{3D9B8B71-44A2-9FE8-57B2-67CD7415A02F}"/>
                  </a:ext>
                </a:extLst>
              </p:cNvPr>
              <p:cNvSpPr txBox="1"/>
              <p:nvPr/>
            </p:nvSpPr>
            <p:spPr>
              <a:xfrm>
                <a:off x="0" y="1099330"/>
                <a:ext cx="11928021" cy="1860574"/>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Selanjutnya, kita membahas bagaimana formulasi perhitungan RNN. Secara sederhana, formulasi perhitungan RNN dapat diilustrasikan seperti pada gambar 5.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00">
                            <a:effectLst/>
                            <a:latin typeface="Cambria Math" panose="02040503050406030204" pitchFamily="18" charset="0"/>
                            <a:ea typeface="Times New Roman" panose="02020603050405020304" pitchFamily="18" charset="0"/>
                            <a:cs typeface="Arial" panose="020B0604020202020204" pitchFamily="34" charset="0"/>
                          </a:rPr>
                          <m:t>𝑜</m:t>
                        </m:r>
                      </m:e>
                      <m:sub>
                        <m:r>
                          <a:rPr lang="en-US" i="1" kern="100">
                            <a:effectLst/>
                            <a:latin typeface="Cambria Math" panose="02040503050406030204" pitchFamily="18" charset="0"/>
                            <a:ea typeface="Times New Roman" panose="02020603050405020304" pitchFamily="18" charset="0"/>
                            <a:cs typeface="Arial" panose="020B0604020202020204" pitchFamily="34"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output dari sebuah neuron pada satu time step ke-t.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nilai dari hasil perhitungan pada sebuah neural network pada satu time step ke-t. Nilai dari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diformulasikan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−1 ,</m:t>
                        </m:r>
                      </m:sub>
                    </m:s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(3-1)</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lnSpc>
                    <a:spcPct val="150000"/>
                  </a:lnSpc>
                </a:pP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7" name="Kotak Teks 6">
                <a:extLst>
                  <a:ext uri="{FF2B5EF4-FFF2-40B4-BE49-F238E27FC236}">
                    <a16:creationId xmlns:a16="http://schemas.microsoft.com/office/drawing/2014/main" id="{3D9B8B71-44A2-9FE8-57B2-67CD7415A02F}"/>
                  </a:ext>
                </a:extLst>
              </p:cNvPr>
              <p:cNvSpPr txBox="1">
                <a:spLocks noRot="1" noChangeAspect="1" noMove="1" noResize="1" noEditPoints="1" noAdjustHandles="1" noChangeArrowheads="1" noChangeShapeType="1" noTextEdit="1"/>
              </p:cNvSpPr>
              <p:nvPr/>
            </p:nvSpPr>
            <p:spPr>
              <a:xfrm>
                <a:off x="0" y="1099330"/>
                <a:ext cx="11928021" cy="1860574"/>
              </a:xfrm>
              <a:prstGeom prst="rect">
                <a:avLst/>
              </a:prstGeom>
              <a:blipFill>
                <a:blip r:embed="rId4"/>
                <a:stretch>
                  <a:fillRect t="-1634" r="-409"/>
                </a:stretch>
              </a:blipFill>
            </p:spPr>
            <p:txBody>
              <a:bodyPr/>
              <a:lstStyle/>
              <a:p>
                <a:r>
                  <a:rPr lang="id-ID">
                    <a:noFill/>
                  </a:rPr>
                  <a:t> </a:t>
                </a:r>
              </a:p>
            </p:txBody>
          </p:sp>
        </mc:Fallback>
      </mc:AlternateContent>
      <p:pic>
        <p:nvPicPr>
          <p:cNvPr id="8" name="Gambar 7" descr="【神经网络】综合篇——人工神经网络、卷积神经网络、循环神经网络、生成对抗网络_一颗小树x的博客-CSDN博客_人工神经网络和卷积神经网络的关系">
            <a:extLst>
              <a:ext uri="{FF2B5EF4-FFF2-40B4-BE49-F238E27FC236}">
                <a16:creationId xmlns:a16="http://schemas.microsoft.com/office/drawing/2014/main" id="{645F9BD4-E3CF-806B-A987-01A100A492AC}"/>
              </a:ext>
            </a:extLst>
          </p:cNvPr>
          <p:cNvPicPr>
            <a:picLocks noChangeAspect="1"/>
          </p:cNvPicPr>
          <p:nvPr/>
        </p:nvPicPr>
        <p:blipFill rotWithShape="1">
          <a:blip r:embed="rId5">
            <a:extLst>
              <a:ext uri="{28A0092B-C50C-407E-A947-70E740481C1C}">
                <a14:useLocalDpi xmlns:a14="http://schemas.microsoft.com/office/drawing/2010/main" val="0"/>
              </a:ext>
            </a:extLst>
          </a:blip>
          <a:srcRect r="80759"/>
          <a:stretch/>
        </p:blipFill>
        <p:spPr bwMode="auto">
          <a:xfrm>
            <a:off x="5701118" y="2375428"/>
            <a:ext cx="984369" cy="2383209"/>
          </a:xfrm>
          <a:prstGeom prst="rect">
            <a:avLst/>
          </a:prstGeom>
          <a:noFill/>
          <a:ln>
            <a:noFill/>
          </a:ln>
          <a:extLst>
            <a:ext uri="{53640926-AAD7-44D8-BBD7-CCE9431645EC}">
              <a14:shadowObscured xmlns:a14="http://schemas.microsoft.com/office/drawing/2010/main"/>
            </a:ext>
          </a:extLst>
        </p:spPr>
      </p:pic>
      <p:sp>
        <p:nvSpPr>
          <p:cNvPr id="10" name="Kotak Teks 9">
            <a:extLst>
              <a:ext uri="{FF2B5EF4-FFF2-40B4-BE49-F238E27FC236}">
                <a16:creationId xmlns:a16="http://schemas.microsoft.com/office/drawing/2014/main" id="{C66C4F5C-1B27-FE83-1356-158824ADAD34}"/>
              </a:ext>
            </a:extLst>
          </p:cNvPr>
          <p:cNvSpPr txBox="1"/>
          <p:nvPr/>
        </p:nvSpPr>
        <p:spPr>
          <a:xfrm>
            <a:off x="2916691" y="4456772"/>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5. Arsitektur RNN dengan formulasi matematis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Kotak Teks 11">
                <a:extLst>
                  <a:ext uri="{FF2B5EF4-FFF2-40B4-BE49-F238E27FC236}">
                    <a16:creationId xmlns:a16="http://schemas.microsoft.com/office/drawing/2014/main" id="{2BE29A66-9561-99D2-0039-500AAE470CE5}"/>
                  </a:ext>
                </a:extLst>
              </p:cNvPr>
              <p:cNvSpPr txBox="1"/>
              <p:nvPr/>
            </p:nvSpPr>
            <p:spPr>
              <a:xfrm>
                <a:off x="0" y="4780223"/>
                <a:ext cx="12009664" cy="1754326"/>
              </a:xfrm>
              <a:prstGeom prst="rect">
                <a:avLst/>
              </a:prstGeom>
              <a:noFill/>
            </p:spPr>
            <p:txBody>
              <a:bodyPr wrap="square">
                <a:spAutoFit/>
              </a:bodyPr>
              <a:lstStyle/>
              <a:p>
                <a:pPr marL="301625" algn="just"/>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Dengan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sebuah fungsi aktivasi pada neuron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yang biasanya merupakan fungsi aktivasi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tanh</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atau fungsi RelU dan nilai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−1 </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didapatkan dari perhitungan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sebelumnya. Bobot yang ada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terdiri dari dua, yaitu bobot untuk vektor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−1 </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juga bobot untuk vektor input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Sehingga untuk layer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didefinisikan tiga parameter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yang merupakan bobot dari output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time step ke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1 ke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𝑥h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yang merupakan bobot dari input layer ke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yang merupakan nilai bias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Maka formulasi perhitungan dari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time step 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2" name="Kotak Teks 11">
                <a:extLst>
                  <a:ext uri="{FF2B5EF4-FFF2-40B4-BE49-F238E27FC236}">
                    <a16:creationId xmlns:a16="http://schemas.microsoft.com/office/drawing/2014/main" id="{2BE29A66-9561-99D2-0039-500AAE470CE5}"/>
                  </a:ext>
                </a:extLst>
              </p:cNvPr>
              <p:cNvSpPr txBox="1">
                <a:spLocks noRot="1" noChangeAspect="1" noMove="1" noResize="1" noEditPoints="1" noAdjustHandles="1" noChangeArrowheads="1" noChangeShapeType="1" noTextEdit="1"/>
              </p:cNvSpPr>
              <p:nvPr/>
            </p:nvSpPr>
            <p:spPr>
              <a:xfrm>
                <a:off x="0" y="4780223"/>
                <a:ext cx="12009664" cy="1754326"/>
              </a:xfrm>
              <a:prstGeom prst="rect">
                <a:avLst/>
              </a:prstGeom>
              <a:blipFill>
                <a:blip r:embed="rId6"/>
                <a:stretch>
                  <a:fillRect t="-1736" r="-406" b="-4514"/>
                </a:stretch>
              </a:blipFill>
            </p:spPr>
            <p:txBody>
              <a:bodyPr/>
              <a:lstStyle/>
              <a:p>
                <a:r>
                  <a:rPr lang="id-ID">
                    <a:noFill/>
                  </a:rPr>
                  <a:t> </a:t>
                </a:r>
              </a:p>
            </p:txBody>
          </p:sp>
        </mc:Fallback>
      </mc:AlternateContent>
      <p:sp>
        <p:nvSpPr>
          <p:cNvPr id="13" name="Tampungan Nomor Slide 12">
            <a:extLst>
              <a:ext uri="{FF2B5EF4-FFF2-40B4-BE49-F238E27FC236}">
                <a16:creationId xmlns:a16="http://schemas.microsoft.com/office/drawing/2014/main" id="{A51765A6-3D06-641A-2E3C-9C282518C850}"/>
              </a:ext>
            </a:extLst>
          </p:cNvPr>
          <p:cNvSpPr>
            <a:spLocks noGrp="1"/>
          </p:cNvSpPr>
          <p:nvPr>
            <p:ph type="sldNum" sz="quarter" idx="12"/>
          </p:nvPr>
        </p:nvSpPr>
        <p:spPr/>
        <p:txBody>
          <a:bodyPr/>
          <a:lstStyle/>
          <a:p>
            <a:fld id="{BC747D3B-175B-4D47-82BD-C88F3EB3FA46}" type="slidenum">
              <a:rPr lang="id-ID" smtClean="0"/>
              <a:t>15</a:t>
            </a:fld>
            <a:endParaRPr lang="id-ID"/>
          </a:p>
        </p:txBody>
      </p:sp>
    </p:spTree>
    <p:extLst>
      <p:ext uri="{BB962C8B-B14F-4D97-AF65-F5344CB8AC3E}">
        <p14:creationId xmlns:p14="http://schemas.microsoft.com/office/powerpoint/2010/main" val="22685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C1979EAD-EEBF-3719-37D2-4BBA23E0063D}"/>
                  </a:ext>
                </a:extLst>
              </p:cNvPr>
              <p:cNvSpPr txBox="1"/>
              <p:nvPr/>
            </p:nvSpPr>
            <p:spPr>
              <a:xfrm>
                <a:off x="0" y="894522"/>
                <a:ext cx="11911693" cy="1477328"/>
              </a:xfrm>
              <a:prstGeom prst="rect">
                <a:avLst/>
              </a:prstGeom>
              <a:noFill/>
            </p:spPr>
            <p:txBody>
              <a:bodyPr wrap="square">
                <a:spAutoFit/>
              </a:bodyPr>
              <a:lstStyle/>
              <a:p>
                <a:pPr marL="301625" algn="just">
                  <a:tabLst>
                    <a:tab pos="4772025" algn="l"/>
                  </a:tabLst>
                </a:pPr>
                <a14:m>
                  <m:oMath xmlns:m="http://schemas.openxmlformats.org/officeDocument/2006/math">
                    <m:sSub>
                      <m:sSubPr>
                        <m:ctrlPr>
                          <a:rPr lang="id-ID"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tnh(</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hh</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(3-2)</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Dan nilai dari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time step 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(3-3)</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Dengan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fungsi aktivasi dari output layer yang biasanya berupa sigmoid atau softmax,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bobot dari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ke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nilai bias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Kotak Teks 3">
                <a:extLst>
                  <a:ext uri="{FF2B5EF4-FFF2-40B4-BE49-F238E27FC236}">
                    <a16:creationId xmlns:a16="http://schemas.microsoft.com/office/drawing/2014/main" id="{C1979EAD-EEBF-3719-37D2-4BBA23E0063D}"/>
                  </a:ext>
                </a:extLst>
              </p:cNvPr>
              <p:cNvSpPr txBox="1">
                <a:spLocks noRot="1" noChangeAspect="1" noMove="1" noResize="1" noEditPoints="1" noAdjustHandles="1" noChangeArrowheads="1" noChangeShapeType="1" noTextEdit="1"/>
              </p:cNvSpPr>
              <p:nvPr/>
            </p:nvSpPr>
            <p:spPr>
              <a:xfrm>
                <a:off x="0" y="894522"/>
                <a:ext cx="11911693" cy="1477328"/>
              </a:xfrm>
              <a:prstGeom prst="rect">
                <a:avLst/>
              </a:prstGeom>
              <a:blipFill>
                <a:blip r:embed="rId4"/>
                <a:stretch>
                  <a:fillRect t="-2479" r="-409" b="-5785"/>
                </a:stretch>
              </a:blipFill>
            </p:spPr>
            <p:txBody>
              <a:bodyPr/>
              <a:lstStyle/>
              <a:p>
                <a:r>
                  <a:rPr lang="id-ID">
                    <a:noFill/>
                  </a:rPr>
                  <a:t> </a:t>
                </a:r>
              </a:p>
            </p:txBody>
          </p:sp>
        </mc:Fallback>
      </mc:AlternateContent>
      <p:sp>
        <p:nvSpPr>
          <p:cNvPr id="7" name="Kotak Teks 6">
            <a:extLst>
              <a:ext uri="{FF2B5EF4-FFF2-40B4-BE49-F238E27FC236}">
                <a16:creationId xmlns:a16="http://schemas.microsoft.com/office/drawing/2014/main" id="{22C58F40-D9CA-78FA-FE00-27AD7CA59132}"/>
              </a:ext>
            </a:extLst>
          </p:cNvPr>
          <p:cNvSpPr txBox="1"/>
          <p:nvPr/>
        </p:nvSpPr>
        <p:spPr>
          <a:xfrm>
            <a:off x="0" y="2241119"/>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Times New Roman" panose="02020603050405020304" pitchFamily="18" charset="0"/>
                <a:cs typeface="Arial" panose="020B0604020202020204" pitchFamily="34" charset="0"/>
              </a:rPr>
              <a:t>3.4 Algoritma Pembelajaran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34" name="Rectangle 42">
            <a:extLst>
              <a:ext uri="{FF2B5EF4-FFF2-40B4-BE49-F238E27FC236}">
                <a16:creationId xmlns:a16="http://schemas.microsoft.com/office/drawing/2014/main" id="{72531463-3BB1-8A86-891F-3887F5EBB3F3}"/>
              </a:ext>
            </a:extLst>
          </p:cNvPr>
          <p:cNvSpPr>
            <a:spLocks noChangeArrowheads="1"/>
          </p:cNvSpPr>
          <p:nvPr/>
        </p:nvSpPr>
        <p:spPr bwMode="auto">
          <a:xfrm>
            <a:off x="301625" y="2693927"/>
            <a:ext cx="116100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72025" algn="l"/>
              </a:tabLst>
              <a:defRPr>
                <a:solidFill>
                  <a:schemeClr val="tx1"/>
                </a:solidFill>
                <a:latin typeface="Arial" panose="020B0604020202020204" pitchFamily="34" charset="0"/>
              </a:defRPr>
            </a:lvl1pPr>
            <a:lvl2pPr eaLnBrk="0" fontAlgn="base" hangingPunct="0">
              <a:spcBef>
                <a:spcPct val="0"/>
              </a:spcBef>
              <a:spcAft>
                <a:spcPct val="0"/>
              </a:spcAft>
              <a:tabLst>
                <a:tab pos="4772025" algn="l"/>
              </a:tabLst>
              <a:defRPr>
                <a:solidFill>
                  <a:schemeClr val="tx1"/>
                </a:solidFill>
                <a:latin typeface="Arial" panose="020B0604020202020204" pitchFamily="34" charset="0"/>
              </a:defRPr>
            </a:lvl2pPr>
            <a:lvl3pPr eaLnBrk="0" fontAlgn="base" hangingPunct="0">
              <a:spcBef>
                <a:spcPct val="0"/>
              </a:spcBef>
              <a:spcAft>
                <a:spcPct val="0"/>
              </a:spcAft>
              <a:tabLst>
                <a:tab pos="4772025" algn="l"/>
              </a:tabLst>
              <a:defRPr>
                <a:solidFill>
                  <a:schemeClr val="tx1"/>
                </a:solidFill>
                <a:latin typeface="Arial" panose="020B0604020202020204" pitchFamily="34" charset="0"/>
              </a:defRPr>
            </a:lvl3pPr>
            <a:lvl4pPr eaLnBrk="0" fontAlgn="base" hangingPunct="0">
              <a:spcBef>
                <a:spcPct val="0"/>
              </a:spcBef>
              <a:spcAft>
                <a:spcPct val="0"/>
              </a:spcAft>
              <a:tabLst>
                <a:tab pos="4772025" algn="l"/>
              </a:tabLst>
              <a:defRPr>
                <a:solidFill>
                  <a:schemeClr val="tx1"/>
                </a:solidFill>
                <a:latin typeface="Arial" panose="020B0604020202020204" pitchFamily="34" charset="0"/>
              </a:defRPr>
            </a:lvl4pPr>
            <a:lvl5pPr eaLnBrk="0" fontAlgn="base" hangingPunct="0">
              <a:spcBef>
                <a:spcPct val="0"/>
              </a:spcBef>
              <a:spcAft>
                <a:spcPct val="0"/>
              </a:spcAft>
              <a:tabLst>
                <a:tab pos="4772025" algn="l"/>
              </a:tabLst>
              <a:defRPr>
                <a:solidFill>
                  <a:schemeClr val="tx1"/>
                </a:solidFill>
                <a:latin typeface="Arial" panose="020B0604020202020204" pitchFamily="34" charset="0"/>
              </a:defRPr>
            </a:lvl5pPr>
            <a:lvl6pPr eaLnBrk="0" fontAlgn="base" hangingPunct="0">
              <a:spcBef>
                <a:spcPct val="0"/>
              </a:spcBef>
              <a:spcAft>
                <a:spcPct val="0"/>
              </a:spcAft>
              <a:tabLst>
                <a:tab pos="4772025" algn="l"/>
              </a:tabLst>
              <a:defRPr>
                <a:solidFill>
                  <a:schemeClr val="tx1"/>
                </a:solidFill>
                <a:latin typeface="Arial" panose="020B0604020202020204" pitchFamily="34" charset="0"/>
              </a:defRPr>
            </a:lvl6pPr>
            <a:lvl7pPr eaLnBrk="0" fontAlgn="base" hangingPunct="0">
              <a:spcBef>
                <a:spcPct val="0"/>
              </a:spcBef>
              <a:spcAft>
                <a:spcPct val="0"/>
              </a:spcAft>
              <a:tabLst>
                <a:tab pos="4772025" algn="l"/>
              </a:tabLst>
              <a:defRPr>
                <a:solidFill>
                  <a:schemeClr val="tx1"/>
                </a:solidFill>
                <a:latin typeface="Arial" panose="020B0604020202020204" pitchFamily="34" charset="0"/>
              </a:defRPr>
            </a:lvl7pPr>
            <a:lvl8pPr eaLnBrk="0" fontAlgn="base" hangingPunct="0">
              <a:spcBef>
                <a:spcPct val="0"/>
              </a:spcBef>
              <a:spcAft>
                <a:spcPct val="0"/>
              </a:spcAft>
              <a:tabLst>
                <a:tab pos="4772025" algn="l"/>
              </a:tabLst>
              <a:defRPr>
                <a:solidFill>
                  <a:schemeClr val="tx1"/>
                </a:solidFill>
                <a:latin typeface="Arial" panose="020B0604020202020204" pitchFamily="34" charset="0"/>
              </a:defRPr>
            </a:lvl8pPr>
            <a:lvl9pPr eaLnBrk="0" fontAlgn="base" hangingPunct="0">
              <a:spcBef>
                <a:spcPct val="0"/>
              </a:spcBef>
              <a:spcAft>
                <a:spcPct val="0"/>
              </a:spcAft>
              <a:tabLst>
                <a:tab pos="47720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RNN memiliki arsitektur yang seolah-olah berlapis namun pada dasarnya hanya terdiri dari neural network yang sederhana namun digunakan secara berulang. Setiap satu layer neural network akan digunakan beberapa kali pada beberapa time step yang berurutan. Sehingga, proses pembelajaran pada RNN juga akan menelusuri setiap lapis neural network pada satu rangkaian waktu. Oleh karena itu, proses pembelajaran pada RNN disebut sebagai algoritma pembelajaran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 Propagation Through Time</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(BPTT) (Han, 2015). </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Kita telah mengetahui bahwa di dalam arsitektur RNN kita menghitung output dari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hidden layer</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pada satu time step ke-</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 </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dengan formulasi berikut.</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a:t>
            </a:r>
            <a:r>
              <a:rPr kumimoji="0" lang="en-US" altLang="id-ID"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id-ID"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fw</a:t>
            </a:r>
            <a:r>
              <a:rPr kumimoji="0" lang="en-US" altLang="id-ID"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id-ID"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ht-1 ,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xt</a:t>
            </a:r>
            <a:r>
              <a:rPr kumimoji="0" lang="en-US" altLang="id-ID"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(3-4)</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ht</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tanh(</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Whhh t-1</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Wxhxt</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bh</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(3-5)</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Dan output pada satu time step ke-</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 </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dihitung menggunakan formula berikut.</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f0</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Wh0</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ht</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b0</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(3-6)</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Kita definisikan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loss function</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menggunakan formula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cross entropy</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sebagai berikut.</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772025" algn="l"/>
              </a:tabLst>
            </a:pP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36" name="Tampungan Nomor Slide 35">
            <a:extLst>
              <a:ext uri="{FF2B5EF4-FFF2-40B4-BE49-F238E27FC236}">
                <a16:creationId xmlns:a16="http://schemas.microsoft.com/office/drawing/2014/main" id="{13BDBD6C-EF39-F9CA-B977-0623CB0216EE}"/>
              </a:ext>
            </a:extLst>
          </p:cNvPr>
          <p:cNvSpPr>
            <a:spLocks noGrp="1"/>
          </p:cNvSpPr>
          <p:nvPr>
            <p:ph type="sldNum" sz="quarter" idx="12"/>
          </p:nvPr>
        </p:nvSpPr>
        <p:spPr/>
        <p:txBody>
          <a:bodyPr/>
          <a:lstStyle/>
          <a:p>
            <a:fld id="{BC747D3B-175B-4D47-82BD-C88F3EB3FA46}" type="slidenum">
              <a:rPr lang="id-ID" smtClean="0"/>
              <a:t>16</a:t>
            </a:fld>
            <a:endParaRPr lang="id-ID"/>
          </a:p>
        </p:txBody>
      </p:sp>
    </p:spTree>
    <p:extLst>
      <p:ext uri="{BB962C8B-B14F-4D97-AF65-F5344CB8AC3E}">
        <p14:creationId xmlns:p14="http://schemas.microsoft.com/office/powerpoint/2010/main" val="7122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14" name="Kotak Teks 13">
                <a:extLst>
                  <a:ext uri="{FF2B5EF4-FFF2-40B4-BE49-F238E27FC236}">
                    <a16:creationId xmlns:a16="http://schemas.microsoft.com/office/drawing/2014/main" id="{C5499933-15CE-8298-1FCE-24B5539D6EF1}"/>
                  </a:ext>
                </a:extLst>
              </p:cNvPr>
              <p:cNvSpPr txBox="1"/>
              <p:nvPr/>
            </p:nvSpPr>
            <p:spPr>
              <a:xfrm>
                <a:off x="-3" y="804425"/>
                <a:ext cx="12074979" cy="1200329"/>
              </a:xfrm>
              <a:prstGeom prst="rect">
                <a:avLst/>
              </a:prstGeom>
              <a:noFill/>
            </p:spPr>
            <p:txBody>
              <a:bodyPr wrap="square">
                <a:spAutoFit/>
              </a:bodyPr>
              <a:lstStyle/>
              <a:p>
                <a:pPr marL="301625" algn="just">
                  <a:tabLst>
                    <a:tab pos="4772025" algn="l"/>
                  </a:tabLst>
                </a:pPr>
                <a14:m>
                  <m:oMath xmlns:m="http://schemas.openxmlformats.org/officeDocument/2006/math">
                    <m:sSub>
                      <m:sSubPr>
                        <m:ctrlPr>
                          <a:rPr lang="id-ID"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𝑂</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kern="100">
                        <a:effectLst/>
                        <a:latin typeface="Cambria Math" panose="02040503050406030204" pitchFamily="18" charset="0"/>
                        <a:ea typeface="Calibri" panose="020F0502020204030204" pitchFamily="34" charset="0"/>
                        <a:cs typeface="Times New Roman" panose="02020603050405020304" pitchFamily="18" charset="0"/>
                      </a:rPr>
                      <m:t>log</m:t>
                    </m:r>
                    <m:r>
                      <a:rPr lang="en-US"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(3-7)</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E = </a:t>
                </a:r>
                <a14:m>
                  <m:oMath xmlns:m="http://schemas.openxmlformats.org/officeDocument/2006/math">
                    <m:nary>
                      <m:naryPr>
                        <m:chr m:val="∑"/>
                        <m:limLoc m:val="undOvr"/>
                        <m:supHide m:val="on"/>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up/>
                      <m:e>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e>
                    </m:nary>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supHide m:val="on"/>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up/>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𝑂</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kern="100">
                            <a:effectLst/>
                            <a:latin typeface="Cambria Math" panose="02040503050406030204" pitchFamily="18" charset="0"/>
                            <a:ea typeface="Calibri" panose="020F0502020204030204" pitchFamily="34" charset="0"/>
                            <a:cs typeface="Times New Roman" panose="02020603050405020304" pitchFamily="18" charset="0"/>
                          </a:rPr>
                          <m:t>log</m:t>
                        </m:r>
                        <m:r>
                          <a:rPr lang="en-US"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kern="100">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(3-8)</a:t>
                </a:r>
              </a:p>
              <a:p>
                <a:pPr marL="301625" algn="just">
                  <a:tabLst>
                    <a:tab pos="4772025"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Dengan E adalah total loss function pada satu sequence input, </a:t>
                </a:r>
                <a14:m>
                  <m:oMath xmlns:m="http://schemas.openxmlformats.org/officeDocument/2006/math">
                    <m:sSub>
                      <m:sSubPr>
                        <m:ctrlPr>
                          <a:rPr lang="id-ID"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a:effectLst/>
                    <a:latin typeface="Times New Roman" panose="02020603050405020304" pitchFamily="18" charset="0"/>
                    <a:ea typeface="Times New Roman" panose="02020603050405020304" pitchFamily="18" charset="0"/>
                    <a:cs typeface="Times New Roman" panose="02020603050405020304" pitchFamily="18" charset="0"/>
                  </a:rPr>
                  <a:t>) adalah </a:t>
                </a:r>
                <a:r>
                  <a:rPr lang="en-US" i="1">
                    <a:effectLst/>
                    <a:latin typeface="Times New Roman" panose="02020603050405020304" pitchFamily="18" charset="0"/>
                    <a:ea typeface="Times New Roman" panose="02020603050405020304" pitchFamily="18" charset="0"/>
                    <a:cs typeface="Times New Roman" panose="02020603050405020304" pitchFamily="18" charset="0"/>
                  </a:rPr>
                  <a:t>loss function</a:t>
                </a:r>
                <a:r>
                  <a:rPr lang="en-US">
                    <a:effectLst/>
                    <a:latin typeface="Times New Roman" panose="02020603050405020304" pitchFamily="18" charset="0"/>
                    <a:ea typeface="Times New Roman" panose="02020603050405020304" pitchFamily="18" charset="0"/>
                    <a:cs typeface="Times New Roman" panose="02020603050405020304" pitchFamily="18" charset="0"/>
                  </a:rPr>
                  <a:t> untuk satu </a:t>
                </a:r>
                <a:r>
                  <a:rPr lang="en-US" i="1">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a:effectLst/>
                    <a:latin typeface="Times New Roman" panose="02020603050405020304" pitchFamily="18" charset="0"/>
                    <a:ea typeface="Times New Roman" panose="02020603050405020304" pitchFamily="18" charset="0"/>
                    <a:cs typeface="Times New Roman" panose="02020603050405020304" pitchFamily="18" charset="0"/>
                  </a:rPr>
                  <a:t> adalah nilai sebenarnya dari output pada </a:t>
                </a:r>
                <a:r>
                  <a:rPr lang="en-US" i="1">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a:effectLst/>
                    <a:latin typeface="Times New Roman" panose="02020603050405020304" pitchFamily="18" charset="0"/>
                    <a:ea typeface="Times New Roman" panose="02020603050405020304" pitchFamily="18" charset="0"/>
                    <a:cs typeface="Times New Roman" panose="02020603050405020304" pitchFamily="18" charset="0"/>
                  </a:rPr>
                  <a:t> ke-t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4" name="Kotak Teks 13">
                <a:extLst>
                  <a:ext uri="{FF2B5EF4-FFF2-40B4-BE49-F238E27FC236}">
                    <a16:creationId xmlns:a16="http://schemas.microsoft.com/office/drawing/2014/main" id="{C5499933-15CE-8298-1FCE-24B5539D6EF1}"/>
                  </a:ext>
                </a:extLst>
              </p:cNvPr>
              <p:cNvSpPr txBox="1">
                <a:spLocks noRot="1" noChangeAspect="1" noMove="1" noResize="1" noEditPoints="1" noAdjustHandles="1" noChangeArrowheads="1" noChangeShapeType="1" noTextEdit="1"/>
              </p:cNvSpPr>
              <p:nvPr/>
            </p:nvSpPr>
            <p:spPr>
              <a:xfrm>
                <a:off x="-3" y="804425"/>
                <a:ext cx="12074979" cy="1200329"/>
              </a:xfrm>
              <a:prstGeom prst="rect">
                <a:avLst/>
              </a:prstGeom>
              <a:blipFill>
                <a:blip r:embed="rId4"/>
                <a:stretch>
                  <a:fillRect t="-13706" b="-11168"/>
                </a:stretch>
              </a:blipFill>
            </p:spPr>
            <p:txBody>
              <a:bodyPr/>
              <a:lstStyle/>
              <a:p>
                <a:r>
                  <a:rPr lang="id-ID">
                    <a:noFill/>
                  </a:rPr>
                  <a:t> </a:t>
                </a:r>
              </a:p>
            </p:txBody>
          </p:sp>
        </mc:Fallback>
      </mc:AlternateContent>
      <p:pic>
        <p:nvPicPr>
          <p:cNvPr id="16" name="Gambar 15">
            <a:extLst>
              <a:ext uri="{FF2B5EF4-FFF2-40B4-BE49-F238E27FC236}">
                <a16:creationId xmlns:a16="http://schemas.microsoft.com/office/drawing/2014/main" id="{97342287-B587-F1B8-1502-E98D78AE39AB}"/>
              </a:ext>
            </a:extLst>
          </p:cNvPr>
          <p:cNvPicPr>
            <a:picLocks noChangeAspect="1"/>
          </p:cNvPicPr>
          <p:nvPr/>
        </p:nvPicPr>
        <p:blipFill>
          <a:blip r:embed="rId5"/>
          <a:stretch>
            <a:fillRect/>
          </a:stretch>
        </p:blipFill>
        <p:spPr>
          <a:xfrm>
            <a:off x="3828388" y="1906353"/>
            <a:ext cx="4535223" cy="2065741"/>
          </a:xfrm>
          <a:prstGeom prst="rect">
            <a:avLst/>
          </a:prstGeom>
        </p:spPr>
      </p:pic>
      <p:sp>
        <p:nvSpPr>
          <p:cNvPr id="18" name="Kotak Teks 17">
            <a:extLst>
              <a:ext uri="{FF2B5EF4-FFF2-40B4-BE49-F238E27FC236}">
                <a16:creationId xmlns:a16="http://schemas.microsoft.com/office/drawing/2014/main" id="{3E997FBF-8A4D-B0C7-472B-9E43BC08A03E}"/>
              </a:ext>
            </a:extLst>
          </p:cNvPr>
          <p:cNvSpPr txBox="1"/>
          <p:nvPr/>
        </p:nvSpPr>
        <p:spPr>
          <a:xfrm>
            <a:off x="3048680" y="3857029"/>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Times New Roman" panose="02020603050405020304" pitchFamily="18" charset="0"/>
                <a:cs typeface="Arial" panose="020B0604020202020204" pitchFamily="34" charset="0"/>
              </a:rPr>
              <a:t>Gambar 6. Arsitektur RNN dengan formulasi matematis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0" name="Kotak Teks 19">
                <a:extLst>
                  <a:ext uri="{FF2B5EF4-FFF2-40B4-BE49-F238E27FC236}">
                    <a16:creationId xmlns:a16="http://schemas.microsoft.com/office/drawing/2014/main" id="{154A3172-898C-155C-91FD-38818E36C9DF}"/>
                  </a:ext>
                </a:extLst>
              </p:cNvPr>
              <p:cNvSpPr txBox="1"/>
              <p:nvPr/>
            </p:nvSpPr>
            <p:spPr>
              <a:xfrm>
                <a:off x="81641" y="4164130"/>
                <a:ext cx="11911693" cy="2325893"/>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Seperti pada algoritma pembelajaran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Backpropagation </a:t>
                </a:r>
                <a:r>
                  <a:rPr lang="en-US" kern="100">
                    <a:effectLst/>
                    <a:latin typeface="Times New Roman" panose="02020603050405020304" pitchFamily="18" charset="0"/>
                    <a:ea typeface="Calibri" panose="020F0502020204030204" pitchFamily="34" charset="0"/>
                    <a:cs typeface="Times New Roman" panose="02020603050405020304" pitchFamily="18" charset="0"/>
                  </a:rPr>
                  <a:t>pada umumnya, BPTT juga menggunakan pendekatan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Gradient Descent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dengan mencari nilai dari U, V dan W yang meminimumkan nilai loss function. Sama seperti pada proses perhitungan error pada BPTT juga menghitung total dari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gradient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yang didapatkan pada setiap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time step</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f>
                      <m:f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chr m:val="∑"/>
                        <m:limLoc m:val="subSup"/>
                        <m:supHide m:val="on"/>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up/>
                      <m:e>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den>
                        </m:f>
                      </m:e>
                    </m:nary>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(3-9)</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Untuk menghitung gradien kita menggunakan aturan rantai dari diferensiasi tersebut. Kita misalkan untuk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a:effectLst/>
                    <a:latin typeface="Times New Roman" panose="02020603050405020304" pitchFamily="18" charset="0"/>
                    <a:ea typeface="Calibri" panose="020F0502020204030204" pitchFamily="34" charset="0"/>
                    <a:cs typeface="Times New Roman" panose="02020603050405020304" pitchFamily="18" charset="0"/>
                  </a:rPr>
                  <a:t>=3, maka proses penurunan perhitungan gradien menggunakan aturan rantai adalah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f>
                      <m:f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𝑣</m:t>
                        </m:r>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(3-10)</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0" name="Kotak Teks 19">
                <a:extLst>
                  <a:ext uri="{FF2B5EF4-FFF2-40B4-BE49-F238E27FC236}">
                    <a16:creationId xmlns:a16="http://schemas.microsoft.com/office/drawing/2014/main" id="{154A3172-898C-155C-91FD-38818E36C9DF}"/>
                  </a:ext>
                </a:extLst>
              </p:cNvPr>
              <p:cNvSpPr txBox="1">
                <a:spLocks noRot="1" noChangeAspect="1" noMove="1" noResize="1" noEditPoints="1" noAdjustHandles="1" noChangeArrowheads="1" noChangeShapeType="1" noTextEdit="1"/>
              </p:cNvSpPr>
              <p:nvPr/>
            </p:nvSpPr>
            <p:spPr>
              <a:xfrm>
                <a:off x="81641" y="4164130"/>
                <a:ext cx="11911693" cy="2325893"/>
              </a:xfrm>
              <a:prstGeom prst="rect">
                <a:avLst/>
              </a:prstGeom>
              <a:blipFill>
                <a:blip r:embed="rId6"/>
                <a:stretch>
                  <a:fillRect t="-1309" r="-461"/>
                </a:stretch>
              </a:blipFill>
            </p:spPr>
            <p:txBody>
              <a:bodyPr/>
              <a:lstStyle/>
              <a:p>
                <a:r>
                  <a:rPr lang="id-ID">
                    <a:noFill/>
                  </a:rPr>
                  <a:t> </a:t>
                </a:r>
              </a:p>
            </p:txBody>
          </p:sp>
        </mc:Fallback>
      </mc:AlternateContent>
      <p:sp>
        <p:nvSpPr>
          <p:cNvPr id="21" name="Tampungan Nomor Slide 20">
            <a:extLst>
              <a:ext uri="{FF2B5EF4-FFF2-40B4-BE49-F238E27FC236}">
                <a16:creationId xmlns:a16="http://schemas.microsoft.com/office/drawing/2014/main" id="{9B0C7217-E51C-0E95-0573-286A68AD8230}"/>
              </a:ext>
            </a:extLst>
          </p:cNvPr>
          <p:cNvSpPr>
            <a:spLocks noGrp="1"/>
          </p:cNvSpPr>
          <p:nvPr>
            <p:ph type="sldNum" sz="quarter" idx="12"/>
          </p:nvPr>
        </p:nvSpPr>
        <p:spPr/>
        <p:txBody>
          <a:bodyPr/>
          <a:lstStyle/>
          <a:p>
            <a:fld id="{BC747D3B-175B-4D47-82BD-C88F3EB3FA46}" type="slidenum">
              <a:rPr lang="id-ID" smtClean="0"/>
              <a:t>17</a:t>
            </a:fld>
            <a:endParaRPr lang="id-ID"/>
          </a:p>
        </p:txBody>
      </p:sp>
    </p:spTree>
    <p:extLst>
      <p:ext uri="{BB962C8B-B14F-4D97-AF65-F5344CB8AC3E}">
        <p14:creationId xmlns:p14="http://schemas.microsoft.com/office/powerpoint/2010/main" val="81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48B13346-EEE4-513D-6C49-2E1EE5679D0B}"/>
                  </a:ext>
                </a:extLst>
              </p:cNvPr>
              <p:cNvSpPr txBox="1"/>
              <p:nvPr/>
            </p:nvSpPr>
            <p:spPr>
              <a:xfrm>
                <a:off x="-57150" y="834302"/>
                <a:ext cx="12009664" cy="3119828"/>
              </a:xfrm>
              <a:prstGeom prst="rect">
                <a:avLst/>
              </a:prstGeom>
              <a:noFill/>
            </p:spPr>
            <p:txBody>
              <a:bodyPr wrap="square">
                <a:spAutoFit/>
              </a:bodyPr>
              <a:lstStyle/>
              <a:p>
                <a:pPr marL="301625" algn="just"/>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Dengan </a:t>
                </a:r>
                <a14:m>
                  <m:oMath xmlns:m="http://schemas.openxmlformats.org/officeDocument/2006/math">
                    <m:sSub>
                      <m:sSub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3</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V .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adalah hasil perkalian dari dua vektor. Perhatikan bahwa hasil dari perhitungan tersebut hanya menggunakan informasi dari time step </a:t>
                </a:r>
                <a:r>
                  <a:rPr lang="en-US" sz="1600"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3. Namun, perhitungan untuk gradient terhadap U akan berbeda. Perhitungan nilai gradient terhadap W dapat dijabarkan sebagai berikut.</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f>
                      <m:f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hlinkClick r:id="" action="ppaction://noaction"/>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hlinkClick r:id="" action="ppaction://noaction"/>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𝑤</m:t>
                        </m:r>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(3-11)</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Perhatikan bahwa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=tanh(</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𝑈</m:t>
                        </m:r>
                      </m:e>
                      <m:sub>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𝑊</m:t>
                        </m:r>
                      </m:e>
                      <m:sub>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bergantung dari nilai W dan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yang merupakan nilai yang didapatkan pada time step sebelumnya lagi. Sehingga jika kita ingin menghitung nilai gradien pada time step ke 3 terhadap W, kita tidak dapat menganggap bahwa nilai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tersebut konstan. Kita harus memperhitungkan nilai tersebut hingga ke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Maka dengan aturan rantai, akan kita dapatkan perhitungan sebagai berikut.</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f>
                      <m:f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p>
                      <m:e>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den>
                        </m:f>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𝑤</m:t>
                            </m:r>
                          </m:den>
                        </m:f>
                      </m:e>
                    </m:nary>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(3-12)</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Sehingga nilai dari gradient didapatkan dari total perhitungan nilai dari setiap </a:t>
                </a:r>
                <a:r>
                  <a:rPr lang="en-US" sz="1600"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Semakin banyak </a:t>
                </a:r>
                <a:r>
                  <a:rPr lang="en-US" sz="1600" i="1" kern="100">
                    <a:effectLst/>
                    <a:latin typeface="Times New Roman" panose="02020603050405020304" pitchFamily="18" charset="0"/>
                    <a:ea typeface="Times New Roman" panose="02020603050405020304" pitchFamily="18" charset="0"/>
                    <a:cs typeface="Times New Roman" panose="02020603050405020304" pitchFamily="18" charset="0"/>
                  </a:rPr>
                  <a:t>loop</a:t>
                </a:r>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dari arsitektur RNN yang kita bangun, akan semakin kompleks proses perhitungan dari gradient tersebut.</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Kotak Teks 3">
                <a:extLst>
                  <a:ext uri="{FF2B5EF4-FFF2-40B4-BE49-F238E27FC236}">
                    <a16:creationId xmlns:a16="http://schemas.microsoft.com/office/drawing/2014/main" id="{48B13346-EEE4-513D-6C49-2E1EE5679D0B}"/>
                  </a:ext>
                </a:extLst>
              </p:cNvPr>
              <p:cNvSpPr txBox="1">
                <a:spLocks noRot="1" noChangeAspect="1" noMove="1" noResize="1" noEditPoints="1" noAdjustHandles="1" noChangeArrowheads="1" noChangeShapeType="1" noTextEdit="1"/>
              </p:cNvSpPr>
              <p:nvPr/>
            </p:nvSpPr>
            <p:spPr>
              <a:xfrm>
                <a:off x="-57150" y="834302"/>
                <a:ext cx="12009664" cy="3119828"/>
              </a:xfrm>
              <a:prstGeom prst="rect">
                <a:avLst/>
              </a:prstGeom>
              <a:blipFill>
                <a:blip r:embed="rId4"/>
                <a:stretch>
                  <a:fillRect t="-586" r="-254" b="-1563"/>
                </a:stretch>
              </a:blipFill>
            </p:spPr>
            <p:txBody>
              <a:bodyPr/>
              <a:lstStyle/>
              <a:p>
                <a:r>
                  <a:rPr lang="id-ID">
                    <a:noFill/>
                  </a:rPr>
                  <a:t> </a:t>
                </a:r>
              </a:p>
            </p:txBody>
          </p:sp>
        </mc:Fallback>
      </mc:AlternateContent>
      <p:pic>
        <p:nvPicPr>
          <p:cNvPr id="7" name="Gambar 6">
            <a:extLst>
              <a:ext uri="{FF2B5EF4-FFF2-40B4-BE49-F238E27FC236}">
                <a16:creationId xmlns:a16="http://schemas.microsoft.com/office/drawing/2014/main" id="{861DFDD0-A992-ABC8-2C20-B8370F8272AA}"/>
              </a:ext>
            </a:extLst>
          </p:cNvPr>
          <p:cNvPicPr>
            <a:picLocks noChangeAspect="1"/>
          </p:cNvPicPr>
          <p:nvPr/>
        </p:nvPicPr>
        <p:blipFill>
          <a:blip r:embed="rId5"/>
          <a:stretch>
            <a:fillRect/>
          </a:stretch>
        </p:blipFill>
        <p:spPr>
          <a:xfrm>
            <a:off x="3801264" y="3879065"/>
            <a:ext cx="4589471" cy="2225073"/>
          </a:xfrm>
          <a:prstGeom prst="rect">
            <a:avLst/>
          </a:prstGeom>
        </p:spPr>
      </p:pic>
      <p:sp>
        <p:nvSpPr>
          <p:cNvPr id="11" name="Kotak Teks 10">
            <a:extLst>
              <a:ext uri="{FF2B5EF4-FFF2-40B4-BE49-F238E27FC236}">
                <a16:creationId xmlns:a16="http://schemas.microsoft.com/office/drawing/2014/main" id="{D4848EB8-33FC-7579-E481-F3888BB11928}"/>
              </a:ext>
            </a:extLst>
          </p:cNvPr>
          <p:cNvSpPr txBox="1"/>
          <p:nvPr/>
        </p:nvSpPr>
        <p:spPr>
          <a:xfrm>
            <a:off x="3203121" y="6116682"/>
            <a:ext cx="5489121" cy="338554"/>
          </a:xfrm>
          <a:prstGeom prst="rect">
            <a:avLst/>
          </a:prstGeom>
          <a:noFill/>
        </p:spPr>
        <p:txBody>
          <a:bodyPr wrap="square">
            <a:spAutoFit/>
          </a:bodyPr>
          <a:lstStyle/>
          <a:p>
            <a:pPr algn="ctr"/>
            <a:r>
              <a:rPr lang="en-US" sz="1600" b="1">
                <a:effectLst/>
                <a:latin typeface="Times New Roman" panose="02020603050405020304" pitchFamily="18" charset="0"/>
                <a:ea typeface="Times New Roman" panose="02020603050405020304" pitchFamily="18" charset="0"/>
              </a:rPr>
              <a:t>Gambar 7. Arsitektur RNN dengan formulasi matematis</a:t>
            </a:r>
            <a:endParaRPr lang="id-ID" sz="1600"/>
          </a:p>
        </p:txBody>
      </p:sp>
      <p:sp>
        <p:nvSpPr>
          <p:cNvPr id="12" name="Tampungan Nomor Slide 11">
            <a:extLst>
              <a:ext uri="{FF2B5EF4-FFF2-40B4-BE49-F238E27FC236}">
                <a16:creationId xmlns:a16="http://schemas.microsoft.com/office/drawing/2014/main" id="{66AC1C29-C2F2-6623-2857-CD2FACB7F6D5}"/>
              </a:ext>
            </a:extLst>
          </p:cNvPr>
          <p:cNvSpPr>
            <a:spLocks noGrp="1"/>
          </p:cNvSpPr>
          <p:nvPr>
            <p:ph type="sldNum" sz="quarter" idx="12"/>
          </p:nvPr>
        </p:nvSpPr>
        <p:spPr/>
        <p:txBody>
          <a:bodyPr/>
          <a:lstStyle/>
          <a:p>
            <a:fld id="{BC747D3B-175B-4D47-82BD-C88F3EB3FA46}" type="slidenum">
              <a:rPr lang="id-ID" smtClean="0"/>
              <a:t>18</a:t>
            </a:fld>
            <a:endParaRPr lang="id-ID"/>
          </a:p>
        </p:txBody>
      </p:sp>
    </p:spTree>
    <p:extLst>
      <p:ext uri="{BB962C8B-B14F-4D97-AF65-F5344CB8AC3E}">
        <p14:creationId xmlns:p14="http://schemas.microsoft.com/office/powerpoint/2010/main" val="3612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A6719AC-81E4-C19E-D596-DB3649CAD10D}"/>
              </a:ext>
            </a:extLst>
          </p:cNvPr>
          <p:cNvSpPr txBox="1"/>
          <p:nvPr/>
        </p:nvSpPr>
        <p:spPr>
          <a:xfrm>
            <a:off x="0" y="772233"/>
            <a:ext cx="11936186" cy="1754326"/>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Perhatikan, bahwa ini pada dasarnya sama seperti algoritma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Backpropagation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ada pada arsitektur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lainnya. Perbedaannya adalah pada nilai W yang digunakan pada setiap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layer</a:t>
            </a:r>
            <a:r>
              <a:rPr lang="en-US" sz="1800" kern="100">
                <a:effectLst/>
                <a:latin typeface="Times New Roman" panose="02020603050405020304" pitchFamily="18" charset="0"/>
                <a:ea typeface="Calibri" panose="020F0502020204030204" pitchFamily="34" charset="0"/>
                <a:cs typeface="Arial" panose="020B0604020202020204" pitchFamily="34" charset="0"/>
              </a:rPr>
              <a:t>. Berbeda dengan arsitektur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lainnya seperti CNN dan DBN yang setiap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layer</a:t>
            </a:r>
            <a:r>
              <a:rPr lang="en-US" sz="1800" kern="100">
                <a:effectLst/>
                <a:latin typeface="Times New Roman" panose="02020603050405020304" pitchFamily="18" charset="0"/>
                <a:ea typeface="Calibri" panose="020F0502020204030204" pitchFamily="34" charset="0"/>
                <a:cs typeface="Arial" panose="020B0604020202020204" pitchFamily="34" charset="0"/>
              </a:rPr>
              <a:t>-nya memiliki nilai unik, sehingga kita tidak perlu menghitung nilai total dari setiap layer. Proses perhitungan gradient ini menjadi sangat kompleks jika jumlah loop pada RNN sangat banyak. Untuk mengimplementasikan algoritma BPTT agar lebih cepat, digunakan skema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truncated</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membagi proses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forward pass</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backward pass</a:t>
            </a:r>
            <a:r>
              <a:rPr lang="en-US" sz="1800" kern="100">
                <a:effectLst/>
                <a:latin typeface="Times New Roman" panose="02020603050405020304" pitchFamily="18" charset="0"/>
                <a:ea typeface="Calibri" panose="020F0502020204030204" pitchFamily="34" charset="0"/>
                <a:cs typeface="Arial" panose="020B0604020202020204" pitchFamily="34" charset="0"/>
              </a:rPr>
              <a:t> ke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subsecuences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lebih kecil dengan jumlah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time step</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seragam.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8E159DE9-E85E-0438-D2E9-681A14825201}"/>
              </a:ext>
            </a:extLst>
          </p:cNvPr>
          <p:cNvSpPr txBox="1"/>
          <p:nvPr/>
        </p:nvSpPr>
        <p:spPr>
          <a:xfrm>
            <a:off x="1362" y="2343943"/>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3.5 RNN untuk Data Sekuens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FC59E5E-6976-FEDE-81DB-E088AAEB3D7F}"/>
              </a:ext>
            </a:extLst>
          </p:cNvPr>
          <p:cNvSpPr txBox="1"/>
          <p:nvPr/>
        </p:nvSpPr>
        <p:spPr>
          <a:xfrm>
            <a:off x="1" y="2742791"/>
            <a:ext cx="11936185" cy="2031325"/>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Sekarang, marilah kita mendiskusikan penggunaan RNN untuk data sekuens. Kita akan lihat beberapa contoh dari penggunaan RNN dalam beberapa kasus yang data sekuens yang umum.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Kasus pertama adalah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Character Level Language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model yaitu bagaimana membangun model bahasa dari rangkaian karakter (Bullinaria, 2015). Misalnya kita ingin melatih model RNN kita untuk mengenali sekuens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h-e-l-l-o</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Artinya jika model kita diberikan pola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h-e-l</a:t>
            </a:r>
            <a:r>
              <a:rPr lang="en-US" kern="100">
                <a:effectLst/>
                <a:latin typeface="Times New Roman" panose="02020603050405020304" pitchFamily="18" charset="0"/>
                <a:ea typeface="Calibri" panose="020F0502020204030204" pitchFamily="34" charset="0"/>
                <a:cs typeface="Times New Roman" panose="02020603050405020304" pitchFamily="18" charset="0"/>
              </a:rPr>
              <a:t>, maka model RNN harus mengembalikan sekuens sisanya yaitu karakter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l</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Vocabulary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yaitu kita susun untuk model kita terdiri dari 4 huruf masing-masing adalah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l</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 </a:t>
            </a:r>
            <a:r>
              <a:rPr lang="en-US" kern="100">
                <a:effectLst/>
                <a:latin typeface="Times New Roman" panose="02020603050405020304" pitchFamily="18" charset="0"/>
                <a:ea typeface="Calibri" panose="020F0502020204030204" pitchFamily="34" charset="0"/>
                <a:cs typeface="Times New Roman" panose="02020603050405020304" pitchFamily="18" charset="0"/>
              </a:rPr>
              <a:t>dengan mekanisme pengkodean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Gambar 10">
            <a:extLst>
              <a:ext uri="{FF2B5EF4-FFF2-40B4-BE49-F238E27FC236}">
                <a16:creationId xmlns:a16="http://schemas.microsoft.com/office/drawing/2014/main" id="{8A3708C8-60D7-2BAE-3F23-388EAF781F75}"/>
              </a:ext>
            </a:extLst>
          </p:cNvPr>
          <p:cNvPicPr>
            <a:picLocks noChangeAspect="1"/>
          </p:cNvPicPr>
          <p:nvPr/>
        </p:nvPicPr>
        <p:blipFill rotWithShape="1">
          <a:blip r:embed="rId4"/>
          <a:srcRect b="13901"/>
          <a:stretch/>
        </p:blipFill>
        <p:spPr>
          <a:xfrm>
            <a:off x="3905626" y="4511740"/>
            <a:ext cx="4380748" cy="1727264"/>
          </a:xfrm>
          <a:prstGeom prst="rect">
            <a:avLst/>
          </a:prstGeom>
        </p:spPr>
      </p:pic>
      <p:sp>
        <p:nvSpPr>
          <p:cNvPr id="13" name="Kotak Teks 12">
            <a:extLst>
              <a:ext uri="{FF2B5EF4-FFF2-40B4-BE49-F238E27FC236}">
                <a16:creationId xmlns:a16="http://schemas.microsoft.com/office/drawing/2014/main" id="{3D9B0076-88DE-C517-9601-D122AF4658C8}"/>
              </a:ext>
            </a:extLst>
          </p:cNvPr>
          <p:cNvSpPr txBox="1"/>
          <p:nvPr/>
        </p:nvSpPr>
        <p:spPr>
          <a:xfrm>
            <a:off x="3048681" y="6167780"/>
            <a:ext cx="6094638" cy="338554"/>
          </a:xfrm>
          <a:prstGeom prst="rect">
            <a:avLst/>
          </a:prstGeom>
          <a:noFill/>
        </p:spPr>
        <p:txBody>
          <a:bodyPr wrap="square">
            <a:spAutoFit/>
          </a:bodyPr>
          <a:lstStyle/>
          <a:p>
            <a:pPr algn="ctr"/>
            <a:r>
              <a:rPr lang="en-US" sz="1600" b="1">
                <a:effectLst/>
                <a:latin typeface="Times New Roman" panose="02020603050405020304" pitchFamily="18" charset="0"/>
                <a:ea typeface="Calibri" panose="020F0502020204030204" pitchFamily="34" charset="0"/>
              </a:rPr>
              <a:t>Gambar 8. Representasi Encoding karakter</a:t>
            </a:r>
            <a:endParaRPr lang="id-ID" sz="1600"/>
          </a:p>
        </p:txBody>
      </p:sp>
      <p:sp>
        <p:nvSpPr>
          <p:cNvPr id="14" name="Tampungan Nomor Slide 13">
            <a:extLst>
              <a:ext uri="{FF2B5EF4-FFF2-40B4-BE49-F238E27FC236}">
                <a16:creationId xmlns:a16="http://schemas.microsoft.com/office/drawing/2014/main" id="{C62EEB64-2047-CB81-2BEB-193285D7E668}"/>
              </a:ext>
            </a:extLst>
          </p:cNvPr>
          <p:cNvSpPr>
            <a:spLocks noGrp="1"/>
          </p:cNvSpPr>
          <p:nvPr>
            <p:ph type="sldNum" sz="quarter" idx="12"/>
          </p:nvPr>
        </p:nvSpPr>
        <p:spPr/>
        <p:txBody>
          <a:bodyPr/>
          <a:lstStyle/>
          <a:p>
            <a:fld id="{BC747D3B-175B-4D47-82BD-C88F3EB3FA46}" type="slidenum">
              <a:rPr lang="id-ID" smtClean="0"/>
              <a:t>19</a:t>
            </a:fld>
            <a:endParaRPr lang="id-ID"/>
          </a:p>
        </p:txBody>
      </p:sp>
    </p:spTree>
    <p:extLst>
      <p:ext uri="{BB962C8B-B14F-4D97-AF65-F5344CB8AC3E}">
        <p14:creationId xmlns:p14="http://schemas.microsoft.com/office/powerpoint/2010/main" val="359978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AFCA9367-64A6-48FF-32A5-4CAABFC73378}"/>
              </a:ext>
            </a:extLst>
          </p:cNvPr>
          <p:cNvSpPr txBox="1"/>
          <p:nvPr/>
        </p:nvSpPr>
        <p:spPr>
          <a:xfrm>
            <a:off x="4460081" y="663689"/>
            <a:ext cx="3271837" cy="461665"/>
          </a:xfrm>
          <a:prstGeom prst="rect">
            <a:avLst/>
          </a:prstGeom>
          <a:noFill/>
        </p:spPr>
        <p:txBody>
          <a:bodyPr wrap="square">
            <a:spAutoFit/>
          </a:bodyPr>
          <a:lstStyle/>
          <a:p>
            <a:pPr marL="301625" algn="ctr">
              <a:tabLst>
                <a:tab pos="4772025" algn="l"/>
              </a:tabLst>
            </a:pPr>
            <a:r>
              <a:rPr lang="id-ID" sz="2400" kern="100">
                <a:effectLst/>
                <a:latin typeface="Times New Roman" panose="02020603050405020304" pitchFamily="18" charset="0"/>
                <a:ea typeface="Calibri" panose="020F0502020204030204" pitchFamily="34" charset="0"/>
                <a:cs typeface="Arial" panose="020B0604020202020204" pitchFamily="34" charset="0"/>
              </a:rPr>
              <a:t>Kata Pengantar</a:t>
            </a:r>
            <a:endParaRPr lang="id-ID"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8FAE9D9-3EAE-3213-E289-B69C65DB5CAD}"/>
              </a:ext>
            </a:extLst>
          </p:cNvPr>
          <p:cNvSpPr txBox="1"/>
          <p:nvPr/>
        </p:nvSpPr>
        <p:spPr>
          <a:xfrm>
            <a:off x="187779" y="1125354"/>
            <a:ext cx="11778341" cy="4202882"/>
          </a:xfrm>
          <a:prstGeom prst="rect">
            <a:avLst/>
          </a:prstGeom>
          <a:noFill/>
        </p:spPr>
        <p:txBody>
          <a:bodyPr wrap="square">
            <a:spAutoFit/>
          </a:bodyPr>
          <a:lstStyle/>
          <a:p>
            <a:pPr marL="301625" algn="just">
              <a:lnSpc>
                <a:spcPct val="150000"/>
              </a:lnSpc>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Dalam pertemuan kali ini saya akan membahas tentang mata kuliah Deep Learning terutama mengenai </a:t>
            </a:r>
            <a:r>
              <a:rPr lang="en-US"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kern="100">
                <a:effectLst/>
                <a:latin typeface="Times New Roman" panose="02020603050405020304" pitchFamily="18" charset="0"/>
                <a:ea typeface="Calibri" panose="020F0502020204030204" pitchFamily="34" charset="0"/>
                <a:cs typeface="Arial" panose="020B0604020202020204" pitchFamily="34" charset="0"/>
              </a:rPr>
              <a:t> (LSTM) yang telah dijelaskan oleh dosen saya yaitu Bapak Catur Nugroho S.Kom., M.Kom.  Dimana pertemuan tersebut merupakan salah satu bab dalam pertemuan kesatu sampai dengan pertemuan ke tigabelas. Tepatnya pada pertemuan ketujuh yang membahas tentang </a:t>
            </a:r>
            <a:r>
              <a:rPr lang="en-US" i="1" kern="100">
                <a:effectLst/>
                <a:latin typeface="Times New Roman" panose="02020603050405020304" pitchFamily="18" charset="0"/>
                <a:ea typeface="Calibri" panose="020F0502020204030204" pitchFamily="34" charset="0"/>
                <a:cs typeface="Arial" panose="020B0604020202020204" pitchFamily="34" charset="0"/>
              </a:rPr>
              <a:t>Recurrent Neural Networks</a:t>
            </a:r>
            <a:r>
              <a:rPr lang="en-US" kern="100">
                <a:effectLst/>
                <a:latin typeface="Times New Roman" panose="02020603050405020304" pitchFamily="18" charset="0"/>
                <a:ea typeface="Calibri" panose="020F0502020204030204" pitchFamily="34" charset="0"/>
                <a:cs typeface="Arial" panose="020B0604020202020204" pitchFamily="34" charset="0"/>
              </a:rPr>
              <a:t> (RNNs). Pada pertemuan ketujuh tersebut terdapat sub bab yang membahas tentang LSTM, sebelumnya kita telah banyak melakukan diskusi dengan teman-teman untuk menyelesaikan masalah-masalah yang dihadapi dalam menyelesaikan kasus-kasus pada </a:t>
            </a:r>
            <a:r>
              <a:rPr lang="en-US"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kern="100">
                <a:effectLst/>
                <a:latin typeface="Times New Roman" panose="02020603050405020304" pitchFamily="18" charset="0"/>
                <a:ea typeface="Calibri" panose="020F0502020204030204" pitchFamily="34" charset="0"/>
                <a:cs typeface="Arial" panose="020B0604020202020204" pitchFamily="34" charset="0"/>
              </a:rPr>
              <a:t> (DL) dan juga kita telah melakukan praktikum prediksi LSTM pada pertemuan ketujuh dan praktikum RNN pada pertemuan kesepuluh serta praktikum CNN pada pertemuan ketiga belas. Disini kita akan melakukan prediksi menggunakan LSTM dan optimasi ADAM untuk memperkirakan harga emiten saham Bank Rakyat Indonesia dengan range waktu antara 20 januari 2019 – 15 juni 2023.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2114293B-A966-7030-8AC3-36ACE38A197B}"/>
              </a:ext>
            </a:extLst>
          </p:cNvPr>
          <p:cNvSpPr>
            <a:spLocks noGrp="1"/>
          </p:cNvSpPr>
          <p:nvPr>
            <p:ph type="sldNum" sz="quarter" idx="12"/>
          </p:nvPr>
        </p:nvSpPr>
        <p:spPr/>
        <p:txBody>
          <a:bodyPr/>
          <a:lstStyle/>
          <a:p>
            <a:fld id="{BC747D3B-175B-4D47-82BD-C88F3EB3FA46}" type="slidenum">
              <a:rPr lang="id-ID" smtClean="0"/>
              <a:t>2</a:t>
            </a:fld>
            <a:endParaRPr lang="id-ID"/>
          </a:p>
        </p:txBody>
      </p:sp>
    </p:spTree>
    <p:extLst>
      <p:ext uri="{BB962C8B-B14F-4D97-AF65-F5344CB8AC3E}">
        <p14:creationId xmlns:p14="http://schemas.microsoft.com/office/powerpoint/2010/main" val="124911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2DE085CE-4721-4DDE-33EA-CFE1CEC4EF72}"/>
                  </a:ext>
                </a:extLst>
              </p:cNvPr>
              <p:cNvSpPr txBox="1"/>
              <p:nvPr/>
            </p:nvSpPr>
            <p:spPr>
              <a:xfrm>
                <a:off x="73478" y="753286"/>
                <a:ext cx="11805558" cy="2075183"/>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Parameter yang kita butuhkan pada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hidden layer</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adalah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h𝑦</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Fungsi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masing-masing adalah:</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tanh(</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hh</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(3-13)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h𝑦</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(3-14)</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Pada time step pertama, input adalah karakter h dan outputnya memprediksi karakter berikutnya yaitu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Karakter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dikodekan menjadi vektor </a:t>
                </a:r>
                <a14:m>
                  <m:oMath xmlns:m="http://schemas.openxmlformats.org/officeDocument/2006/math">
                    <m:sSup>
                      <m:sSup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kern="100">
                            <a:effectLst/>
                            <a:latin typeface="Cambria Math" panose="02040503050406030204" pitchFamily="18" charset="0"/>
                            <a:ea typeface="Calibri" panose="020F0502020204030204" pitchFamily="34" charset="0"/>
                            <a:cs typeface="Times New Roman" panose="02020603050405020304" pitchFamily="18" charset="0"/>
                          </a:rPr>
                          <m:t>[1, 0, 0, 0]</m:t>
                        </m:r>
                      </m:e>
                      <m:sup>
                        <m:r>
                          <a:rPr lang="en-US" i="1" kern="100">
                            <a:effectLst/>
                            <a:latin typeface="Cambria Math" panose="02040503050406030204" pitchFamily="18" charset="0"/>
                            <a:ea typeface="Calibri" panose="020F0502020204030204" pitchFamily="34" charset="0"/>
                            <a:cs typeface="Times New Roman" panose="02020603050405020304" pitchFamily="18" charset="0"/>
                          </a:rPr>
                          <m:t>𝑇</m:t>
                        </m:r>
                      </m:sup>
                    </m:sSup>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Lalu dilakukan perhitungan perkalian matriks dengan bobot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didapatkan vektor </a:t>
                </a:r>
                <a14:m>
                  <m:oMath xmlns:m="http://schemas.openxmlformats.org/officeDocument/2006/math">
                    <m:sSup>
                      <m:sSup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[0.3, −0.1, 0.9]</m:t>
                        </m:r>
                      </m:e>
                      <m:sup>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Kotak Teks 3">
                <a:extLst>
                  <a:ext uri="{FF2B5EF4-FFF2-40B4-BE49-F238E27FC236}">
                    <a16:creationId xmlns:a16="http://schemas.microsoft.com/office/drawing/2014/main" id="{2DE085CE-4721-4DDE-33EA-CFE1CEC4EF72}"/>
                  </a:ext>
                </a:extLst>
              </p:cNvPr>
              <p:cNvSpPr txBox="1">
                <a:spLocks noRot="1" noChangeAspect="1" noMove="1" noResize="1" noEditPoints="1" noAdjustHandles="1" noChangeArrowheads="1" noChangeShapeType="1" noTextEdit="1"/>
              </p:cNvSpPr>
              <p:nvPr/>
            </p:nvSpPr>
            <p:spPr>
              <a:xfrm>
                <a:off x="73478" y="753286"/>
                <a:ext cx="11805558" cy="2075183"/>
              </a:xfrm>
              <a:prstGeom prst="rect">
                <a:avLst/>
              </a:prstGeom>
              <a:blipFill>
                <a:blip r:embed="rId4"/>
                <a:stretch>
                  <a:fillRect t="-1765" r="-465" b="-3824"/>
                </a:stretch>
              </a:blipFill>
            </p:spPr>
            <p:txBody>
              <a:bodyPr/>
              <a:lstStyle/>
              <a:p>
                <a:r>
                  <a:rPr lang="id-ID">
                    <a:noFill/>
                  </a:rPr>
                  <a:t> </a:t>
                </a:r>
              </a:p>
            </p:txBody>
          </p:sp>
        </mc:Fallback>
      </mc:AlternateContent>
      <p:sp>
        <p:nvSpPr>
          <p:cNvPr id="7" name="Kotak Teks 6">
            <a:extLst>
              <a:ext uri="{FF2B5EF4-FFF2-40B4-BE49-F238E27FC236}">
                <a16:creationId xmlns:a16="http://schemas.microsoft.com/office/drawing/2014/main" id="{220D56D9-3F10-019A-F3B0-5AC399479C1C}"/>
              </a:ext>
            </a:extLst>
          </p:cNvPr>
          <p:cNvSpPr txBox="1"/>
          <p:nvPr/>
        </p:nvSpPr>
        <p:spPr>
          <a:xfrm>
            <a:off x="73478" y="2828469"/>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3.6 Long Short-Term Memory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3F6598C2-F62A-9FA2-4922-476AB9B19144}"/>
              </a:ext>
            </a:extLst>
          </p:cNvPr>
          <p:cNvSpPr txBox="1"/>
          <p:nvPr/>
        </p:nvSpPr>
        <p:spPr>
          <a:xfrm>
            <a:off x="73478" y="3291866"/>
            <a:ext cx="11805558" cy="2308324"/>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Kita perhatikan lagi algoritma pembelajaran BPTT. Kita perhatikan bahwa semakin panjang suatu input sequences, maka semakin kompleks juga proses perhitungan gradient. Hal ini secara tidak langsung akan membatasi kemampuan dari RNN. Padahal dalam beberapa kasus, kadang kita memerlukan sequence yang agak panjang. Misalkan pada kasus pengenalan makna semantik kalimat. Misalkan terdapat kalimat Laki-laki yang memakai rambut palsu pada kepalanya masuk ke dalam. Inti dari kalimat tersebut adalah laki-laki yang masuk ke dalam, bukan laki-laki memakai rambut palsu. Sehingga, sequence yang harus diproses adalah sepanjang kalimat tersebut. Namun arsitektur RNN biasa tidak akan dapat memproses sequence yang panjang. Kita perhatikan pada persamaan gradien untuk mengupdate nilai W dengan asumsi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sequence</a:t>
            </a:r>
            <a:r>
              <a:rPr lang="en-US" sz="1800" kern="100">
                <a:effectLst/>
                <a:latin typeface="Times New Roman" panose="02020603050405020304" pitchFamily="18" charset="0"/>
                <a:ea typeface="Calibri" panose="020F0502020204030204" pitchFamily="34" charset="0"/>
                <a:cs typeface="Arial" panose="020B0604020202020204" pitchFamily="34" charset="0"/>
              </a:rPr>
              <a:t> sepanjang 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1" name="Kotak Teks 10">
                <a:extLst>
                  <a:ext uri="{FF2B5EF4-FFF2-40B4-BE49-F238E27FC236}">
                    <a16:creationId xmlns:a16="http://schemas.microsoft.com/office/drawing/2014/main" id="{C0521E58-82E2-9C64-30CA-FB8C1A764509}"/>
                  </a:ext>
                </a:extLst>
              </p:cNvPr>
              <p:cNvSpPr txBox="1"/>
              <p:nvPr/>
            </p:nvSpPr>
            <p:spPr>
              <a:xfrm>
                <a:off x="73478" y="5489069"/>
                <a:ext cx="11748408" cy="703269"/>
              </a:xfrm>
              <a:prstGeom prst="rect">
                <a:avLst/>
              </a:prstGeom>
              <a:noFill/>
            </p:spPr>
            <p:txBody>
              <a:bodyPr wrap="square">
                <a:spAutoFit/>
              </a:bodyPr>
              <a:lstStyle/>
              <a:p>
                <a:pPr marL="301625" algn="just">
                  <a:lnSpc>
                    <a:spcPct val="150000"/>
                  </a:lnSpc>
                </a:pPr>
                <a14:m>
                  <m:oMath xmlns:m="http://schemas.openxmlformats.org/officeDocument/2006/math">
                    <m:f>
                      <m:fPr>
                        <m:ctrlPr>
                          <a:rPr lang="id-ID" i="1" kern="100"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p>
                      <m:e>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den>
                        </m:f>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den>
                        </m:f>
                      </m:e>
                    </m:nary>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(3-15)</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1" name="Kotak Teks 10">
                <a:extLst>
                  <a:ext uri="{FF2B5EF4-FFF2-40B4-BE49-F238E27FC236}">
                    <a16:creationId xmlns:a16="http://schemas.microsoft.com/office/drawing/2014/main" id="{C0521E58-82E2-9C64-30CA-FB8C1A764509}"/>
                  </a:ext>
                </a:extLst>
              </p:cNvPr>
              <p:cNvSpPr txBox="1">
                <a:spLocks noRot="1" noChangeAspect="1" noMove="1" noResize="1" noEditPoints="1" noAdjustHandles="1" noChangeArrowheads="1" noChangeShapeType="1" noTextEdit="1"/>
              </p:cNvSpPr>
              <p:nvPr/>
            </p:nvSpPr>
            <p:spPr>
              <a:xfrm>
                <a:off x="73478" y="5489069"/>
                <a:ext cx="11748408" cy="703269"/>
              </a:xfrm>
              <a:prstGeom prst="rect">
                <a:avLst/>
              </a:prstGeom>
              <a:blipFill>
                <a:blip r:embed="rId5"/>
                <a:stretch>
                  <a:fillRect t="-29310" b="-82759"/>
                </a:stretch>
              </a:blipFill>
            </p:spPr>
            <p:txBody>
              <a:bodyPr/>
              <a:lstStyle/>
              <a:p>
                <a:r>
                  <a:rPr lang="id-ID">
                    <a:noFill/>
                  </a:rPr>
                  <a:t> </a:t>
                </a:r>
              </a:p>
            </p:txBody>
          </p:sp>
        </mc:Fallback>
      </mc:AlternateContent>
      <p:sp>
        <p:nvSpPr>
          <p:cNvPr id="12" name="Tampungan Nomor Slide 11">
            <a:extLst>
              <a:ext uri="{FF2B5EF4-FFF2-40B4-BE49-F238E27FC236}">
                <a16:creationId xmlns:a16="http://schemas.microsoft.com/office/drawing/2014/main" id="{C130F613-AB53-F412-B9CF-8797A68FF11A}"/>
              </a:ext>
            </a:extLst>
          </p:cNvPr>
          <p:cNvSpPr>
            <a:spLocks noGrp="1"/>
          </p:cNvSpPr>
          <p:nvPr>
            <p:ph type="sldNum" sz="quarter" idx="12"/>
          </p:nvPr>
        </p:nvSpPr>
        <p:spPr/>
        <p:txBody>
          <a:bodyPr/>
          <a:lstStyle/>
          <a:p>
            <a:fld id="{BC747D3B-175B-4D47-82BD-C88F3EB3FA46}" type="slidenum">
              <a:rPr lang="id-ID" smtClean="0"/>
              <a:t>20</a:t>
            </a:fld>
            <a:endParaRPr lang="id-ID"/>
          </a:p>
        </p:txBody>
      </p:sp>
    </p:spTree>
    <p:extLst>
      <p:ext uri="{BB962C8B-B14F-4D97-AF65-F5344CB8AC3E}">
        <p14:creationId xmlns:p14="http://schemas.microsoft.com/office/powerpoint/2010/main" val="22840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BAD4E134-5A45-CAAB-8023-88F590D5175E}"/>
                  </a:ext>
                </a:extLst>
              </p:cNvPr>
              <p:cNvSpPr txBox="1"/>
              <p:nvPr/>
            </p:nvSpPr>
            <p:spPr>
              <a:xfrm>
                <a:off x="0" y="873461"/>
                <a:ext cx="11887200" cy="3028265"/>
              </a:xfrm>
              <a:prstGeom prst="rect">
                <a:avLst/>
              </a:prstGeom>
              <a:noFill/>
            </p:spPr>
            <p:txBody>
              <a:bodyPr wrap="square">
                <a:spAutoFit/>
              </a:bodyPr>
              <a:lstStyle/>
              <a:p>
                <a:pPr marL="301625" algn="just">
                  <a:lnSpc>
                    <a:spcPct val="150000"/>
                  </a:lnSpc>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Perhatikan bahwa persamaan tersebut didapatkan dari urutan rantai sehingga nilai dari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den>
                    </m:f>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sendiri  dapat berupa rantai perkalian yang mungkin sangat panjang, misalkan untuk panjang sequence=3 akan menjadi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den>
                    </m:f>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x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den>
                    </m:f>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Nilai gradient untuk satu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times step</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didapatkan dari hasil aktivasi fungsi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tanh</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dengan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range</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[-1, 1]. Nilai range ini memungkinkan pecahan sehingga hasil perkalian dari beberapa gradient sangat mungkin menghasilkan nilai nol. Kondisi ini kita kenal dengan istilah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vanishing gradient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Atau jika nilai bobot pada W &gt; 1, maka nilai gradient akan terus membesar yang disebut sebagai kondisi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exploding gradient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Kotak Teks 3">
                <a:extLst>
                  <a:ext uri="{FF2B5EF4-FFF2-40B4-BE49-F238E27FC236}">
                    <a16:creationId xmlns:a16="http://schemas.microsoft.com/office/drawing/2014/main" id="{BAD4E134-5A45-CAAB-8023-88F590D5175E}"/>
                  </a:ext>
                </a:extLst>
              </p:cNvPr>
              <p:cNvSpPr txBox="1">
                <a:spLocks noRot="1" noChangeAspect="1" noMove="1" noResize="1" noEditPoints="1" noAdjustHandles="1" noChangeArrowheads="1" noChangeShapeType="1" noTextEdit="1"/>
              </p:cNvSpPr>
              <p:nvPr/>
            </p:nvSpPr>
            <p:spPr>
              <a:xfrm>
                <a:off x="0" y="873461"/>
                <a:ext cx="11887200" cy="3028265"/>
              </a:xfrm>
              <a:prstGeom prst="rect">
                <a:avLst/>
              </a:prstGeom>
              <a:blipFill>
                <a:blip r:embed="rId4"/>
                <a:stretch>
                  <a:fillRect r="-410" b="-2213"/>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7" name="Kotak Teks 6">
                <a:extLst>
                  <a:ext uri="{FF2B5EF4-FFF2-40B4-BE49-F238E27FC236}">
                    <a16:creationId xmlns:a16="http://schemas.microsoft.com/office/drawing/2014/main" id="{B3F2CE3B-DF07-E487-69DE-7D575CFA8286}"/>
                  </a:ext>
                </a:extLst>
              </p:cNvPr>
              <p:cNvSpPr txBox="1"/>
              <p:nvPr/>
            </p:nvSpPr>
            <p:spPr>
              <a:xfrm>
                <a:off x="0" y="3859149"/>
                <a:ext cx="11887200" cy="2125390"/>
              </a:xfrm>
              <a:prstGeom prst="rect">
                <a:avLst/>
              </a:prstGeom>
              <a:noFill/>
            </p:spPr>
            <p:txBody>
              <a:bodyPr wrap="square">
                <a:spAutoFit/>
              </a:bodyPr>
              <a:lstStyle/>
              <a:p>
                <a:pPr marL="301625" algn="just">
                  <a:lnSpc>
                    <a:spcPct val="150000"/>
                  </a:lnSpc>
                </a:pPr>
                <a:r>
                  <a:rPr lang="en-US" sz="1800" kern="100">
                    <a:effectLst/>
                    <a:latin typeface="Times New Roman" panose="02020603050405020304" pitchFamily="18" charset="0"/>
                    <a:ea typeface="Times New Roman" panose="02020603050405020304" pitchFamily="18" charset="0"/>
                    <a:cs typeface="Arial" panose="020B0604020202020204" pitchFamily="34" charset="0"/>
                  </a:rPr>
                  <a:t>Untuk mengatasi problem </a:t>
                </a:r>
                <a:r>
                  <a:rPr lang="en-US" sz="1800" i="1" kern="100">
                    <a:effectLst/>
                    <a:latin typeface="Times New Roman" panose="02020603050405020304" pitchFamily="18" charset="0"/>
                    <a:ea typeface="Times New Roman" panose="02020603050405020304" pitchFamily="18" charset="0"/>
                    <a:cs typeface="Arial" panose="020B0604020202020204" pitchFamily="34" charset="0"/>
                  </a:rPr>
                  <a:t>vanishing gradient</a:t>
                </a:r>
                <a:r>
                  <a:rPr lang="en-US" sz="1800" kern="100">
                    <a:effectLst/>
                    <a:latin typeface="Times New Roman" panose="02020603050405020304" pitchFamily="18" charset="0"/>
                    <a:ea typeface="Times New Roman" panose="02020603050405020304" pitchFamily="18" charset="0"/>
                    <a:cs typeface="Arial" panose="020B0604020202020204" pitchFamily="34" charset="0"/>
                  </a:rPr>
                  <a:t> tersebut, diusulkan sebuah solusi berupa arsitektur RNN yang bernama </a:t>
                </a:r>
                <a:r>
                  <a:rPr lang="en-US" sz="1800" i="1" kern="100">
                    <a:effectLst/>
                    <a:latin typeface="Times New Roman" panose="02020603050405020304" pitchFamily="18" charset="0"/>
                    <a:ea typeface="Times New Roman" panose="02020603050405020304" pitchFamily="18" charset="0"/>
                    <a:cs typeface="Arial" panose="020B0604020202020204" pitchFamily="34" charset="0"/>
                  </a:rPr>
                  <a:t>Long Short-Term Memory</a:t>
                </a:r>
                <a:r>
                  <a:rPr lang="en-US" sz="1800" kern="100">
                    <a:effectLst/>
                    <a:latin typeface="Times New Roman" panose="02020603050405020304" pitchFamily="18" charset="0"/>
                    <a:ea typeface="Times New Roman" panose="02020603050405020304" pitchFamily="18" charset="0"/>
                    <a:cs typeface="Arial" panose="020B0604020202020204" pitchFamily="34" charset="0"/>
                  </a:rPr>
                  <a:t> (LSTM). LSTM pertama kali diusulkan tahun 1997 oleh Sepp Hochreiter dan J</a:t>
                </a:r>
                <a14:m>
                  <m:oMath xmlns:m="http://schemas.openxmlformats.org/officeDocument/2006/math">
                    <m:acc>
                      <m:accPr>
                        <m:chr m:val="̈"/>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kern="100">
                            <a:effectLst/>
                            <a:latin typeface="Cambria Math" panose="02040503050406030204" pitchFamily="18" charset="0"/>
                            <a:ea typeface="Times New Roman" panose="02020603050405020304" pitchFamily="18" charset="0"/>
                            <a:cs typeface="Times New Roman" panose="02020603050405020304" pitchFamily="18" charset="0"/>
                          </a:rPr>
                          <m:t>u</m:t>
                        </m:r>
                      </m:e>
                    </m:acc>
                  </m:oMath>
                </a14:m>
                <a:r>
                  <a:rPr lang="en-US" sz="1800" kern="100">
                    <a:effectLst/>
                    <a:latin typeface="Times New Roman" panose="02020603050405020304" pitchFamily="18" charset="0"/>
                    <a:ea typeface="Times New Roman" panose="02020603050405020304" pitchFamily="18" charset="0"/>
                    <a:cs typeface="Arial" panose="020B0604020202020204" pitchFamily="34" charset="0"/>
                  </a:rPr>
                  <a:t>rgen Schmidhuber dan saat ini menjadi arsitektur RNN yang paling populer digunakan. LSTM menggunakan mekanisme 4 gerbang untuk mengatasi problem </a:t>
                </a:r>
                <a:r>
                  <a:rPr lang="en-US" sz="1800" i="1" kern="100">
                    <a:effectLst/>
                    <a:latin typeface="Times New Roman" panose="02020603050405020304" pitchFamily="18" charset="0"/>
                    <a:ea typeface="Times New Roman" panose="02020603050405020304" pitchFamily="18" charset="0"/>
                    <a:cs typeface="Arial" panose="020B0604020202020204" pitchFamily="34" charset="0"/>
                  </a:rPr>
                  <a:t>vanishing gradient</a:t>
                </a:r>
                <a:r>
                  <a:rPr lang="en-US" sz="1800" kern="100">
                    <a:effectLst/>
                    <a:latin typeface="Times New Roman" panose="02020603050405020304" pitchFamily="18" charset="0"/>
                    <a:ea typeface="Times New Roman" panose="02020603050405020304" pitchFamily="18" charset="0"/>
                    <a:cs typeface="Arial" panose="020B0604020202020204" pitchFamily="34" charset="0"/>
                  </a:rPr>
                  <a:t> yang muncul pada arsitektur RNN biasa. Berikut adalah arsitektur dari LSTM (Hochreiter and Urgen Schmidhuber, 1997).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7" name="Kotak Teks 6">
                <a:extLst>
                  <a:ext uri="{FF2B5EF4-FFF2-40B4-BE49-F238E27FC236}">
                    <a16:creationId xmlns:a16="http://schemas.microsoft.com/office/drawing/2014/main" id="{B3F2CE3B-DF07-E487-69DE-7D575CFA8286}"/>
                  </a:ext>
                </a:extLst>
              </p:cNvPr>
              <p:cNvSpPr txBox="1">
                <a:spLocks noRot="1" noChangeAspect="1" noMove="1" noResize="1" noEditPoints="1" noAdjustHandles="1" noChangeArrowheads="1" noChangeShapeType="1" noTextEdit="1"/>
              </p:cNvSpPr>
              <p:nvPr/>
            </p:nvSpPr>
            <p:spPr>
              <a:xfrm>
                <a:off x="0" y="3859149"/>
                <a:ext cx="11887200" cy="2125390"/>
              </a:xfrm>
              <a:prstGeom prst="rect">
                <a:avLst/>
              </a:prstGeom>
              <a:blipFill>
                <a:blip r:embed="rId5"/>
                <a:stretch>
                  <a:fillRect r="-410" b="-3438"/>
                </a:stretch>
              </a:blipFill>
            </p:spPr>
            <p:txBody>
              <a:bodyPr/>
              <a:lstStyle/>
              <a:p>
                <a:r>
                  <a:rPr lang="id-ID">
                    <a:noFill/>
                  </a:rPr>
                  <a:t> </a:t>
                </a:r>
              </a:p>
            </p:txBody>
          </p:sp>
        </mc:Fallback>
      </mc:AlternateContent>
      <p:sp>
        <p:nvSpPr>
          <p:cNvPr id="8" name="Tampungan Nomor Slide 7">
            <a:extLst>
              <a:ext uri="{FF2B5EF4-FFF2-40B4-BE49-F238E27FC236}">
                <a16:creationId xmlns:a16="http://schemas.microsoft.com/office/drawing/2014/main" id="{4B6FF150-723F-8D89-F77F-B9F8930CF7D0}"/>
              </a:ext>
            </a:extLst>
          </p:cNvPr>
          <p:cNvSpPr>
            <a:spLocks noGrp="1"/>
          </p:cNvSpPr>
          <p:nvPr>
            <p:ph type="sldNum" sz="quarter" idx="12"/>
          </p:nvPr>
        </p:nvSpPr>
        <p:spPr/>
        <p:txBody>
          <a:bodyPr/>
          <a:lstStyle/>
          <a:p>
            <a:fld id="{BC747D3B-175B-4D47-82BD-C88F3EB3FA46}" type="slidenum">
              <a:rPr lang="id-ID" smtClean="0"/>
              <a:t>21</a:t>
            </a:fld>
            <a:endParaRPr lang="id-ID"/>
          </a:p>
        </p:txBody>
      </p:sp>
    </p:spTree>
    <p:extLst>
      <p:ext uri="{BB962C8B-B14F-4D97-AF65-F5344CB8AC3E}">
        <p14:creationId xmlns:p14="http://schemas.microsoft.com/office/powerpoint/2010/main" val="371849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a:extLst>
              <a:ext uri="{FF2B5EF4-FFF2-40B4-BE49-F238E27FC236}">
                <a16:creationId xmlns:a16="http://schemas.microsoft.com/office/drawing/2014/main" id="{5427DB56-5501-61E8-0EDB-F394B2F52004}"/>
              </a:ext>
            </a:extLst>
          </p:cNvPr>
          <p:cNvPicPr>
            <a:picLocks noChangeAspect="1"/>
          </p:cNvPicPr>
          <p:nvPr/>
        </p:nvPicPr>
        <p:blipFill rotWithShape="1">
          <a:blip r:embed="rId4">
            <a:extLst>
              <a:ext uri="{28A0092B-C50C-407E-A947-70E740481C1C}">
                <a14:useLocalDpi xmlns:a14="http://schemas.microsoft.com/office/drawing/2010/main" val="0"/>
              </a:ext>
            </a:extLst>
          </a:blip>
          <a:srcRect l="7049" t="15265" r="8712" b="3818"/>
          <a:stretch/>
        </p:blipFill>
        <p:spPr bwMode="auto">
          <a:xfrm>
            <a:off x="2885232" y="664022"/>
            <a:ext cx="6421534" cy="3468799"/>
          </a:xfrm>
          <a:prstGeom prst="rect">
            <a:avLst/>
          </a:prstGeom>
          <a:noFill/>
          <a:ln>
            <a:noFill/>
          </a:ln>
          <a:extLst>
            <a:ext uri="{53640926-AAD7-44D8-BBD7-CCE9431645EC}">
              <a14:shadowObscured xmlns:a14="http://schemas.microsoft.com/office/drawing/2010/main"/>
            </a:ext>
          </a:extLst>
        </p:spPr>
      </p:pic>
      <p:sp>
        <p:nvSpPr>
          <p:cNvPr id="6" name="Kotak Teks 5">
            <a:extLst>
              <a:ext uri="{FF2B5EF4-FFF2-40B4-BE49-F238E27FC236}">
                <a16:creationId xmlns:a16="http://schemas.microsoft.com/office/drawing/2014/main" id="{DAB1C44B-4B1A-8ECE-2998-2D68EE0F8ECE}"/>
              </a:ext>
            </a:extLst>
          </p:cNvPr>
          <p:cNvSpPr txBox="1"/>
          <p:nvPr/>
        </p:nvSpPr>
        <p:spPr>
          <a:xfrm>
            <a:off x="2312874" y="4107949"/>
            <a:ext cx="7566251" cy="338554"/>
          </a:xfrm>
          <a:prstGeom prst="rect">
            <a:avLst/>
          </a:prstGeom>
          <a:noFill/>
        </p:spPr>
        <p:txBody>
          <a:bodyPr wrap="square">
            <a:spAutoFit/>
          </a:bodyPr>
          <a:lstStyle/>
          <a:p>
            <a:pPr algn="ctr"/>
            <a:r>
              <a:rPr lang="en-US" sz="1600" b="1">
                <a:effectLst/>
                <a:latin typeface="Times New Roman" panose="02020603050405020304" pitchFamily="18" charset="0"/>
                <a:ea typeface="Times New Roman" panose="02020603050405020304" pitchFamily="18" charset="0"/>
              </a:rPr>
              <a:t>Gambar 9. Arsitektur LSTM (Hocreiter and Urgent Schmidhuber, 1997)</a:t>
            </a:r>
            <a:r>
              <a:rPr lang="en-US" sz="1600">
                <a:effectLst/>
                <a:latin typeface="Times New Roman" panose="02020603050405020304" pitchFamily="18" charset="0"/>
                <a:ea typeface="Times New Roman" panose="02020603050405020304" pitchFamily="18" charset="0"/>
              </a:rPr>
              <a:t> </a:t>
            </a:r>
            <a:endParaRPr lang="id-ID" sz="1600"/>
          </a:p>
        </p:txBody>
      </p:sp>
      <p:sp>
        <p:nvSpPr>
          <p:cNvPr id="8" name="Kotak Teks 7">
            <a:extLst>
              <a:ext uri="{FF2B5EF4-FFF2-40B4-BE49-F238E27FC236}">
                <a16:creationId xmlns:a16="http://schemas.microsoft.com/office/drawing/2014/main" id="{72B8AD29-105B-4EBF-EDE7-991915ED5671}"/>
              </a:ext>
            </a:extLst>
          </p:cNvPr>
          <p:cNvSpPr txBox="1"/>
          <p:nvPr/>
        </p:nvSpPr>
        <p:spPr>
          <a:xfrm>
            <a:off x="0" y="4439652"/>
            <a:ext cx="11827920" cy="1754326"/>
          </a:xfrm>
          <a:prstGeom prst="rect">
            <a:avLst/>
          </a:prstGeom>
          <a:noFill/>
        </p:spPr>
        <p:txBody>
          <a:bodyPr wrap="square">
            <a:spAutoFit/>
          </a:bodyPr>
          <a:lstStyle/>
          <a:p>
            <a:pPr marL="301625" algn="just"/>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ekstensi untuk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yang pada dasarnya memperluas memori. Oleh karena itu, sangat cocok untuk belajar dari pengalaman penting yang memiliki jeda waktu sangat lama. Unit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digunakan sebagai unit bangunan untuk lapisan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(RNNs), sering disebut jaringan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memungkinkan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(RNNs) untuk mengingat input dalam jangka waktu yang lama. Ini karena LSTM berisi informasi dalam memori, seperti memori komputer. LSTM dapat membaca, menulis, dan menghapus informasi dari memorinya.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6CDEE104-DC2E-64DF-8589-842EF761C896}"/>
              </a:ext>
            </a:extLst>
          </p:cNvPr>
          <p:cNvSpPr>
            <a:spLocks noGrp="1"/>
          </p:cNvSpPr>
          <p:nvPr>
            <p:ph type="sldNum" sz="quarter" idx="12"/>
          </p:nvPr>
        </p:nvSpPr>
        <p:spPr/>
        <p:txBody>
          <a:bodyPr/>
          <a:lstStyle/>
          <a:p>
            <a:fld id="{BC747D3B-175B-4D47-82BD-C88F3EB3FA46}" type="slidenum">
              <a:rPr lang="id-ID" smtClean="0"/>
              <a:t>22</a:t>
            </a:fld>
            <a:endParaRPr lang="id-ID"/>
          </a:p>
        </p:txBody>
      </p:sp>
    </p:spTree>
    <p:extLst>
      <p:ext uri="{BB962C8B-B14F-4D97-AF65-F5344CB8AC3E}">
        <p14:creationId xmlns:p14="http://schemas.microsoft.com/office/powerpoint/2010/main" val="234636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Picture 2">
            <a:extLst>
              <a:ext uri="{FF2B5EF4-FFF2-40B4-BE49-F238E27FC236}">
                <a16:creationId xmlns:a16="http://schemas.microsoft.com/office/drawing/2014/main" id="{13D6961C-8F1A-5ED3-13B3-B747F8C957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04405" y="665662"/>
            <a:ext cx="4583190" cy="2632710"/>
          </a:xfrm>
          <a:prstGeom prst="rect">
            <a:avLst/>
          </a:prstGeom>
          <a:noFill/>
          <a:ln>
            <a:noFill/>
          </a:ln>
        </p:spPr>
      </p:pic>
      <p:sp>
        <p:nvSpPr>
          <p:cNvPr id="6" name="Kotak Teks 5">
            <a:extLst>
              <a:ext uri="{FF2B5EF4-FFF2-40B4-BE49-F238E27FC236}">
                <a16:creationId xmlns:a16="http://schemas.microsoft.com/office/drawing/2014/main" id="{460F9D71-E9AD-F184-BCFE-38579FF471AC}"/>
              </a:ext>
            </a:extLst>
          </p:cNvPr>
          <p:cNvSpPr txBox="1"/>
          <p:nvPr/>
        </p:nvSpPr>
        <p:spPr>
          <a:xfrm>
            <a:off x="3048681" y="3156481"/>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9. Gerbang LSTM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Kotak Teks 7">
            <a:extLst>
              <a:ext uri="{FF2B5EF4-FFF2-40B4-BE49-F238E27FC236}">
                <a16:creationId xmlns:a16="http://schemas.microsoft.com/office/drawing/2014/main" id="{F183D396-374A-F3AE-DE3E-816AA4C5B578}"/>
              </a:ext>
            </a:extLst>
          </p:cNvPr>
          <p:cNvSpPr txBox="1"/>
          <p:nvPr/>
        </p:nvSpPr>
        <p:spPr>
          <a:xfrm>
            <a:off x="-65315" y="3592914"/>
            <a:ext cx="12034157" cy="2862322"/>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Gerbang dalam LSTM adalah analog dalam bentuk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sigmoid</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artinya berkisar dari nol hingga satu. Fakta bahwa mereka analog memungkinkan mereka untuk melakukan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backpropagation</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b="1" kern="100">
                <a:effectLst/>
                <a:latin typeface="Times New Roman" panose="02020603050405020304" pitchFamily="18" charset="0"/>
                <a:ea typeface="Calibri" panose="020F0502020204030204" pitchFamily="34" charset="0"/>
                <a:cs typeface="Times New Roman" panose="02020603050405020304" pitchFamily="18" charset="0"/>
              </a:rPr>
              <a:t> 3.6.1 Gradient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Gradient adalah turunan parsial terhadap inputnya. Jika Anda tidak tahu apa artinya, pikirkan saja seperti ini: gradien mengukur seberapa banyak output dari suatu fungsi berubah jika Anda mengubah inputnya sedikit, gradien sebagai kemiringan suatu fungsi. Semakin tinggi gradien, semakin curam kemiringannya dan semakin cepat model dapat belajar. Tetapi jika kemiringannya nol, model akan mengalami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vanishing gradient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b="1" kern="100">
                <a:effectLst/>
                <a:latin typeface="Times New Roman" panose="02020603050405020304" pitchFamily="18" charset="0"/>
                <a:ea typeface="Calibri" panose="020F0502020204030204" pitchFamily="34" charset="0"/>
                <a:cs typeface="Times New Roman" panose="02020603050405020304" pitchFamily="18" charset="0"/>
              </a:rPr>
              <a:t>3.6.2 Exploding Gradients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 Gradien yang meledak adalah ketika algoritma, tanpa banyak alasan, memberikan bobot yang sangat penting. Untungnya, masalah ini dapat dengan mudah diselesaikan dengan memotong atau menekan gradien.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ampungan Nomor Slide 8">
            <a:extLst>
              <a:ext uri="{FF2B5EF4-FFF2-40B4-BE49-F238E27FC236}">
                <a16:creationId xmlns:a16="http://schemas.microsoft.com/office/drawing/2014/main" id="{2B97A497-E1A5-1A04-5570-81C42486F964}"/>
              </a:ext>
            </a:extLst>
          </p:cNvPr>
          <p:cNvSpPr>
            <a:spLocks noGrp="1"/>
          </p:cNvSpPr>
          <p:nvPr>
            <p:ph type="sldNum" sz="quarter" idx="12"/>
          </p:nvPr>
        </p:nvSpPr>
        <p:spPr/>
        <p:txBody>
          <a:bodyPr/>
          <a:lstStyle/>
          <a:p>
            <a:fld id="{BC747D3B-175B-4D47-82BD-C88F3EB3FA46}" type="slidenum">
              <a:rPr lang="id-ID" smtClean="0"/>
              <a:t>23</a:t>
            </a:fld>
            <a:endParaRPr lang="id-ID"/>
          </a:p>
        </p:txBody>
      </p:sp>
    </p:spTree>
    <p:extLst>
      <p:ext uri="{BB962C8B-B14F-4D97-AF65-F5344CB8AC3E}">
        <p14:creationId xmlns:p14="http://schemas.microsoft.com/office/powerpoint/2010/main" val="8257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190694D-EC01-8171-56CC-4B5672A480F3}"/>
              </a:ext>
            </a:extLst>
          </p:cNvPr>
          <p:cNvSpPr txBox="1"/>
          <p:nvPr/>
        </p:nvSpPr>
        <p:spPr>
          <a:xfrm>
            <a:off x="-73478" y="812557"/>
            <a:ext cx="12099470" cy="2862322"/>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3.6.3 Vanishing Gradients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Gradien menghilang terjadi ketika nilai gradien terlalu kecil dan model berhenti belajar atau membutuhkan waktu terlalu lama. Ini adalah masalah besar pada 1990-an dan jauh lebih sulit untuk dipecahkan daripada gradien yang meledak. Untungnya, itu diselesaikan melalui konsep LSTM oleh Sepp Hochreiter dan Juergen Schmidhuber.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LSTM sendiri memiliki beberapa variasi, seperti misalnya LSTM yang memiliki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peephole connection</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yang menggabungkan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input gate</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forget gate</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variasi yang cukup terkenal adalah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Gated Recurrent Unit</a:t>
            </a:r>
            <a:r>
              <a:rPr lang="en-US" sz="1800" kern="100">
                <a:effectLst/>
                <a:latin typeface="Times New Roman" panose="02020603050405020304" pitchFamily="18" charset="0"/>
                <a:ea typeface="Calibri" panose="020F0502020204030204" pitchFamily="34" charset="0"/>
                <a:cs typeface="Arial" panose="020B0604020202020204" pitchFamily="34" charset="0"/>
              </a:rPr>
              <a:t> (GRU) yang dipopulerkan oleh Cho dan Chung pada tahun 2014. GRU menyederhanakan proses komputasi dalam LSTM namun dengan kinerja yang masih cukup setara dengan LSTM. Pada GRU, forget gate digabungkan dengan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input gate </a:t>
            </a:r>
            <a:r>
              <a:rPr lang="en-US" sz="1800" kern="100">
                <a:effectLst/>
                <a:latin typeface="Times New Roman" panose="02020603050405020304" pitchFamily="18" charset="0"/>
                <a:ea typeface="Calibri" panose="020F0502020204030204" pitchFamily="34" charset="0"/>
                <a:cs typeface="Arial" panose="020B0604020202020204" pitchFamily="34" charset="0"/>
              </a:rPr>
              <a:t>menjadi satu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gate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disebut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update gate</a:t>
            </a:r>
            <a:r>
              <a:rPr lang="en-US" sz="1800" kern="100">
                <a:effectLst/>
                <a:latin typeface="Times New Roman" panose="02020603050405020304" pitchFamily="18" charset="0"/>
                <a:ea typeface="Calibri" panose="020F0502020204030204" pitchFamily="34" charset="0"/>
                <a:cs typeface="Arial" panose="020B0604020202020204" pitchFamily="34" charset="0"/>
              </a:rPr>
              <a:t>. GRU juga menggabungkan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cell state</a:t>
            </a:r>
            <a:r>
              <a:rPr lang="en-US" sz="1800" kern="100">
                <a:effectLst/>
                <a:latin typeface="Times New Roman" panose="02020603050405020304" pitchFamily="18" charset="0"/>
                <a:ea typeface="Calibri" panose="020F0502020204030204" pitchFamily="34" charset="0"/>
                <a:cs typeface="Arial" panose="020B0604020202020204" pitchFamily="34" charset="0"/>
              </a:rPr>
              <a:t> ke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hidden state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Berikut adalah arsitektur GRU (Wang, Liao and Chang, 2018).</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Gambar 5">
            <a:extLst>
              <a:ext uri="{FF2B5EF4-FFF2-40B4-BE49-F238E27FC236}">
                <a16:creationId xmlns:a16="http://schemas.microsoft.com/office/drawing/2014/main" id="{BF2CC854-E237-46AA-031F-B91CEF1C08B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79068" y="3429000"/>
            <a:ext cx="3833859" cy="2792513"/>
          </a:xfrm>
          <a:prstGeom prst="rect">
            <a:avLst/>
          </a:prstGeom>
          <a:noFill/>
        </p:spPr>
      </p:pic>
      <p:sp>
        <p:nvSpPr>
          <p:cNvPr id="8" name="Kotak Teks 7">
            <a:extLst>
              <a:ext uri="{FF2B5EF4-FFF2-40B4-BE49-F238E27FC236}">
                <a16:creationId xmlns:a16="http://schemas.microsoft.com/office/drawing/2014/main" id="{2129DC6A-545D-840A-FC39-9A506F493134}"/>
              </a:ext>
            </a:extLst>
          </p:cNvPr>
          <p:cNvSpPr txBox="1"/>
          <p:nvPr/>
        </p:nvSpPr>
        <p:spPr>
          <a:xfrm>
            <a:off x="2505754" y="6089031"/>
            <a:ext cx="7180489"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10. Arsitektur GRU (Wang, Liao and Chang, 2018)</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C36BDE45-76A5-6973-4AA0-2A574B63AD10}"/>
              </a:ext>
            </a:extLst>
          </p:cNvPr>
          <p:cNvSpPr>
            <a:spLocks noGrp="1"/>
          </p:cNvSpPr>
          <p:nvPr>
            <p:ph type="sldNum" sz="quarter" idx="12"/>
          </p:nvPr>
        </p:nvSpPr>
        <p:spPr/>
        <p:txBody>
          <a:bodyPr/>
          <a:lstStyle/>
          <a:p>
            <a:fld id="{BC747D3B-175B-4D47-82BD-C88F3EB3FA46}" type="slidenum">
              <a:rPr lang="id-ID" smtClean="0"/>
              <a:t>24</a:t>
            </a:fld>
            <a:endParaRPr lang="id-ID"/>
          </a:p>
        </p:txBody>
      </p:sp>
    </p:spTree>
    <p:extLst>
      <p:ext uri="{BB962C8B-B14F-4D97-AF65-F5344CB8AC3E}">
        <p14:creationId xmlns:p14="http://schemas.microsoft.com/office/powerpoint/2010/main" val="287859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1EED190-556E-9A83-00F5-DB5E1BF25337}"/>
              </a:ext>
            </a:extLst>
          </p:cNvPr>
          <p:cNvSpPr txBox="1"/>
          <p:nvPr/>
        </p:nvSpPr>
        <p:spPr>
          <a:xfrm>
            <a:off x="-217714" y="894522"/>
            <a:ext cx="11985171" cy="2308324"/>
          </a:xfrm>
          <a:prstGeom prst="rect">
            <a:avLst/>
          </a:prstGeom>
          <a:noFill/>
        </p:spPr>
        <p:txBody>
          <a:bodyPr wrap="square">
            <a:spAutoFit/>
          </a:bodyPr>
          <a:lstStyle/>
          <a:p>
            <a:pPr marL="538163" indent="-88900" algn="l"/>
            <a:r>
              <a:rPr lang="en-US" b="1" kern="100">
                <a:effectLst/>
                <a:latin typeface="Times New Roman" panose="02020603050405020304" pitchFamily="18" charset="0"/>
                <a:ea typeface="Calibri" panose="020F0502020204030204" pitchFamily="34" charset="0"/>
                <a:cs typeface="Times New Roman" panose="02020603050405020304" pitchFamily="18" charset="0"/>
              </a:rPr>
              <a:t>3.6.4 Kelebihan Dan Kekurangan Algoritma LSTM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indent="-269875" algn="l"/>
            <a:r>
              <a:rPr lang="en-US" kern="100">
                <a:effectLst/>
                <a:latin typeface="Times New Roman" panose="02020603050405020304" pitchFamily="18" charset="0"/>
                <a:ea typeface="Calibri" panose="020F0502020204030204" pitchFamily="34" charset="0"/>
                <a:cs typeface="Times New Roman" panose="02020603050405020304" pitchFamily="18" charset="0"/>
              </a:rPr>
              <a:t>Kelebihan algoritma LSTM bila dibandingkan dengan RNN konvensional adalah:</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LSTM mampu memodelkan urutan kronologis dan dependensi jarak jauh.</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Cenderung lebih baik untuk masalah memori pendek karena adanya modifikasi formula pada memori internal.</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indent="-269875" algn="l"/>
            <a:r>
              <a:rPr lang="en-US" kern="100">
                <a:effectLst/>
                <a:latin typeface="Times New Roman" panose="02020603050405020304" pitchFamily="18" charset="0"/>
                <a:ea typeface="Calibri" panose="020F0502020204030204" pitchFamily="34" charset="0"/>
                <a:cs typeface="Times New Roman" panose="02020603050405020304" pitchFamily="18" charset="0"/>
              </a:rPr>
              <a:t>Sedangkan kekurangan dari LSTM, yaitu:</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Terjadi peningkatan kompleksitas komputasi dibandingkan dengan RNN karena lebih banyak parameter untuk dipelajari.</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Memori yang dibutuhkan lebih tinggi dari pada RNN konvensional karena adanya beberapa memori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cell</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Cenderung terjadi masalah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overfitting</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B5374DA3-8418-AE34-686C-01141963538D}"/>
              </a:ext>
            </a:extLst>
          </p:cNvPr>
          <p:cNvSpPr txBox="1"/>
          <p:nvPr/>
        </p:nvSpPr>
        <p:spPr>
          <a:xfrm>
            <a:off x="-79601" y="3081696"/>
            <a:ext cx="6094638" cy="463397"/>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 Implementasi LSTM dengan Python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23473F3-C953-73FB-7D8B-35851368A9CB}"/>
              </a:ext>
            </a:extLst>
          </p:cNvPr>
          <p:cNvSpPr txBox="1"/>
          <p:nvPr/>
        </p:nvSpPr>
        <p:spPr>
          <a:xfrm>
            <a:off x="-79601" y="3529417"/>
            <a:ext cx="11847058" cy="1200329"/>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lebih memahami cara </a:t>
            </a:r>
            <a:r>
              <a:rPr lang="en-US" kern="100">
                <a:solidFill>
                  <a:srgbClr val="000000"/>
                </a:solidFill>
                <a:latin typeface="Times New Roman" panose="02020603050405020304" pitchFamily="18" charset="0"/>
                <a:ea typeface="Times New Roman" panose="02020603050405020304" pitchFamily="18" charset="0"/>
                <a:cs typeface="Arial" panose="020B0604020202020204" pitchFamily="34" charset="0"/>
              </a:rPr>
              <a:t>Long Short-Term Memory (LSTM)</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akan menggunakan kasus dengan Python. Dataset yang akan digunakan adalah dataset </a:t>
            </a:r>
            <a:r>
              <a:rPr lang="en-US" i="1" kern="100">
                <a:solidFill>
                  <a:srgbClr val="000000"/>
                </a:solidFill>
                <a:latin typeface="Times New Roman" panose="02020603050405020304" pitchFamily="18" charset="0"/>
                <a:ea typeface="Times New Roman" panose="02020603050405020304" pitchFamily="18" charset="0"/>
                <a:cs typeface="Arial" panose="020B0604020202020204" pitchFamily="34" charset="0"/>
              </a:rPr>
              <a:t>BBRI</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Yahoo Finance.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Data tersebut dapat didownload di situs </a:t>
            </a:r>
            <a:r>
              <a:rPr lang="en-US" sz="1800" u="sng" kern="10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rPr>
              <a:t>https://finance.yahoo.com/quote/BBRI.JK/history?p=BBRI.JK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Langkah-langkah yang akan kita gunakan untuk memproses dataset tersebut adalah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D1C3F0EF-5046-CED4-7B04-BAA6D1351DBC}"/>
              </a:ext>
            </a:extLst>
          </p:cNvPr>
          <p:cNvSpPr txBox="1"/>
          <p:nvPr/>
        </p:nvSpPr>
        <p:spPr>
          <a:xfrm>
            <a:off x="-79602" y="4784546"/>
            <a:ext cx="11985171" cy="819712"/>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3.7.1</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Import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T</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ensorflow</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Calibri" panose="020F0502020204030204" pitchFamily="34" charset="0"/>
                <a:cs typeface="Times New Roman" panose="02020603050405020304" pitchFamily="18" charset="0"/>
              </a:rPr>
              <a:t>Sebelum kita memulai memproses dataset, terlebih dahulu kita akan melihat berapa versi tensorflow yang akan kita gunakan saat ini.</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Kotak Teks 12">
            <a:extLst>
              <a:ext uri="{FF2B5EF4-FFF2-40B4-BE49-F238E27FC236}">
                <a16:creationId xmlns:a16="http://schemas.microsoft.com/office/drawing/2014/main" id="{902ED28C-27DD-8327-9655-59025937397C}"/>
              </a:ext>
            </a:extLst>
          </p:cNvPr>
          <p:cNvSpPr txBox="1"/>
          <p:nvPr/>
        </p:nvSpPr>
        <p:spPr>
          <a:xfrm>
            <a:off x="-108856" y="5252696"/>
            <a:ext cx="6204856" cy="812723"/>
          </a:xfrm>
          <a:prstGeom prst="rect">
            <a:avLst/>
          </a:prstGeom>
          <a:noFill/>
        </p:spPr>
        <p:txBody>
          <a:bodyPr wrap="square">
            <a:spAutoFit/>
          </a:bodyPr>
          <a:lstStyle/>
          <a:p>
            <a:pPr marL="301625"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en-US" sz="1400" kern="0">
              <a:solidFill>
                <a:srgbClr val="C586C0"/>
              </a:solidFill>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tensorflow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tf</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__version__</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Kotak Teks 14">
            <a:extLst>
              <a:ext uri="{FF2B5EF4-FFF2-40B4-BE49-F238E27FC236}">
                <a16:creationId xmlns:a16="http://schemas.microsoft.com/office/drawing/2014/main" id="{4CF89646-EFE5-A298-7F30-409DB06C698D}"/>
              </a:ext>
            </a:extLst>
          </p:cNvPr>
          <p:cNvSpPr txBox="1"/>
          <p:nvPr/>
        </p:nvSpPr>
        <p:spPr>
          <a:xfrm>
            <a:off x="-134710" y="6085741"/>
            <a:ext cx="6204856" cy="461665"/>
          </a:xfrm>
          <a:prstGeom prst="rect">
            <a:avLst/>
          </a:prstGeom>
          <a:noFill/>
        </p:spPr>
        <p:txBody>
          <a:bodyPr wrap="square">
            <a:spAutoFit/>
          </a:bodyPr>
          <a:lstStyle/>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'2.12.0'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6" name="Tampungan Nomor Slide 15">
            <a:extLst>
              <a:ext uri="{FF2B5EF4-FFF2-40B4-BE49-F238E27FC236}">
                <a16:creationId xmlns:a16="http://schemas.microsoft.com/office/drawing/2014/main" id="{EB589E14-B082-3698-783A-3B828154CE21}"/>
              </a:ext>
            </a:extLst>
          </p:cNvPr>
          <p:cNvSpPr>
            <a:spLocks noGrp="1"/>
          </p:cNvSpPr>
          <p:nvPr>
            <p:ph type="sldNum" sz="quarter" idx="12"/>
          </p:nvPr>
        </p:nvSpPr>
        <p:spPr/>
        <p:txBody>
          <a:bodyPr/>
          <a:lstStyle/>
          <a:p>
            <a:fld id="{BC747D3B-175B-4D47-82BD-C88F3EB3FA46}" type="slidenum">
              <a:rPr lang="id-ID" smtClean="0"/>
              <a:t>25</a:t>
            </a:fld>
            <a:endParaRPr lang="id-ID"/>
          </a:p>
        </p:txBody>
      </p:sp>
    </p:spTree>
    <p:extLst>
      <p:ext uri="{BB962C8B-B14F-4D97-AF65-F5344CB8AC3E}">
        <p14:creationId xmlns:p14="http://schemas.microsoft.com/office/powerpoint/2010/main" val="30003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AAC2121-66A6-F534-E025-7DD973C34467}"/>
              </a:ext>
            </a:extLst>
          </p:cNvPr>
          <p:cNvSpPr txBox="1"/>
          <p:nvPr/>
        </p:nvSpPr>
        <p:spPr>
          <a:xfrm>
            <a:off x="148998" y="1040032"/>
            <a:ext cx="9705649" cy="640175"/>
          </a:xfrm>
          <a:prstGeom prst="rect">
            <a:avLst/>
          </a:prstGeom>
          <a:noFill/>
        </p:spPr>
        <p:txBody>
          <a:bodyPr wrap="square">
            <a:spAutoFit/>
          </a:bodyPr>
          <a:lstStyle/>
          <a:p>
            <a:pPr marL="301625" algn="l">
              <a:lnSpc>
                <a:spcPts val="1425"/>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3.7.2 I</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mport </a:t>
            </a: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L</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ibrary</a:t>
            </a:r>
            <a:endParaRPr lang="en-US" sz="1800"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sz="1800"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Calibri" panose="020F0502020204030204" pitchFamily="34" charset="0"/>
                <a:cs typeface="Times New Roman" panose="02020603050405020304" pitchFamily="18" charset="0"/>
              </a:rPr>
              <a:t>Berikut ini adalah beberapa library yang kita butuhkan untuk memproses dataset BBRI.JK.</a:t>
            </a:r>
            <a:endParaRPr lang="id-ID"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31846806-93CC-37AC-6827-DBDA3C5654ED}"/>
              </a:ext>
            </a:extLst>
          </p:cNvPr>
          <p:cNvSpPr txBox="1"/>
          <p:nvPr/>
        </p:nvSpPr>
        <p:spPr>
          <a:xfrm>
            <a:off x="148999" y="1708483"/>
            <a:ext cx="6094638" cy="2031325"/>
          </a:xfrm>
          <a:prstGeom prst="rect">
            <a:avLst/>
          </a:prstGeom>
          <a:noFill/>
        </p:spPr>
        <p:txBody>
          <a:bodyPr wrap="square">
            <a:spAutoFit/>
          </a:bodyPr>
          <a:lstStyle/>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math</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numpy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pandas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pd</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sklearn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preprocessing</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MinMaxScaler</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keras.models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Sequential</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keras.layers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Dense, LSTM</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matplotlib</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pyplot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style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use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'fivethirtyeight'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yfinance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yf</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52071E21-AF44-E641-4C30-CDDE0F8B16E1}"/>
              </a:ext>
            </a:extLst>
          </p:cNvPr>
          <p:cNvSpPr txBox="1"/>
          <p:nvPr/>
        </p:nvSpPr>
        <p:spPr>
          <a:xfrm>
            <a:off x="148999" y="3847032"/>
            <a:ext cx="6094638" cy="287579"/>
          </a:xfrm>
          <a:prstGeom prst="rect">
            <a:avLst/>
          </a:prstGeom>
          <a:noFill/>
        </p:spPr>
        <p:txBody>
          <a:bodyPr wrap="square">
            <a:spAutoFit/>
          </a:bodyPr>
          <a:lstStyle/>
          <a:p>
            <a:pPr marL="301625" algn="l">
              <a:lnSpc>
                <a:spcPts val="1425"/>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3.7.3</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 Install </a:t>
            </a: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Y</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finance</a:t>
            </a:r>
            <a:endParaRPr lang="id-ID" sz="2000" b="1"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Kotak Teks 10">
            <a:extLst>
              <a:ext uri="{FF2B5EF4-FFF2-40B4-BE49-F238E27FC236}">
                <a16:creationId xmlns:a16="http://schemas.microsoft.com/office/drawing/2014/main" id="{37AC95C4-D434-F69B-ABE8-BB9D79B18F1E}"/>
              </a:ext>
            </a:extLst>
          </p:cNvPr>
          <p:cNvSpPr txBox="1"/>
          <p:nvPr/>
        </p:nvSpPr>
        <p:spPr>
          <a:xfrm>
            <a:off x="419840" y="4116134"/>
            <a:ext cx="6094638" cy="307777"/>
          </a:xfrm>
          <a:prstGeom prst="rect">
            <a:avLst/>
          </a:prstGeom>
          <a:noFill/>
        </p:spPr>
        <p:txBody>
          <a:bodyPr wrap="square">
            <a:spAutoFit/>
          </a:bodyPr>
          <a:lstStyle/>
          <a:p>
            <a:r>
              <a:rPr lang="id-ID" sz="1400" kern="0">
                <a:solidFill>
                  <a:srgbClr val="F44747"/>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pip install yfinance</a:t>
            </a:r>
            <a:endParaRPr lang="id-ID" sz="1400"/>
          </a:p>
        </p:txBody>
      </p:sp>
      <p:sp>
        <p:nvSpPr>
          <p:cNvPr id="19" name="Kotak Teks 18">
            <a:extLst>
              <a:ext uri="{FF2B5EF4-FFF2-40B4-BE49-F238E27FC236}">
                <a16:creationId xmlns:a16="http://schemas.microsoft.com/office/drawing/2014/main" id="{BB89FF1A-32D1-788C-7DA9-18E7D3E6573B}"/>
              </a:ext>
            </a:extLst>
          </p:cNvPr>
          <p:cNvSpPr txBox="1"/>
          <p:nvPr/>
        </p:nvSpPr>
        <p:spPr>
          <a:xfrm>
            <a:off x="148999" y="4466989"/>
            <a:ext cx="11894002" cy="2123658"/>
          </a:xfrm>
          <a:prstGeom prst="rect">
            <a:avLst/>
          </a:prstGeom>
          <a:noFill/>
        </p:spPr>
        <p:txBody>
          <a:bodyPr wrap="square">
            <a:spAutoFit/>
          </a:bodyPr>
          <a:lstStyle/>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numpy&gt;=1.16.5 in c:\anaconda3\lib\site-packages (from yfinance) (1.23.5)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requests&gt;=2.26 in c:\anaconda3\lib\site-packages (from yfinance) (2.28.1)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multitasking&gt;=0.0.7 in c:\users\hendr\appdata\roaming\python\python310\site-packages (from yfinance) (0.0.11)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lxml&gt;=4.9.1 in c:\anaconda3\lib\site-packages (from yfinance) (4.9.1)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appdirs&gt;=1.4.4 in c:\anaconda3\lib\site-packages (from yfinance) (1.4.4)</a:t>
            </a:r>
            <a:endParaRPr lang="en-US"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pytz&gt;=2022.5 in c:\anaconda3\lib\site-packages (from yfinance) (2022.7)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frozendict&gt;=2.3.4 in c:\users\hendr\appdata\roaming\python\python310\site-packages (from yfinance) (2.3.8)</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cryptography&gt;=3.3.2 in c:\anaconda3\lib\site-packages (from yfinance) (39.0.1)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20" name="Tampungan Nomor Slide 19">
            <a:extLst>
              <a:ext uri="{FF2B5EF4-FFF2-40B4-BE49-F238E27FC236}">
                <a16:creationId xmlns:a16="http://schemas.microsoft.com/office/drawing/2014/main" id="{4B0AD4AF-C2CC-CB2A-C627-0D5039635CBE}"/>
              </a:ext>
            </a:extLst>
          </p:cNvPr>
          <p:cNvSpPr>
            <a:spLocks noGrp="1"/>
          </p:cNvSpPr>
          <p:nvPr>
            <p:ph type="sldNum" sz="quarter" idx="12"/>
          </p:nvPr>
        </p:nvSpPr>
        <p:spPr/>
        <p:txBody>
          <a:bodyPr/>
          <a:lstStyle/>
          <a:p>
            <a:fld id="{BC747D3B-175B-4D47-82BD-C88F3EB3FA46}" type="slidenum">
              <a:rPr lang="id-ID" smtClean="0"/>
              <a:t>26</a:t>
            </a:fld>
            <a:endParaRPr lang="id-ID"/>
          </a:p>
        </p:txBody>
      </p:sp>
    </p:spTree>
    <p:extLst>
      <p:ext uri="{BB962C8B-B14F-4D97-AF65-F5344CB8AC3E}">
        <p14:creationId xmlns:p14="http://schemas.microsoft.com/office/powerpoint/2010/main" val="198884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625EECD-2F0A-2597-182E-D0CC067774C5}"/>
              </a:ext>
            </a:extLst>
          </p:cNvPr>
          <p:cNvSpPr txBox="1"/>
          <p:nvPr/>
        </p:nvSpPr>
        <p:spPr>
          <a:xfrm>
            <a:off x="0" y="894522"/>
            <a:ext cx="11985171" cy="3600986"/>
          </a:xfrm>
          <a:prstGeom prst="rect">
            <a:avLst/>
          </a:prstGeom>
          <a:noFill/>
        </p:spPr>
        <p:txBody>
          <a:bodyPr wrap="square">
            <a:spAutoFit/>
          </a:bodyPr>
          <a:lstStyle/>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beautifulsoup4&gt;=4.11.1 in c:\anaconda3\lib\site-packages (from yfinance) (4.11.1)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html5lib&gt;=1.1 in c:\users\hendr\appdata\roaming\python\python310\site-packages (from yfinance) (1.1)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soupsieve&gt;1.2 in c:\anaconda3\lib\site-packages (from beautifulsoup4&gt;=4.11.1-&gt;yfinance) (2.3.2.post1)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cffi&gt;=1.12 in c:\anaconda3\lib\site-packages (from cryptography&gt;=3.3.2-&gt;yfinance) (1.15.1)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six&gt;=1.9 in c:\anaconda3\lib\site-packages (from html5lib&gt;=1.1-&gt;yfinance) (1.16.0)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webencodings in c:\anaconda3\lib\site-packages (from html5lib&gt;=1.1-&gt;yfinance) (0.5.1)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python-dateutil&gt;=2.8.1 in c:\anaconda3\lib\site-packages (from pandas&gt;=1.3.0-&gt;yfinance) (2.8.2)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charset-normalizer&lt;3,&gt;=2 in c:\anaconda3\lib\site-packages (from requests&gt;=2.26-&gt;yfinance) (2.0.4)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idna&lt;4,&gt;=2.5 in c:\anaconda3\lib\site-packages (from requests&gt;=2.26-&gt;yfinance) (3.4)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urllib3&lt;1.27,&gt;=1.21.1 in c:\anaconda3\lib\site-packages (from requests&gt;=2.26-&gt;yfinance) (1.26.14)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certifi&gt;=2017.4.17 in c:\anaconda3\lib\site-packages (from requests&gt;=2.26-&gt;yfinance) (2022.12.7)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pycparser in c:\anaconda3\lib\site-packages (from cffi&gt;=1.12-&gt;cryptography&gt;=3.3.2-&gt;yfinance) (2.21)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C5668F3C-DBF1-4FEE-C0AC-CACDB8F97131}"/>
              </a:ext>
            </a:extLst>
          </p:cNvPr>
          <p:cNvSpPr txBox="1"/>
          <p:nvPr/>
        </p:nvSpPr>
        <p:spPr>
          <a:xfrm>
            <a:off x="1362" y="4495508"/>
            <a:ext cx="6094638" cy="287579"/>
          </a:xfrm>
          <a:prstGeom prst="rect">
            <a:avLst/>
          </a:prstGeom>
          <a:noFill/>
        </p:spPr>
        <p:txBody>
          <a:bodyPr wrap="square">
            <a:spAutoFit/>
          </a:bodyPr>
          <a:lstStyle/>
          <a:p>
            <a:pPr marL="301625" algn="l">
              <a:lnSpc>
                <a:spcPts val="1425"/>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3.7.4</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 Download BBRI.JK File</a:t>
            </a:r>
            <a:endParaRPr lang="id-ID" sz="2000" b="1"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Kotak Teks 8">
            <a:extLst>
              <a:ext uri="{FF2B5EF4-FFF2-40B4-BE49-F238E27FC236}">
                <a16:creationId xmlns:a16="http://schemas.microsoft.com/office/drawing/2014/main" id="{5B8E112B-15B4-98DD-4275-E1C9FF93D9B4}"/>
              </a:ext>
            </a:extLst>
          </p:cNvPr>
          <p:cNvSpPr txBox="1"/>
          <p:nvPr/>
        </p:nvSpPr>
        <p:spPr>
          <a:xfrm>
            <a:off x="1362" y="4783087"/>
            <a:ext cx="6094638" cy="274114"/>
          </a:xfrm>
          <a:prstGeom prst="rect">
            <a:avLst/>
          </a:prstGeom>
          <a:noFill/>
        </p:spPr>
        <p:txBody>
          <a:bodyPr wrap="square">
            <a:spAutoFit/>
          </a:bodyPr>
          <a:lstStyle/>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yf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.download(</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'BBRI.JK'</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44BD609B-92A7-C2F0-369B-729D46D89FED}"/>
              </a:ext>
            </a:extLst>
          </p:cNvPr>
          <p:cNvSpPr txBox="1"/>
          <p:nvPr/>
        </p:nvSpPr>
        <p:spPr>
          <a:xfrm>
            <a:off x="0" y="5241814"/>
            <a:ext cx="11870871" cy="992259"/>
          </a:xfrm>
          <a:prstGeom prst="rect">
            <a:avLst/>
          </a:prstGeom>
          <a:noFill/>
        </p:spPr>
        <p:txBody>
          <a:bodyPr wrap="square">
            <a:spAutoFit/>
          </a:bodyPr>
          <a:lstStyle/>
          <a:p>
            <a:pPr marL="301625" algn="l">
              <a:lnSpc>
                <a:spcPts val="1425"/>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3.7.5</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 Show </a:t>
            </a: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D</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ataset</a:t>
            </a:r>
            <a:endParaRPr lang="en-US" sz="1800"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b="1" kern="0">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en-US" kern="0">
                <a:effectLst/>
                <a:latin typeface="Times New Roman" panose="02020603050405020304" pitchFamily="18" charset="0"/>
                <a:ea typeface="Calibri" panose="020F0502020204030204" pitchFamily="34" charset="0"/>
                <a:cs typeface="Times New Roman" panose="02020603050405020304" pitchFamily="18" charset="0"/>
              </a:rPr>
              <a:t>Kita dapat melihat dataset dengan mengetikkan program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endParaRPr lang="en-US" kern="0">
              <a:solidFill>
                <a:srgbClr val="9CDCFE"/>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A06A0E0F-8A47-152D-03E6-1ED9A2B8AD76}"/>
              </a:ext>
            </a:extLst>
          </p:cNvPr>
          <p:cNvSpPr>
            <a:spLocks noGrp="1"/>
          </p:cNvSpPr>
          <p:nvPr>
            <p:ph type="sldNum" sz="quarter" idx="12"/>
          </p:nvPr>
        </p:nvSpPr>
        <p:spPr/>
        <p:txBody>
          <a:bodyPr/>
          <a:lstStyle/>
          <a:p>
            <a:fld id="{BC747D3B-175B-4D47-82BD-C88F3EB3FA46}" type="slidenum">
              <a:rPr lang="id-ID" smtClean="0"/>
              <a:t>27</a:t>
            </a:fld>
            <a:endParaRPr lang="id-ID"/>
          </a:p>
        </p:txBody>
      </p:sp>
    </p:spTree>
    <p:extLst>
      <p:ext uri="{BB962C8B-B14F-4D97-AF65-F5344CB8AC3E}">
        <p14:creationId xmlns:p14="http://schemas.microsoft.com/office/powerpoint/2010/main" val="384339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graphicFrame>
        <p:nvGraphicFramePr>
          <p:cNvPr id="2" name="Tabel 1">
            <a:extLst>
              <a:ext uri="{FF2B5EF4-FFF2-40B4-BE49-F238E27FC236}">
                <a16:creationId xmlns:a16="http://schemas.microsoft.com/office/drawing/2014/main" id="{20155440-5B4D-DD84-CD75-519978BDC973}"/>
              </a:ext>
            </a:extLst>
          </p:cNvPr>
          <p:cNvGraphicFramePr>
            <a:graphicFrameLocks noGrp="1"/>
          </p:cNvGraphicFramePr>
          <p:nvPr>
            <p:extLst>
              <p:ext uri="{D42A27DB-BD31-4B8C-83A1-F6EECF244321}">
                <p14:modId xmlns:p14="http://schemas.microsoft.com/office/powerpoint/2010/main" val="3990263473"/>
              </p:ext>
            </p:extLst>
          </p:nvPr>
        </p:nvGraphicFramePr>
        <p:xfrm>
          <a:off x="838198" y="1234973"/>
          <a:ext cx="10515602" cy="4389120"/>
        </p:xfrm>
        <a:graphic>
          <a:graphicData uri="http://schemas.openxmlformats.org/drawingml/2006/table">
            <a:tbl>
              <a:tblPr firstRow="1" firstCol="1" bandRow="1">
                <a:tableStyleId>{5C22544A-7EE6-4342-B048-85BDC9FD1C3A}</a:tableStyleId>
              </a:tblPr>
              <a:tblGrid>
                <a:gridCol w="1466319">
                  <a:extLst>
                    <a:ext uri="{9D8B030D-6E8A-4147-A177-3AD203B41FA5}">
                      <a16:colId xmlns:a16="http://schemas.microsoft.com/office/drawing/2014/main" val="864698905"/>
                    </a:ext>
                  </a:extLst>
                </a:gridCol>
                <a:gridCol w="1466319">
                  <a:extLst>
                    <a:ext uri="{9D8B030D-6E8A-4147-A177-3AD203B41FA5}">
                      <a16:colId xmlns:a16="http://schemas.microsoft.com/office/drawing/2014/main" val="1975980808"/>
                    </a:ext>
                  </a:extLst>
                </a:gridCol>
                <a:gridCol w="1466319">
                  <a:extLst>
                    <a:ext uri="{9D8B030D-6E8A-4147-A177-3AD203B41FA5}">
                      <a16:colId xmlns:a16="http://schemas.microsoft.com/office/drawing/2014/main" val="2248648198"/>
                    </a:ext>
                  </a:extLst>
                </a:gridCol>
                <a:gridCol w="1466319">
                  <a:extLst>
                    <a:ext uri="{9D8B030D-6E8A-4147-A177-3AD203B41FA5}">
                      <a16:colId xmlns:a16="http://schemas.microsoft.com/office/drawing/2014/main" val="3027958879"/>
                    </a:ext>
                  </a:extLst>
                </a:gridCol>
                <a:gridCol w="1466319">
                  <a:extLst>
                    <a:ext uri="{9D8B030D-6E8A-4147-A177-3AD203B41FA5}">
                      <a16:colId xmlns:a16="http://schemas.microsoft.com/office/drawing/2014/main" val="3363372830"/>
                    </a:ext>
                  </a:extLst>
                </a:gridCol>
                <a:gridCol w="1466319">
                  <a:extLst>
                    <a:ext uri="{9D8B030D-6E8A-4147-A177-3AD203B41FA5}">
                      <a16:colId xmlns:a16="http://schemas.microsoft.com/office/drawing/2014/main" val="638198817"/>
                    </a:ext>
                  </a:extLst>
                </a:gridCol>
                <a:gridCol w="1717688">
                  <a:extLst>
                    <a:ext uri="{9D8B030D-6E8A-4147-A177-3AD203B41FA5}">
                      <a16:colId xmlns:a16="http://schemas.microsoft.com/office/drawing/2014/main" val="994747543"/>
                    </a:ext>
                  </a:extLst>
                </a:gridCol>
              </a:tblGrid>
              <a:tr h="365760">
                <a:tc>
                  <a:txBody>
                    <a:bodyPr/>
                    <a:lstStyle/>
                    <a:p>
                      <a:pPr marL="301625" algn="r">
                        <a:spcBef>
                          <a:spcPts val="1200"/>
                        </a:spcBef>
                        <a:spcAft>
                          <a:spcPts val="0"/>
                        </a:spcAft>
                      </a:pPr>
                      <a:r>
                        <a:rPr lang="id-ID" sz="1200" kern="0">
                          <a:effectLst/>
                        </a:rPr>
                        <a:t>Open</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High</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Low</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Close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Adj Close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Volume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endParaRPr lang="id-ID" sz="1200"/>
                    </a:p>
                  </a:txBody>
                  <a:tcPr/>
                </a:tc>
                <a:extLst>
                  <a:ext uri="{0D108BD9-81ED-4DB2-BD59-A6C34878D82A}">
                    <a16:rowId xmlns:a16="http://schemas.microsoft.com/office/drawing/2014/main" val="1368342842"/>
                  </a:ext>
                </a:extLst>
              </a:tr>
              <a:tr h="320040">
                <a:tc>
                  <a:txBody>
                    <a:bodyPr/>
                    <a:lstStyle/>
                    <a:p>
                      <a:pPr marL="301625" algn="r">
                        <a:spcBef>
                          <a:spcPts val="1200"/>
                        </a:spcBef>
                        <a:spcAft>
                          <a:spcPts val="0"/>
                        </a:spcAft>
                      </a:pPr>
                      <a:r>
                        <a:rPr lang="id-ID" sz="1200" kern="0">
                          <a:effectLst/>
                        </a:rPr>
                        <a:t>Date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319959716"/>
                  </a:ext>
                </a:extLst>
              </a:tr>
              <a:tr h="289560">
                <a:tc>
                  <a:txBody>
                    <a:bodyPr/>
                    <a:lstStyle/>
                    <a:p>
                      <a:pPr marL="301625" algn="r">
                        <a:spcBef>
                          <a:spcPts val="1200"/>
                        </a:spcBef>
                        <a:spcAft>
                          <a:spcPts val="0"/>
                        </a:spcAft>
                      </a:pPr>
                      <a:r>
                        <a:rPr lang="id-ID" sz="1200" kern="0">
                          <a:effectLst/>
                        </a:rPr>
                        <a:t>2003-11-10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110.0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53.342930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5144140000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143991584"/>
                  </a:ext>
                </a:extLst>
              </a:tr>
              <a:tr h="289560">
                <a:tc>
                  <a:txBody>
                    <a:bodyPr/>
                    <a:lstStyle/>
                    <a:p>
                      <a:pPr marL="301625" algn="r">
                        <a:spcBef>
                          <a:spcPts val="1200"/>
                        </a:spcBef>
                        <a:spcAft>
                          <a:spcPts val="0"/>
                        </a:spcAft>
                      </a:pPr>
                      <a:r>
                        <a:rPr lang="id-ID" sz="1200" kern="0">
                          <a:effectLst/>
                        </a:rPr>
                        <a:t>2003-11-11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54.710709</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2938555000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301530202"/>
                  </a:ext>
                </a:extLst>
              </a:tr>
              <a:tr h="289560">
                <a:tc>
                  <a:txBody>
                    <a:bodyPr/>
                    <a:lstStyle/>
                    <a:p>
                      <a:pPr marL="301625" algn="r">
                        <a:spcBef>
                          <a:spcPts val="1200"/>
                        </a:spcBef>
                        <a:spcAft>
                          <a:spcPts val="0"/>
                        </a:spcAft>
                      </a:pPr>
                      <a:r>
                        <a:rPr lang="id-ID" sz="1200" kern="0">
                          <a:effectLst/>
                        </a:rPr>
                        <a:t>2003-11-12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57.446243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2002915000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767876862"/>
                  </a:ext>
                </a:extLst>
              </a:tr>
              <a:tr h="289560">
                <a:tc>
                  <a:txBody>
                    <a:bodyPr/>
                    <a:lstStyle/>
                    <a:p>
                      <a:pPr marL="301625" algn="r">
                        <a:spcBef>
                          <a:spcPts val="1200"/>
                        </a:spcBef>
                        <a:spcAft>
                          <a:spcPts val="0"/>
                        </a:spcAft>
                      </a:pPr>
                      <a:r>
                        <a:rPr lang="id-ID" sz="1200" kern="0">
                          <a:effectLst/>
                        </a:rPr>
                        <a:t>2003-11-13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102.5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57.446243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1190050000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833436711"/>
                  </a:ext>
                </a:extLst>
              </a:tr>
              <a:tr h="289560">
                <a:tc>
                  <a:txBody>
                    <a:bodyPr/>
                    <a:lstStyle/>
                    <a:p>
                      <a:pPr marL="301625" algn="r">
                        <a:spcBef>
                          <a:spcPts val="1200"/>
                        </a:spcBef>
                        <a:spcAft>
                          <a:spcPts val="0"/>
                        </a:spcAft>
                      </a:pPr>
                      <a:r>
                        <a:rPr lang="id-ID" sz="1200" kern="0">
                          <a:effectLst/>
                        </a:rPr>
                        <a:t>2003-11-14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57.446243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1725265000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488770577"/>
                  </a:ext>
                </a:extLst>
              </a:tr>
              <a:tr h="289560">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221995697"/>
                  </a:ext>
                </a:extLst>
              </a:tr>
              <a:tr h="289560">
                <a:tc>
                  <a:txBody>
                    <a:bodyPr/>
                    <a:lstStyle/>
                    <a:p>
                      <a:pPr marL="301625" algn="r">
                        <a:spcBef>
                          <a:spcPts val="1200"/>
                        </a:spcBef>
                        <a:spcAft>
                          <a:spcPts val="0"/>
                        </a:spcAft>
                      </a:pPr>
                      <a:r>
                        <a:rPr lang="id-ID" sz="1200" kern="0">
                          <a:effectLst/>
                        </a:rPr>
                        <a:t>2023-07-03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168559800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347024275"/>
                  </a:ext>
                </a:extLst>
              </a:tr>
              <a:tr h="289560">
                <a:tc>
                  <a:txBody>
                    <a:bodyPr/>
                    <a:lstStyle/>
                    <a:p>
                      <a:pPr marL="301625" algn="r">
                        <a:spcBef>
                          <a:spcPts val="1200"/>
                        </a:spcBef>
                        <a:spcAft>
                          <a:spcPts val="0"/>
                        </a:spcAft>
                      </a:pPr>
                      <a:r>
                        <a:rPr lang="id-ID" sz="1200" kern="0">
                          <a:effectLst/>
                        </a:rPr>
                        <a:t>2023-07-04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94462600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564736666"/>
                  </a:ext>
                </a:extLst>
              </a:tr>
              <a:tr h="289560">
                <a:tc>
                  <a:txBody>
                    <a:bodyPr/>
                    <a:lstStyle/>
                    <a:p>
                      <a:pPr marL="301625" algn="r">
                        <a:spcBef>
                          <a:spcPts val="1200"/>
                        </a:spcBef>
                        <a:spcAft>
                          <a:spcPts val="0"/>
                        </a:spcAft>
                      </a:pPr>
                      <a:r>
                        <a:rPr lang="id-ID" sz="1200" kern="0">
                          <a:effectLst/>
                        </a:rPr>
                        <a:t>2023-07-05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109632800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911530802"/>
                  </a:ext>
                </a:extLst>
              </a:tr>
              <a:tr h="289560">
                <a:tc>
                  <a:txBody>
                    <a:bodyPr/>
                    <a:lstStyle/>
                    <a:p>
                      <a:pPr marL="301625" algn="r">
                        <a:spcBef>
                          <a:spcPts val="1200"/>
                        </a:spcBef>
                        <a:spcAft>
                          <a:spcPts val="0"/>
                        </a:spcAft>
                      </a:pPr>
                      <a:r>
                        <a:rPr lang="id-ID" sz="1200" kern="0">
                          <a:effectLst/>
                        </a:rPr>
                        <a:t>2023-07-06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109446200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710348831"/>
                  </a:ext>
                </a:extLst>
              </a:tr>
              <a:tr h="289560">
                <a:tc>
                  <a:txBody>
                    <a:bodyPr/>
                    <a:lstStyle/>
                    <a:p>
                      <a:pPr marL="301625" algn="r">
                        <a:spcBef>
                          <a:spcPts val="1200"/>
                        </a:spcBef>
                        <a:spcAft>
                          <a:spcPts val="0"/>
                        </a:spcAft>
                      </a:pPr>
                      <a:r>
                        <a:rPr lang="id-ID" sz="1200" kern="0">
                          <a:effectLst/>
                        </a:rPr>
                        <a:t>2023-07-07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114043800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513336354"/>
                  </a:ext>
                </a:extLst>
              </a:tr>
            </a:tbl>
          </a:graphicData>
        </a:graphic>
      </p:graphicFrame>
      <p:sp>
        <p:nvSpPr>
          <p:cNvPr id="4" name="Rectangle 1">
            <a:extLst>
              <a:ext uri="{FF2B5EF4-FFF2-40B4-BE49-F238E27FC236}">
                <a16:creationId xmlns:a16="http://schemas.microsoft.com/office/drawing/2014/main" id="{87CE9C7B-5F59-749D-6942-BE5C96BFCB2C}"/>
              </a:ext>
            </a:extLst>
          </p:cNvPr>
          <p:cNvSpPr>
            <a:spLocks noChangeArrowheads="1"/>
          </p:cNvSpPr>
          <p:nvPr/>
        </p:nvSpPr>
        <p:spPr bwMode="auto">
          <a:xfrm>
            <a:off x="792408" y="5901165"/>
            <a:ext cx="106071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200" b="0" i="0" u="none" strike="noStrike" cap="none" normalizeH="0" baseline="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4879 rows × 6 columns</a:t>
            </a:r>
            <a:endParaRPr kumimoji="0" lang="id-ID" altLang="id-ID" sz="1200" b="0" i="0" u="none" strike="noStrike" cap="none" normalizeH="0" baseline="0">
              <a:ln>
                <a:noFill/>
              </a:ln>
              <a:solidFill>
                <a:schemeClr val="tx1"/>
              </a:solidFill>
              <a:effectLst/>
              <a:latin typeface="Arial" panose="020B0604020202020204" pitchFamily="34" charset="0"/>
            </a:endParaRPr>
          </a:p>
        </p:txBody>
      </p:sp>
      <p:sp>
        <p:nvSpPr>
          <p:cNvPr id="6" name="Tampungan Nomor Slide 5">
            <a:extLst>
              <a:ext uri="{FF2B5EF4-FFF2-40B4-BE49-F238E27FC236}">
                <a16:creationId xmlns:a16="http://schemas.microsoft.com/office/drawing/2014/main" id="{04F6D782-957E-123A-E372-0DA5A46B1D9F}"/>
              </a:ext>
            </a:extLst>
          </p:cNvPr>
          <p:cNvSpPr>
            <a:spLocks noGrp="1"/>
          </p:cNvSpPr>
          <p:nvPr>
            <p:ph type="sldNum" sz="quarter" idx="12"/>
          </p:nvPr>
        </p:nvSpPr>
        <p:spPr/>
        <p:txBody>
          <a:bodyPr/>
          <a:lstStyle/>
          <a:p>
            <a:fld id="{BC747D3B-175B-4D47-82BD-C88F3EB3FA46}" type="slidenum">
              <a:rPr lang="id-ID" smtClean="0"/>
              <a:t>28</a:t>
            </a:fld>
            <a:endParaRPr lang="id-ID"/>
          </a:p>
        </p:txBody>
      </p:sp>
    </p:spTree>
    <p:extLst>
      <p:ext uri="{BB962C8B-B14F-4D97-AF65-F5344CB8AC3E}">
        <p14:creationId xmlns:p14="http://schemas.microsoft.com/office/powerpoint/2010/main" val="15073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8B64D73-C6A7-C7FB-363A-0D3D1D52915D}"/>
              </a:ext>
            </a:extLst>
          </p:cNvPr>
          <p:cNvSpPr txBox="1"/>
          <p:nvPr/>
        </p:nvSpPr>
        <p:spPr>
          <a:xfrm>
            <a:off x="0" y="940535"/>
            <a:ext cx="6094638" cy="633187"/>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3.7.6</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Import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D</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atetime</a:t>
            </a: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DCBAE15D-1B75-7CC1-F47C-FF91157AA9BB}"/>
              </a:ext>
            </a:extLst>
          </p:cNvPr>
          <p:cNvSpPr txBox="1"/>
          <p:nvPr/>
        </p:nvSpPr>
        <p:spPr>
          <a:xfrm>
            <a:off x="0" y="1662503"/>
            <a:ext cx="6094638" cy="646652"/>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3.7.7</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Install </a:t>
            </a:r>
            <a:r>
              <a:rPr lang="en-US" b="1" kern="0">
                <a:latin typeface="Times New Roman" panose="02020603050405020304" pitchFamily="18" charset="0"/>
                <a:ea typeface="Times New Roman" panose="02020603050405020304" pitchFamily="18" charset="0"/>
                <a:cs typeface="Times New Roman" panose="02020603050405020304" pitchFamily="18" charset="0"/>
              </a:rPr>
              <a:t>D</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atetime</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F44747"/>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pip install datetime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FFB4511-DDC9-4FF3-4B9A-8A51F40C72C0}"/>
              </a:ext>
            </a:extLst>
          </p:cNvPr>
          <p:cNvSpPr txBox="1"/>
          <p:nvPr/>
        </p:nvSpPr>
        <p:spPr>
          <a:xfrm>
            <a:off x="0" y="2355295"/>
            <a:ext cx="11936186" cy="1510478"/>
          </a:xfrm>
          <a:prstGeom prst="rect">
            <a:avLst/>
          </a:prstGeom>
          <a:noFill/>
        </p:spPr>
        <p:txBody>
          <a:bodyPr wrap="square">
            <a:spAutoFit/>
          </a:bodyPr>
          <a:lstStyle/>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Defaulting to user installation because normal site-packages is not writeable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datetime in c:\users\hendr\appdata\roaming\python\python310\site-packages (5.1)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zope.interface in c:\anaconda3\lib\site-packages (from datetime) (5.4.0)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pytz in c:\anaconda3\lib\site-packages (from datetime) (2022.7)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setuptools in c:\anaconda3\lib\site-packages (from zope.interface-&gt;datetime) (65.6.3)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EDCB77BB-6D69-3932-060F-94E49A5A21FB}"/>
              </a:ext>
            </a:extLst>
          </p:cNvPr>
          <p:cNvSpPr txBox="1"/>
          <p:nvPr/>
        </p:nvSpPr>
        <p:spPr>
          <a:xfrm>
            <a:off x="0" y="3498819"/>
            <a:ext cx="11353800" cy="1171796"/>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3.7.8</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Time </a:t>
            </a:r>
            <a:r>
              <a:rPr lang="en-US" b="1" kern="0">
                <a:latin typeface="Times New Roman" panose="02020603050405020304" pitchFamily="18" charset="0"/>
                <a:ea typeface="Times New Roman" panose="02020603050405020304" pitchFamily="18" charset="0"/>
                <a:cs typeface="Times New Roman" panose="02020603050405020304" pitchFamily="18" charset="0"/>
              </a:rPr>
              <a:t>R</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ange</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sz="1400"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2019</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2023</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15</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Calibri" panose="020F0502020204030204" pitchFamily="34" charset="0"/>
                <a:cs typeface="Times New Roman" panose="02020603050405020304" pitchFamily="18" charset="0"/>
              </a:rPr>
              <a:t>Disini kita menggunakan time range antara tanggal 20 Januari 2019 sampai dengan 15 Juni 2023.</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Kotak Teks 12">
            <a:extLst>
              <a:ext uri="{FF2B5EF4-FFF2-40B4-BE49-F238E27FC236}">
                <a16:creationId xmlns:a16="http://schemas.microsoft.com/office/drawing/2014/main" id="{6109F591-9840-81B8-0C4F-F6082C0F703D}"/>
              </a:ext>
            </a:extLst>
          </p:cNvPr>
          <p:cNvSpPr txBox="1"/>
          <p:nvPr/>
        </p:nvSpPr>
        <p:spPr>
          <a:xfrm>
            <a:off x="0" y="4710013"/>
            <a:ext cx="11353800" cy="995144"/>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3.7.9</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Download BBRI.JK file</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yf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.download(</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'BBRI.JK'</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start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[*********************100%***********************]  1 of 1 completed</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Kotak Teks 14">
            <a:extLst>
              <a:ext uri="{FF2B5EF4-FFF2-40B4-BE49-F238E27FC236}">
                <a16:creationId xmlns:a16="http://schemas.microsoft.com/office/drawing/2014/main" id="{CEF7F4B7-B3DC-5965-C1F7-B9937D49C982}"/>
              </a:ext>
            </a:extLst>
          </p:cNvPr>
          <p:cNvSpPr txBox="1"/>
          <p:nvPr/>
        </p:nvSpPr>
        <p:spPr>
          <a:xfrm>
            <a:off x="0" y="5808584"/>
            <a:ext cx="6094638" cy="646652"/>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3.7.10</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Show </a:t>
            </a:r>
            <a:r>
              <a:rPr lang="en-US" b="1" kern="0">
                <a:latin typeface="Times New Roman" panose="02020603050405020304" pitchFamily="18" charset="0"/>
                <a:ea typeface="Times New Roman" panose="02020603050405020304" pitchFamily="18" charset="0"/>
                <a:cs typeface="Times New Roman" panose="02020603050405020304" pitchFamily="18" charset="0"/>
              </a:rPr>
              <a:t>D</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ataset</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6" name="Tampungan Nomor Slide 15">
            <a:extLst>
              <a:ext uri="{FF2B5EF4-FFF2-40B4-BE49-F238E27FC236}">
                <a16:creationId xmlns:a16="http://schemas.microsoft.com/office/drawing/2014/main" id="{426B6DE5-2798-19E1-77C7-6BF09AD628E3}"/>
              </a:ext>
            </a:extLst>
          </p:cNvPr>
          <p:cNvSpPr>
            <a:spLocks noGrp="1"/>
          </p:cNvSpPr>
          <p:nvPr>
            <p:ph type="sldNum" sz="quarter" idx="12"/>
          </p:nvPr>
        </p:nvSpPr>
        <p:spPr/>
        <p:txBody>
          <a:bodyPr/>
          <a:lstStyle/>
          <a:p>
            <a:fld id="{BC747D3B-175B-4D47-82BD-C88F3EB3FA46}" type="slidenum">
              <a:rPr lang="id-ID" smtClean="0"/>
              <a:t>29</a:t>
            </a:fld>
            <a:endParaRPr lang="id-ID"/>
          </a:p>
        </p:txBody>
      </p:sp>
    </p:spTree>
    <p:extLst>
      <p:ext uri="{BB962C8B-B14F-4D97-AF65-F5344CB8AC3E}">
        <p14:creationId xmlns:p14="http://schemas.microsoft.com/office/powerpoint/2010/main" val="30301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EC51901-1757-B38D-3719-E0B753D4F221}"/>
              </a:ext>
            </a:extLst>
          </p:cNvPr>
          <p:cNvSpPr txBox="1"/>
          <p:nvPr/>
        </p:nvSpPr>
        <p:spPr>
          <a:xfrm>
            <a:off x="5171055" y="1034122"/>
            <a:ext cx="1849890" cy="646331"/>
          </a:xfrm>
          <a:prstGeom prst="rect">
            <a:avLst/>
          </a:prstGeom>
          <a:noFill/>
        </p:spPr>
        <p:txBody>
          <a:bodyPr wrap="square">
            <a:spAutoFit/>
          </a:bodyPr>
          <a:lstStyle/>
          <a:p>
            <a:pPr marL="301625" algn="ctr">
              <a:tabLst>
                <a:tab pos="4772025" algn="l"/>
              </a:tabLst>
            </a:pPr>
            <a:r>
              <a:rPr lang="id-ID" kern="100">
                <a:effectLst/>
                <a:latin typeface="Times New Roman" panose="02020603050405020304" pitchFamily="18" charset="0"/>
                <a:ea typeface="Calibri" panose="020F0502020204030204" pitchFamily="34" charset="0"/>
                <a:cs typeface="Times New Roman" panose="02020603050405020304" pitchFamily="18" charset="0"/>
              </a:rPr>
              <a:t>Daftar Isi</a:t>
            </a:r>
          </a:p>
          <a:p>
            <a:pPr marL="301625" algn="ctr">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67489A82-5339-EDA9-39A9-01B06FBDA5CC}"/>
              </a:ext>
            </a:extLst>
          </p:cNvPr>
          <p:cNvSpPr txBox="1"/>
          <p:nvPr/>
        </p:nvSpPr>
        <p:spPr>
          <a:xfrm>
            <a:off x="1283833" y="1665771"/>
            <a:ext cx="8929688" cy="4162934"/>
          </a:xfrm>
          <a:prstGeom prst="rect">
            <a:avLst/>
          </a:prstGeom>
          <a:noFill/>
        </p:spPr>
        <p:txBody>
          <a:bodyPr wrap="square">
            <a:spAutoFit/>
          </a:bodyPr>
          <a:lstStyle/>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Kata Pengantar..................................................................................................</a:t>
            </a:r>
            <a:r>
              <a:rPr lang="en-US" sz="1800" kern="100">
                <a:effectLst/>
                <a:latin typeface="Times New Roman" panose="02020603050405020304" pitchFamily="18" charset="0"/>
                <a:ea typeface="Calibri" panose="020F0502020204030204" pitchFamily="34" charset="0"/>
                <a:cs typeface="Arial" panose="020B0604020202020204" pitchFamily="34" charset="0"/>
              </a:rPr>
              <a:t>2</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Daftar Isi..........................................................................................................</a:t>
            </a:r>
            <a:r>
              <a:rPr lang="en-US" sz="1800" kern="100">
                <a:effectLst/>
                <a:latin typeface="Times New Roman" panose="02020603050405020304" pitchFamily="18" charset="0"/>
                <a:ea typeface="Calibri" panose="020F0502020204030204" pitchFamily="34" charset="0"/>
                <a:cs typeface="Arial" panose="020B0604020202020204" pitchFamily="34" charset="0"/>
              </a:rPr>
              <a:t>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BAB </a:t>
            </a:r>
            <a:r>
              <a:rPr lang="en-US" sz="1800" kern="100">
                <a:effectLst/>
                <a:latin typeface="Times New Roman" panose="02020603050405020304" pitchFamily="18" charset="0"/>
                <a:ea typeface="Calibri" panose="020F0502020204030204" pitchFamily="34" charset="0"/>
                <a:cs typeface="Arial" panose="020B0604020202020204" pitchFamily="34" charset="0"/>
              </a:rPr>
              <a:t>I</a:t>
            </a:r>
            <a:r>
              <a:rPr lang="id-ID" sz="1800" kern="100">
                <a:effectLst/>
                <a:latin typeface="Times New Roman" panose="02020603050405020304" pitchFamily="18" charset="0"/>
                <a:ea typeface="Calibri" panose="020F0502020204030204" pitchFamily="34" charset="0"/>
                <a:cs typeface="Arial" panose="020B0604020202020204" pitchFamily="34" charset="0"/>
              </a:rPr>
              <a:t> PENDAHULUAN................................................................................</a:t>
            </a:r>
            <a:r>
              <a:rPr lang="en-US" sz="1800" kern="100">
                <a:effectLst/>
                <a:latin typeface="Times New Roman" panose="02020603050405020304" pitchFamily="18" charset="0"/>
                <a:ea typeface="Calibri" panose="020F0502020204030204" pitchFamily="34" charset="0"/>
                <a:cs typeface="Arial" panose="020B0604020202020204" pitchFamily="34" charset="0"/>
              </a:rPr>
              <a:t>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 TINJAUAN PUSTAKA……………………………………………..7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III PEMBAHASAN……………………………………………………10</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IV PENUTUP………………………………………………………….63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UCAPAN TERIMA KASIH…………………………………………………64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DAFTAR PUSTAKA………………………………………………………...65</a:t>
            </a:r>
          </a:p>
          <a:p>
            <a:pPr marL="301625" algn="l">
              <a:lnSpc>
                <a:spcPct val="150000"/>
              </a:lnSpc>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Biodata Penulis………………………………………………………………66</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Link File………………………………………………………………………………..67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C7F2727-867A-E546-AD0B-BB91CC7AF259}"/>
              </a:ext>
            </a:extLst>
          </p:cNvPr>
          <p:cNvSpPr>
            <a:spLocks noGrp="1"/>
          </p:cNvSpPr>
          <p:nvPr>
            <p:ph type="sldNum" sz="quarter" idx="12"/>
          </p:nvPr>
        </p:nvSpPr>
        <p:spPr/>
        <p:txBody>
          <a:bodyPr/>
          <a:lstStyle/>
          <a:p>
            <a:fld id="{BC747D3B-175B-4D47-82BD-C88F3EB3FA46}" type="slidenum">
              <a:rPr lang="id-ID" smtClean="0"/>
              <a:t>3</a:t>
            </a:fld>
            <a:endParaRPr lang="id-ID"/>
          </a:p>
        </p:txBody>
      </p:sp>
    </p:spTree>
    <p:extLst>
      <p:ext uri="{BB962C8B-B14F-4D97-AF65-F5344CB8AC3E}">
        <p14:creationId xmlns:p14="http://schemas.microsoft.com/office/powerpoint/2010/main" val="235892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8"/>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graphicFrame>
        <p:nvGraphicFramePr>
          <p:cNvPr id="2" name="Tabel 1">
            <a:extLst>
              <a:ext uri="{FF2B5EF4-FFF2-40B4-BE49-F238E27FC236}">
                <a16:creationId xmlns:a16="http://schemas.microsoft.com/office/drawing/2014/main" id="{F460609A-9BB8-9127-01C2-39C198D1F722}"/>
              </a:ext>
            </a:extLst>
          </p:cNvPr>
          <p:cNvGraphicFramePr>
            <a:graphicFrameLocks noGrp="1"/>
          </p:cNvGraphicFramePr>
          <p:nvPr>
            <p:extLst>
              <p:ext uri="{D42A27DB-BD31-4B8C-83A1-F6EECF244321}">
                <p14:modId xmlns:p14="http://schemas.microsoft.com/office/powerpoint/2010/main" val="1484942707"/>
              </p:ext>
            </p:extLst>
          </p:nvPr>
        </p:nvGraphicFramePr>
        <p:xfrm>
          <a:off x="838199" y="1234440"/>
          <a:ext cx="10515602" cy="4389120"/>
        </p:xfrm>
        <a:graphic>
          <a:graphicData uri="http://schemas.openxmlformats.org/drawingml/2006/table">
            <a:tbl>
              <a:tblPr firstRow="1" firstCol="1" bandRow="1">
                <a:tableStyleId>{5C22544A-7EE6-4342-B048-85BDC9FD1C3A}</a:tableStyleId>
              </a:tblPr>
              <a:tblGrid>
                <a:gridCol w="1466319">
                  <a:extLst>
                    <a:ext uri="{9D8B030D-6E8A-4147-A177-3AD203B41FA5}">
                      <a16:colId xmlns:a16="http://schemas.microsoft.com/office/drawing/2014/main" val="63993628"/>
                    </a:ext>
                  </a:extLst>
                </a:gridCol>
                <a:gridCol w="1466319">
                  <a:extLst>
                    <a:ext uri="{9D8B030D-6E8A-4147-A177-3AD203B41FA5}">
                      <a16:colId xmlns:a16="http://schemas.microsoft.com/office/drawing/2014/main" val="2000438458"/>
                    </a:ext>
                  </a:extLst>
                </a:gridCol>
                <a:gridCol w="1466319">
                  <a:extLst>
                    <a:ext uri="{9D8B030D-6E8A-4147-A177-3AD203B41FA5}">
                      <a16:colId xmlns:a16="http://schemas.microsoft.com/office/drawing/2014/main" val="2438331319"/>
                    </a:ext>
                  </a:extLst>
                </a:gridCol>
                <a:gridCol w="1466319">
                  <a:extLst>
                    <a:ext uri="{9D8B030D-6E8A-4147-A177-3AD203B41FA5}">
                      <a16:colId xmlns:a16="http://schemas.microsoft.com/office/drawing/2014/main" val="2024780587"/>
                    </a:ext>
                  </a:extLst>
                </a:gridCol>
                <a:gridCol w="1466319">
                  <a:extLst>
                    <a:ext uri="{9D8B030D-6E8A-4147-A177-3AD203B41FA5}">
                      <a16:colId xmlns:a16="http://schemas.microsoft.com/office/drawing/2014/main" val="1761074181"/>
                    </a:ext>
                  </a:extLst>
                </a:gridCol>
                <a:gridCol w="1466319">
                  <a:extLst>
                    <a:ext uri="{9D8B030D-6E8A-4147-A177-3AD203B41FA5}">
                      <a16:colId xmlns:a16="http://schemas.microsoft.com/office/drawing/2014/main" val="2673148789"/>
                    </a:ext>
                  </a:extLst>
                </a:gridCol>
                <a:gridCol w="1717688">
                  <a:extLst>
                    <a:ext uri="{9D8B030D-6E8A-4147-A177-3AD203B41FA5}">
                      <a16:colId xmlns:a16="http://schemas.microsoft.com/office/drawing/2014/main" val="3146984277"/>
                    </a:ext>
                  </a:extLst>
                </a:gridCol>
              </a:tblGrid>
              <a:tr h="365760">
                <a:tc>
                  <a:txBody>
                    <a:bodyPr/>
                    <a:lstStyle/>
                    <a:p>
                      <a:pPr marL="301625" algn="r">
                        <a:spcBef>
                          <a:spcPts val="1200"/>
                        </a:spcBef>
                        <a:spcAft>
                          <a:spcPts val="0"/>
                        </a:spcAft>
                      </a:pPr>
                      <a:r>
                        <a:rPr lang="id-ID" sz="1200" kern="0">
                          <a:effectLst/>
                        </a:rPr>
                        <a:t>Open</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High</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Low</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Close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Adj Close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Volume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endParaRPr lang="id-ID" sz="1200"/>
                    </a:p>
                  </a:txBody>
                  <a:tcPr/>
                </a:tc>
                <a:extLst>
                  <a:ext uri="{0D108BD9-81ED-4DB2-BD59-A6C34878D82A}">
                    <a16:rowId xmlns:a16="http://schemas.microsoft.com/office/drawing/2014/main" val="836813367"/>
                  </a:ext>
                </a:extLst>
              </a:tr>
              <a:tr h="320040">
                <a:tc>
                  <a:txBody>
                    <a:bodyPr/>
                    <a:lstStyle/>
                    <a:p>
                      <a:pPr marL="301625" algn="r">
                        <a:spcBef>
                          <a:spcPts val="1200"/>
                        </a:spcBef>
                        <a:spcAft>
                          <a:spcPts val="0"/>
                        </a:spcAft>
                      </a:pPr>
                      <a:r>
                        <a:rPr lang="id-ID" sz="1200" kern="0">
                          <a:effectLst/>
                        </a:rPr>
                        <a:t>Date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328687335"/>
                  </a:ext>
                </a:extLst>
              </a:tr>
              <a:tr h="289560">
                <a:tc>
                  <a:txBody>
                    <a:bodyPr/>
                    <a:lstStyle/>
                    <a:p>
                      <a:pPr marL="301625" algn="r">
                        <a:spcBef>
                          <a:spcPts val="1200"/>
                        </a:spcBef>
                        <a:spcAft>
                          <a:spcPts val="0"/>
                        </a:spcAft>
                      </a:pPr>
                      <a:r>
                        <a:rPr lang="id-ID" sz="1200" kern="0">
                          <a:effectLst/>
                        </a:rPr>
                        <a:t>2019-01-21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3830.0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3149.417236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80926000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617317482"/>
                  </a:ext>
                </a:extLst>
              </a:tr>
              <a:tr h="313803">
                <a:tc>
                  <a:txBody>
                    <a:bodyPr/>
                    <a:lstStyle/>
                    <a:p>
                      <a:pPr marL="301625" algn="r">
                        <a:spcBef>
                          <a:spcPts val="1200"/>
                        </a:spcBef>
                        <a:spcAft>
                          <a:spcPts val="0"/>
                        </a:spcAft>
                      </a:pPr>
                      <a:r>
                        <a:rPr lang="id-ID" sz="1200" kern="0">
                          <a:effectLst/>
                        </a:rPr>
                        <a:t>2019-01-22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3770.0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3790.0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3740.0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3770.0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3124.553223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119687600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817992469"/>
                  </a:ext>
                </a:extLst>
              </a:tr>
              <a:tr h="289560">
                <a:tc>
                  <a:txBody>
                    <a:bodyPr/>
                    <a:lstStyle/>
                    <a:p>
                      <a:pPr marL="301625" algn="r">
                        <a:spcBef>
                          <a:spcPts val="1200"/>
                        </a:spcBef>
                        <a:spcAft>
                          <a:spcPts val="0"/>
                        </a:spcAft>
                      </a:pPr>
                      <a:r>
                        <a:rPr lang="id-ID" sz="1200" kern="0">
                          <a:effectLst/>
                        </a:rPr>
                        <a:t>2019-01-23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3760.0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3810.0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3730.0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3770.0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3124.553223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163458700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014961972"/>
                  </a:ext>
                </a:extLst>
              </a:tr>
              <a:tr h="289560">
                <a:tc>
                  <a:txBody>
                    <a:bodyPr/>
                    <a:lstStyle/>
                    <a:p>
                      <a:pPr marL="301625" algn="r">
                        <a:spcBef>
                          <a:spcPts val="1200"/>
                        </a:spcBef>
                        <a:spcAft>
                          <a:spcPts val="0"/>
                        </a:spcAft>
                      </a:pPr>
                      <a:r>
                        <a:rPr lang="id-ID" sz="1200" kern="0">
                          <a:effectLst/>
                        </a:rPr>
                        <a:t>2019-01-24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3810.0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3790.0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3141.129150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176166500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116010514"/>
                  </a:ext>
                </a:extLst>
              </a:tr>
              <a:tr h="289560">
                <a:tc>
                  <a:txBody>
                    <a:bodyPr/>
                    <a:lstStyle/>
                    <a:p>
                      <a:pPr marL="301625" algn="r">
                        <a:spcBef>
                          <a:spcPts val="1200"/>
                        </a:spcBef>
                        <a:spcAft>
                          <a:spcPts val="0"/>
                        </a:spcAft>
                      </a:pPr>
                      <a:r>
                        <a:rPr lang="id-ID" sz="1200" kern="0">
                          <a:effectLst/>
                        </a:rPr>
                        <a:t>2019-01-25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3820.0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3820.0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3132.841064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127141300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550284687"/>
                  </a:ext>
                </a:extLst>
              </a:tr>
              <a:tr h="289560">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537123321"/>
                  </a:ext>
                </a:extLst>
              </a:tr>
              <a:tr h="289560">
                <a:tc>
                  <a:txBody>
                    <a:bodyPr/>
                    <a:lstStyle/>
                    <a:p>
                      <a:pPr marL="301625" algn="r">
                        <a:spcBef>
                          <a:spcPts val="1200"/>
                        </a:spcBef>
                        <a:spcAft>
                          <a:spcPts val="0"/>
                        </a:spcAft>
                      </a:pPr>
                      <a:r>
                        <a:rPr lang="id-ID" sz="1200" kern="0">
                          <a:effectLst/>
                        </a:rPr>
                        <a:t>2023-06-08</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92794100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861680861"/>
                  </a:ext>
                </a:extLst>
              </a:tr>
              <a:tr h="289560">
                <a:tc>
                  <a:txBody>
                    <a:bodyPr/>
                    <a:lstStyle/>
                    <a:p>
                      <a:pPr marL="301625" algn="r">
                        <a:spcBef>
                          <a:spcPts val="1200"/>
                        </a:spcBef>
                        <a:spcAft>
                          <a:spcPts val="0"/>
                        </a:spcAft>
                      </a:pPr>
                      <a:r>
                        <a:rPr lang="id-ID" sz="1200" kern="0">
                          <a:effectLst/>
                        </a:rPr>
                        <a:t>2023-06-09</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77251000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530970357"/>
                  </a:ext>
                </a:extLst>
              </a:tr>
              <a:tr h="289560">
                <a:tc>
                  <a:txBody>
                    <a:bodyPr/>
                    <a:lstStyle/>
                    <a:p>
                      <a:pPr marL="301625" algn="r">
                        <a:spcBef>
                          <a:spcPts val="1200"/>
                        </a:spcBef>
                        <a:spcAft>
                          <a:spcPts val="0"/>
                        </a:spcAft>
                      </a:pPr>
                      <a:r>
                        <a:rPr lang="id-ID" sz="1200" kern="0">
                          <a:effectLst/>
                        </a:rPr>
                        <a:t>2023-06-12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92314200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4246578317"/>
                  </a:ext>
                </a:extLst>
              </a:tr>
              <a:tr h="289560">
                <a:tc>
                  <a:txBody>
                    <a:bodyPr/>
                    <a:lstStyle/>
                    <a:p>
                      <a:pPr marL="301625" algn="r">
                        <a:spcBef>
                          <a:spcPts val="1200"/>
                        </a:spcBef>
                        <a:spcAft>
                          <a:spcPts val="0"/>
                        </a:spcAft>
                      </a:pPr>
                      <a:r>
                        <a:rPr lang="id-ID" sz="1200" kern="0">
                          <a:effectLst/>
                        </a:rPr>
                        <a:t>2023-06-13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108831400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4256691211"/>
                  </a:ext>
                </a:extLst>
              </a:tr>
              <a:tr h="289560">
                <a:tc>
                  <a:txBody>
                    <a:bodyPr/>
                    <a:lstStyle/>
                    <a:p>
                      <a:pPr marL="301625" algn="r">
                        <a:spcBef>
                          <a:spcPts val="1200"/>
                        </a:spcBef>
                        <a:spcAft>
                          <a:spcPts val="0"/>
                        </a:spcAft>
                      </a:pPr>
                      <a:r>
                        <a:rPr lang="id-ID" sz="1200" kern="0">
                          <a:effectLst/>
                        </a:rPr>
                        <a:t>2023-06-14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79137600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218453757"/>
                  </a:ext>
                </a:extLst>
              </a:tr>
            </a:tbl>
          </a:graphicData>
        </a:graphic>
      </p:graphicFrame>
      <p:sp>
        <p:nvSpPr>
          <p:cNvPr id="4" name="Rectangle 1">
            <a:extLst>
              <a:ext uri="{FF2B5EF4-FFF2-40B4-BE49-F238E27FC236}">
                <a16:creationId xmlns:a16="http://schemas.microsoft.com/office/drawing/2014/main" id="{E7E5C743-F0B4-316F-11CE-A8E4FD38EBDA}"/>
              </a:ext>
            </a:extLst>
          </p:cNvPr>
          <p:cNvSpPr>
            <a:spLocks noChangeArrowheads="1"/>
          </p:cNvSpPr>
          <p:nvPr/>
        </p:nvSpPr>
        <p:spPr bwMode="auto">
          <a:xfrm>
            <a:off x="691245" y="5885509"/>
            <a:ext cx="20265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400" b="0" i="0" u="none" strike="noStrike" cap="none" normalizeH="0" baseline="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1083 rows × 6 columns</a:t>
            </a:r>
            <a:endParaRPr kumimoji="0" lang="id-ID" altLang="id-ID" sz="1400" b="0" i="0" u="none" strike="noStrike" cap="none" normalizeH="0" baseline="0">
              <a:ln>
                <a:noFill/>
              </a:ln>
              <a:solidFill>
                <a:schemeClr val="tx1"/>
              </a:solidFill>
              <a:effectLst/>
              <a:latin typeface="Arial" panose="020B0604020202020204" pitchFamily="34" charset="0"/>
            </a:endParaRPr>
          </a:p>
        </p:txBody>
      </p:sp>
      <p:sp>
        <p:nvSpPr>
          <p:cNvPr id="6" name="Tampungan Nomor Slide 5">
            <a:extLst>
              <a:ext uri="{FF2B5EF4-FFF2-40B4-BE49-F238E27FC236}">
                <a16:creationId xmlns:a16="http://schemas.microsoft.com/office/drawing/2014/main" id="{9034961D-6A55-1151-6F0C-8C62AE11CB9C}"/>
              </a:ext>
            </a:extLst>
          </p:cNvPr>
          <p:cNvSpPr>
            <a:spLocks noGrp="1"/>
          </p:cNvSpPr>
          <p:nvPr>
            <p:ph type="sldNum" sz="quarter" idx="12"/>
          </p:nvPr>
        </p:nvSpPr>
        <p:spPr/>
        <p:txBody>
          <a:bodyPr/>
          <a:lstStyle/>
          <a:p>
            <a:fld id="{BC747D3B-175B-4D47-82BD-C88F3EB3FA46}" type="slidenum">
              <a:rPr lang="id-ID" smtClean="0"/>
              <a:t>30</a:t>
            </a:fld>
            <a:endParaRPr lang="id-ID"/>
          </a:p>
        </p:txBody>
      </p:sp>
    </p:spTree>
    <p:extLst>
      <p:ext uri="{BB962C8B-B14F-4D97-AF65-F5344CB8AC3E}">
        <p14:creationId xmlns:p14="http://schemas.microsoft.com/office/powerpoint/2010/main" val="165300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F2511D3-42F2-F4C1-99BB-DF3CB732293F}"/>
              </a:ext>
            </a:extLst>
          </p:cNvPr>
          <p:cNvSpPr txBox="1"/>
          <p:nvPr/>
        </p:nvSpPr>
        <p:spPr>
          <a:xfrm>
            <a:off x="173488" y="1120657"/>
            <a:ext cx="11470201" cy="3431709"/>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3.7.11</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Show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S</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hape</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Times New Roman" panose="02020603050405020304" pitchFamily="18" charset="0"/>
                <a:cs typeface="Times New Roman" panose="02020603050405020304" pitchFamily="18" charset="0"/>
              </a:rPr>
              <a:t>Untuk melihat shape kita dapat mengunakan perintah program sebagai berikut.</a:t>
            </a:r>
            <a:endParaRPr lang="en-US"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(1083, 6)</a:t>
            </a:r>
            <a:endParaRPr lang="en-US"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 program:</a:t>
            </a:r>
          </a:p>
          <a:p>
            <a:pPr marL="587375" indent="-285750"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A_df.shape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mengetahui dimensi (shape) dari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kern="100">
                <a:effectLst/>
                <a:latin typeface="Consolas" panose="020B0609020204030204" pitchFamily="49" charset="0"/>
                <a:ea typeface="Calibri" panose="020F0502020204030204" pitchFamily="34" charset="0"/>
                <a:cs typeface="Times New Roman" panose="02020603050405020304" pitchFamily="18"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 yaitu jumlah baris dan kolom yang ada dalam DataFrame. Hasil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shape adalah sebuah tuple dengan dua elemen, di mana elemen pertama merupakan jumlah baris dan elemen kedua merupakan jumlah kolom dalam DataFrame. Disini terlihat bahwa DataFrame memiliki sebanyak 1083 baris dan terdiri dari 6 kolom.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9D810F29-B740-349A-B908-91E517B3B5A6}"/>
              </a:ext>
            </a:extLst>
          </p:cNvPr>
          <p:cNvSpPr txBox="1"/>
          <p:nvPr/>
        </p:nvSpPr>
        <p:spPr>
          <a:xfrm>
            <a:off x="69128" y="4021488"/>
            <a:ext cx="11678923" cy="2526269"/>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3.7.12</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Plot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T</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he </a:t>
            </a:r>
            <a:r>
              <a:rPr lang="en-US" b="1" kern="0">
                <a:latin typeface="Times New Roman" panose="02020603050405020304" pitchFamily="18" charset="0"/>
                <a:ea typeface="Times New Roman" panose="02020603050405020304" pitchFamily="18" charset="0"/>
                <a:cs typeface="Times New Roman" panose="02020603050405020304" pitchFamily="18" charset="0"/>
              </a:rPr>
              <a:t>P</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rediction </a:t>
            </a:r>
            <a:r>
              <a:rPr lang="en-US" b="1" kern="0">
                <a:latin typeface="Times New Roman" panose="02020603050405020304" pitchFamily="18" charset="0"/>
                <a:ea typeface="Times New Roman" panose="02020603050405020304" pitchFamily="18" charset="0"/>
                <a:cs typeface="Times New Roman" panose="02020603050405020304" pitchFamily="18" charset="0"/>
              </a:rPr>
              <a:t>R</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esults </a:t>
            </a:r>
            <a:r>
              <a:rPr lang="en-US" b="1" kern="0">
                <a:latin typeface="Times New Roman" panose="02020603050405020304" pitchFamily="18" charset="0"/>
                <a:ea typeface="Times New Roman" panose="02020603050405020304" pitchFamily="18" charset="0"/>
                <a:cs typeface="Times New Roman" panose="02020603050405020304" pitchFamily="18" charset="0"/>
              </a:rPr>
              <a:t>O</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T</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he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T</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raining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D</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ata</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Times New Roman" panose="02020603050405020304" pitchFamily="18" charset="0"/>
                <a:cs typeface="Times New Roman" panose="02020603050405020304" pitchFamily="18" charset="0"/>
              </a:rPr>
              <a:t>Untuk membuat gambar grafik dari dataset tersebut, kita dapat mengetikkan program Python sebagai berikut.</a:t>
            </a:r>
            <a:endParaRPr lang="en-US"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figure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figsize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16</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 Price History'</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'Date'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fontsize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 Price USD($)'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fontsize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show</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3294AC2D-D904-0F55-0444-3C15374D9F79}"/>
              </a:ext>
            </a:extLst>
          </p:cNvPr>
          <p:cNvSpPr>
            <a:spLocks noGrp="1"/>
          </p:cNvSpPr>
          <p:nvPr>
            <p:ph type="sldNum" sz="quarter" idx="12"/>
          </p:nvPr>
        </p:nvSpPr>
        <p:spPr/>
        <p:txBody>
          <a:bodyPr/>
          <a:lstStyle/>
          <a:p>
            <a:fld id="{BC747D3B-175B-4D47-82BD-C88F3EB3FA46}" type="slidenum">
              <a:rPr lang="id-ID" smtClean="0"/>
              <a:t>31</a:t>
            </a:fld>
            <a:endParaRPr lang="id-ID"/>
          </a:p>
        </p:txBody>
      </p:sp>
    </p:spTree>
    <p:extLst>
      <p:ext uri="{BB962C8B-B14F-4D97-AF65-F5344CB8AC3E}">
        <p14:creationId xmlns:p14="http://schemas.microsoft.com/office/powerpoint/2010/main" val="4230345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a:extLst>
              <a:ext uri="{FF2B5EF4-FFF2-40B4-BE49-F238E27FC236}">
                <a16:creationId xmlns:a16="http://schemas.microsoft.com/office/drawing/2014/main" id="{10931F52-2E6D-8B22-C93F-B8811668993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603" y="800100"/>
            <a:ext cx="10470793" cy="5257800"/>
          </a:xfrm>
          <a:prstGeom prst="rect">
            <a:avLst/>
          </a:prstGeom>
          <a:noFill/>
          <a:ln>
            <a:noFill/>
          </a:ln>
        </p:spPr>
      </p:pic>
      <p:sp>
        <p:nvSpPr>
          <p:cNvPr id="7" name="Tampungan Nomor Slide 6">
            <a:extLst>
              <a:ext uri="{FF2B5EF4-FFF2-40B4-BE49-F238E27FC236}">
                <a16:creationId xmlns:a16="http://schemas.microsoft.com/office/drawing/2014/main" id="{E268BB4B-1585-E2FC-F5B4-68526FF02DC4}"/>
              </a:ext>
            </a:extLst>
          </p:cNvPr>
          <p:cNvSpPr>
            <a:spLocks noGrp="1"/>
          </p:cNvSpPr>
          <p:nvPr>
            <p:ph type="sldNum" sz="quarter" idx="12"/>
          </p:nvPr>
        </p:nvSpPr>
        <p:spPr/>
        <p:txBody>
          <a:bodyPr/>
          <a:lstStyle/>
          <a:p>
            <a:fld id="{BC747D3B-175B-4D47-82BD-C88F3EB3FA46}" type="slidenum">
              <a:rPr lang="id-ID" smtClean="0"/>
              <a:t>32</a:t>
            </a:fld>
            <a:endParaRPr lang="id-ID"/>
          </a:p>
        </p:txBody>
      </p:sp>
    </p:spTree>
    <p:extLst>
      <p:ext uri="{BB962C8B-B14F-4D97-AF65-F5344CB8AC3E}">
        <p14:creationId xmlns:p14="http://schemas.microsoft.com/office/powerpoint/2010/main" val="2858280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0010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0130"/>
            <a:ext cx="12192000" cy="347870"/>
          </a:xfrm>
          <a:prstGeom prst="rect">
            <a:avLst/>
          </a:prstGeom>
        </p:spPr>
      </p:pic>
      <p:sp>
        <p:nvSpPr>
          <p:cNvPr id="4" name="Kotak Teks 3">
            <a:extLst>
              <a:ext uri="{FF2B5EF4-FFF2-40B4-BE49-F238E27FC236}">
                <a16:creationId xmlns:a16="http://schemas.microsoft.com/office/drawing/2014/main" id="{727C2C44-DC9A-DFA1-5B4A-2C9A1635CEAD}"/>
              </a:ext>
            </a:extLst>
          </p:cNvPr>
          <p:cNvSpPr txBox="1"/>
          <p:nvPr/>
        </p:nvSpPr>
        <p:spPr>
          <a:xfrm>
            <a:off x="0" y="456247"/>
            <a:ext cx="11944350" cy="6401753"/>
          </a:xfrm>
          <a:prstGeom prst="rect">
            <a:avLst/>
          </a:prstGeom>
          <a:noFill/>
        </p:spPr>
        <p:txBody>
          <a:bodyPr wrap="square">
            <a:spAutoFit/>
          </a:bodyPr>
          <a:lstStyle/>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latin typeface="Times New Roman" panose="02020603050405020304" pitchFamily="18" charset="0"/>
                <a:ea typeface="Calibri" panose="020F0502020204030204" pitchFamily="34" charset="0"/>
                <a:cs typeface="Times New Roman" panose="02020603050405020304" pitchFamily="18" charset="0"/>
              </a:rPr>
              <a:t>Keterangan kode program:</a:t>
            </a:r>
          </a:p>
          <a:p>
            <a:pPr marL="301625" algn="just"/>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587375" indent="-285750" algn="just">
              <a:buFont typeface="Wingdings" panose="05000000000000000000" pitchFamily="2" charset="2"/>
              <a:buChar char="§"/>
            </a:pP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plt.figure(figsize=(16,8))</a:t>
            </a:r>
            <a:r>
              <a:rPr lang="en-US" sz="1600" kern="0">
                <a:effectLst/>
                <a:latin typeface="Consolas" panose="020B0609020204030204" pitchFamily="49" charset="0"/>
                <a:ea typeface="Times New Roman" panose="02020603050405020304" pitchFamily="18" charset="0"/>
                <a:cs typeface="Times New Roman" panose="02020603050405020304" pitchFamily="18" charset="0"/>
              </a:rPr>
              <a:t>, </a:t>
            </a:r>
            <a:r>
              <a:rPr lang="en-US" kern="0">
                <a:effectLst/>
                <a:latin typeface="Times New Roman" panose="02020603050405020304" pitchFamily="18" charset="0"/>
                <a:ea typeface="Times New Roman" panose="02020603050405020304" pitchFamily="18" charset="0"/>
                <a:cs typeface="Times New Roman" panose="02020603050405020304" pitchFamily="18" charset="0"/>
              </a:rPr>
              <a:t>digunakan untuk </a:t>
            </a:r>
            <a:r>
              <a:rPr lang="id-ID" b="0" i="0">
                <a:solidFill>
                  <a:srgbClr val="374151"/>
                </a:solidFill>
                <a:effectLst/>
                <a:latin typeface="Söhne"/>
              </a:rPr>
              <a:t>mengatur ukuran (lebar dan tinggi) dari sebuah gambar (plot) yang akan dihasilkan menggunakan library matplotlib dalam bahasa pemrograman Python. Fungsi ini memungkinkan Anda untuk membuat gambar dengan ukuran yang lebih besar atau lebih kecil dari ukuran default.</a:t>
            </a:r>
            <a:endParaRPr lang="en-US" b="0" i="0">
              <a:solidFill>
                <a:srgbClr val="374151"/>
              </a:solidFill>
              <a:effectLst/>
              <a:latin typeface="Söhne"/>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plt.title('Close Price History')</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memberikan judul pada gambar (plot) yang dibuat menggunakan library matplotlib dalam bahasa pemrograman Python. Fungsi ini digunakan untuk menambahkan judul yang deskriptif di atas gambar, sehingga memberikan informasi tentang konten atau isi dari plot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plt.plot(A_df['Close'])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membuat plot garis dari data kolom 'Close' dari DataFrame A_df menggunakan library matplotlib dalam bahasa pemrograman Python. Fungsi ini akan menghasilkan visualisasi data harga penutupan (close prices) dalam bentuk garis.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plt.xlabel('Date', fontsize=18)</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menambahkan label pada sumbu x (horizontal) dari gambar (plot) yang dibuat menggunakan library matplotlib dalam bahasa pemrograman Python. Fungsi ini memberikan deskripsi yang jelas tentang nilai atau data yang ditampilkan pada sumbu x.</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plt.ylabel('Close Price USD($)', fontsize=18)</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menambahkan label pada sumbu y (vertikal) dari gambar (plot) yang dibuat menggunakan library matplotlib dalam bahasa pemrograman Python. Fungsi ini memberikan deskripsi yang jelas tentang nilai atau data yang ditampilkan pada sumbu y, serta memungkinkan untuk mengatur ukuran font dari label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plt.show()</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menampilkan gambar (plot) yang telah dibuat menggunakan library matplotlib dalam bahasa pemrograman Python. Fungsi ini menampilkan visualisasi data atau grafik ke dalam jendela pop-up atau output konsol (tergantung pada lingkungan pengembangan atau IDE yang digunakan).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87375" indent="-285750" algn="just">
              <a:buFont typeface="Wingdings" panose="05000000000000000000" pitchFamily="2" charset="2"/>
              <a:buChar char="§"/>
            </a:pPr>
            <a:endParaRPr lang="id-ID" kern="100">
              <a:effectLst/>
              <a:latin typeface="Consolas" panose="020B0609020204030204" pitchFamily="49"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6F2EFA4-095C-6AB8-4111-C01380AE7BDC}"/>
              </a:ext>
            </a:extLst>
          </p:cNvPr>
          <p:cNvSpPr>
            <a:spLocks noGrp="1"/>
          </p:cNvSpPr>
          <p:nvPr>
            <p:ph type="sldNum" sz="quarter" idx="12"/>
          </p:nvPr>
        </p:nvSpPr>
        <p:spPr/>
        <p:txBody>
          <a:bodyPr/>
          <a:lstStyle/>
          <a:p>
            <a:fld id="{BC747D3B-175B-4D47-82BD-C88F3EB3FA46}" type="slidenum">
              <a:rPr lang="id-ID" smtClean="0"/>
              <a:t>33</a:t>
            </a:fld>
            <a:endParaRPr lang="id-ID"/>
          </a:p>
        </p:txBody>
      </p:sp>
    </p:spTree>
    <p:extLst>
      <p:ext uri="{BB962C8B-B14F-4D97-AF65-F5344CB8AC3E}">
        <p14:creationId xmlns:p14="http://schemas.microsoft.com/office/powerpoint/2010/main" val="297246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6967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0434"/>
            <a:ext cx="12192000" cy="397565"/>
          </a:xfrm>
          <a:prstGeom prst="rect">
            <a:avLst/>
          </a:prstGeom>
        </p:spPr>
      </p:pic>
      <p:sp>
        <p:nvSpPr>
          <p:cNvPr id="4" name="Kotak Teks 3">
            <a:extLst>
              <a:ext uri="{FF2B5EF4-FFF2-40B4-BE49-F238E27FC236}">
                <a16:creationId xmlns:a16="http://schemas.microsoft.com/office/drawing/2014/main" id="{B9801F70-9A13-F2F2-6C7A-4AAE0749CB49}"/>
              </a:ext>
            </a:extLst>
          </p:cNvPr>
          <p:cNvSpPr txBox="1"/>
          <p:nvPr/>
        </p:nvSpPr>
        <p:spPr>
          <a:xfrm>
            <a:off x="144945" y="1157908"/>
            <a:ext cx="11633753" cy="4785926"/>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3.7.13 Data Conversion Into Numpy Array Form</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.filter([</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.values</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math</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ceil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endParaRPr lang="id-ID" sz="11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data = A_df.filter(['Close'])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membuat dataframe baru dengan nama data, yang berisi kolom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 dari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indent="-179388"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    Pada kode ini, kita menggunakan metode filter() pada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untuk memilih kolom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kern="100">
                <a:effectLst/>
                <a:latin typeface="Times New Roman" panose="02020603050405020304" pitchFamily="18" charset="0"/>
                <a:ea typeface="Calibri" panose="020F0502020204030204" pitchFamily="34" charset="0"/>
                <a:cs typeface="Arial" panose="020B0604020202020204" pitchFamily="34" charset="0"/>
              </a:rPr>
              <a:t>'. Hasilnya adalah dataframe baru dengan nama data, yang hanya berisi kolom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kern="100">
                <a:effectLst/>
                <a:latin typeface="Times New Roman" panose="02020603050405020304" pitchFamily="18" charset="0"/>
                <a:ea typeface="Calibri" panose="020F0502020204030204" pitchFamily="34" charset="0"/>
                <a:cs typeface="Arial" panose="020B0604020202020204" pitchFamily="34" charset="0"/>
              </a:rPr>
              <a:t>' dari dataframe awal.</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dataset = data.values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mengubah dataframe data menjadi bentuk array NumPy. Dalam konteks ini, variabel dataset akan berisi array NumPy yang berisi nilai dari kolom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kern="100">
                <a:effectLst/>
                <a:latin typeface="Times New Roman" panose="02020603050405020304" pitchFamily="18" charset="0"/>
                <a:ea typeface="Calibri" panose="020F0502020204030204" pitchFamily="34" charset="0"/>
                <a:cs typeface="Arial" panose="020B0604020202020204" pitchFamily="34" charset="0"/>
              </a:rPr>
              <a:t>' dari dataframe data.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training_data_len=math.ceil(len(dataset)*.8)</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menghitung panjang data training (jumlah baris data) yang akan digunakan saat melatih model. Dalam konteks ini, variabel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training_data_len’</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akan berisi nilai yang merupakan 80% dari total jumlah baris data pada</a:t>
            </a:r>
            <a:r>
              <a:rPr lang="en-US" b="1"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datase</a:t>
            </a:r>
            <a:r>
              <a:rPr lang="en-US" sz="1600"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 yang telah diambil dari kolom '</a:t>
            </a:r>
            <a:r>
              <a:rPr lang="en-US" sz="1600" kern="100">
                <a:effectLst/>
                <a:latin typeface="Consolas" panose="020B0609020204030204" pitchFamily="49" charset="0"/>
                <a:ea typeface="Calibri" panose="020F0502020204030204" pitchFamily="34" charset="0"/>
                <a:cs typeface="Times New Roman" panose="02020603050405020304" pitchFamily="18" charset="0"/>
              </a:rPr>
              <a:t>Close</a:t>
            </a:r>
            <a:r>
              <a:rPr lang="en-US" kern="100">
                <a:effectLst/>
                <a:latin typeface="Times New Roman" panose="02020603050405020304" pitchFamily="18" charset="0"/>
                <a:ea typeface="Calibri" panose="020F0502020204030204" pitchFamily="34" charset="0"/>
                <a:cs typeface="Arial" panose="020B0604020202020204" pitchFamily="34" charset="0"/>
              </a:rPr>
              <a:t>'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data’</a:t>
            </a:r>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70DC7B6C-1D46-D0E3-1F90-09493525A844}"/>
              </a:ext>
            </a:extLst>
          </p:cNvPr>
          <p:cNvSpPr>
            <a:spLocks noGrp="1"/>
          </p:cNvSpPr>
          <p:nvPr>
            <p:ph type="sldNum" sz="quarter" idx="12"/>
          </p:nvPr>
        </p:nvSpPr>
        <p:spPr/>
        <p:txBody>
          <a:bodyPr/>
          <a:lstStyle/>
          <a:p>
            <a:fld id="{BC747D3B-175B-4D47-82BD-C88F3EB3FA46}" type="slidenum">
              <a:rPr lang="id-ID" smtClean="0"/>
              <a:t>34</a:t>
            </a:fld>
            <a:endParaRPr lang="id-ID"/>
          </a:p>
        </p:txBody>
      </p:sp>
    </p:spTree>
    <p:extLst>
      <p:ext uri="{BB962C8B-B14F-4D97-AF65-F5344CB8AC3E}">
        <p14:creationId xmlns:p14="http://schemas.microsoft.com/office/powerpoint/2010/main" val="159765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25040"/>
            <a:ext cx="12192000" cy="332960"/>
          </a:xfrm>
          <a:prstGeom prst="rect">
            <a:avLst/>
          </a:prstGeom>
        </p:spPr>
      </p:pic>
      <p:sp>
        <p:nvSpPr>
          <p:cNvPr id="4" name="Kotak Teks 3">
            <a:extLst>
              <a:ext uri="{FF2B5EF4-FFF2-40B4-BE49-F238E27FC236}">
                <a16:creationId xmlns:a16="http://schemas.microsoft.com/office/drawing/2014/main" id="{6FAB2669-70C2-E0C6-15E0-A9CA2EEFBABA}"/>
              </a:ext>
            </a:extLst>
          </p:cNvPr>
          <p:cNvSpPr txBox="1"/>
          <p:nvPr/>
        </p:nvSpPr>
        <p:spPr>
          <a:xfrm>
            <a:off x="264006" y="790886"/>
            <a:ext cx="11562935" cy="2554545"/>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3.7.14 Scale The Data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MinMaxScaler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feature_range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scaled_data</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fit_transform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scaled_data</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array([[0.47521866],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[0.4664723 ],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[0.4664723 ],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[0.94169096],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[0.98542274],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[0.98542274]])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E29FDD67-C2CD-B2A2-13A7-C7950EA7950C}"/>
              </a:ext>
            </a:extLst>
          </p:cNvPr>
          <p:cNvSpPr txBox="1"/>
          <p:nvPr/>
        </p:nvSpPr>
        <p:spPr>
          <a:xfrm>
            <a:off x="135423" y="3181435"/>
            <a:ext cx="11562934" cy="3416320"/>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scaler=MinMaxScaler(feature_range=(0,1))</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membuat objek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scaler</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kelas </a:t>
            </a:r>
            <a:r>
              <a:rPr lang="en-US" sz="1600" kern="100">
                <a:effectLst/>
                <a:latin typeface="Consolas" panose="020B0609020204030204" pitchFamily="49" charset="0"/>
                <a:ea typeface="Calibri" panose="020F0502020204030204" pitchFamily="34" charset="0"/>
                <a:cs typeface="Times New Roman" panose="02020603050405020304" pitchFamily="18" charset="0"/>
              </a:rPr>
              <a:t>MinMaxScaler</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library scikit-learn. Objek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scaler</a:t>
            </a:r>
            <a:r>
              <a:rPr lang="en-US" sz="1800" kern="100">
                <a:effectLst/>
                <a:latin typeface="Times New Roman" panose="02020603050405020304" pitchFamily="18" charset="0"/>
                <a:ea typeface="Calibri" panose="020F0502020204030204" pitchFamily="34" charset="0"/>
                <a:cs typeface="Arial" panose="020B0604020202020204" pitchFamily="34" charset="0"/>
              </a:rPr>
              <a:t> ini akan digunakan untuk melakukan normalisasi data dengan metode Min-Max Scaling pada data historis harga saham sebelum dilatih menggunakan model machine learning.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indent="-268288"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Normalisasi dengan metode Min-Max Scaling akan mengubah nilai-nilai data ke dalam rentang yang ditentukan, dalam hal ini (0,1). Proses normalisasi ini berguna untuk menyamakan skala data sehingga data memiliki nilai terkecil 0 dan nilai terbesar 1. Normalisasi ini memudahkan model machine learning untuk belajar dari data yang memiliki rentang nilai yang lebih kecil dan seragam, serta mencegah masalah divergensi saat melatih model.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scaled_data = scaler.fit_transform(dataset)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melakukan normalisasi data historis harga saham dalam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dataset </a:t>
            </a:r>
            <a:r>
              <a:rPr lang="en-US" sz="1800" kern="100">
                <a:effectLst/>
                <a:latin typeface="Times New Roman" panose="02020603050405020304" pitchFamily="18" charset="0"/>
                <a:ea typeface="Calibri" panose="020F0502020204030204" pitchFamily="34" charset="0"/>
                <a:cs typeface="Arial" panose="020B0604020202020204" pitchFamily="34" charset="0"/>
              </a:rPr>
              <a:t>menggunakan metode Min-Max Scaling dengan rentang normalisasi (0,1). Metode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fit_transform()’</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objek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scaler’ </a:t>
            </a:r>
            <a:r>
              <a:rPr lang="en-US" sz="1800" kern="100">
                <a:effectLst/>
                <a:latin typeface="Times New Roman" panose="02020603050405020304" pitchFamily="18" charset="0"/>
                <a:ea typeface="Calibri" panose="020F0502020204030204" pitchFamily="34" charset="0"/>
                <a:cs typeface="Arial" panose="020B0604020202020204" pitchFamily="34" charset="0"/>
              </a:rPr>
              <a:t>akan menghitung nilai minimum dan maksimum dari data, lalu melakukan normalisasi data sesuai dengan rentang yang telah ditentukan.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907CD0C0-A37C-05E2-B26B-3503BCB8F159}"/>
              </a:ext>
            </a:extLst>
          </p:cNvPr>
          <p:cNvSpPr>
            <a:spLocks noGrp="1"/>
          </p:cNvSpPr>
          <p:nvPr>
            <p:ph type="sldNum" sz="quarter" idx="12"/>
          </p:nvPr>
        </p:nvSpPr>
        <p:spPr/>
        <p:txBody>
          <a:bodyPr/>
          <a:lstStyle/>
          <a:p>
            <a:fld id="{BC747D3B-175B-4D47-82BD-C88F3EB3FA46}" type="slidenum">
              <a:rPr lang="id-ID" smtClean="0"/>
              <a:t>35</a:t>
            </a:fld>
            <a:endParaRPr lang="id-ID"/>
          </a:p>
        </p:txBody>
      </p:sp>
    </p:spTree>
    <p:extLst>
      <p:ext uri="{BB962C8B-B14F-4D97-AF65-F5344CB8AC3E}">
        <p14:creationId xmlns:p14="http://schemas.microsoft.com/office/powerpoint/2010/main" val="3060816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83488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099"/>
            <a:ext cx="12192000" cy="377687"/>
          </a:xfrm>
          <a:prstGeom prst="rect">
            <a:avLst/>
          </a:prstGeom>
        </p:spPr>
      </p:pic>
      <p:sp>
        <p:nvSpPr>
          <p:cNvPr id="4" name="Kotak Teks 3">
            <a:extLst>
              <a:ext uri="{FF2B5EF4-FFF2-40B4-BE49-F238E27FC236}">
                <a16:creationId xmlns:a16="http://schemas.microsoft.com/office/drawing/2014/main" id="{232C8F2C-FDD5-86B2-3840-906CACCAB1B4}"/>
              </a:ext>
            </a:extLst>
          </p:cNvPr>
          <p:cNvSpPr txBox="1"/>
          <p:nvPr/>
        </p:nvSpPr>
        <p:spPr>
          <a:xfrm>
            <a:off x="124238" y="780448"/>
            <a:ext cx="11743083" cy="6042680"/>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3.7.15 Show Shape</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Untuk melihat shape kembali berikut adalah kode programnya.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(1083, 6)</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A_df.shape</a:t>
            </a:r>
            <a:r>
              <a:rPr lang="en-US" kern="100">
                <a:effectLst/>
                <a:latin typeface="Consolas" panose="020B0609020204030204" pitchFamily="49" charset="0"/>
                <a:ea typeface="Calibri" panose="020F0502020204030204" pitchFamily="34" charset="0"/>
                <a:cs typeface="Times New Roman" panose="02020603050405020304" pitchFamily="18"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 digunakan untuk mengetahui dimensi (shape) dari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kern="100">
                <a:effectLst/>
                <a:latin typeface="Times New Roman" panose="02020603050405020304" pitchFamily="18" charset="0"/>
                <a:ea typeface="Calibri" panose="020F0502020204030204" pitchFamily="34" charset="0"/>
                <a:cs typeface="Arial" panose="020B0604020202020204" pitchFamily="34" charset="0"/>
              </a:rPr>
              <a:t>, yaitu jumlah baris dan kolom yang ada dalam DataFrame. Hasil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A_df.shape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adalah sebuah tuple dengan dua elemen, di mana elemen pertama merupakan jumlah baris dan elemen kedua merupakan jumlah kolom dalam DataFrame.</a:t>
            </a: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3.7.16 Create Training Data Set</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scaled_data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train_data = scaled_data[0:training_data_len, :]</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membagi data yang telah diubah skala (scaled data) menjadi data pelatihan (training data). Di sini, training_data_len adalah panjang (jumlah baris) data pelatihan yang ingin Anda gunakan.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Dalam analisis dan pemodelan data, seringkali kita membagi data menjadi dua bagian: data pelatihan (training data) dan data pengujian (test data). Data pelatihan digunakan untuk melatih model atau algoritma machine learning, sedangkan data pengujian digunakan untuk menguji kinerja model yang telah dilatih.</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Dalam contoh di atas,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scaled_data</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adalah data yang telah diubah skala, mungkin sebagai persiapan untuk model machine learning tertentu. Anda ingin menggunakan sebagian data ini sebagai data pelatihan. Dengan menggunakan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scaled_data[0:training_data_len,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 Anda mengambil bagian pertama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scaled_data</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sebanyak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training_data_len</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baris dan semua kolom.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2BC6702C-F9F3-B7CC-F8E2-97CDA31DED3F}"/>
              </a:ext>
            </a:extLst>
          </p:cNvPr>
          <p:cNvSpPr>
            <a:spLocks noGrp="1"/>
          </p:cNvSpPr>
          <p:nvPr>
            <p:ph type="sldNum" sz="quarter" idx="12"/>
          </p:nvPr>
        </p:nvSpPr>
        <p:spPr/>
        <p:txBody>
          <a:bodyPr/>
          <a:lstStyle/>
          <a:p>
            <a:fld id="{BC747D3B-175B-4D47-82BD-C88F3EB3FA46}" type="slidenum">
              <a:rPr lang="id-ID" smtClean="0"/>
              <a:t>36</a:t>
            </a:fld>
            <a:endParaRPr lang="id-ID"/>
          </a:p>
        </p:txBody>
      </p:sp>
    </p:spTree>
    <p:extLst>
      <p:ext uri="{BB962C8B-B14F-4D97-AF65-F5344CB8AC3E}">
        <p14:creationId xmlns:p14="http://schemas.microsoft.com/office/powerpoint/2010/main" val="4121735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35E7F32-F671-1037-FB2C-F492E76E6902}"/>
              </a:ext>
            </a:extLst>
          </p:cNvPr>
          <p:cNvSpPr txBox="1"/>
          <p:nvPr/>
        </p:nvSpPr>
        <p:spPr>
          <a:xfrm>
            <a:off x="64604" y="894522"/>
            <a:ext cx="11648661" cy="3329116"/>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3.7.17 Split The Data Into x_train And y_train Data Sets</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y_train=[ ]</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mendefinisikan sebuah list kosong yang akan digunakan untuk menyimpan data pelatihan (input) pada kasus machine learning atau data yang akan digunakan sebagai fitur (features) dalam model.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banyak kasus machine learning, data pelatihan seringkali memiliki format matriks atau array. Jika Anda ingin menggunakan pendekatan supervised learning, Anda perlu membagi data pelatihan menjadi dua bagian: fitur (features) yang akan disimpan dalam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label (target) yang akan disimpan dalam variabel lain (misalnya </a:t>
            </a:r>
            <a:r>
              <a:rPr lang="en-US" sz="1600" kern="100">
                <a:effectLst/>
                <a:latin typeface="Consolas" panose="020B0609020204030204" pitchFamily="49" charset="0"/>
                <a:ea typeface="Calibri" panose="020F0502020204030204" pitchFamily="34" charset="0"/>
                <a:cs typeface="Times New Roman" panose="02020603050405020304" pitchFamily="18" charset="0"/>
              </a:rPr>
              <a:t>y_train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82C27EC3-FAD5-4143-7C0E-39BBE6402F95}"/>
              </a:ext>
            </a:extLst>
          </p:cNvPr>
          <p:cNvSpPr txBox="1"/>
          <p:nvPr/>
        </p:nvSpPr>
        <p:spPr>
          <a:xfrm>
            <a:off x="64604" y="4095616"/>
            <a:ext cx="11648661" cy="2518638"/>
          </a:xfrm>
          <a:prstGeom prst="rect">
            <a:avLst/>
          </a:prstGeom>
          <a:noFill/>
        </p:spPr>
        <p:txBody>
          <a:bodyPr wrap="square">
            <a:spAutoFit/>
          </a:bodyPr>
          <a:lstStyle/>
          <a:p>
            <a:pPr marL="301625" algn="just">
              <a:lnSpc>
                <a:spcPct val="150000"/>
              </a:lnSpc>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3.7.18 Menjelaskan Y dengan Data 60 Hari Terakhir</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kern="0">
                <a:solidFill>
                  <a:srgbClr val="6A9955"/>
                </a:solidFill>
                <a:effectLst/>
                <a:latin typeface="MS Mincho" panose="02020609040205080304" pitchFamily="49" charset="-128"/>
                <a:ea typeface="Calibri" panose="020F0502020204030204" pitchFamily="34" charset="0"/>
                <a:cs typeface="MS Mincho" panose="02020609040205080304" pitchFamily="49" charset="-128"/>
              </a:rPr>
              <a:t>過去６０日分のデータで</a:t>
            </a:r>
            <a:r>
              <a:rPr lang="id-ID"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Y</a:t>
            </a:r>
            <a:r>
              <a:rPr lang="id-ID" kern="0">
                <a:solidFill>
                  <a:srgbClr val="6A9955"/>
                </a:solidFill>
                <a:effectLst/>
                <a:latin typeface="MS Mincho" panose="02020609040205080304" pitchFamily="49" charset="-128"/>
                <a:ea typeface="Calibri" panose="020F0502020204030204" pitchFamily="34" charset="0"/>
                <a:cs typeface="MS Mincho" panose="02020609040205080304" pitchFamily="49" charset="-128"/>
              </a:rPr>
              <a:t>を説明する、という形</a:t>
            </a:r>
            <a:r>
              <a:rPr lang="id-ID"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09E2B10-79F3-2E00-7EEF-D63492361A2A}"/>
              </a:ext>
            </a:extLst>
          </p:cNvPr>
          <p:cNvSpPr>
            <a:spLocks noGrp="1"/>
          </p:cNvSpPr>
          <p:nvPr>
            <p:ph type="sldNum" sz="quarter" idx="12"/>
          </p:nvPr>
        </p:nvSpPr>
        <p:spPr/>
        <p:txBody>
          <a:bodyPr/>
          <a:lstStyle/>
          <a:p>
            <a:fld id="{BC747D3B-175B-4D47-82BD-C88F3EB3FA46}" type="slidenum">
              <a:rPr lang="id-ID" smtClean="0"/>
              <a:t>37</a:t>
            </a:fld>
            <a:endParaRPr lang="id-ID"/>
          </a:p>
        </p:txBody>
      </p:sp>
    </p:spTree>
    <p:extLst>
      <p:ext uri="{BB962C8B-B14F-4D97-AF65-F5344CB8AC3E}">
        <p14:creationId xmlns:p14="http://schemas.microsoft.com/office/powerpoint/2010/main" val="1150972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2F6C569-361D-9B3C-CD27-35C3D38DADA1}"/>
              </a:ext>
            </a:extLst>
          </p:cNvPr>
          <p:cNvSpPr txBox="1"/>
          <p:nvPr/>
        </p:nvSpPr>
        <p:spPr>
          <a:xfrm>
            <a:off x="0" y="945157"/>
            <a:ext cx="12135678" cy="2677656"/>
          </a:xfrm>
          <a:prstGeom prst="rect">
            <a:avLst/>
          </a:prstGeom>
          <a:noFill/>
        </p:spPr>
        <p:txBody>
          <a:bodyPr wrap="square">
            <a:spAutoFit/>
          </a:bodyPr>
          <a:lstStyle/>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[array([0.47521866, 0.4664723 , 0.4664723 , 0.47230321, 0.46938776,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0.46938776, 0.44314869, 0.4606414 , 0.48979592, 0.51020408,</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0.50437318, 0.50437318, 0.51020408, 0.51311953, 0.50145773,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0.49562682, 0.48979592, 0.47230321, 0.47521866, 0.4664723 ,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0.48688047, 0.50728863, 0.50145773, 0.50728863, 0.50437318,</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0.52186589, 0.51603499, 0.49562682, 0.48979592, 0.49562682,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0.49854227, 0.49271137, 0.50437318, 0.50437318, 0.48979592,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0.49271137, 0.48688047, 0.47230321, 0.48688047, 0.51895044,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0.5335277 , 0.52769679, 0.53061224, 0.53061224, 0.54810496,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0.53644315, 0.55102041, 0.54810496, 0.55393586, 0.56559767,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0.57725948, 0.57725948, 0.57725948, 0.59766764, 0.6122449 ,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0.60641399, 0.62099125, 0.62390671, 0.62099125, 0.62390671])]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[0.6355685131195334]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2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9C0732F-FEFA-FD0F-AA8E-71B48F63E4E5}"/>
              </a:ext>
            </a:extLst>
          </p:cNvPr>
          <p:cNvSpPr txBox="1"/>
          <p:nvPr/>
        </p:nvSpPr>
        <p:spPr>
          <a:xfrm>
            <a:off x="0" y="3622813"/>
            <a:ext cx="11926956" cy="2954655"/>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for i in range(60, len(train_data))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melakukan iterasi melalui data pelatihan (train_data) dengan memulai dari indeks ke-60 hingga indeks terakhir. Biasanya, ini digunakan saat Anda ingin membuat sekuens data berurutan dengan ukuran (panjang) tertentu yang akan digunakan sebagai input untuk model machine learning.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en-US" b="1"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3.7.19 Show Shape</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l"/>
            <a:r>
              <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(1083, 6)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141D0D0-6BD7-3E68-FB6D-76AD12A989EE}"/>
              </a:ext>
            </a:extLst>
          </p:cNvPr>
          <p:cNvSpPr>
            <a:spLocks noGrp="1"/>
          </p:cNvSpPr>
          <p:nvPr>
            <p:ph type="sldNum" sz="quarter" idx="12"/>
          </p:nvPr>
        </p:nvSpPr>
        <p:spPr/>
        <p:txBody>
          <a:bodyPr/>
          <a:lstStyle/>
          <a:p>
            <a:fld id="{BC747D3B-175B-4D47-82BD-C88F3EB3FA46}" type="slidenum">
              <a:rPr lang="id-ID" smtClean="0"/>
              <a:t>38</a:t>
            </a:fld>
            <a:endParaRPr lang="id-ID"/>
          </a:p>
        </p:txBody>
      </p:sp>
    </p:spTree>
    <p:extLst>
      <p:ext uri="{BB962C8B-B14F-4D97-AF65-F5344CB8AC3E}">
        <p14:creationId xmlns:p14="http://schemas.microsoft.com/office/powerpoint/2010/main" val="379272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D12D69D-BE00-705E-9812-BD32B16EC206}"/>
              </a:ext>
            </a:extLst>
          </p:cNvPr>
          <p:cNvSpPr txBox="1"/>
          <p:nvPr/>
        </p:nvSpPr>
        <p:spPr>
          <a:xfrm>
            <a:off x="74542" y="887091"/>
            <a:ext cx="11663571" cy="4262705"/>
          </a:xfrm>
          <a:prstGeom prst="rect">
            <a:avLst/>
          </a:prstGeom>
          <a:noFill/>
        </p:spPr>
        <p:txBody>
          <a:bodyPr wrap="square">
            <a:spAutoFit/>
          </a:bodyPr>
          <a:lstStyle/>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A_df.shape,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mendapatkan dimensi (shape) dari DataFrame A_df, yaitu jumlah baris dan kolom yang ada dalam DataFrame. Hasil dari A_df.shape adalah sebuah tuple dengan dua elemen, di mana elemen pertama merupakan jumlah baris dan elemen kedua merupakan jumlah kolom dalam DataFrame.</a:t>
            </a:r>
          </a:p>
          <a:p>
            <a:pPr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3.7.20 Convert Train Data To Numpy Arrays</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 y_train = np.array(x_train)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np.array(y_train)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mengubah data pelatihan (fitur dan label) dari bentuk list menjadi bentuk array numpy. Dalam banyak kasus machine learning, library numpy sangat umum digunakan untuk manipulasi data dan operasi matriks.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Setelah melakukan proses pembentukan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y_train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kita dapat mengubahnya menjadi array numpy untuk mempermudah proses analisis dan pemodelan.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66B7E68B-DD27-E564-4F03-4422060C5E90}"/>
              </a:ext>
            </a:extLst>
          </p:cNvPr>
          <p:cNvSpPr txBox="1"/>
          <p:nvPr/>
        </p:nvSpPr>
        <p:spPr>
          <a:xfrm>
            <a:off x="74542" y="5149796"/>
            <a:ext cx="11663570" cy="1149033"/>
          </a:xfrm>
          <a:prstGeom prst="rect">
            <a:avLst/>
          </a:prstGeom>
          <a:noFill/>
        </p:spPr>
        <p:txBody>
          <a:bodyPr wrap="square">
            <a:spAutoFit/>
          </a:bodyPr>
          <a:lstStyle/>
          <a:p>
            <a:pPr marL="301625" algn="just">
              <a:lnSpc>
                <a:spcPct val="150000"/>
              </a:lnSpc>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3.7.21 Reshape</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8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(807, 60)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D1B9CBF-4E5C-564A-9AE4-6B350817C168}"/>
              </a:ext>
            </a:extLst>
          </p:cNvPr>
          <p:cNvSpPr>
            <a:spLocks noGrp="1"/>
          </p:cNvSpPr>
          <p:nvPr>
            <p:ph type="sldNum" sz="quarter" idx="12"/>
          </p:nvPr>
        </p:nvSpPr>
        <p:spPr/>
        <p:txBody>
          <a:bodyPr/>
          <a:lstStyle/>
          <a:p>
            <a:fld id="{BC747D3B-175B-4D47-82BD-C88F3EB3FA46}" type="slidenum">
              <a:rPr lang="id-ID" smtClean="0"/>
              <a:t>39</a:t>
            </a:fld>
            <a:endParaRPr lang="id-ID"/>
          </a:p>
        </p:txBody>
      </p:sp>
    </p:spTree>
    <p:extLst>
      <p:ext uri="{BB962C8B-B14F-4D97-AF65-F5344CB8AC3E}">
        <p14:creationId xmlns:p14="http://schemas.microsoft.com/office/powerpoint/2010/main" val="34140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74869CE-DB30-1157-0E47-2862219D5A5C}"/>
              </a:ext>
            </a:extLst>
          </p:cNvPr>
          <p:cNvSpPr txBox="1"/>
          <p:nvPr/>
        </p:nvSpPr>
        <p:spPr>
          <a:xfrm>
            <a:off x="4628130" y="728046"/>
            <a:ext cx="2935740"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CFA6603-5E15-056F-8B93-8FAEA8DA8EF7}"/>
              </a:ext>
            </a:extLst>
          </p:cNvPr>
          <p:cNvSpPr txBox="1"/>
          <p:nvPr/>
        </p:nvSpPr>
        <p:spPr>
          <a:xfrm>
            <a:off x="319767" y="1622568"/>
            <a:ext cx="11552465" cy="2956387"/>
          </a:xfrm>
          <a:prstGeom prst="rect">
            <a:avLst/>
          </a:prstGeom>
          <a:noFill/>
        </p:spPr>
        <p:txBody>
          <a:bodyPr wrap="square">
            <a:spAutoFit/>
          </a:bodyPr>
          <a:lstStyle/>
          <a:p>
            <a:pPr marL="301625" algn="just">
              <a:lnSpc>
                <a:spcPct val="150000"/>
              </a:lnSpc>
            </a:pP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Networks </a:t>
            </a:r>
            <a:r>
              <a:rPr lang="en-US" sz="1800" kern="100">
                <a:effectLst/>
                <a:latin typeface="Times New Roman" panose="02020603050405020304" pitchFamily="18" charset="0"/>
                <a:ea typeface="Calibri" panose="020F0502020204030204" pitchFamily="34" charset="0"/>
                <a:cs typeface="Arial" panose="020B0604020202020204" pitchFamily="34" charset="0"/>
              </a:rPr>
              <a:t>(RNN) memiliki arsitektur dengan sedikit</a:t>
            </a:r>
            <a:r>
              <a:rPr lang="en-US" sz="1800" i="1" kern="100">
                <a:effectLst/>
                <a:latin typeface="Times New Roman" panose="02020603050405020304" pitchFamily="18" charset="0"/>
                <a:ea typeface="Calibri" panose="020F0502020204030204" pitchFamily="34" charset="0"/>
                <a:cs typeface="Arial" panose="020B0604020202020204" pitchFamily="34" charset="0"/>
              </a:rPr>
              <a:t> layer </a:t>
            </a:r>
            <a:r>
              <a:rPr lang="en-US" sz="1800" kern="100">
                <a:effectLst/>
                <a:latin typeface="Times New Roman" panose="02020603050405020304" pitchFamily="18" charset="0"/>
                <a:ea typeface="Calibri" panose="020F0502020204030204" pitchFamily="34" charset="0"/>
                <a:cs typeface="Arial" panose="020B0604020202020204" pitchFamily="34" charset="0"/>
              </a:rPr>
              <a:t>(lapisan), namun susunanya rumit dengan adanya aliran koneksi mundur. Dengan sejumlah koneksi mundur ini, RNN sesuai untuk data sekuens (deretan atau barisan), seperti data time series (deretan data-data historis), teks(skuens kalimat, kata, subkata, atau huruf), suara(barisan amplitudo, frekuensi, spectrum, cepstrum), atau video(deretan gambar) yang disebut sebagai sequence of image frames. Walaupun hanya berisi sedikit lapisan, RNN bisa dianggap DL karena ada koneksi mundur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looping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Dahulu, para ahli kesulitan melatih RNN karena sering terjebak pada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vanishing gradient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tetapi teknik pembelajaran DL mampu mengatasi masalah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vanishing gradient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tersebut.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FE1A715A-F979-8459-FE2D-031B003032DA}"/>
              </a:ext>
            </a:extLst>
          </p:cNvPr>
          <p:cNvSpPr txBox="1"/>
          <p:nvPr/>
        </p:nvSpPr>
        <p:spPr>
          <a:xfrm>
            <a:off x="319767" y="4578955"/>
            <a:ext cx="6094638" cy="463397"/>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A. Latar Belakang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568FF782-8175-9F52-66A9-5B5EED092F41}"/>
              </a:ext>
            </a:extLst>
          </p:cNvPr>
          <p:cNvSpPr txBox="1"/>
          <p:nvPr/>
        </p:nvSpPr>
        <p:spPr>
          <a:xfrm>
            <a:off x="319767" y="5042352"/>
            <a:ext cx="11657240" cy="1294393"/>
          </a:xfrm>
          <a:prstGeom prst="rect">
            <a:avLst/>
          </a:prstGeom>
          <a:noFill/>
        </p:spPr>
        <p:txBody>
          <a:bodyPr wrap="square">
            <a:spAutoFit/>
          </a:bodyPr>
          <a:lstStyle/>
          <a:p>
            <a:pPr marL="301625" algn="just">
              <a:lnSpc>
                <a:spcPct val="150000"/>
              </a:lnSpc>
            </a:pPr>
            <a:r>
              <a:rPr lang="en-US" sz="1800" kern="100">
                <a:effectLst/>
                <a:latin typeface="Times New Roman" panose="02020603050405020304" pitchFamily="18" charset="0"/>
                <a:ea typeface="Calibri" panose="020F0502020204030204" pitchFamily="34" charset="0"/>
                <a:cs typeface="Arial" panose="020B0604020202020204" pitchFamily="34" charset="0"/>
              </a:rPr>
              <a:t>Pernahkah Anda memperhatikan bagaimana proses seorang manusia dalam berpikir? Misalkan Anda membaca suatu cerita dan memproses informasi di dalam cerita tersebut. Informasi yang Anda dapatkan dari cerita tersebut tidak hanya berasal dari satu kata atau bahkan satu kalimat.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C8326503-9B94-ED47-5308-FFC85EE3FD3C}"/>
              </a:ext>
            </a:extLst>
          </p:cNvPr>
          <p:cNvSpPr>
            <a:spLocks noGrp="1"/>
          </p:cNvSpPr>
          <p:nvPr>
            <p:ph type="sldNum" sz="quarter" idx="12"/>
          </p:nvPr>
        </p:nvSpPr>
        <p:spPr/>
        <p:txBody>
          <a:bodyPr/>
          <a:lstStyle/>
          <a:p>
            <a:fld id="{BC747D3B-175B-4D47-82BD-C88F3EB3FA46}" type="slidenum">
              <a:rPr lang="id-ID" smtClean="0"/>
              <a:t>4</a:t>
            </a:fld>
            <a:endParaRPr lang="id-ID"/>
          </a:p>
        </p:txBody>
      </p:sp>
    </p:spTree>
    <p:extLst>
      <p:ext uri="{BB962C8B-B14F-4D97-AF65-F5344CB8AC3E}">
        <p14:creationId xmlns:p14="http://schemas.microsoft.com/office/powerpoint/2010/main" val="339476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17638165-BF68-90E8-7AA7-5E34BE22AEA5}"/>
              </a:ext>
            </a:extLst>
          </p:cNvPr>
          <p:cNvSpPr txBox="1"/>
          <p:nvPr/>
        </p:nvSpPr>
        <p:spPr>
          <a:xfrm>
            <a:off x="0" y="833450"/>
            <a:ext cx="11792778" cy="3662541"/>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mendapatkan dimensi (shape) dari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Hasil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sebuah tuple dengan dua elemen, di mana elemen pertama merupakan jumlah baris (sampel) dan elemen kedua merupakan jumlah kolom (fitur) dalam array.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konteks machine learning</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 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biasanya berisi data fitur yang akan digunakan sebagai input untuk melatih model atau algoritma machine learning. Bentuk (shape)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penting untuk memastikan bahwa data fitur telah diubah dengan benar dan sesuai dengan ekspektasi model yang akan digunakan.</a:t>
            </a: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3.7.22 Train Shape </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X_train=np.reshape(x</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(807, 60, 1)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1AF5095-6020-C3E9-ED69-621568469E01}"/>
              </a:ext>
            </a:extLst>
          </p:cNvPr>
          <p:cNvSpPr txBox="1"/>
          <p:nvPr/>
        </p:nvSpPr>
        <p:spPr>
          <a:xfrm>
            <a:off x="0" y="4459951"/>
            <a:ext cx="11792777" cy="2031325"/>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 = np.reshape(x_train, (x_train.shape[0], x_train.shape[1], 1))</a:t>
            </a:r>
            <a:r>
              <a:rPr lang="en-US" sz="1800" kern="100">
                <a:effectLst/>
                <a:latin typeface="Times New Roman" panose="02020603050405020304" pitchFamily="18" charset="0"/>
                <a:ea typeface="Calibri" panose="020F0502020204030204" pitchFamily="34" charset="0"/>
                <a:cs typeface="Arial" panose="020B0604020202020204" pitchFamily="34" charset="0"/>
              </a:rPr>
              <a:t> berfungsi untuk mengubah bentuk (shape) dari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konteks pemrosesan data untuk model sequential dalam deep learning, khususnya untuk model recurrent neural network (RNN) atau convolutional neural network (CNN).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pemrosesan data untuk model RNN atau CNN, kita sering membutuhkan data dalam bentuk tiga dimensi dengan format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(jumlah_sampel, panjang_sequence, jumlah_fitur)</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array yang menyimpan data fitur dalam bentuk ini.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57CB9ED3-2321-43D2-B4BD-FF5C1A53B52E}"/>
              </a:ext>
            </a:extLst>
          </p:cNvPr>
          <p:cNvSpPr>
            <a:spLocks noGrp="1"/>
          </p:cNvSpPr>
          <p:nvPr>
            <p:ph type="sldNum" sz="quarter" idx="12"/>
          </p:nvPr>
        </p:nvSpPr>
        <p:spPr/>
        <p:txBody>
          <a:bodyPr/>
          <a:lstStyle/>
          <a:p>
            <a:fld id="{BC747D3B-175B-4D47-82BD-C88F3EB3FA46}" type="slidenum">
              <a:rPr lang="id-ID" smtClean="0"/>
              <a:t>40</a:t>
            </a:fld>
            <a:endParaRPr lang="id-ID"/>
          </a:p>
        </p:txBody>
      </p:sp>
    </p:spTree>
    <p:extLst>
      <p:ext uri="{BB962C8B-B14F-4D97-AF65-F5344CB8AC3E}">
        <p14:creationId xmlns:p14="http://schemas.microsoft.com/office/powerpoint/2010/main" val="225357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0343"/>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59826"/>
            <a:ext cx="12192000" cy="298174"/>
          </a:xfrm>
          <a:prstGeom prst="rect">
            <a:avLst/>
          </a:prstGeom>
        </p:spPr>
      </p:pic>
      <p:sp>
        <p:nvSpPr>
          <p:cNvPr id="4" name="Kotak Teks 3">
            <a:extLst>
              <a:ext uri="{FF2B5EF4-FFF2-40B4-BE49-F238E27FC236}">
                <a16:creationId xmlns:a16="http://schemas.microsoft.com/office/drawing/2014/main" id="{00112D31-8733-A248-A20B-E5C244350836}"/>
              </a:ext>
            </a:extLst>
          </p:cNvPr>
          <p:cNvSpPr txBox="1"/>
          <p:nvPr/>
        </p:nvSpPr>
        <p:spPr>
          <a:xfrm>
            <a:off x="0" y="614937"/>
            <a:ext cx="11956774" cy="6093976"/>
          </a:xfrm>
          <a:prstGeom prst="rect">
            <a:avLst/>
          </a:prstGeom>
          <a:noFill/>
        </p:spPr>
        <p:txBody>
          <a:bodyPr wrap="square">
            <a:spAutoFit/>
          </a:bodyPr>
          <a:lstStyle/>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berfungsi untuk mendapatkan dimensi (shape) dari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Hasil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sebuah tuple dengan dua elemen, di mana elemen pertama merupakan jumlah baris (sampel) dan elemen kedua merupakan jumlah kolom (fitur) dalam array.</a:t>
            </a: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3.7.23 Build LSTM Model</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Sequential()</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.add(LSTM(</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return_sequences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input_shape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.add(LSTM(</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return_sequences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.add(Dense(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25</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.add(Dense(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model = Sequential()</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membuat objek model sequential dalam library Keras, yang akan digunakan untuk membangun model neural network dalam machine learning atau deep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Dalam Keras, model sequential adalah tipe model neural network yang paling umum dan paling sederhana. Model ini terdiri dari sejumlah lapisan (layers) yang tersusun secara berurutan, di mana keluaran dari satu lapisan menjadi masukan untuk lapisan berikutnya. Arsitektur sequential sangat cocok untuk model-model yang memiliki urutan sederhana dalam penyusunan lapisan-lapisannya.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l">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model.add(LSTM(50, return_sequences=True,input_shape=(x_train.shape[1], 1)))</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menambahkan lapisan LSTM (Long Short-Term Memory) ke dalam model sequential dalam library Keras. LSTM adalah tipe lapisan rekuren dalam neural network yang digunakan untuk menangani data sekuensial, seperti data time series atau data berurutan lainnya.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456C5D92-BCE6-1962-7E18-820D5933031E}"/>
              </a:ext>
            </a:extLst>
          </p:cNvPr>
          <p:cNvSpPr>
            <a:spLocks noGrp="1"/>
          </p:cNvSpPr>
          <p:nvPr>
            <p:ph type="sldNum" sz="quarter" idx="12"/>
          </p:nvPr>
        </p:nvSpPr>
        <p:spPr/>
        <p:txBody>
          <a:bodyPr/>
          <a:lstStyle/>
          <a:p>
            <a:fld id="{BC747D3B-175B-4D47-82BD-C88F3EB3FA46}" type="slidenum">
              <a:rPr lang="id-ID" smtClean="0"/>
              <a:t>41</a:t>
            </a:fld>
            <a:endParaRPr lang="id-ID"/>
          </a:p>
        </p:txBody>
      </p:sp>
    </p:spTree>
    <p:extLst>
      <p:ext uri="{BB962C8B-B14F-4D97-AF65-F5344CB8AC3E}">
        <p14:creationId xmlns:p14="http://schemas.microsoft.com/office/powerpoint/2010/main" val="268067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531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100"/>
            <a:ext cx="12192000" cy="342900"/>
          </a:xfrm>
          <a:prstGeom prst="rect">
            <a:avLst/>
          </a:prstGeom>
        </p:spPr>
      </p:pic>
      <p:sp>
        <p:nvSpPr>
          <p:cNvPr id="4" name="Kotak Teks 3">
            <a:extLst>
              <a:ext uri="{FF2B5EF4-FFF2-40B4-BE49-F238E27FC236}">
                <a16:creationId xmlns:a16="http://schemas.microsoft.com/office/drawing/2014/main" id="{F3CBC15C-C3A8-8DED-F09C-0BEEBEA72A11}"/>
              </a:ext>
            </a:extLst>
          </p:cNvPr>
          <p:cNvSpPr txBox="1"/>
          <p:nvPr/>
        </p:nvSpPr>
        <p:spPr>
          <a:xfrm>
            <a:off x="0" y="765314"/>
            <a:ext cx="11877261" cy="6032421"/>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Pada baris kode tersebut: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LSTM(50)</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menunjukkan bahwa lapisan LSTM memiliki 50 unit neuron. Ini adalah jumlah neuron atau unit yang akan digunakan dalam lapisan LSTM. Jumlah unit ini bisa disesuaikan dengan kompleksitas masalah dan ukuran data yang Anda miliki.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return_sequences=True</a:t>
            </a:r>
            <a:r>
              <a:rPr lang="en-US" sz="1800" kern="100">
                <a:effectLst/>
                <a:latin typeface="Times New Roman" panose="02020603050405020304" pitchFamily="18" charset="0"/>
                <a:ea typeface="Calibri" panose="020F0502020204030204" pitchFamily="34" charset="0"/>
                <a:cs typeface="Arial" panose="020B0604020202020204" pitchFamily="34" charset="0"/>
              </a:rPr>
              <a:t> menandakan bahwa lapisan LSTM akan menghasilkan keluaran untuk setiap waktu atau timestep dalam data sekuensial. Jika return_sequences=False, maka lapisan LSTM hanya akan menghasilkan keluaran untuk timestep terakhir dalam sekuens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input_shape=(x_train.shape[1], 1)</a:t>
            </a:r>
            <a:r>
              <a:rPr lang="en-US" sz="1800" kern="100">
                <a:effectLst/>
                <a:latin typeface="Times New Roman" panose="02020603050405020304" pitchFamily="18" charset="0"/>
                <a:ea typeface="Calibri" panose="020F0502020204030204" pitchFamily="34" charset="0"/>
                <a:cs typeface="Arial" panose="020B0604020202020204" pitchFamily="34" charset="0"/>
              </a:rPr>
              <a:t> mendefinisikan bentuk input data untuk lapisan LSTM. Di sini,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x_train.shape[1]</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panjang dari setiap sekuens atau jumlah fitur dalam setiap timestep, dan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1</a:t>
            </a:r>
            <a:r>
              <a:rPr lang="en-US" sz="1800" kern="100">
                <a:effectLst/>
                <a:latin typeface="Times New Roman" panose="02020603050405020304" pitchFamily="18" charset="0"/>
                <a:ea typeface="Calibri" panose="020F0502020204030204" pitchFamily="34" charset="0"/>
                <a:cs typeface="Arial" panose="020B0604020202020204" pitchFamily="34" charset="0"/>
              </a:rPr>
              <a:t> mengindikasikan bahwa data input memiliki satu dimensi. Dalam kasus ini, kita menggunakan sekuens data berdimensi satu, namun dalam beberapa kasus lain, sekuens data bisa memiliki lebih dari satu dimensi, seperti sekuens data gambar (RGB images) dengan bentuk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panjang, lebar, channel</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3.7.24 Compile The Model</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.compile(</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optimizer</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'adam'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loss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'mean_squared_error’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36575" indent="-179388"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536575" indent="-179388"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model.compile(optimizer='adam', loss='mean_squared_error'),</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mengkompilasi model sequential dalam library Keras sebelum dilakukan proses pelatihan. Proses kompilasi ini menentukan bagaimana model akan melakukan pembelajaran dengan menggunakan fungsi optimisasi dan fungsi kerugian tertentu.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98DC9FE6-1686-802B-5B2F-ECA928E905A9}"/>
              </a:ext>
            </a:extLst>
          </p:cNvPr>
          <p:cNvSpPr>
            <a:spLocks noGrp="1"/>
          </p:cNvSpPr>
          <p:nvPr>
            <p:ph type="sldNum" sz="quarter" idx="12"/>
          </p:nvPr>
        </p:nvSpPr>
        <p:spPr/>
        <p:txBody>
          <a:bodyPr/>
          <a:lstStyle/>
          <a:p>
            <a:fld id="{BC747D3B-175B-4D47-82BD-C88F3EB3FA46}" type="slidenum">
              <a:rPr lang="id-ID" smtClean="0"/>
              <a:t>42</a:t>
            </a:fld>
            <a:endParaRPr lang="id-ID"/>
          </a:p>
        </p:txBody>
      </p:sp>
    </p:spTree>
    <p:extLst>
      <p:ext uri="{BB962C8B-B14F-4D97-AF65-F5344CB8AC3E}">
        <p14:creationId xmlns:p14="http://schemas.microsoft.com/office/powerpoint/2010/main" val="348871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FA8C5F4-2DE9-2CF1-06AD-9708640376F8}"/>
              </a:ext>
            </a:extLst>
          </p:cNvPr>
          <p:cNvSpPr txBox="1"/>
          <p:nvPr/>
        </p:nvSpPr>
        <p:spPr>
          <a:xfrm>
            <a:off x="139148" y="1134838"/>
            <a:ext cx="11464787" cy="4862870"/>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Pada baris kode tersebut: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optimizer='adam'</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menunjukkan bahwa kita akan menggunakan algoritma optimisasi Adam untuk mengoptimalkan model saat dilakukan pelatihan. Adam adalah salah satu algoritma optimisasi yang populer dalam deep learning karena memiliki adaptivitas yang baik dan efisien untuk menemukan minimum global fungsi loss.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loss='mean_squared_error'</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menunjukkan bahwa kita akan menggunakan mean squared error (MSE) sebagai fungsi kerugian (loss function) untuk melatih model. Fungsi MSE sangat cocok untuk tugas regresi, di mana kita ingin meminimalkan selisih kuadrat antara nilai prediksi dan nilai sebenarnya.</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3.7.25 Train The Model</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.fit(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epochs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807/807 [==============================] - 15s 15ms/step - loss: 0.0057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&lt;keras.callbacks.History at 0x2a4a32841f0&gt;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model.fit(x_train, y_train, batch_size=1, epochs=1)</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melatih model sequential yang telah dikompilasi menggunakan data pelatihan x_train dan y_train. Proses pelatihan ini dilakukan selama satu epoch (iterasi) dengan ukuran batch sebesar 1.</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A823B5D0-3B25-1D13-0CBF-7B4769E61EA2}"/>
              </a:ext>
            </a:extLst>
          </p:cNvPr>
          <p:cNvSpPr>
            <a:spLocks noGrp="1"/>
          </p:cNvSpPr>
          <p:nvPr>
            <p:ph type="sldNum" sz="quarter" idx="12"/>
          </p:nvPr>
        </p:nvSpPr>
        <p:spPr/>
        <p:txBody>
          <a:bodyPr/>
          <a:lstStyle/>
          <a:p>
            <a:fld id="{BC747D3B-175B-4D47-82BD-C88F3EB3FA46}" type="slidenum">
              <a:rPr lang="id-ID" smtClean="0"/>
              <a:t>43</a:t>
            </a:fld>
            <a:endParaRPr lang="id-ID"/>
          </a:p>
        </p:txBody>
      </p:sp>
    </p:spTree>
    <p:extLst>
      <p:ext uri="{BB962C8B-B14F-4D97-AF65-F5344CB8AC3E}">
        <p14:creationId xmlns:p14="http://schemas.microsoft.com/office/powerpoint/2010/main" val="3887623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98FF370-9470-08E8-E660-4B933C71CE51}"/>
              </a:ext>
            </a:extLst>
          </p:cNvPr>
          <p:cNvSpPr txBox="1"/>
          <p:nvPr/>
        </p:nvSpPr>
        <p:spPr>
          <a:xfrm>
            <a:off x="349112" y="992595"/>
            <a:ext cx="11493776" cy="5201424"/>
          </a:xfrm>
          <a:prstGeom prst="rect">
            <a:avLst/>
          </a:prstGeom>
          <a:noFill/>
        </p:spPr>
        <p:txBody>
          <a:bodyPr wrap="square">
            <a:spAutoFit/>
          </a:bodyPr>
          <a:lstStyle/>
          <a:p>
            <a:pPr marL="179388" indent="177800"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Pada baris kode tersebut: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adalah data fitur yang digunakan sebagai input untuk melatih model.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y_train adalah data target yang merupakan nilai yang ingin diprediksi oleh model berdasarkan data fitur.</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batch_size=1</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menunjukkan bahwa pelatihan model akan dilakukan dengan satu sampel (data) pada setiap batch. Dalam hal ini, pelatihan dilakukan dengan metode stochastic gradient descent (SGD), di mana model akan diperbarui setiap kali melihat satu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epochs=1</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menunjukkan bahwa proses pelatihan akan berlangsung selama satu epoch (iterasi). Satu epoch berarti seluruh data pelatihan akan dilihat oleh model satu kali dalam proses pelatihan.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indent="-179388"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3.7.2</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Create </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he </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esting </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ata </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test_data</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scaled_data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test_data = scaled_data[training_data_len-60:, :]</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mengambil data uji (test data) dari data skala (scaled_data) setelah data pelatihan (training data) sebelumnya dipisahkan. Dalam konteks pemodelan time series atau data sekuensial, biasanya data uji digunakan untuk menguji performa model yang telah dilatih pada data pelatihan dan melihat sejauh mana model dapat memprediksi data masa depan yang belum pernah dilihat sebelumnya.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BCDF790A-5601-E2A9-D314-B48BB940156B}"/>
              </a:ext>
            </a:extLst>
          </p:cNvPr>
          <p:cNvSpPr>
            <a:spLocks noGrp="1"/>
          </p:cNvSpPr>
          <p:nvPr>
            <p:ph type="sldNum" sz="quarter" idx="12"/>
          </p:nvPr>
        </p:nvSpPr>
        <p:spPr/>
        <p:txBody>
          <a:bodyPr/>
          <a:lstStyle/>
          <a:p>
            <a:fld id="{BC747D3B-175B-4D47-82BD-C88F3EB3FA46}" type="slidenum">
              <a:rPr lang="id-ID" smtClean="0"/>
              <a:t>44</a:t>
            </a:fld>
            <a:endParaRPr lang="id-ID"/>
          </a:p>
        </p:txBody>
      </p:sp>
    </p:spTree>
    <p:extLst>
      <p:ext uri="{BB962C8B-B14F-4D97-AF65-F5344CB8AC3E}">
        <p14:creationId xmlns:p14="http://schemas.microsoft.com/office/powerpoint/2010/main" val="42101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CC0DA22-DE97-50DF-8157-2D4E8F16958C}"/>
              </a:ext>
            </a:extLst>
          </p:cNvPr>
          <p:cNvSpPr txBox="1"/>
          <p:nvPr/>
        </p:nvSpPr>
        <p:spPr>
          <a:xfrm>
            <a:off x="0" y="1026873"/>
            <a:ext cx="11743083" cy="5047536"/>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3.7.27 Create The Data Sets x_test And y_test</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mendefinisikan sebuah list kosong yang akan digunakan untuk menyimpan data uji (test data) pada kasus machine learning atau data yang akan digunakan sebagai fitur (features) dalam model ketika melakukan evaluasi atau prediksi.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y_test = dataset[training_data_len:, :]</a:t>
            </a:r>
            <a:r>
              <a:rPr lang="en-US" kern="100">
                <a:effectLst/>
                <a:latin typeface="Times New Roman" panose="02020603050405020304" pitchFamily="18" charset="0"/>
                <a:ea typeface="Calibri" panose="020F0502020204030204" pitchFamily="34" charset="0"/>
                <a:cs typeface="Arial" panose="020B0604020202020204" pitchFamily="34" charset="0"/>
              </a:rPr>
              <a:t> digunakan untuk memisahkan data uji (test data) dari dataset utuh (biasanya berupa DataFrame) setelah data pelatihan sebelumnya dipisahkan. Dalam konteks machine learning, dataset biasanya dibagi menjadi dua bagian utama: data pelatihan dan data uji.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for i in range(60, len(test_data)):</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mengiterasi melalui data uji (test data) dengan jangkauan indeks dari 60 hingga panjang data uji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len(test_data</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x_test.append(test_data[i-60:i, 0])</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menambahkan data fitur dari data uji (test data) ke dalam list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kern="100">
                <a:effectLst/>
                <a:latin typeface="Times New Roman" panose="02020603050405020304" pitchFamily="18" charset="0"/>
                <a:ea typeface="Calibri" panose="020F0502020204030204" pitchFamily="34" charset="0"/>
                <a:cs typeface="Arial" panose="020B0604020202020204" pitchFamily="34" charset="0"/>
              </a:rPr>
              <a:t>. Dalam banyak kasus machine learning, data fitur harus diatur dengan format yang sesuai sebelum digunakan untuk evaluasi atau prediksi menggunakan model machine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5B566DC-C7B6-EF46-2765-EC3EB145CC48}"/>
              </a:ext>
            </a:extLst>
          </p:cNvPr>
          <p:cNvSpPr>
            <a:spLocks noGrp="1"/>
          </p:cNvSpPr>
          <p:nvPr>
            <p:ph type="sldNum" sz="quarter" idx="12"/>
          </p:nvPr>
        </p:nvSpPr>
        <p:spPr/>
        <p:txBody>
          <a:bodyPr/>
          <a:lstStyle/>
          <a:p>
            <a:fld id="{BC747D3B-175B-4D47-82BD-C88F3EB3FA46}" type="slidenum">
              <a:rPr lang="id-ID" smtClean="0"/>
              <a:t>45</a:t>
            </a:fld>
            <a:endParaRPr lang="id-ID"/>
          </a:p>
        </p:txBody>
      </p:sp>
    </p:spTree>
    <p:extLst>
      <p:ext uri="{BB962C8B-B14F-4D97-AF65-F5344CB8AC3E}">
        <p14:creationId xmlns:p14="http://schemas.microsoft.com/office/powerpoint/2010/main" val="2114731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DCC68F1F-AD73-3BC7-F906-5F85A2012A8E}"/>
              </a:ext>
            </a:extLst>
          </p:cNvPr>
          <p:cNvSpPr txBox="1"/>
          <p:nvPr/>
        </p:nvSpPr>
        <p:spPr>
          <a:xfrm>
            <a:off x="0" y="894522"/>
            <a:ext cx="11897139" cy="5078313"/>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3.7.28 Convert The Data To A Numpy Array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x_test=np.array(x_test</a:t>
            </a:r>
            <a:r>
              <a:rPr lang="en-US" sz="1800" kern="100">
                <a:effectLst/>
                <a:latin typeface="Consolas" panose="020B0609020204030204" pitchFamily="49" charset="0"/>
                <a:ea typeface="Calibri" panose="020F0502020204030204" pitchFamily="34" charset="0"/>
                <a:cs typeface="Times New Roman" panose="02020603050405020304" pitchFamily="18" charset="0"/>
              </a:rPr>
              <a: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mengubah list x_test yang berisi sekuens data fitur dari data uji menjadi array numpy. Transformasi ini diperlukan untuk memastikan data fitur memiliki bentuk (shape) yang sesuai dengan model machine learning yang telah dilatih menggunakan data pelatihan (x_train).</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3.7.29 Reshape</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.reshape(</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x_test=np.reshape(x_test,(x_test.shape[0],x_test.shape[1],1))</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mengubah bentuk (shape) dari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menjadi bentuk yang sesuai dengan input yang diperlukan oleh model sequential, terutama ketika menggunakan lapisan LSTM atau lapisan rekuren lainnya dalam Keras.</a:t>
            </a:r>
          </a:p>
          <a:p>
            <a:pPr marL="357187" lvl="0"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6E22AF8B-2DFB-8729-52AE-72A86128705B}"/>
              </a:ext>
            </a:extLst>
          </p:cNvPr>
          <p:cNvSpPr>
            <a:spLocks noGrp="1"/>
          </p:cNvSpPr>
          <p:nvPr>
            <p:ph type="sldNum" sz="quarter" idx="12"/>
          </p:nvPr>
        </p:nvSpPr>
        <p:spPr/>
        <p:txBody>
          <a:bodyPr/>
          <a:lstStyle/>
          <a:p>
            <a:fld id="{BC747D3B-175B-4D47-82BD-C88F3EB3FA46}" type="slidenum">
              <a:rPr lang="id-ID" smtClean="0"/>
              <a:t>46</a:t>
            </a:fld>
            <a:endParaRPr lang="id-ID"/>
          </a:p>
        </p:txBody>
      </p:sp>
    </p:spTree>
    <p:extLst>
      <p:ext uri="{BB962C8B-B14F-4D97-AF65-F5344CB8AC3E}">
        <p14:creationId xmlns:p14="http://schemas.microsoft.com/office/powerpoint/2010/main" val="141604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536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14B96082-BF6B-6FA7-727A-1130EE072FF9}"/>
              </a:ext>
            </a:extLst>
          </p:cNvPr>
          <p:cNvSpPr txBox="1"/>
          <p:nvPr/>
        </p:nvSpPr>
        <p:spPr>
          <a:xfrm>
            <a:off x="0" y="1008946"/>
            <a:ext cx="11708296" cy="5262979"/>
          </a:xfrm>
          <a:prstGeom prst="rect">
            <a:avLst/>
          </a:prstGeom>
          <a:noFill/>
        </p:spPr>
        <p:txBody>
          <a:bodyPr wrap="square">
            <a:spAutoFit/>
          </a:bodyPr>
          <a:lstStyle/>
          <a:p>
            <a:pPr marL="301625"/>
            <a:r>
              <a:rPr lang="en-US" b="1" kern="100">
                <a:effectLst/>
                <a:latin typeface="Times New Roman" panose="02020603050405020304" pitchFamily="18" charset="0"/>
                <a:ea typeface="Calibri" panose="020F0502020204030204" pitchFamily="34" charset="0"/>
                <a:cs typeface="Arial" panose="020B0604020202020204" pitchFamily="34" charset="0"/>
              </a:rPr>
              <a:t>3.7.30 Get The Models Predicted Price Values</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.predict(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inverse_transform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8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7/7 [==============================] - 1s 12ms/step</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predictions=model.predict(x_test),</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melakukan prediksi pada data fitur x_test menggunakan model sequential yang telah dilatih sebelumnya.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predictions=scaler.inverse_transform(predictions),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mengubah kembali prediksi yang telah dilakukan pada data fitur yang telah dinormalisasi (scaled) ke dalam skala aslinya sebelum dinormalisasi. Langkah ini diperlukan karena sebelum dilakukan pelatihan model, data fitur dan data target biasanya akan dinormalisasi untuk memastikan bahwa semua fitur memiliki rentang yang seragam, yang dapat membantu proses pelatihan model.</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en-US" b="1"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3.7.31 Get The Root Mean Squared Error (RMSE)</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rmse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.sqrt(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.mean((</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EC54654C-059D-1A59-9F40-B5A18538911A}"/>
              </a:ext>
            </a:extLst>
          </p:cNvPr>
          <p:cNvSpPr>
            <a:spLocks noGrp="1"/>
          </p:cNvSpPr>
          <p:nvPr>
            <p:ph type="sldNum" sz="quarter" idx="12"/>
          </p:nvPr>
        </p:nvSpPr>
        <p:spPr/>
        <p:txBody>
          <a:bodyPr/>
          <a:lstStyle/>
          <a:p>
            <a:fld id="{BC747D3B-175B-4D47-82BD-C88F3EB3FA46}" type="slidenum">
              <a:rPr lang="id-ID" smtClean="0"/>
              <a:t>47</a:t>
            </a:fld>
            <a:endParaRPr lang="id-ID"/>
          </a:p>
        </p:txBody>
      </p:sp>
    </p:spTree>
    <p:extLst>
      <p:ext uri="{BB962C8B-B14F-4D97-AF65-F5344CB8AC3E}">
        <p14:creationId xmlns:p14="http://schemas.microsoft.com/office/powerpoint/2010/main" val="164662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AF41FF8-B1FD-05E9-84B2-67A18811E524}"/>
              </a:ext>
            </a:extLst>
          </p:cNvPr>
          <p:cNvSpPr txBox="1"/>
          <p:nvPr/>
        </p:nvSpPr>
        <p:spPr>
          <a:xfrm>
            <a:off x="0" y="1192695"/>
            <a:ext cx="11842474" cy="5078313"/>
          </a:xfrm>
          <a:prstGeom prst="rect">
            <a:avLst/>
          </a:prstGeom>
          <a:noFill/>
        </p:spPr>
        <p:txBody>
          <a:bodyPr wrap="square">
            <a:spAutoFit/>
          </a:bodyPr>
          <a:lstStyle/>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predictions=scaler.inverse_transform(predictions),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mengubah kembali prediksi yang telah dilakukan pada data fitur yang telah dinormalisasi (scaled) ke dalam skala aslinya sebelum dinormalisasi. Langkah ini diperlukan karena sebelum dilakukan pelatihan model, data fitur dan data target biasanya akan dinormalisasi untuk memastikan bahwa semua fitur memiliki rentang yang seragam, yang dapat membantu proses pelatihan model.</a:t>
            </a:r>
          </a:p>
          <a:p>
            <a:pPr marL="357187" lvl="0"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3.7.32 Print RMSE</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endParaRPr lang="en-US" sz="18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8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rmse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8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233.14250210648245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2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RMSE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Root Mean Squared Error</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mengukur seberapa baik model prediksi dalam memprediksi nilai target atau label yang sebenarnya pada data uji. Metrik evaluasi ini sangat umum digunakan dalam tugas regresi di bidang machine learning. RMSE memberikan gambaran tentang tingkat kesalahan prediksi model dalam satuan yang sama dengan variabel target.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FB8E9EF2-E532-824A-6270-612FB7279819}"/>
              </a:ext>
            </a:extLst>
          </p:cNvPr>
          <p:cNvSpPr>
            <a:spLocks noGrp="1"/>
          </p:cNvSpPr>
          <p:nvPr>
            <p:ph type="sldNum" sz="quarter" idx="12"/>
          </p:nvPr>
        </p:nvSpPr>
        <p:spPr/>
        <p:txBody>
          <a:bodyPr/>
          <a:lstStyle/>
          <a:p>
            <a:fld id="{BC747D3B-175B-4D47-82BD-C88F3EB3FA46}" type="slidenum">
              <a:rPr lang="id-ID" smtClean="0"/>
              <a:t>48</a:t>
            </a:fld>
            <a:endParaRPr lang="id-ID"/>
          </a:p>
        </p:txBody>
      </p:sp>
    </p:spTree>
    <p:extLst>
      <p:ext uri="{BB962C8B-B14F-4D97-AF65-F5344CB8AC3E}">
        <p14:creationId xmlns:p14="http://schemas.microsoft.com/office/powerpoint/2010/main" val="2611581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927AA38-4AFF-9B9C-A1DA-C2F136938B43}"/>
              </a:ext>
            </a:extLst>
          </p:cNvPr>
          <p:cNvSpPr txBox="1"/>
          <p:nvPr/>
        </p:nvSpPr>
        <p:spPr>
          <a:xfrm>
            <a:off x="193812" y="1189929"/>
            <a:ext cx="11569149" cy="4801314"/>
          </a:xfrm>
          <a:prstGeom prst="rect">
            <a:avLst/>
          </a:prstGeom>
          <a:noFill/>
        </p:spPr>
        <p:txBody>
          <a:bodyPr wrap="square">
            <a:spAutoFit/>
          </a:bodyPr>
          <a:lstStyle/>
          <a:p>
            <a:pPr marL="180340" indent="-180340"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Manfaat RMSE adalah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Evaluasi Performa Model: RMSE membantu kita dalam mengevaluasi performa model prediksi. Semakin kecil nilai RMSE, semakin baik model dalam memprediksi nilai target yang sebenarnya pada data uji.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Pembanding Model: RMSE memungkinkan kita untuk membandingkan performa beberapa model yang berbeda dalam tugas regresi. Model dengan RMSE yang lebih rendah akan dianggap lebih baik dalam memprediksi nilai target.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Mengidentifikasi Kesalahan: RMSE memberikan informasi tentang kesalahan prediksi yang dibuat oleh model. Dengan mengevaluasi nilai RMSE, kita dapat mengidentifikasi data di mana model cenderung memberikan prediksi yang lebih buruk, sehingga dapat membantu dalam melakukan perbaikan atau penyesuaian.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Pengoptimalan Model: Dalam beberapa kasus, RMSE digunakan sebagai fungsi objektif (objective function) yang ingin dioptimalkan saat melatih model. Tujuan pelatihan adalah untuk mencari parameter model yang dapat menghasilkan nilai RMSE sekecil mungkin.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Interpretasi Hasil: Nilai RMSE yang lebih kecil membuat hasil prediksi lebih mudah diinterpretasikan. Misalnya, jika kita menggunakan RMSE dalam tugas prediksi harga rumah, maka RMSE akan memberikan gambaran tentang sejauh mana model memprediksi harga rumah dengan baik atau tidak.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Secara keseluruhan, RMSE adalah metrik penting yang digunakan untuk memahami seberapa baik model regresi dalam memprediksi nilai target pada data uji dan membantu kita membuat keputusan tentang performa model dan peningkatan yang mungkin diperlukan.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36EE4E21-5BB4-594C-76FF-06567F2B4C6C}"/>
              </a:ext>
            </a:extLst>
          </p:cNvPr>
          <p:cNvSpPr>
            <a:spLocks noGrp="1"/>
          </p:cNvSpPr>
          <p:nvPr>
            <p:ph type="sldNum" sz="quarter" idx="12"/>
          </p:nvPr>
        </p:nvSpPr>
        <p:spPr/>
        <p:txBody>
          <a:bodyPr/>
          <a:lstStyle/>
          <a:p>
            <a:fld id="{BC747D3B-175B-4D47-82BD-C88F3EB3FA46}" type="slidenum">
              <a:rPr lang="id-ID" smtClean="0"/>
              <a:t>49</a:t>
            </a:fld>
            <a:endParaRPr lang="id-ID"/>
          </a:p>
        </p:txBody>
      </p:sp>
    </p:spTree>
    <p:extLst>
      <p:ext uri="{BB962C8B-B14F-4D97-AF65-F5344CB8AC3E}">
        <p14:creationId xmlns:p14="http://schemas.microsoft.com/office/powerpoint/2010/main" val="215597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12732FC8-EBC8-70CD-A41E-2A3FC043D32E}"/>
              </a:ext>
            </a:extLst>
          </p:cNvPr>
          <p:cNvSpPr txBox="1"/>
          <p:nvPr/>
        </p:nvSpPr>
        <p:spPr>
          <a:xfrm>
            <a:off x="311603" y="943945"/>
            <a:ext cx="11568793" cy="2308324"/>
          </a:xfrm>
          <a:prstGeom prst="rect">
            <a:avLst/>
          </a:prstGeom>
          <a:noFill/>
        </p:spPr>
        <p:txBody>
          <a:bodyPr wrap="square">
            <a:spAutoFit/>
          </a:bodyPr>
          <a:lstStyle/>
          <a:p>
            <a:pPr algn="just"/>
            <a:r>
              <a:rPr lang="en-US" sz="1800" kern="100">
                <a:effectLst/>
                <a:latin typeface="Times New Roman" panose="02020603050405020304" pitchFamily="18" charset="0"/>
                <a:ea typeface="Calibri" panose="020F0502020204030204" pitchFamily="34" charset="0"/>
                <a:cs typeface="Arial" panose="020B0604020202020204" pitchFamily="34" charset="0"/>
              </a:rPr>
              <a:t>Tapi informasi tersebut berasal dari serangkaian kalimat yang membentuk satu cerita utuh. Pada kenyataannya, kita tidak dapat memproses informasi yang utuh hanya dari satu bagian teks saja. Namun, kita kita harus membaca setiap rangkaian teks yang ada di dalam cerita tersebut untuk memperoleh informasi.</a:t>
            </a:r>
          </a:p>
          <a:p>
            <a:pPr algn="just"/>
            <a:r>
              <a:rPr lang="en-US" sz="1800" kern="100">
                <a:effectLst/>
                <a:latin typeface="Times New Roman" panose="02020603050405020304" pitchFamily="18" charset="0"/>
                <a:ea typeface="Calibri" panose="020F0502020204030204" pitchFamily="34" charset="0"/>
                <a:cs typeface="Arial" panose="020B0604020202020204" pitchFamily="34" charset="0"/>
              </a:rPr>
              <a:t>Contoh lain pada saat kita menonton sebuah film. Informasi dari film tersebut kita dapatkan utuh jika kita menyaksikan setiap detik dari film tersebut. Atau dalam sebuah percakapan, informasi kita dapatkan dan serangkaian suara dari pembicara dari detik demi detik. Ketiga contoh tersebut merupakan contoh data yang bersifat sekuensial. Antara data sebelumnya dan data setelahnya terdapat keterhubungan yang rangkaiannya membentuk sebuah informasi.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endParaRPr lang="id-ID"/>
          </a:p>
        </p:txBody>
      </p:sp>
      <p:sp>
        <p:nvSpPr>
          <p:cNvPr id="7" name="Kotak Teks 6">
            <a:extLst>
              <a:ext uri="{FF2B5EF4-FFF2-40B4-BE49-F238E27FC236}">
                <a16:creationId xmlns:a16="http://schemas.microsoft.com/office/drawing/2014/main" id="{0CC0A6C0-A379-BCA0-6508-47E535CC82AF}"/>
              </a:ext>
            </a:extLst>
          </p:cNvPr>
          <p:cNvSpPr txBox="1"/>
          <p:nvPr/>
        </p:nvSpPr>
        <p:spPr>
          <a:xfrm>
            <a:off x="1361" y="2882000"/>
            <a:ext cx="6094638" cy="463397"/>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 Rumusan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1C5B5686-1160-523C-7C94-421CDF622249}"/>
              </a:ext>
            </a:extLst>
          </p:cNvPr>
          <p:cNvSpPr txBox="1"/>
          <p:nvPr/>
        </p:nvSpPr>
        <p:spPr>
          <a:xfrm>
            <a:off x="0" y="3429000"/>
            <a:ext cx="11880396" cy="2308324"/>
          </a:xfrm>
          <a:prstGeom prst="rect">
            <a:avLst/>
          </a:prstGeom>
          <a:noFill/>
        </p:spPr>
        <p:txBody>
          <a:bodyPr wrap="square">
            <a:spAutoFit/>
          </a:bodyPr>
          <a:lstStyle/>
          <a:p>
            <a:pPr marL="301625" algn="just">
              <a:tabLst>
                <a:tab pos="4772025" algn="l"/>
              </a:tabLst>
            </a:pPr>
            <a:r>
              <a:rPr lang="id-ID" kern="100">
                <a:effectLst/>
                <a:latin typeface="Times New Roman" panose="02020603050405020304" pitchFamily="18" charset="0"/>
                <a:ea typeface="Calibri" panose="020F0502020204030204" pitchFamily="34" charset="0"/>
                <a:cs typeface="Arial" panose="020B0604020202020204" pitchFamily="34" charset="0"/>
              </a:rPr>
              <a:t>Dengan melihat latar belakang masalah yang telah dikemukakan maka, beberapa masalah yang dapat penulis rumuskan dan akan dibahas dalam laporan ini adalah:</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kern="100">
                <a:effectLst/>
                <a:latin typeface="Times New Roman" panose="02020603050405020304" pitchFamily="18" charset="0"/>
                <a:ea typeface="Calibri" panose="020F0502020204030204" pitchFamily="34" charset="0"/>
                <a:cs typeface="Arial" panose="020B0604020202020204" pitchFamily="34" charset="0"/>
              </a:rPr>
              <a:t>1. Apakah  </a:t>
            </a:r>
            <a:r>
              <a:rPr lang="en-US" kern="100">
                <a:effectLst/>
                <a:latin typeface="Times New Roman" panose="02020603050405020304" pitchFamily="18" charset="0"/>
                <a:ea typeface="Calibri" panose="020F0502020204030204" pitchFamily="34" charset="0"/>
                <a:cs typeface="Arial" panose="020B0604020202020204" pitchFamily="34" charset="0"/>
              </a:rPr>
              <a:t>ide dasar dan motivasi Recurrent Neural Network itu</a:t>
            </a:r>
            <a:r>
              <a:rPr lang="id-ID"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kern="100">
                <a:effectLst/>
                <a:latin typeface="Times New Roman" panose="02020603050405020304" pitchFamily="18" charset="0"/>
                <a:ea typeface="Calibri" panose="020F0502020204030204" pitchFamily="34" charset="0"/>
                <a:cs typeface="Arial" panose="020B0604020202020204" pitchFamily="34" charset="0"/>
              </a:rPr>
              <a:t>2. Apakah </a:t>
            </a:r>
            <a:r>
              <a:rPr lang="en-US" kern="100">
                <a:effectLst/>
                <a:latin typeface="Times New Roman" panose="02020603050405020304" pitchFamily="18" charset="0"/>
                <a:ea typeface="Calibri" panose="020F0502020204030204" pitchFamily="34" charset="0"/>
                <a:cs typeface="Arial" panose="020B0604020202020204" pitchFamily="34" charset="0"/>
              </a:rPr>
              <a:t>arsitektur Recurrent Neural Network itu</a:t>
            </a:r>
            <a:r>
              <a:rPr lang="id-ID"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kern="100">
                <a:effectLst/>
                <a:latin typeface="Times New Roman" panose="02020603050405020304" pitchFamily="18" charset="0"/>
                <a:ea typeface="Calibri" panose="020F0502020204030204" pitchFamily="34" charset="0"/>
                <a:cs typeface="Arial" panose="020B0604020202020204" pitchFamily="34" charset="0"/>
              </a:rPr>
              <a:t>3. </a:t>
            </a:r>
            <a:r>
              <a:rPr lang="en-US" kern="100">
                <a:effectLst/>
                <a:latin typeface="Times New Roman" panose="02020603050405020304" pitchFamily="18" charset="0"/>
                <a:ea typeface="Calibri" panose="020F0502020204030204" pitchFamily="34" charset="0"/>
                <a:cs typeface="Arial" panose="020B0604020202020204" pitchFamily="34" charset="0"/>
              </a:rPr>
              <a:t>Bagaimana formulasi perhitungan Recurrent Neural Network </a:t>
            </a:r>
            <a:r>
              <a:rPr lang="id-ID"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Times New Roman" panose="02020603050405020304" pitchFamily="18" charset="0"/>
                <a:ea typeface="Calibri" panose="020F0502020204030204" pitchFamily="34" charset="0"/>
                <a:cs typeface="Arial" panose="020B0604020202020204" pitchFamily="34" charset="0"/>
              </a:rPr>
              <a:t>4. Apakah algoritma pembelajaran yang digunakan pada Recurrent Neural Network?</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Times New Roman" panose="02020603050405020304" pitchFamily="18" charset="0"/>
                <a:ea typeface="Calibri" panose="020F0502020204030204" pitchFamily="34" charset="0"/>
                <a:cs typeface="Arial" panose="020B0604020202020204" pitchFamily="34" charset="0"/>
              </a:rPr>
              <a:t>5. Apakah Recurrent Neural Network data sekuens itu?</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Times New Roman" panose="02020603050405020304" pitchFamily="18" charset="0"/>
                <a:ea typeface="Calibri" panose="020F0502020204030204" pitchFamily="34" charset="0"/>
                <a:cs typeface="Arial" panose="020B0604020202020204" pitchFamily="34" charset="0"/>
              </a:rPr>
              <a:t>6. Apakah Short-Term Memory itu?</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C4519555-9034-DE09-2982-72C918FD2E9B}"/>
              </a:ext>
            </a:extLst>
          </p:cNvPr>
          <p:cNvSpPr>
            <a:spLocks noGrp="1"/>
          </p:cNvSpPr>
          <p:nvPr>
            <p:ph type="sldNum" sz="quarter" idx="12"/>
          </p:nvPr>
        </p:nvSpPr>
        <p:spPr/>
        <p:txBody>
          <a:bodyPr/>
          <a:lstStyle/>
          <a:p>
            <a:fld id="{BC747D3B-175B-4D47-82BD-C88F3EB3FA46}" type="slidenum">
              <a:rPr lang="id-ID" smtClean="0"/>
              <a:t>5</a:t>
            </a:fld>
            <a:endParaRPr lang="id-ID"/>
          </a:p>
        </p:txBody>
      </p:sp>
    </p:spTree>
    <p:extLst>
      <p:ext uri="{BB962C8B-B14F-4D97-AF65-F5344CB8AC3E}">
        <p14:creationId xmlns:p14="http://schemas.microsoft.com/office/powerpoint/2010/main" val="2473366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214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05160"/>
            <a:ext cx="12192000" cy="352839"/>
          </a:xfrm>
          <a:prstGeom prst="rect">
            <a:avLst/>
          </a:prstGeom>
        </p:spPr>
      </p:pic>
      <p:sp>
        <p:nvSpPr>
          <p:cNvPr id="7" name="Kotak Teks 6">
            <a:extLst>
              <a:ext uri="{FF2B5EF4-FFF2-40B4-BE49-F238E27FC236}">
                <a16:creationId xmlns:a16="http://schemas.microsoft.com/office/drawing/2014/main" id="{24DD8FF0-B4FE-5BFC-F650-E674E44F0173}"/>
              </a:ext>
            </a:extLst>
          </p:cNvPr>
          <p:cNvSpPr txBox="1"/>
          <p:nvPr/>
        </p:nvSpPr>
        <p:spPr>
          <a:xfrm>
            <a:off x="104360" y="712634"/>
            <a:ext cx="11648661" cy="6078587"/>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3.7.33 Train Prediction Dataset</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8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C:\Users\hendr\AppData\Local\Temp\ipykernel_13352\3270863671.py:4: SettingWithCopyWarning: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 value is trying to be set on a copy of a slice from a DataFrame.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Try using .loc[row_indexer,col_indexer] = value instead</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See the caveats in the documentation: </a:t>
            </a:r>
            <a:r>
              <a:rPr lang="id-ID" sz="1200" kern="0">
                <a:solidFill>
                  <a:srgbClr val="296EAA"/>
                </a:solidFill>
                <a:effectLst/>
                <a:latin typeface="Courier New" panose="02070309020205020404" pitchFamily="49" charset="0"/>
                <a:ea typeface="Times New Roman" panose="02020603050405020304" pitchFamily="18" charset="0"/>
                <a:cs typeface="Arial" panose="020B0604020202020204" pitchFamily="34" charset="0"/>
                <a:hlinkClick r:id="rId4"/>
              </a:rPr>
              <a:t>https://pandas.pydata.org/pandas-docs/stable/user_guide/indexing.html#returning-a-view-versus-a-copy</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valid['Predictions']=predictions</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2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268288"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en-US" kern="100">
              <a:latin typeface="Calibri" panose="020F0502020204030204" pitchFamily="34" charset="0"/>
              <a:ea typeface="Calibri" panose="020F0502020204030204" pitchFamily="34" charset="0"/>
              <a:cs typeface="Arial" panose="020B0604020202020204" pitchFamily="34" charset="0"/>
            </a:endParaRPr>
          </a:p>
          <a:p>
            <a:pPr marL="536575"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train=data[:training_data_len]</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memisahkan data pelatihan dari dataset utuh (data). Lebih tepatnya, ini akan mengambil sejumlah baris data dari awal dataset hingga indeks training_data_len-1, yang akan digunakan sebagai data pelatihan.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valid=data[training_data_len:]</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memisahkan data validasi dari dataset utuh (data). Lebih tepatnya, ini akan mengambil sejumlah baris data mulai dari indeks training_data_len hingga akhir dataset, yang akan digunakan sebagai data validasi.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valid['Predictions']=predictions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menambahkan kolom baru dengan nama 'Predictions' ke dalam dataframe ‘</a:t>
            </a:r>
            <a:r>
              <a:rPr lang="en-US" kern="100">
                <a:effectLst/>
                <a:latin typeface="Consolas" panose="020B0609020204030204" pitchFamily="49" charset="0"/>
                <a:ea typeface="Calibri" panose="020F0502020204030204" pitchFamily="34" charset="0"/>
                <a:cs typeface="Times New Roman" panose="02020603050405020304" pitchFamily="18" charset="0"/>
              </a:rPr>
              <a:t>valid’</a:t>
            </a:r>
            <a:r>
              <a:rPr lang="en-US" kern="100">
                <a:effectLst/>
                <a:latin typeface="Times New Roman" panose="02020603050405020304" pitchFamily="18" charset="0"/>
                <a:ea typeface="Calibri" panose="020F0502020204030204" pitchFamily="34" charset="0"/>
                <a:cs typeface="Arial" panose="020B0604020202020204" pitchFamily="34" charset="0"/>
              </a:rPr>
              <a:t>, dan mengisi kolom tersebut dengan nilai prediksi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predictions’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yang telah dihasilkan oleh model.</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A98CB815-2163-7CED-F80D-C5E8384197D2}"/>
              </a:ext>
            </a:extLst>
          </p:cNvPr>
          <p:cNvSpPr>
            <a:spLocks noGrp="1"/>
          </p:cNvSpPr>
          <p:nvPr>
            <p:ph type="sldNum" sz="quarter" idx="12"/>
          </p:nvPr>
        </p:nvSpPr>
        <p:spPr/>
        <p:txBody>
          <a:bodyPr/>
          <a:lstStyle/>
          <a:p>
            <a:fld id="{BC747D3B-175B-4D47-82BD-C88F3EB3FA46}" type="slidenum">
              <a:rPr lang="id-ID" smtClean="0"/>
              <a:t>50</a:t>
            </a:fld>
            <a:endParaRPr lang="id-ID"/>
          </a:p>
        </p:txBody>
      </p:sp>
    </p:spTree>
    <p:extLst>
      <p:ext uri="{BB962C8B-B14F-4D97-AF65-F5344CB8AC3E}">
        <p14:creationId xmlns:p14="http://schemas.microsoft.com/office/powerpoint/2010/main" val="1707235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84E847A9-7A4B-01C9-2E6C-86A394AB88B2}"/>
              </a:ext>
            </a:extLst>
          </p:cNvPr>
          <p:cNvSpPr txBox="1"/>
          <p:nvPr/>
        </p:nvSpPr>
        <p:spPr>
          <a:xfrm>
            <a:off x="64605" y="894522"/>
            <a:ext cx="11703326" cy="3477875"/>
          </a:xfrm>
          <a:prstGeom prst="rect">
            <a:avLst/>
          </a:prstGeom>
          <a:noFill/>
        </p:spPr>
        <p:txBody>
          <a:bodyPr wrap="square">
            <a:spAutoFit/>
          </a:bodyPr>
          <a:lstStyle/>
          <a:p>
            <a:pPr marL="587375" indent="-285750"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banyak kasus, setelah model dilatih dan menghasilkan prediksi pada data validasi, kita ingin menyimpan hasil prediksi tersebut sebagai kolom baru di dataframe validasi. Hal ini berguna untuk membandingkan nilai prediksi dengan nilai sebenarnya dan melakukan analisis lebih lanjut terhadap performa model.</a:t>
            </a:r>
            <a:endParaRPr lang="en-US" b="1"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endParaRPr lang="en-US" b="1" kern="100">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3.7.34 Visualize The Data</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figure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figsize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16</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'Date'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fontsize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 Price RP(Rp)'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fontsize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legend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loc</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'lower right'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show</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9CE1BAC-4690-E7BD-4DEF-AAB3F1E44CC6}"/>
              </a:ext>
            </a:extLst>
          </p:cNvPr>
          <p:cNvSpPr>
            <a:spLocks noGrp="1"/>
          </p:cNvSpPr>
          <p:nvPr>
            <p:ph type="sldNum" sz="quarter" idx="12"/>
          </p:nvPr>
        </p:nvSpPr>
        <p:spPr/>
        <p:txBody>
          <a:bodyPr/>
          <a:lstStyle/>
          <a:p>
            <a:fld id="{BC747D3B-175B-4D47-82BD-C88F3EB3FA46}" type="slidenum">
              <a:rPr lang="id-ID" smtClean="0"/>
              <a:t>51</a:t>
            </a:fld>
            <a:endParaRPr lang="id-ID"/>
          </a:p>
        </p:txBody>
      </p:sp>
    </p:spTree>
    <p:extLst>
      <p:ext uri="{BB962C8B-B14F-4D97-AF65-F5344CB8AC3E}">
        <p14:creationId xmlns:p14="http://schemas.microsoft.com/office/powerpoint/2010/main" val="1015227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a:extLst>
              <a:ext uri="{FF2B5EF4-FFF2-40B4-BE49-F238E27FC236}">
                <a16:creationId xmlns:a16="http://schemas.microsoft.com/office/drawing/2014/main" id="{A4F3CCC5-5A4C-F766-0AA2-EC125E6AA26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8510" y="929605"/>
            <a:ext cx="9954980" cy="4998790"/>
          </a:xfrm>
          <a:prstGeom prst="rect">
            <a:avLst/>
          </a:prstGeom>
          <a:noFill/>
          <a:ln>
            <a:noFill/>
          </a:ln>
        </p:spPr>
      </p:pic>
      <p:sp>
        <p:nvSpPr>
          <p:cNvPr id="4" name="Tampungan Nomor Slide 3">
            <a:extLst>
              <a:ext uri="{FF2B5EF4-FFF2-40B4-BE49-F238E27FC236}">
                <a16:creationId xmlns:a16="http://schemas.microsoft.com/office/drawing/2014/main" id="{3B3EA78D-5A14-358B-A431-DF6B5F8491B3}"/>
              </a:ext>
            </a:extLst>
          </p:cNvPr>
          <p:cNvSpPr>
            <a:spLocks noGrp="1"/>
          </p:cNvSpPr>
          <p:nvPr>
            <p:ph type="sldNum" sz="quarter" idx="12"/>
          </p:nvPr>
        </p:nvSpPr>
        <p:spPr/>
        <p:txBody>
          <a:bodyPr/>
          <a:lstStyle/>
          <a:p>
            <a:fld id="{BC747D3B-175B-4D47-82BD-C88F3EB3FA46}" type="slidenum">
              <a:rPr lang="id-ID" smtClean="0"/>
              <a:t>52</a:t>
            </a:fld>
            <a:endParaRPr lang="id-ID"/>
          </a:p>
        </p:txBody>
      </p:sp>
    </p:spTree>
    <p:extLst>
      <p:ext uri="{BB962C8B-B14F-4D97-AF65-F5344CB8AC3E}">
        <p14:creationId xmlns:p14="http://schemas.microsoft.com/office/powerpoint/2010/main" val="1925376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9BCF502-DEE2-2407-0859-C968B7BBD783}"/>
              </a:ext>
            </a:extLst>
          </p:cNvPr>
          <p:cNvSpPr txBox="1"/>
          <p:nvPr/>
        </p:nvSpPr>
        <p:spPr>
          <a:xfrm>
            <a:off x="182218" y="1256585"/>
            <a:ext cx="11421718" cy="4524315"/>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plt.figure(figsize=(16,8))</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mengatur ukuran (dimensi) dari gambar (plot) yang akan digambarkan dengan menggunakan library matplotlib. Fungsi ini memungkinkan kita untuk mengontrol ukuran dari plot yang dihasilkan, sehingga kita dapat dengan mudah menyesuaikannya sesuai dengan kebutuhan tampilan grafik yang diinginkan.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plt.title('Model')</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menambahkan judul (title) pada plot yang dihasilkan menggunakan library matplotlib. Judul berfungsi untuk memberikan informasi singkat tentang isi atau maksud dari plot yang ditampilkan.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plt.xlabel('Date', fontsize=18)</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menambahkan label pada sumbu x (horizontal) dari plot yang dihasilkan menggunakan library matplotlib. Label sumbu x memberikan informasi tentang variabel atau data apa yang ditampilkan dalam sumbu x.</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plt.ylabel('Close Price RP(Rp)', fontsize=18)</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menambahkan label pada sumbu y (vertikal) dari plot yang dihasilkan menggunakan library matplotlib. Label sumbu y memberikan informasi tentang variabel atau data apa yang ditampilkan dalam sumbu 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plt.plot(train['Close'])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menggambar garis plot dari data harga penutupan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data pelatihan (train). Fungsi ini akan menampilkan perubahan harga penutupan dari waktu ke waktu, membentuk garis grafik yang terhubung antara titik-titik data harga penutupan.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285B6B4B-C1E3-CB20-BC99-9CBC7E2CE725}"/>
              </a:ext>
            </a:extLst>
          </p:cNvPr>
          <p:cNvSpPr>
            <a:spLocks noGrp="1"/>
          </p:cNvSpPr>
          <p:nvPr>
            <p:ph type="sldNum" sz="quarter" idx="12"/>
          </p:nvPr>
        </p:nvSpPr>
        <p:spPr/>
        <p:txBody>
          <a:bodyPr/>
          <a:lstStyle/>
          <a:p>
            <a:fld id="{BC747D3B-175B-4D47-82BD-C88F3EB3FA46}" type="slidenum">
              <a:rPr lang="id-ID" smtClean="0"/>
              <a:t>53</a:t>
            </a:fld>
            <a:endParaRPr lang="id-ID"/>
          </a:p>
        </p:txBody>
      </p:sp>
    </p:spTree>
    <p:extLst>
      <p:ext uri="{BB962C8B-B14F-4D97-AF65-F5344CB8AC3E}">
        <p14:creationId xmlns:p14="http://schemas.microsoft.com/office/powerpoint/2010/main" val="3548724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7E3CB27-AEF0-8E1D-4487-81A9AF718450}"/>
              </a:ext>
            </a:extLst>
          </p:cNvPr>
          <p:cNvSpPr txBox="1"/>
          <p:nvPr/>
        </p:nvSpPr>
        <p:spPr>
          <a:xfrm>
            <a:off x="188843" y="1153698"/>
            <a:ext cx="11464787" cy="3883114"/>
          </a:xfrm>
          <a:prstGeom prst="rect">
            <a:avLst/>
          </a:prstGeom>
          <a:noFill/>
        </p:spPr>
        <p:txBody>
          <a:bodyPr wrap="square">
            <a:spAutoFit/>
          </a:bodyPr>
          <a:lstStyle/>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plt.plot(valid[['Close','Predictions’]]),</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menggambar garis plot dari data harga penutupan (Close) pada data validasi (valid) dan data prediksi (Predictions) yang dihasilkan oleh model. Fungsi ini akan menampilkan dua garis grafik yang terhubung antara titik-titik data harga penutupan dan prediksi.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plt.legend(['Train','Val','Predictions'], loc='lower right')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menambahkan legenda (legend) pada plot yang dihasilkan menggunakan library matplotlib. Legenda berfungsi untuk memberikan keterangan atau label yang mengidentifikasi berbagai elemen atau garis plot yang ada dalam grafik.</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plt.show(),</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menampilkan plot yang telah digambar menggunakan library matplotlib. Fungsi ini memberikan perintah untuk menampilkan plot di layar setelah semua elemen plot selesai diatur dan siap untuk ditampilkan.</a:t>
            </a: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3.7.35 Show the valid and predicted prices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8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B47B844A-334D-4ED4-1D29-3FB0457235F3}"/>
              </a:ext>
            </a:extLst>
          </p:cNvPr>
          <p:cNvSpPr>
            <a:spLocks noGrp="1"/>
          </p:cNvSpPr>
          <p:nvPr>
            <p:ph type="sldNum" sz="quarter" idx="12"/>
          </p:nvPr>
        </p:nvSpPr>
        <p:spPr/>
        <p:txBody>
          <a:bodyPr/>
          <a:lstStyle/>
          <a:p>
            <a:fld id="{BC747D3B-175B-4D47-82BD-C88F3EB3FA46}" type="slidenum">
              <a:rPr lang="id-ID" smtClean="0"/>
              <a:t>54</a:t>
            </a:fld>
            <a:endParaRPr lang="id-ID"/>
          </a:p>
        </p:txBody>
      </p:sp>
    </p:spTree>
    <p:extLst>
      <p:ext uri="{BB962C8B-B14F-4D97-AF65-F5344CB8AC3E}">
        <p14:creationId xmlns:p14="http://schemas.microsoft.com/office/powerpoint/2010/main" val="1225442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graphicFrame>
        <p:nvGraphicFramePr>
          <p:cNvPr id="2" name="Tabel 1">
            <a:extLst>
              <a:ext uri="{FF2B5EF4-FFF2-40B4-BE49-F238E27FC236}">
                <a16:creationId xmlns:a16="http://schemas.microsoft.com/office/drawing/2014/main" id="{542A0E08-7688-352D-3812-9EB7DE89FF03}"/>
              </a:ext>
            </a:extLst>
          </p:cNvPr>
          <p:cNvGraphicFramePr>
            <a:graphicFrameLocks noGrp="1"/>
          </p:cNvGraphicFramePr>
          <p:nvPr>
            <p:extLst>
              <p:ext uri="{D42A27DB-BD31-4B8C-83A1-F6EECF244321}">
                <p14:modId xmlns:p14="http://schemas.microsoft.com/office/powerpoint/2010/main" val="496181487"/>
              </p:ext>
            </p:extLst>
          </p:nvPr>
        </p:nvGraphicFramePr>
        <p:xfrm>
          <a:off x="770282" y="972509"/>
          <a:ext cx="10651436" cy="4409532"/>
        </p:xfrm>
        <a:graphic>
          <a:graphicData uri="http://schemas.openxmlformats.org/drawingml/2006/table">
            <a:tbl>
              <a:tblPr firstRow="1" firstCol="1" bandRow="1">
                <a:tableStyleId>{5C22544A-7EE6-4342-B048-85BDC9FD1C3A}</a:tableStyleId>
              </a:tblPr>
              <a:tblGrid>
                <a:gridCol w="3358561">
                  <a:extLst>
                    <a:ext uri="{9D8B030D-6E8A-4147-A177-3AD203B41FA5}">
                      <a16:colId xmlns:a16="http://schemas.microsoft.com/office/drawing/2014/main" val="1216557814"/>
                    </a:ext>
                  </a:extLst>
                </a:gridCol>
                <a:gridCol w="3358561">
                  <a:extLst>
                    <a:ext uri="{9D8B030D-6E8A-4147-A177-3AD203B41FA5}">
                      <a16:colId xmlns:a16="http://schemas.microsoft.com/office/drawing/2014/main" val="3506904426"/>
                    </a:ext>
                  </a:extLst>
                </a:gridCol>
                <a:gridCol w="3934314">
                  <a:extLst>
                    <a:ext uri="{9D8B030D-6E8A-4147-A177-3AD203B41FA5}">
                      <a16:colId xmlns:a16="http://schemas.microsoft.com/office/drawing/2014/main" val="3954039450"/>
                    </a:ext>
                  </a:extLst>
                </a:gridCol>
              </a:tblGrid>
              <a:tr h="416648">
                <a:tc>
                  <a:txBody>
                    <a:bodyPr/>
                    <a:lstStyle/>
                    <a:p>
                      <a:pPr marL="301625" algn="r">
                        <a:spcBef>
                          <a:spcPts val="1200"/>
                        </a:spcBef>
                        <a:spcAft>
                          <a:spcPts val="0"/>
                        </a:spcAft>
                      </a:pPr>
                      <a:r>
                        <a:rPr lang="id-ID" sz="900" kern="0">
                          <a:effectLst/>
                        </a:rPr>
                        <a:t>Close</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Predictions</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endParaRPr lang="id-ID" sz="1800"/>
                    </a:p>
                  </a:txBody>
                  <a:tcPr/>
                </a:tc>
                <a:extLst>
                  <a:ext uri="{0D108BD9-81ED-4DB2-BD59-A6C34878D82A}">
                    <a16:rowId xmlns:a16="http://schemas.microsoft.com/office/drawing/2014/main" val="2970099716"/>
                  </a:ext>
                </a:extLst>
              </a:tr>
              <a:tr h="364567">
                <a:tc>
                  <a:txBody>
                    <a:bodyPr/>
                    <a:lstStyle/>
                    <a:p>
                      <a:pPr marL="301625" algn="r">
                        <a:spcBef>
                          <a:spcPts val="1200"/>
                        </a:spcBef>
                        <a:spcAft>
                          <a:spcPts val="0"/>
                        </a:spcAft>
                      </a:pPr>
                      <a:r>
                        <a:rPr lang="id-ID" sz="900" kern="0">
                          <a:effectLst/>
                        </a:rPr>
                        <a:t>Date</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1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100" kern="100">
                        <a:effectLst/>
                        <a:latin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11547899"/>
                  </a:ext>
                </a:extLst>
              </a:tr>
              <a:tr h="329847">
                <a:tc>
                  <a:txBody>
                    <a:bodyPr/>
                    <a:lstStyle/>
                    <a:p>
                      <a:pPr marL="301625" algn="r">
                        <a:spcBef>
                          <a:spcPts val="1200"/>
                        </a:spcBef>
                        <a:spcAft>
                          <a:spcPts val="0"/>
                        </a:spcAft>
                      </a:pPr>
                      <a:r>
                        <a:rPr lang="id-ID" sz="900" kern="0">
                          <a:effectLst/>
                        </a:rPr>
                        <a:t>2022-07-28</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4360.0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4135.095703</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4049683213"/>
                  </a:ext>
                </a:extLst>
              </a:tr>
              <a:tr h="329847">
                <a:tc>
                  <a:txBody>
                    <a:bodyPr/>
                    <a:lstStyle/>
                    <a:p>
                      <a:pPr marL="301625" algn="r">
                        <a:spcBef>
                          <a:spcPts val="1200"/>
                        </a:spcBef>
                        <a:spcAft>
                          <a:spcPts val="0"/>
                        </a:spcAft>
                      </a:pPr>
                      <a:r>
                        <a:rPr lang="id-ID" sz="900" kern="0">
                          <a:effectLst/>
                        </a:rPr>
                        <a:t>2022-07-29</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4360.0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4157.719727</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762324974"/>
                  </a:ext>
                </a:extLst>
              </a:tr>
              <a:tr h="329847">
                <a:tc>
                  <a:txBody>
                    <a:bodyPr/>
                    <a:lstStyle/>
                    <a:p>
                      <a:pPr marL="301625" algn="r">
                        <a:spcBef>
                          <a:spcPts val="1200"/>
                        </a:spcBef>
                        <a:spcAft>
                          <a:spcPts val="0"/>
                        </a:spcAft>
                      </a:pPr>
                      <a:r>
                        <a:rPr lang="id-ID" sz="900" kern="0">
                          <a:effectLst/>
                        </a:rPr>
                        <a:t>2022-08-01</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4360.0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4177.507324</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775851240"/>
                  </a:ext>
                </a:extLst>
              </a:tr>
              <a:tr h="329847">
                <a:tc>
                  <a:txBody>
                    <a:bodyPr/>
                    <a:lstStyle/>
                    <a:p>
                      <a:pPr marL="301625" algn="r">
                        <a:spcBef>
                          <a:spcPts val="1200"/>
                        </a:spcBef>
                        <a:spcAft>
                          <a:spcPts val="0"/>
                        </a:spcAft>
                      </a:pPr>
                      <a:r>
                        <a:rPr lang="id-ID" sz="900" kern="0">
                          <a:effectLst/>
                        </a:rPr>
                        <a:t>2022-08-02</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4400.0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4193.425293</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861200601"/>
                  </a:ext>
                </a:extLst>
              </a:tr>
              <a:tr h="329847">
                <a:tc>
                  <a:txBody>
                    <a:bodyPr/>
                    <a:lstStyle/>
                    <a:p>
                      <a:pPr marL="301625" algn="r">
                        <a:spcBef>
                          <a:spcPts val="1200"/>
                        </a:spcBef>
                        <a:spcAft>
                          <a:spcPts val="0"/>
                        </a:spcAft>
                      </a:pPr>
                      <a:r>
                        <a:rPr lang="id-ID" sz="900" kern="0">
                          <a:effectLst/>
                        </a:rPr>
                        <a:t>2022-08-03</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4380.0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4209.616211</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510486254"/>
                  </a:ext>
                </a:extLst>
              </a:tr>
              <a:tr h="329847">
                <a:tc>
                  <a:txBody>
                    <a:bodyPr/>
                    <a:lstStyle/>
                    <a:p>
                      <a:pPr marL="301625" algn="r">
                        <a:spcBef>
                          <a:spcPts val="1200"/>
                        </a:spcBef>
                        <a:spcAft>
                          <a:spcPts val="0"/>
                        </a:spcAft>
                      </a:pPr>
                      <a:r>
                        <a:rPr lang="id-ID" sz="900" kern="0">
                          <a:effectLst/>
                        </a:rPr>
                        <a:t>...</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21544904"/>
                  </a:ext>
                </a:extLst>
              </a:tr>
              <a:tr h="329847">
                <a:tc>
                  <a:txBody>
                    <a:bodyPr/>
                    <a:lstStyle/>
                    <a:p>
                      <a:pPr marL="301625" algn="r">
                        <a:spcBef>
                          <a:spcPts val="1200"/>
                        </a:spcBef>
                        <a:spcAft>
                          <a:spcPts val="0"/>
                        </a:spcAft>
                      </a:pPr>
                      <a:r>
                        <a:rPr lang="id-ID" sz="900" kern="0">
                          <a:effectLst/>
                        </a:rPr>
                        <a:t>2023-06-08</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5475.0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5226.413574</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679176896"/>
                  </a:ext>
                </a:extLst>
              </a:tr>
              <a:tr h="329847">
                <a:tc>
                  <a:txBody>
                    <a:bodyPr/>
                    <a:lstStyle/>
                    <a:p>
                      <a:pPr marL="301625" algn="r">
                        <a:spcBef>
                          <a:spcPts val="1200"/>
                        </a:spcBef>
                        <a:spcAft>
                          <a:spcPts val="0"/>
                        </a:spcAft>
                      </a:pPr>
                      <a:r>
                        <a:rPr lang="id-ID" sz="900" kern="0">
                          <a:effectLst/>
                        </a:rPr>
                        <a:t>2023-06-09</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5425.0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5210.356934</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948151517"/>
                  </a:ext>
                </a:extLst>
              </a:tr>
              <a:tr h="329847">
                <a:tc>
                  <a:txBody>
                    <a:bodyPr/>
                    <a:lstStyle/>
                    <a:p>
                      <a:pPr marL="301625" algn="r">
                        <a:spcBef>
                          <a:spcPts val="1200"/>
                        </a:spcBef>
                        <a:spcAft>
                          <a:spcPts val="0"/>
                        </a:spcAft>
                      </a:pPr>
                      <a:r>
                        <a:rPr lang="id-ID" sz="900" kern="0">
                          <a:effectLst/>
                        </a:rPr>
                        <a:t>2023-06-12</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5400.0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5192.645020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045355486"/>
                  </a:ext>
                </a:extLst>
              </a:tr>
              <a:tr h="329847">
                <a:tc>
                  <a:txBody>
                    <a:bodyPr/>
                    <a:lstStyle/>
                    <a:p>
                      <a:pPr marL="301625" algn="r">
                        <a:spcBef>
                          <a:spcPts val="1200"/>
                        </a:spcBef>
                        <a:spcAft>
                          <a:spcPts val="0"/>
                        </a:spcAft>
                      </a:pPr>
                      <a:r>
                        <a:rPr lang="id-ID" sz="900" kern="0">
                          <a:effectLst/>
                        </a:rPr>
                        <a:t>2023-06-13</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5550.0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5173.699219</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047903220"/>
                  </a:ext>
                </a:extLst>
              </a:tr>
              <a:tr h="329847">
                <a:tc>
                  <a:txBody>
                    <a:bodyPr/>
                    <a:lstStyle/>
                    <a:p>
                      <a:pPr marL="301625" algn="r">
                        <a:spcBef>
                          <a:spcPts val="1200"/>
                        </a:spcBef>
                        <a:spcAft>
                          <a:spcPts val="0"/>
                        </a:spcAft>
                      </a:pPr>
                      <a:r>
                        <a:rPr lang="id-ID" sz="900" kern="0">
                          <a:effectLst/>
                        </a:rPr>
                        <a:t>2023-06-14</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5550.0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5174.261719</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185595199"/>
                  </a:ext>
                </a:extLst>
              </a:tr>
            </a:tbl>
          </a:graphicData>
        </a:graphic>
      </p:graphicFrame>
      <p:sp>
        <p:nvSpPr>
          <p:cNvPr id="4" name="Rectangle 1">
            <a:extLst>
              <a:ext uri="{FF2B5EF4-FFF2-40B4-BE49-F238E27FC236}">
                <a16:creationId xmlns:a16="http://schemas.microsoft.com/office/drawing/2014/main" id="{2719518B-BDF8-E963-2AD1-C83F3E1F12CA}"/>
              </a:ext>
            </a:extLst>
          </p:cNvPr>
          <p:cNvSpPr>
            <a:spLocks noChangeArrowheads="1"/>
          </p:cNvSpPr>
          <p:nvPr/>
        </p:nvSpPr>
        <p:spPr bwMode="auto">
          <a:xfrm>
            <a:off x="664265" y="5608492"/>
            <a:ext cx="105156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200" b="0" i="0" u="none" strike="noStrike" cap="none" normalizeH="0" baseline="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216 rows × 2 columns</a:t>
            </a:r>
            <a:endParaRPr kumimoji="0" lang="id-ID" altLang="id-ID" sz="1200" b="0" i="0" u="none" strike="noStrike" cap="none" normalizeH="0" baseline="0">
              <a:ln>
                <a:noFill/>
              </a:ln>
              <a:solidFill>
                <a:schemeClr val="tx1"/>
              </a:solidFill>
              <a:effectLst/>
              <a:latin typeface="Arial" panose="020B0604020202020204" pitchFamily="34" charset="0"/>
            </a:endParaRPr>
          </a:p>
        </p:txBody>
      </p:sp>
      <p:sp>
        <p:nvSpPr>
          <p:cNvPr id="6" name="Tampungan Nomor Slide 5">
            <a:extLst>
              <a:ext uri="{FF2B5EF4-FFF2-40B4-BE49-F238E27FC236}">
                <a16:creationId xmlns:a16="http://schemas.microsoft.com/office/drawing/2014/main" id="{B123FA91-8A95-DCDD-4F7B-BD94975DBFE5}"/>
              </a:ext>
            </a:extLst>
          </p:cNvPr>
          <p:cNvSpPr>
            <a:spLocks noGrp="1"/>
          </p:cNvSpPr>
          <p:nvPr>
            <p:ph type="sldNum" sz="quarter" idx="12"/>
          </p:nvPr>
        </p:nvSpPr>
        <p:spPr/>
        <p:txBody>
          <a:bodyPr/>
          <a:lstStyle/>
          <a:p>
            <a:fld id="{BC747D3B-175B-4D47-82BD-C88F3EB3FA46}" type="slidenum">
              <a:rPr lang="id-ID" smtClean="0"/>
              <a:t>55</a:t>
            </a:fld>
            <a:endParaRPr lang="id-ID"/>
          </a:p>
        </p:txBody>
      </p:sp>
    </p:spTree>
    <p:extLst>
      <p:ext uri="{BB962C8B-B14F-4D97-AF65-F5344CB8AC3E}">
        <p14:creationId xmlns:p14="http://schemas.microsoft.com/office/powerpoint/2010/main" val="1529996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906CB64-93EA-7EEA-64C8-54247A7BBADD}"/>
              </a:ext>
            </a:extLst>
          </p:cNvPr>
          <p:cNvSpPr txBox="1"/>
          <p:nvPr/>
        </p:nvSpPr>
        <p:spPr>
          <a:xfrm>
            <a:off x="0" y="1043389"/>
            <a:ext cx="11748052" cy="5262979"/>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konteks kode sebelumnya, ‘</a:t>
            </a:r>
            <a:r>
              <a:rPr lang="en-US" sz="1600" kern="100">
                <a:effectLst/>
                <a:latin typeface="Consolas" panose="020B0609020204030204" pitchFamily="49" charset="0"/>
                <a:ea typeface="Calibri" panose="020F0502020204030204" pitchFamily="34" charset="0"/>
                <a:cs typeface="Times New Roman" panose="02020603050405020304" pitchFamily="18" charset="0"/>
              </a:rPr>
              <a:t>valid’</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sebuah dataframe yang digunakan untuk menyimpan data validasi. DataFrame adalah salah satu struktur data utama dalam library pandas yang digunakan untuk menyimpan dan mengorganisir data dalam bentuk tabel dua dimensi dengan baris dan kolom.</a:t>
            </a: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3.7.36 Get The Quote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apple_quote=A_df = yf.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download(</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'BBRI.JK'</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[*********************100%***********************]  1 of 1 completed</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Kode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 = yf.download('BBRI.JK'), </a:t>
            </a:r>
            <a:r>
              <a:rPr lang="en-US" sz="1800" kern="100">
                <a:effectLst/>
                <a:latin typeface="Times New Roman" panose="02020603050405020304" pitchFamily="18" charset="0"/>
                <a:ea typeface="Calibri" panose="020F0502020204030204" pitchFamily="34" charset="0"/>
                <a:cs typeface="Arial" panose="020B0604020202020204" pitchFamily="34" charset="0"/>
              </a:rPr>
              <a:t>berfungsi untuk mengunduh data historis harga saham dari pasar keuangan menggunakan library yfinance (yf) untuk saham BBRI (Bank Rakyat Indonesia) dengan simbol 'BBRI.JK' dari Yahoo Finance.</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3.7.37 Create A New Dataframe</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new_df</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apple_quote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.filter([</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0CFB33B-E3CB-AD9A-917B-96BE1C870AAD}"/>
              </a:ext>
            </a:extLst>
          </p:cNvPr>
          <p:cNvSpPr>
            <a:spLocks noGrp="1"/>
          </p:cNvSpPr>
          <p:nvPr>
            <p:ph type="sldNum" sz="quarter" idx="12"/>
          </p:nvPr>
        </p:nvSpPr>
        <p:spPr/>
        <p:txBody>
          <a:bodyPr/>
          <a:lstStyle/>
          <a:p>
            <a:fld id="{BC747D3B-175B-4D47-82BD-C88F3EB3FA46}" type="slidenum">
              <a:rPr lang="id-ID" smtClean="0"/>
              <a:t>56</a:t>
            </a:fld>
            <a:endParaRPr lang="id-ID"/>
          </a:p>
        </p:txBody>
      </p:sp>
    </p:spTree>
    <p:extLst>
      <p:ext uri="{BB962C8B-B14F-4D97-AF65-F5344CB8AC3E}">
        <p14:creationId xmlns:p14="http://schemas.microsoft.com/office/powerpoint/2010/main" val="2695483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E02F698-D2A9-563B-4658-FD4EE2A8F08C}"/>
              </a:ext>
            </a:extLst>
          </p:cNvPr>
          <p:cNvSpPr txBox="1"/>
          <p:nvPr/>
        </p:nvSpPr>
        <p:spPr>
          <a:xfrm>
            <a:off x="0" y="815009"/>
            <a:ext cx="11807687" cy="1200329"/>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new_df=apple_quote.filter(['Close'])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membuat dataframe baru yang hanya berisi kolom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dataframe ‘</a:t>
            </a:r>
            <a:r>
              <a:rPr lang="en-US" sz="1600" kern="100">
                <a:effectLst/>
                <a:latin typeface="Consolas" panose="020B0609020204030204" pitchFamily="49" charset="0"/>
                <a:ea typeface="Calibri" panose="020F0502020204030204" pitchFamily="34" charset="0"/>
                <a:cs typeface="Arial" panose="020B0604020202020204" pitchFamily="34" charset="0"/>
              </a:rPr>
              <a:t>apple_quote’</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dasarnya, fungsi filter pada dataframe digunakan untuk mengambil subset kolom tertentu dari dataframe yang ada.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37DC9BA4-D55F-6D0E-1038-D427BE9FA90F}"/>
              </a:ext>
            </a:extLst>
          </p:cNvPr>
          <p:cNvSpPr txBox="1"/>
          <p:nvPr/>
        </p:nvSpPr>
        <p:spPr>
          <a:xfrm>
            <a:off x="0" y="2015338"/>
            <a:ext cx="11772899" cy="4524315"/>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3.7.38 Get The Last 60 Day Closing Price Values And Convert The Dataframe To An Array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last_60_days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new_df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:].values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last_60_days = new_df[-60:]</a:t>
            </a:r>
            <a:r>
              <a:rPr lang="en-US" sz="1800" kern="100">
                <a:effectLst/>
                <a:latin typeface="Times New Roman" panose="02020603050405020304" pitchFamily="18" charset="0"/>
                <a:ea typeface="Calibri" panose="020F0502020204030204" pitchFamily="34" charset="0"/>
                <a:cs typeface="Arial" panose="020B0604020202020204" pitchFamily="34" charset="0"/>
              </a:rPr>
              <a:t>.values berfungsi untuk mengambil 60 baris terakhir (60 hari terakhir) dari dataframe new_df yang berisi data historis harga penutupan saham BBRI, dan mengonversi data tersebut menjadi bentuk array NumPy</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3.7.39 Scale The Data To be Values Between 0 And 1</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last_60_days_scaled</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transform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last_60_days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last_60_days_scaled = scaler.transform(last_60_days)</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melakukan penskalaan (scaling) data dari array last_60_days menggunakan objek scaler yang telah dibuat sebelumnya. Skalasi data ini berguna untuk mengubah rentang nilai data menjadi skala yang diinginkan, biasanya dalam rentang tertentu seperti 0 hingga 1.</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0BA363B0-C58D-A90E-E90F-B47CFD41C866}"/>
              </a:ext>
            </a:extLst>
          </p:cNvPr>
          <p:cNvSpPr>
            <a:spLocks noGrp="1"/>
          </p:cNvSpPr>
          <p:nvPr>
            <p:ph type="sldNum" sz="quarter" idx="12"/>
          </p:nvPr>
        </p:nvSpPr>
        <p:spPr/>
        <p:txBody>
          <a:bodyPr/>
          <a:lstStyle/>
          <a:p>
            <a:fld id="{BC747D3B-175B-4D47-82BD-C88F3EB3FA46}" type="slidenum">
              <a:rPr lang="id-ID" smtClean="0"/>
              <a:t>57</a:t>
            </a:fld>
            <a:endParaRPr lang="id-ID"/>
          </a:p>
        </p:txBody>
      </p:sp>
    </p:spTree>
    <p:extLst>
      <p:ext uri="{BB962C8B-B14F-4D97-AF65-F5344CB8AC3E}">
        <p14:creationId xmlns:p14="http://schemas.microsoft.com/office/powerpoint/2010/main" val="986110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02C3B66-2163-4581-CAEA-39A6B1A9013B}"/>
              </a:ext>
            </a:extLst>
          </p:cNvPr>
          <p:cNvSpPr txBox="1"/>
          <p:nvPr/>
        </p:nvSpPr>
        <p:spPr>
          <a:xfrm>
            <a:off x="-1" y="1028343"/>
            <a:ext cx="11787809" cy="4801314"/>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3.7.40 Create An Empty List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mendefinisikan sebuah list kosong yang akan digunakan untuk menyimpan data tes (testing data). Dalam konteks pemodelan atau analisis data, list ini biasanya akan diisi dengan data yang akan diuji atau diprediksi oleh model yang telah dilatih.</a:t>
            </a:r>
          </a:p>
          <a:p>
            <a:pPr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3.7.41 Append The Past 60 Days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last_60_days_scaled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X_test.append(last_60_days_scaled),</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menambahkan data yang telah di-scaling (</a:t>
            </a:r>
            <a:r>
              <a:rPr lang="en-US" sz="1600" kern="100">
                <a:effectLst/>
                <a:latin typeface="Consolas" panose="020B0609020204030204" pitchFamily="49" charset="0"/>
                <a:ea typeface="Calibri" panose="020F0502020204030204" pitchFamily="34" charset="0"/>
                <a:cs typeface="Times New Roman" panose="02020603050405020304" pitchFamily="18" charset="0"/>
              </a:rPr>
              <a:t>last_60_days_scaled</a:t>
            </a:r>
            <a:r>
              <a:rPr lang="en-US" sz="1800" kern="100">
                <a:effectLst/>
                <a:latin typeface="Times New Roman" panose="02020603050405020304" pitchFamily="18" charset="0"/>
                <a:ea typeface="Calibri" panose="020F0502020204030204" pitchFamily="34" charset="0"/>
                <a:cs typeface="Arial" panose="020B0604020202020204" pitchFamily="34" charset="0"/>
              </a:rPr>
              <a:t>) ke dalam list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konteks pemodelan atau analisis data, hal ini berarti kita menambahkan data tes (testing data) yang telah diubah skala ke dalam list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sehingga data tersebut dapat digunakan untuk melakukan prediksi menggunakan model yang telah dilatih sebelumnya.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ADB6EFBE-8027-79F8-303B-145495F9794C}"/>
              </a:ext>
            </a:extLst>
          </p:cNvPr>
          <p:cNvSpPr>
            <a:spLocks noGrp="1"/>
          </p:cNvSpPr>
          <p:nvPr>
            <p:ph type="sldNum" sz="quarter" idx="12"/>
          </p:nvPr>
        </p:nvSpPr>
        <p:spPr/>
        <p:txBody>
          <a:bodyPr/>
          <a:lstStyle/>
          <a:p>
            <a:fld id="{BC747D3B-175B-4D47-82BD-C88F3EB3FA46}" type="slidenum">
              <a:rPr lang="id-ID" smtClean="0"/>
              <a:t>58</a:t>
            </a:fld>
            <a:endParaRPr lang="id-ID"/>
          </a:p>
        </p:txBody>
      </p:sp>
    </p:spTree>
    <p:extLst>
      <p:ext uri="{BB962C8B-B14F-4D97-AF65-F5344CB8AC3E}">
        <p14:creationId xmlns:p14="http://schemas.microsoft.com/office/powerpoint/2010/main" val="4063870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BC7A956-8B3A-7013-15FC-17968549951B}"/>
              </a:ext>
            </a:extLst>
          </p:cNvPr>
          <p:cNvSpPr txBox="1"/>
          <p:nvPr/>
        </p:nvSpPr>
        <p:spPr>
          <a:xfrm>
            <a:off x="0" y="1277178"/>
            <a:ext cx="11787809" cy="4585871"/>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3.7.42 Convert The X_test Data To A Numpy Array</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X_test=np.array(X_test)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mengubah list X_test menjadi array NumPy. Dalam analisis data atau pemodelan, seringkali lebih nyaman dan mudah bekerja dengan data dalam bentuk array NumPy daripada dalam bentuk list.</a:t>
            </a:r>
          </a:p>
          <a:p>
            <a:pPr marL="342900" lvl="0" indent="-342900"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3.7.43 Reshape</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.reshape(</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X_test=np.reshape(X_test,(X_test.shape[0],X_test.shape[1],1))</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mengubah bentuk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menjadi bentuk yang sesuai untuk digunakan sebagai input pada model recurrent neural network (RNN) atau Long Short-Term Memory (LSTM) dalam deep learning.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69F24F1-87EC-07B1-6838-3FB224E9CD2B}"/>
              </a:ext>
            </a:extLst>
          </p:cNvPr>
          <p:cNvSpPr>
            <a:spLocks noGrp="1"/>
          </p:cNvSpPr>
          <p:nvPr>
            <p:ph type="sldNum" sz="quarter" idx="12"/>
          </p:nvPr>
        </p:nvSpPr>
        <p:spPr/>
        <p:txBody>
          <a:bodyPr/>
          <a:lstStyle/>
          <a:p>
            <a:fld id="{BC747D3B-175B-4D47-82BD-C88F3EB3FA46}" type="slidenum">
              <a:rPr lang="id-ID" smtClean="0"/>
              <a:t>59</a:t>
            </a:fld>
            <a:endParaRPr lang="id-ID"/>
          </a:p>
        </p:txBody>
      </p:sp>
    </p:spTree>
    <p:extLst>
      <p:ext uri="{BB962C8B-B14F-4D97-AF65-F5344CB8AC3E}">
        <p14:creationId xmlns:p14="http://schemas.microsoft.com/office/powerpoint/2010/main" val="331342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E6B1647-DB3F-A1D2-2B76-98E9525F88D2}"/>
              </a:ext>
            </a:extLst>
          </p:cNvPr>
          <p:cNvSpPr txBox="1"/>
          <p:nvPr/>
        </p:nvSpPr>
        <p:spPr>
          <a:xfrm>
            <a:off x="1362" y="717756"/>
            <a:ext cx="6094638" cy="463397"/>
          </a:xfrm>
          <a:prstGeom prst="rect">
            <a:avLst/>
          </a:prstGeom>
          <a:noFill/>
        </p:spPr>
        <p:txBody>
          <a:bodyPr wrap="square">
            <a:spAutoFit/>
          </a:bodyPr>
          <a:lstStyle/>
          <a:p>
            <a:pPr marL="301625" algn="just">
              <a:lnSpc>
                <a:spcPct val="150000"/>
              </a:lnSpc>
            </a:pPr>
            <a:r>
              <a:rPr lang="id-ID" sz="1800" b="1" kern="100">
                <a:effectLst/>
                <a:latin typeface="Times New Roman" panose="02020603050405020304" pitchFamily="18" charset="0"/>
                <a:ea typeface="Calibri" panose="020F0502020204030204" pitchFamily="34" charset="0"/>
                <a:cs typeface="Arial" panose="020B0604020202020204" pitchFamily="34" charset="0"/>
              </a:rPr>
              <a:t>C. Tujuan Dan Manfaat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84A94B3F-B16D-7798-AF5E-510370A581B2}"/>
              </a:ext>
            </a:extLst>
          </p:cNvPr>
          <p:cNvSpPr txBox="1"/>
          <p:nvPr/>
        </p:nvSpPr>
        <p:spPr>
          <a:xfrm>
            <a:off x="0" y="1086716"/>
            <a:ext cx="12192000" cy="2031325"/>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Tujuan dan manfaat penelitian yang ingin dicapai adalah: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Mengetahui bagaimana </a:t>
            </a:r>
            <a:r>
              <a:rPr lang="en-US" sz="1800" kern="100">
                <a:effectLst/>
                <a:latin typeface="Times New Roman" panose="02020603050405020304" pitchFamily="18" charset="0"/>
                <a:ea typeface="Calibri" panose="020F0502020204030204" pitchFamily="34" charset="0"/>
                <a:cs typeface="Arial" panose="020B0604020202020204" pitchFamily="34" charset="0"/>
              </a:rPr>
              <a:t>ide dasar dan motivasi Recurrent Neural Network</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2. Mengetahui bagaimana </a:t>
            </a:r>
            <a:r>
              <a:rPr lang="en-US" sz="1800" kern="100">
                <a:effectLst/>
                <a:latin typeface="Times New Roman" panose="02020603050405020304" pitchFamily="18" charset="0"/>
                <a:ea typeface="Calibri" panose="020F0502020204030204" pitchFamily="34" charset="0"/>
                <a:cs typeface="Arial" panose="020B0604020202020204" pitchFamily="34" charset="0"/>
              </a:rPr>
              <a:t>arsitektur Recurrent Neural Network</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3. Meng</a:t>
            </a:r>
            <a:r>
              <a:rPr lang="en-US" sz="1800" kern="100">
                <a:effectLst/>
                <a:latin typeface="Times New Roman" panose="02020603050405020304" pitchFamily="18" charset="0"/>
                <a:ea typeface="Calibri" panose="020F0502020204030204" pitchFamily="34" charset="0"/>
                <a:cs typeface="Arial" panose="020B0604020202020204" pitchFamily="34" charset="0"/>
              </a:rPr>
              <a:t>e</a:t>
            </a:r>
            <a:r>
              <a:rPr lang="id-ID" sz="1800" kern="100">
                <a:effectLst/>
                <a:latin typeface="Times New Roman" panose="02020603050405020304" pitchFamily="18" charset="0"/>
                <a:ea typeface="Calibri" panose="020F0502020204030204" pitchFamily="34" charset="0"/>
                <a:cs typeface="Arial" panose="020B0604020202020204" pitchFamily="34" charset="0"/>
              </a:rPr>
              <a:t>tahui bagaimana</a:t>
            </a:r>
            <a:r>
              <a:rPr lang="en-US" sz="1800" kern="100">
                <a:effectLst/>
                <a:latin typeface="Times New Roman" panose="02020603050405020304" pitchFamily="18" charset="0"/>
                <a:ea typeface="Calibri" panose="020F0502020204030204" pitchFamily="34" charset="0"/>
                <a:cs typeface="Arial" panose="020B0604020202020204" pitchFamily="34" charset="0"/>
              </a:rPr>
              <a:t> formulasi perhitungan menggunakan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Mengetahui bagaimana algoritma pembelajaran yang digunakan pada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5. Mengetahui bagaimana Recurrent Neural Network untuk data sekuens?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6. Mengetahui bagaimana arsitektur Long Short-Term Memory?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9021E705-FCCC-7040-FF9F-83FF85714B7A}"/>
              </a:ext>
            </a:extLst>
          </p:cNvPr>
          <p:cNvSpPr txBox="1"/>
          <p:nvPr/>
        </p:nvSpPr>
        <p:spPr>
          <a:xfrm>
            <a:off x="1362" y="2965603"/>
            <a:ext cx="6094638" cy="463397"/>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D. Metode penelitian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3B85B774-62DE-FCF3-1A55-C6D1904A7941}"/>
              </a:ext>
            </a:extLst>
          </p:cNvPr>
          <p:cNvSpPr txBox="1"/>
          <p:nvPr/>
        </p:nvSpPr>
        <p:spPr>
          <a:xfrm>
            <a:off x="0" y="3389244"/>
            <a:ext cx="11985171" cy="3747436"/>
          </a:xfrm>
          <a:prstGeom prst="rect">
            <a:avLst/>
          </a:prstGeom>
          <a:noFill/>
        </p:spPr>
        <p:txBody>
          <a:bodyPr wrap="square">
            <a:spAutoFit/>
          </a:bodyPr>
          <a:lstStyle/>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Metode yang digunakan oleh penulis dalam menyusun makalah ini yaitu dengan mengumpulkan informasi dari berbagai sumber </a:t>
            </a:r>
            <a:r>
              <a:rPr lang="en-US" sz="1800" kern="100">
                <a:effectLst/>
                <a:latin typeface="Times New Roman" panose="02020603050405020304" pitchFamily="18" charset="0"/>
                <a:ea typeface="Calibri" panose="020F0502020204030204" pitchFamily="34" charset="0"/>
                <a:cs typeface="Arial" panose="020B0604020202020204" pitchFamily="34" charset="0"/>
              </a:rPr>
              <a:t>seperti </a:t>
            </a:r>
            <a:r>
              <a:rPr lang="id-ID" sz="1800" kern="100">
                <a:effectLst/>
                <a:latin typeface="Times New Roman" panose="02020603050405020304" pitchFamily="18" charset="0"/>
                <a:ea typeface="Calibri" panose="020F0502020204030204" pitchFamily="34" charset="0"/>
                <a:cs typeface="Arial" panose="020B0604020202020204" pitchFamily="34" charset="0"/>
              </a:rPr>
              <a:t>buku dan browsing di internet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menggunakan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Edge</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Microsoft Bing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Search</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Youtube</a:t>
            </a:r>
            <a:r>
              <a:rPr lang="en-US" sz="1800" kern="100">
                <a:effectLst/>
                <a:latin typeface="Times New Roman" panose="02020603050405020304" pitchFamily="18" charset="0"/>
                <a:ea typeface="Calibri" panose="020F0502020204030204" pitchFamily="34" charset="0"/>
                <a:cs typeface="Arial" panose="020B0604020202020204" pitchFamily="34" charset="0"/>
              </a:rPr>
              <a:t>. Jenis metode yang digunakan dalam makalah ini yaitu menggunakan klasifikasi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Supervised Learning </a:t>
            </a:r>
            <a:r>
              <a:rPr lang="en-US" sz="1800" kern="100">
                <a:effectLst/>
                <a:latin typeface="Times New Roman" panose="02020603050405020304" pitchFamily="18" charset="0"/>
                <a:ea typeface="Calibri" panose="020F0502020204030204" pitchFamily="34" charset="0"/>
                <a:cs typeface="Arial" panose="020B0604020202020204" pitchFamily="34" charset="0"/>
              </a:rPr>
              <a:t>(DSL),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Supervised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(DSL),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Semi Supervised Learning </a:t>
            </a:r>
            <a:r>
              <a:rPr lang="en-US" sz="1800" kern="100">
                <a:effectLst/>
                <a:latin typeface="Times New Roman" panose="02020603050405020304" pitchFamily="18" charset="0"/>
                <a:ea typeface="Calibri" panose="020F0502020204030204" pitchFamily="34" charset="0"/>
                <a:cs typeface="Arial" panose="020B0604020202020204" pitchFamily="34" charset="0"/>
              </a:rPr>
              <a:t>(DSSL) di mana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merupakan teknik pembelajaran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(DL) yang termasuk ke dalam ketiga teknik model pembelajaran tersebut. </a:t>
            </a:r>
          </a:p>
          <a:p>
            <a:pPr marL="301625" algn="just">
              <a:tabLst>
                <a:tab pos="4772025" algn="l"/>
              </a:tabLst>
            </a:pPr>
            <a:r>
              <a:rPr lang="en-US" sz="1800">
                <a:effectLst/>
                <a:latin typeface="Times New Roman" panose="02020603050405020304" pitchFamily="18" charset="0"/>
                <a:ea typeface="Calibri" panose="020F0502020204030204" pitchFamily="34" charset="0"/>
              </a:rPr>
              <a:t>Implementasi dan kebutuhan perangkat lunak dari metode yang digunakan dalam penelitian ini yaitu menggunakan Anaconda3 (64-bit), Jupiter Notebook,  Python 3.5 dengan tensorflow versi 2.12.0. </a:t>
            </a:r>
            <a:r>
              <a:rPr lang="en-US" sz="1800" i="1">
                <a:effectLst/>
                <a:latin typeface="Times New Roman" panose="02020603050405020304" pitchFamily="18" charset="0"/>
                <a:ea typeface="Calibri" panose="020F0502020204030204" pitchFamily="34" charset="0"/>
              </a:rPr>
              <a:t>Portable Computer</a:t>
            </a:r>
            <a:r>
              <a:rPr lang="en-US" sz="1800">
                <a:effectLst/>
                <a:latin typeface="Times New Roman" panose="02020603050405020304" pitchFamily="18" charset="0"/>
                <a:ea typeface="Calibri" panose="020F0502020204030204" pitchFamily="34" charset="0"/>
              </a:rPr>
              <a:t> (PC) yang digunakan  yaitu CPU Intel® Core ™ i9-12900KF LGA 1700 yang berjalan pada 3.19 GHz dan GPU NVIDIA G-Force GTX 1650 OC Edition 4GB DUAL, dengan RAM terinstal 24GB, sistem operasi 64-bit, dengan spesifikasi windows 11 Pro Insider Preview. Versi 22H2, Build OS 23493.1000. </a:t>
            </a:r>
            <a:endParaRPr lang="id-ID"/>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9868768B-1BAC-E870-3ACB-8641063A25FC}"/>
              </a:ext>
            </a:extLst>
          </p:cNvPr>
          <p:cNvSpPr>
            <a:spLocks noGrp="1"/>
          </p:cNvSpPr>
          <p:nvPr>
            <p:ph type="sldNum" sz="quarter" idx="12"/>
          </p:nvPr>
        </p:nvSpPr>
        <p:spPr/>
        <p:txBody>
          <a:bodyPr/>
          <a:lstStyle/>
          <a:p>
            <a:fld id="{BC747D3B-175B-4D47-82BD-C88F3EB3FA46}" type="slidenum">
              <a:rPr lang="id-ID" smtClean="0"/>
              <a:t>6</a:t>
            </a:fld>
            <a:endParaRPr lang="id-ID"/>
          </a:p>
        </p:txBody>
      </p:sp>
    </p:spTree>
    <p:extLst>
      <p:ext uri="{BB962C8B-B14F-4D97-AF65-F5344CB8AC3E}">
        <p14:creationId xmlns:p14="http://schemas.microsoft.com/office/powerpoint/2010/main" val="379742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DB0898B-72DD-E57C-F5F3-2FF6DE3EECCF}"/>
              </a:ext>
            </a:extLst>
          </p:cNvPr>
          <p:cNvSpPr txBox="1"/>
          <p:nvPr/>
        </p:nvSpPr>
        <p:spPr>
          <a:xfrm>
            <a:off x="0" y="1128317"/>
            <a:ext cx="11787809" cy="4944943"/>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3.7.44 Get The Predicted Scaled Price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pred_price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.predict(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1/1 [==============================] - 0s 22ms/step</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pred_price = model.predict(X_test)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melakukan prediksi harga saham berdasarkan data testing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menggunakan model yang telah dilatih sebelumnya. Model yang digunakan adalah model neural network, seperti LSTM atau RNN, yang telah didefinisikan dan dilatih sebelumnya untuk memprediksi harga saham berdasarkan data historis harga saham.</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3.7.45 Undo The Scaling</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pred_price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inverse_transform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pred_price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pred_price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[[5149.7866]]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4F7CE16-920C-24BD-6C8A-94EF4F0C6F5B}"/>
              </a:ext>
            </a:extLst>
          </p:cNvPr>
          <p:cNvSpPr>
            <a:spLocks noGrp="1"/>
          </p:cNvSpPr>
          <p:nvPr>
            <p:ph type="sldNum" sz="quarter" idx="12"/>
          </p:nvPr>
        </p:nvSpPr>
        <p:spPr/>
        <p:txBody>
          <a:bodyPr/>
          <a:lstStyle/>
          <a:p>
            <a:fld id="{BC747D3B-175B-4D47-82BD-C88F3EB3FA46}" type="slidenum">
              <a:rPr lang="id-ID" smtClean="0"/>
              <a:t>60</a:t>
            </a:fld>
            <a:endParaRPr lang="id-ID"/>
          </a:p>
        </p:txBody>
      </p:sp>
    </p:spTree>
    <p:extLst>
      <p:ext uri="{BB962C8B-B14F-4D97-AF65-F5344CB8AC3E}">
        <p14:creationId xmlns:p14="http://schemas.microsoft.com/office/powerpoint/2010/main" val="41220002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456A076-BE8B-0FB7-81AA-579EC543244F}"/>
              </a:ext>
            </a:extLst>
          </p:cNvPr>
          <p:cNvSpPr txBox="1"/>
          <p:nvPr/>
        </p:nvSpPr>
        <p:spPr>
          <a:xfrm>
            <a:off x="0" y="1321905"/>
            <a:ext cx="11748052" cy="4903907"/>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pred_price=scaler.inverse_transform(pred_price)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mengubah kembali skala hasil prediksi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pred_price’</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skala yang telah di-scaling sebelumnya ke skala aslinya. Fungsi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inverse_transform</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objek scaler bertujuan untuk melakukan transformasi balik (revert) pada data yang telah diubah skala sebelumnya, sehingga hasil prediksi akan kembali ke skala harga saham aslinya.</a:t>
            </a:r>
          </a:p>
          <a:p>
            <a:pPr marL="357187" lvl="0"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print(pred_price)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menampilkan hasil prediksi harga saham yang telah diubah kembali ke skala harga saham aslinya setelah dilakukan inverse transform. Dengan melakukan print pada variabel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pred_price’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kita dapat melihat nilai hasil prediksi yang telah diubah kembali ke skala aslinya, sehingga dapat memahami prediksi harga saham yang dihasilkan oleh model secara lebih terperinci.</a:t>
            </a:r>
            <a:endParaRPr lang="en-US" kern="100">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endParaRPr lang="en-US" sz="1800" b="1"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3.7.46 Get The Quote</a:t>
            </a:r>
          </a:p>
          <a:p>
            <a:pPr marL="357187" lvl="0"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apple_quote2</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yf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.download(</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'BBRI.JK'</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apple_quote2</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en-US" sz="1400" kern="0">
              <a:solidFill>
                <a:srgbClr val="CCCCCC"/>
              </a:solidFill>
              <a:latin typeface="Consolas" panose="020B0609020204030204" pitchFamily="49" charset="0"/>
              <a:ea typeface="Calibri" panose="020F0502020204030204" pitchFamily="34" charset="0"/>
              <a:cs typeface="Times New Roman" panose="02020603050405020304" pitchFamily="18" charset="0"/>
            </a:endParaRPr>
          </a:p>
          <a:p>
            <a:pPr marL="301625" algn="l">
              <a:lnSpc>
                <a:spcPts val="1425"/>
              </a:lnSpc>
            </a:pP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7BBEF10-8883-DDD9-C408-37BCFC40465D}"/>
              </a:ext>
            </a:extLst>
          </p:cNvPr>
          <p:cNvSpPr>
            <a:spLocks noGrp="1"/>
          </p:cNvSpPr>
          <p:nvPr>
            <p:ph type="sldNum" sz="quarter" idx="12"/>
          </p:nvPr>
        </p:nvSpPr>
        <p:spPr/>
        <p:txBody>
          <a:bodyPr/>
          <a:lstStyle/>
          <a:p>
            <a:fld id="{BC747D3B-175B-4D47-82BD-C88F3EB3FA46}" type="slidenum">
              <a:rPr lang="id-ID" smtClean="0"/>
              <a:t>61</a:t>
            </a:fld>
            <a:endParaRPr lang="id-ID"/>
          </a:p>
        </p:txBody>
      </p:sp>
    </p:spTree>
    <p:extLst>
      <p:ext uri="{BB962C8B-B14F-4D97-AF65-F5344CB8AC3E}">
        <p14:creationId xmlns:p14="http://schemas.microsoft.com/office/powerpoint/2010/main" val="1851260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9C27BD6F-2DBD-E4A7-D7A5-2E19FB7E1AC1}"/>
              </a:ext>
            </a:extLst>
          </p:cNvPr>
          <p:cNvSpPr txBox="1"/>
          <p:nvPr/>
        </p:nvSpPr>
        <p:spPr>
          <a:xfrm>
            <a:off x="180147" y="876623"/>
            <a:ext cx="6095170" cy="2492990"/>
          </a:xfrm>
          <a:prstGeom prst="rect">
            <a:avLst/>
          </a:prstGeom>
          <a:noFill/>
        </p:spPr>
        <p:txBody>
          <a:bodyPr wrap="square">
            <a:spAutoFit/>
          </a:bodyPr>
          <a:lstStyle/>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Date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2003-11-10      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2003-11-11     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2003-11-12     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2003-11-13     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2003-11-14     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2023-07-03    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2023-07-04    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2023-07-05    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2023-07-06    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2023-07-07    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Name: Close, Length: 4879, dtype: float64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65A5B0C-49A4-1548-234B-6E85F063D423}"/>
              </a:ext>
            </a:extLst>
          </p:cNvPr>
          <p:cNvSpPr txBox="1"/>
          <p:nvPr/>
        </p:nvSpPr>
        <p:spPr>
          <a:xfrm>
            <a:off x="122582" y="3351714"/>
            <a:ext cx="11595653" cy="3139321"/>
          </a:xfrm>
          <a:prstGeom prst="rect">
            <a:avLst/>
          </a:prstGeom>
          <a:noFill/>
        </p:spPr>
        <p:txBody>
          <a:bodyPr wrap="square">
            <a:spAutoFit/>
          </a:bodyPr>
          <a:lstStyle/>
          <a:p>
            <a:pPr marL="301625" algn="l">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Kode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apple_quote2 = yf.download('BBRI.JK')</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mengunduh data historis harga saham dari BBRI (Bank Rakyat Indonesia) dengan simbol 'BBRI.JK' dari pasar keuangan menggunakan library yfinance (yf).</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indent="-179388"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Variabel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apple_quote2</a:t>
            </a:r>
            <a:r>
              <a:rPr lang="en-US" sz="1800" kern="100">
                <a:effectLst/>
                <a:latin typeface="Times New Roman" panose="02020603050405020304" pitchFamily="18" charset="0"/>
                <a:ea typeface="Calibri" panose="020F0502020204030204" pitchFamily="34" charset="0"/>
                <a:cs typeface="Arial" panose="020B0604020202020204" pitchFamily="34" charset="0"/>
              </a:rPr>
              <a:t> akan berisi data historis harga saham BBRI dalam bentuk dataframe setelah proses unduhan selesai.   DataFrame ini akan mencakup informasi seperti tanggal, harga pembukaan (Open), harga tertinggi (High), harga terendah (Low), harga penutupan (Close), volume perdagangan, dll.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print(apple_quote2['Close'])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menampilkan data historis harga penutupan saham BBRI dari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apple_quote2</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indent="-179388"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apple_quote2</a:t>
            </a:r>
            <a:r>
              <a:rPr lang="en-US" sz="1800" kern="100">
                <a:effectLst/>
                <a:latin typeface="Times New Roman" panose="02020603050405020304" pitchFamily="18" charset="0"/>
                <a:ea typeface="Calibri" panose="020F0502020204030204" pitchFamily="34" charset="0"/>
                <a:cs typeface="Arial" panose="020B0604020202020204" pitchFamily="34" charset="0"/>
              </a:rPr>
              <a:t> berisi data historis harga saham BBRI yang telah diunduh dari pasar keuangan menggunakan library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yfinance </a:t>
            </a:r>
            <a:r>
              <a:rPr lang="en-US" sz="1800" kern="100">
                <a:effectLst/>
                <a:latin typeface="Times New Roman" panose="02020603050405020304" pitchFamily="18" charset="0"/>
                <a:ea typeface="Calibri" panose="020F0502020204030204" pitchFamily="34" charset="0"/>
                <a:cs typeface="Arial" panose="020B0604020202020204" pitchFamily="34" charset="0"/>
              </a:rPr>
              <a:t>(yf). Pada kolom 'Close' dari dataframe ini, terdapat harga penutupan saham BBRI pada setiap tanggal yang tersedia.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876C5ADB-EC89-6531-2C5B-ECDD93375675}"/>
              </a:ext>
            </a:extLst>
          </p:cNvPr>
          <p:cNvSpPr>
            <a:spLocks noGrp="1"/>
          </p:cNvSpPr>
          <p:nvPr>
            <p:ph type="sldNum" sz="quarter" idx="12"/>
          </p:nvPr>
        </p:nvSpPr>
        <p:spPr/>
        <p:txBody>
          <a:bodyPr/>
          <a:lstStyle/>
          <a:p>
            <a:fld id="{BC747D3B-175B-4D47-82BD-C88F3EB3FA46}" type="slidenum">
              <a:rPr lang="id-ID" smtClean="0"/>
              <a:t>62</a:t>
            </a:fld>
            <a:endParaRPr lang="id-ID"/>
          </a:p>
        </p:txBody>
      </p:sp>
    </p:spTree>
    <p:extLst>
      <p:ext uri="{BB962C8B-B14F-4D97-AF65-F5344CB8AC3E}">
        <p14:creationId xmlns:p14="http://schemas.microsoft.com/office/powerpoint/2010/main" val="4228964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6F8D403-D93B-FE71-3D5B-470B57CC4ACC}"/>
              </a:ext>
            </a:extLst>
          </p:cNvPr>
          <p:cNvSpPr txBox="1"/>
          <p:nvPr/>
        </p:nvSpPr>
        <p:spPr>
          <a:xfrm>
            <a:off x="3048415" y="842701"/>
            <a:ext cx="6095170"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PENUTUP</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B0F68EC4-A03A-5B0B-E91B-CF35136778EC}"/>
              </a:ext>
            </a:extLst>
          </p:cNvPr>
          <p:cNvSpPr txBox="1"/>
          <p:nvPr/>
        </p:nvSpPr>
        <p:spPr>
          <a:xfrm>
            <a:off x="144116" y="2077279"/>
            <a:ext cx="11713265" cy="3416320"/>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Kesimpulan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Dari penelitian dan eksperimen yang telah dilakukan di atas dapat disimpulkan bahwa, penutupan saham PT Bank Rakyat Indonesia (Persero) Tbk pada tanggal 21 Januari 2019 sampai dengan 14 Juni 2023 mengalami kenaikan yaitu dari Rp 3.800 menjadi sebesar Rp 5.475 dengan nilai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loss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sebesar 0.0057 atau 0.57% dengan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Root Mean Square Error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(RMSE) sebesar </a:t>
            </a:r>
            <a:r>
              <a:rPr lang="id-ID"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233.14250210648245</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Dapat dilihat pula bahwa saham penutupan PT Bank Rakyat Indonesia (Persero) Tbk dari awal berdiri tanggal 10 November 2003 sampai sekarang tepatnya tanggal 07 Juli 2023 juga mengalami kenaikan yang signifikan yaitu dari Rp 97.5 menjadi sebesar Rp 5.375.</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Saran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mempelajari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meliputi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 </a:t>
            </a:r>
            <a:r>
              <a:rPr lang="en-US" sz="1800" kern="100">
                <a:effectLst/>
                <a:latin typeface="Times New Roman" panose="02020603050405020304" pitchFamily="18" charset="0"/>
                <a:ea typeface="Calibri" panose="020F0502020204030204" pitchFamily="34" charset="0"/>
                <a:cs typeface="Arial" panose="020B0604020202020204" pitchFamily="34" charset="0"/>
              </a:rPr>
              <a:t>(LSTM)</a:t>
            </a:r>
            <a:r>
              <a:rPr lang="en-US" sz="1800" i="1"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kita harus dapat memahami secara mendalam dan mengkaji sejauh mana capaian yang telah didapat serta apa saja permasalahan yang dihadapi dalam mempelajari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(DL). Kita juga harus dapat memprediksi bagaimana masa depan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serta tantangan yang dihadapinya di masa yang akan datang bagi kehidupan manusia.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946AE6CE-C20F-4D88-CA0B-65BEF1762097}"/>
              </a:ext>
            </a:extLst>
          </p:cNvPr>
          <p:cNvSpPr>
            <a:spLocks noGrp="1"/>
          </p:cNvSpPr>
          <p:nvPr>
            <p:ph type="sldNum" sz="quarter" idx="12"/>
          </p:nvPr>
        </p:nvSpPr>
        <p:spPr/>
        <p:txBody>
          <a:bodyPr/>
          <a:lstStyle/>
          <a:p>
            <a:fld id="{BC747D3B-175B-4D47-82BD-C88F3EB3FA46}" type="slidenum">
              <a:rPr lang="id-ID" smtClean="0"/>
              <a:t>63</a:t>
            </a:fld>
            <a:endParaRPr lang="id-ID"/>
          </a:p>
        </p:txBody>
      </p:sp>
    </p:spTree>
    <p:extLst>
      <p:ext uri="{BB962C8B-B14F-4D97-AF65-F5344CB8AC3E}">
        <p14:creationId xmlns:p14="http://schemas.microsoft.com/office/powerpoint/2010/main" val="25770744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4DD0EE8-10BD-A47A-852C-FB566936F577}"/>
              </a:ext>
            </a:extLst>
          </p:cNvPr>
          <p:cNvSpPr txBox="1"/>
          <p:nvPr/>
        </p:nvSpPr>
        <p:spPr>
          <a:xfrm>
            <a:off x="3048415" y="1110084"/>
            <a:ext cx="6095170" cy="463397"/>
          </a:xfrm>
          <a:prstGeom prst="rect">
            <a:avLst/>
          </a:prstGeom>
          <a:noFill/>
        </p:spPr>
        <p:txBody>
          <a:bodyPr wrap="square">
            <a:spAutoFit/>
          </a:bodyPr>
          <a:lstStyle/>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UCAPAN TERIMA KASIH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4D940BC5-F4C3-2001-592D-78E965251BA0}"/>
              </a:ext>
            </a:extLst>
          </p:cNvPr>
          <p:cNvSpPr txBox="1"/>
          <p:nvPr/>
        </p:nvSpPr>
        <p:spPr>
          <a:xfrm>
            <a:off x="306456" y="1789043"/>
            <a:ext cx="11302448" cy="3970318"/>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Terima kasih saya ucapkan kepada Bapak Catur Nugroho S.Kom., M.Kom yang telah memberikan ilmunya kepada saya dan teman-teman mahasiswa Universitas Siber Asia (UNSIA) dalam mempelajari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(DL) sehingga kami menjadi paham dan mengerti istilah-istilah serta seluk beluk mengenai pembelajaran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selama semester lima ini. Kami juga telah mengikuti beberapa pertemuan yang telah diadakan oleh dosen kita mengenai pembelajaran tersebut. Pada pertemuan kesatu kita membahas tentang Pengenalan, pada pertemuan kedua membahas tentang Jaringan Saraf Tiruan, pada pertemuan ketiga membahas tentang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Convolution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(CNN), kemudian pada pertemuan keempat kita membahas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Unsupervised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(DUL), pada pertemuan kelima membahas mengenai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Back Propagation Algorithm</a:t>
            </a:r>
            <a:r>
              <a:rPr lang="en-US" sz="1800" kern="100">
                <a:effectLst/>
                <a:latin typeface="Times New Roman" panose="02020603050405020304" pitchFamily="18" charset="0"/>
                <a:ea typeface="Calibri" panose="020F0502020204030204" pitchFamily="34" charset="0"/>
                <a:cs typeface="Arial" panose="020B0604020202020204" pitchFamily="34" charset="0"/>
              </a:rPr>
              <a:t>, terus pada pertemuan keenam kita belajar tentang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Capsule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pertemuan ketujuh membahas tentang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 (</a:t>
            </a:r>
            <a:r>
              <a:rPr lang="en-US" sz="1800" kern="100">
                <a:effectLst/>
                <a:latin typeface="Times New Roman" panose="02020603050405020304" pitchFamily="18" charset="0"/>
                <a:ea typeface="Calibri" panose="020F0502020204030204" pitchFamily="34" charset="0"/>
                <a:cs typeface="Arial" panose="020B0604020202020204" pitchFamily="34" charset="0"/>
              </a:rPr>
              <a:t>RNN)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beserta praktikum nya, pada pertemuan ke sembilan kita membahas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Reinforcement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(RL), pada pertemuan kesepuluh membahas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Self Organising MAP</a:t>
            </a:r>
            <a:r>
              <a:rPr lang="en-US" sz="1800" kern="100">
                <a:effectLst/>
                <a:latin typeface="Times New Roman" panose="02020603050405020304" pitchFamily="18" charset="0"/>
                <a:ea typeface="Calibri" panose="020F0502020204030204" pitchFamily="34" charset="0"/>
                <a:cs typeface="Arial" panose="020B0604020202020204" pitchFamily="34" charset="0"/>
              </a:rPr>
              <a:t> (SOM) beserta praktikum RNN, kemudian pada pertemuan ke sebelas kita membahas tentang </a:t>
            </a:r>
            <a:r>
              <a:rPr lang="en-US" sz="1800" i="1" kern="100">
                <a:effectLst/>
                <a:latin typeface="Times New Roman" panose="02020603050405020304" pitchFamily="18" charset="0"/>
                <a:ea typeface="Calibri" panose="020F0502020204030204" pitchFamily="34" charset="0"/>
                <a:cs typeface="Arial" panose="020B0604020202020204" pitchFamily="34" charset="0"/>
              </a:rPr>
              <a:t>Evolving Deep Neural Networks</a:t>
            </a:r>
            <a:r>
              <a:rPr lang="en-US" sz="1800" kern="100">
                <a:effectLst/>
                <a:latin typeface="Times New Roman" panose="02020603050405020304" pitchFamily="18" charset="0"/>
                <a:ea typeface="Calibri" panose="020F0502020204030204" pitchFamily="34" charset="0"/>
                <a:cs typeface="Arial" panose="020B0604020202020204" pitchFamily="34" charset="0"/>
              </a:rPr>
              <a:t>, kemudian pada pertemuan kedua belas membahas tentang Seleksi dan Estimasi Model</a:t>
            </a:r>
            <a:r>
              <a:rPr lang="en-US" sz="1800" i="1" kern="100">
                <a:effectLst/>
                <a:latin typeface="Times New Roman" panose="02020603050405020304" pitchFamily="18" charset="0"/>
                <a:ea typeface="Calibri" panose="020F0502020204030204" pitchFamily="34" charset="0"/>
                <a:cs typeface="Arial" panose="020B0604020202020204" pitchFamily="34" charset="0"/>
              </a:rPr>
              <a:t> 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Tak lupa juga saya ucapkan terima kasih kepada Bapak Muhammad Ikhwani Saputra S.Kom., M.Kom selaku dosen pembimbing, terima kasih semuanya.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6206911-5A1A-EAA3-84CC-8B7B3FFB02E2}"/>
              </a:ext>
            </a:extLst>
          </p:cNvPr>
          <p:cNvSpPr>
            <a:spLocks noGrp="1"/>
          </p:cNvSpPr>
          <p:nvPr>
            <p:ph type="sldNum" sz="quarter" idx="12"/>
          </p:nvPr>
        </p:nvSpPr>
        <p:spPr/>
        <p:txBody>
          <a:bodyPr/>
          <a:lstStyle/>
          <a:p>
            <a:fld id="{BC747D3B-175B-4D47-82BD-C88F3EB3FA46}" type="slidenum">
              <a:rPr lang="id-ID" smtClean="0"/>
              <a:t>64</a:t>
            </a:fld>
            <a:endParaRPr lang="id-ID"/>
          </a:p>
        </p:txBody>
      </p:sp>
    </p:spTree>
    <p:extLst>
      <p:ext uri="{BB962C8B-B14F-4D97-AF65-F5344CB8AC3E}">
        <p14:creationId xmlns:p14="http://schemas.microsoft.com/office/powerpoint/2010/main" val="32700600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9181328-DFB0-D476-B489-0619E3054DD0}"/>
              </a:ext>
            </a:extLst>
          </p:cNvPr>
          <p:cNvSpPr txBox="1"/>
          <p:nvPr/>
        </p:nvSpPr>
        <p:spPr>
          <a:xfrm>
            <a:off x="437321" y="1905506"/>
            <a:ext cx="11216310" cy="3046988"/>
          </a:xfrm>
          <a:prstGeom prst="rect">
            <a:avLst/>
          </a:prstGeom>
          <a:noFill/>
        </p:spPr>
        <p:txBody>
          <a:bodyPr wrap="square">
            <a:spAutoFit/>
          </a:bodyPr>
          <a:lstStyle/>
          <a:p>
            <a:pPr marL="301625" algn="ctr">
              <a:lnSpc>
                <a:spcPct val="150000"/>
              </a:lnSpc>
              <a:tabLst>
                <a:tab pos="4772025" algn="l"/>
              </a:tabLst>
            </a:pPr>
            <a:r>
              <a:rPr lang="id-ID" sz="2000" b="1" kern="100">
                <a:effectLst/>
                <a:latin typeface="Times New Roman" panose="02020603050405020304" pitchFamily="18" charset="0"/>
                <a:ea typeface="Calibri" panose="020F0502020204030204" pitchFamily="34" charset="0"/>
                <a:cs typeface="Arial" panose="020B0604020202020204" pitchFamily="34" charset="0"/>
              </a:rPr>
              <a:t>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a:t>
            </a:r>
            <a:r>
              <a:rPr lang="en-US" kern="100">
                <a:effectLst/>
                <a:latin typeface="Times New Roman" panose="02020603050405020304" pitchFamily="18" charset="0"/>
                <a:ea typeface="Calibri" panose="020F0502020204030204" pitchFamily="34" charset="0"/>
                <a:cs typeface="Arial" panose="020B0604020202020204" pitchFamily="34" charset="0"/>
              </a:rPr>
              <a:t>. Deep Learning . (2023). Dalam M. Catur Nugroho S.Kom., </a:t>
            </a:r>
            <a:r>
              <a:rPr lang="en-US" i="1" kern="100">
                <a:effectLst/>
                <a:latin typeface="Times New Roman" panose="02020603050405020304" pitchFamily="18" charset="0"/>
                <a:ea typeface="Calibri" panose="020F0502020204030204" pitchFamily="34" charset="0"/>
                <a:cs typeface="Arial" panose="020B0604020202020204" pitchFamily="34" charset="0"/>
              </a:rPr>
              <a:t>Sesi-7 Recurrent Neural Network dan Long Short-Term Memory</a:t>
            </a:r>
            <a:r>
              <a:rPr lang="en-US" kern="100">
                <a:effectLst/>
                <a:latin typeface="Times New Roman" panose="02020603050405020304" pitchFamily="18" charset="0"/>
                <a:ea typeface="Calibri" panose="020F0502020204030204" pitchFamily="34" charset="0"/>
                <a:cs typeface="Arial" panose="020B0604020202020204" pitchFamily="34" charset="0"/>
              </a:rPr>
              <a:t> (hal. 12-15). Jakarta: UNSIA.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kern="100">
                <a:effectLst/>
                <a:latin typeface="Times New Roman" panose="02020603050405020304" pitchFamily="18" charset="0"/>
                <a:ea typeface="Calibri" panose="020F0502020204030204" pitchFamily="34" charset="0"/>
                <a:cs typeface="Arial" panose="020B0604020202020204" pitchFamily="34" charset="0"/>
              </a:rPr>
              <a:t>2. Dr. Suyanto, S. M. (2019). </a:t>
            </a:r>
            <a:r>
              <a:rPr lang="en-US" i="1" kern="100">
                <a:effectLst/>
                <a:latin typeface="Times New Roman" panose="02020603050405020304" pitchFamily="18" charset="0"/>
                <a:ea typeface="Calibri" panose="020F0502020204030204" pitchFamily="34" charset="0"/>
                <a:cs typeface="Arial" panose="020B0604020202020204" pitchFamily="34" charset="0"/>
              </a:rPr>
              <a:t>Deep Learning Modernisasi Machine Learning untuk Big Data.</a:t>
            </a:r>
            <a:r>
              <a:rPr lang="en-US" kern="100">
                <a:effectLst/>
                <a:latin typeface="Times New Roman" panose="02020603050405020304" pitchFamily="18" charset="0"/>
                <a:ea typeface="Calibri" panose="020F0502020204030204" pitchFamily="34" charset="0"/>
                <a:cs typeface="Arial" panose="020B0604020202020204" pitchFamily="34" charset="0"/>
              </a:rPr>
              <a:t> Bandung: INFORMATIKA.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kern="100">
                <a:effectLst/>
                <a:latin typeface="Times New Roman" panose="02020603050405020304" pitchFamily="18" charset="0"/>
                <a:ea typeface="Calibri" panose="020F0502020204030204" pitchFamily="34" charset="0"/>
                <a:cs typeface="Arial" panose="020B0604020202020204" pitchFamily="34" charset="0"/>
              </a:rPr>
              <a:t>3. </a:t>
            </a:r>
            <a:r>
              <a:rPr lang="en-US" i="1" kern="100">
                <a:effectLst/>
                <a:latin typeface="Times New Roman" panose="02020603050405020304" pitchFamily="18" charset="0"/>
                <a:ea typeface="Calibri" panose="020F0502020204030204" pitchFamily="34" charset="0"/>
                <a:cs typeface="Arial" panose="020B0604020202020204" pitchFamily="34" charset="0"/>
              </a:rPr>
              <a:t>Data Historis</a:t>
            </a:r>
            <a:r>
              <a:rPr lang="en-US" kern="100">
                <a:effectLst/>
                <a:latin typeface="Times New Roman" panose="02020603050405020304" pitchFamily="18" charset="0"/>
                <a:ea typeface="Calibri" panose="020F0502020204030204" pitchFamily="34" charset="0"/>
                <a:cs typeface="Arial" panose="020B0604020202020204" pitchFamily="34" charset="0"/>
              </a:rPr>
              <a:t>. (2023,Juli07). Diambil kembali dari Yahoo Finance:  </a:t>
            </a:r>
            <a:r>
              <a:rPr lang="en-US"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https://finance.yahoo.com/quote/BBRI.JK/history?p=BBRI.JK</a:t>
            </a:r>
            <a:r>
              <a:rPr lang="en-US" kern="100">
                <a:effectLst/>
                <a:latin typeface="Times New Roman" panose="02020603050405020304" pitchFamily="18" charset="0"/>
                <a:ea typeface="Calibri" panose="020F0502020204030204" pitchFamily="34" charset="0"/>
                <a:cs typeface="Arial" panose="020B0604020202020204" pitchFamily="34" charset="0"/>
              </a:rPr>
              <a:t>. Diakses tanggal 07 Juli 2023.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kern="100">
                <a:effectLst/>
                <a:latin typeface="Times New Roman" panose="02020603050405020304" pitchFamily="18" charset="0"/>
                <a:ea typeface="Calibri" panose="020F0502020204030204" pitchFamily="34" charset="0"/>
                <a:cs typeface="Arial" panose="020B0604020202020204" pitchFamily="34" charset="0"/>
              </a:rPr>
              <a:t>4. Trivusi. (2022, September 17). </a:t>
            </a:r>
            <a:r>
              <a:rPr lang="en-US" i="1" kern="100">
                <a:effectLst/>
                <a:latin typeface="Times New Roman" panose="02020603050405020304" pitchFamily="18" charset="0"/>
                <a:ea typeface="Calibri" panose="020F0502020204030204" pitchFamily="34" charset="0"/>
                <a:cs typeface="Arial" panose="020B0604020202020204" pitchFamily="34" charset="0"/>
              </a:rPr>
              <a:t>Mengenal Algoritma Long Short Term Memory (LSTM)</a:t>
            </a:r>
            <a:r>
              <a:rPr lang="en-US" kern="100">
                <a:effectLst/>
                <a:latin typeface="Times New Roman" panose="02020603050405020304" pitchFamily="18" charset="0"/>
                <a:ea typeface="Calibri" panose="020F0502020204030204" pitchFamily="34" charset="0"/>
                <a:cs typeface="Arial" panose="020B0604020202020204" pitchFamily="34" charset="0"/>
              </a:rPr>
              <a:t>. Diambil kembali dari Trivusi: </a:t>
            </a:r>
            <a:r>
              <a:rPr lang="en-US"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https://www.trivusi.web.id/2022/07/algoritma-lstm.html</a:t>
            </a:r>
            <a:r>
              <a:rPr lang="en-US" kern="100">
                <a:effectLst/>
                <a:latin typeface="Times New Roman" panose="02020603050405020304" pitchFamily="18" charset="0"/>
                <a:ea typeface="Calibri" panose="020F0502020204030204" pitchFamily="34" charset="0"/>
                <a:cs typeface="Arial" panose="020B0604020202020204" pitchFamily="34" charset="0"/>
              </a:rPr>
              <a:t>. Diakses tanggal 09 Juli 2023.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Calibri" panose="020F0502020204030204" pitchFamily="34"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DD8EC570-4A08-5682-5AD9-1099FF504F8C}"/>
              </a:ext>
            </a:extLst>
          </p:cNvPr>
          <p:cNvSpPr>
            <a:spLocks noGrp="1"/>
          </p:cNvSpPr>
          <p:nvPr>
            <p:ph type="sldNum" sz="quarter" idx="12"/>
          </p:nvPr>
        </p:nvSpPr>
        <p:spPr/>
        <p:txBody>
          <a:bodyPr/>
          <a:lstStyle/>
          <a:p>
            <a:fld id="{BC747D3B-175B-4D47-82BD-C88F3EB3FA46}" type="slidenum">
              <a:rPr lang="id-ID" smtClean="0"/>
              <a:t>65</a:t>
            </a:fld>
            <a:endParaRPr lang="id-ID"/>
          </a:p>
        </p:txBody>
      </p:sp>
    </p:spTree>
    <p:extLst>
      <p:ext uri="{BB962C8B-B14F-4D97-AF65-F5344CB8AC3E}">
        <p14:creationId xmlns:p14="http://schemas.microsoft.com/office/powerpoint/2010/main" val="4244591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2" name="Rectangle 2">
            <a:extLst>
              <a:ext uri="{FF2B5EF4-FFF2-40B4-BE49-F238E27FC236}">
                <a16:creationId xmlns:a16="http://schemas.microsoft.com/office/drawing/2014/main" id="{078770B5-24D7-1A1E-1387-25CD3DDAA134}"/>
              </a:ext>
            </a:extLst>
          </p:cNvPr>
          <p:cNvSpPr>
            <a:spLocks noChangeArrowheads="1"/>
          </p:cNvSpPr>
          <p:nvPr/>
        </p:nvSpPr>
        <p:spPr bwMode="auto">
          <a:xfrm>
            <a:off x="4905212" y="761432"/>
            <a:ext cx="23815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72025" algn="l"/>
              </a:tabLst>
              <a:defRPr>
                <a:solidFill>
                  <a:schemeClr val="tx1"/>
                </a:solidFill>
                <a:latin typeface="Arial" panose="020B0604020202020204" pitchFamily="34" charset="0"/>
              </a:defRPr>
            </a:lvl1pPr>
            <a:lvl2pPr eaLnBrk="0" fontAlgn="base" hangingPunct="0">
              <a:spcBef>
                <a:spcPct val="0"/>
              </a:spcBef>
              <a:spcAft>
                <a:spcPct val="0"/>
              </a:spcAft>
              <a:tabLst>
                <a:tab pos="4772025" algn="l"/>
              </a:tabLst>
              <a:defRPr>
                <a:solidFill>
                  <a:schemeClr val="tx1"/>
                </a:solidFill>
                <a:latin typeface="Arial" panose="020B0604020202020204" pitchFamily="34" charset="0"/>
              </a:defRPr>
            </a:lvl2pPr>
            <a:lvl3pPr eaLnBrk="0" fontAlgn="base" hangingPunct="0">
              <a:spcBef>
                <a:spcPct val="0"/>
              </a:spcBef>
              <a:spcAft>
                <a:spcPct val="0"/>
              </a:spcAft>
              <a:tabLst>
                <a:tab pos="4772025" algn="l"/>
              </a:tabLst>
              <a:defRPr>
                <a:solidFill>
                  <a:schemeClr val="tx1"/>
                </a:solidFill>
                <a:latin typeface="Arial" panose="020B0604020202020204" pitchFamily="34" charset="0"/>
              </a:defRPr>
            </a:lvl3pPr>
            <a:lvl4pPr eaLnBrk="0" fontAlgn="base" hangingPunct="0">
              <a:spcBef>
                <a:spcPct val="0"/>
              </a:spcBef>
              <a:spcAft>
                <a:spcPct val="0"/>
              </a:spcAft>
              <a:tabLst>
                <a:tab pos="4772025" algn="l"/>
              </a:tabLst>
              <a:defRPr>
                <a:solidFill>
                  <a:schemeClr val="tx1"/>
                </a:solidFill>
                <a:latin typeface="Arial" panose="020B0604020202020204" pitchFamily="34" charset="0"/>
              </a:defRPr>
            </a:lvl4pPr>
            <a:lvl5pPr eaLnBrk="0" fontAlgn="base" hangingPunct="0">
              <a:spcBef>
                <a:spcPct val="0"/>
              </a:spcBef>
              <a:spcAft>
                <a:spcPct val="0"/>
              </a:spcAft>
              <a:tabLst>
                <a:tab pos="4772025" algn="l"/>
              </a:tabLst>
              <a:defRPr>
                <a:solidFill>
                  <a:schemeClr val="tx1"/>
                </a:solidFill>
                <a:latin typeface="Arial" panose="020B0604020202020204" pitchFamily="34" charset="0"/>
              </a:defRPr>
            </a:lvl5pPr>
            <a:lvl6pPr eaLnBrk="0" fontAlgn="base" hangingPunct="0">
              <a:spcBef>
                <a:spcPct val="0"/>
              </a:spcBef>
              <a:spcAft>
                <a:spcPct val="0"/>
              </a:spcAft>
              <a:tabLst>
                <a:tab pos="4772025" algn="l"/>
              </a:tabLst>
              <a:defRPr>
                <a:solidFill>
                  <a:schemeClr val="tx1"/>
                </a:solidFill>
                <a:latin typeface="Arial" panose="020B0604020202020204" pitchFamily="34" charset="0"/>
              </a:defRPr>
            </a:lvl6pPr>
            <a:lvl7pPr eaLnBrk="0" fontAlgn="base" hangingPunct="0">
              <a:spcBef>
                <a:spcPct val="0"/>
              </a:spcBef>
              <a:spcAft>
                <a:spcPct val="0"/>
              </a:spcAft>
              <a:tabLst>
                <a:tab pos="4772025" algn="l"/>
              </a:tabLst>
              <a:defRPr>
                <a:solidFill>
                  <a:schemeClr val="tx1"/>
                </a:solidFill>
                <a:latin typeface="Arial" panose="020B0604020202020204" pitchFamily="34" charset="0"/>
              </a:defRPr>
            </a:lvl7pPr>
            <a:lvl8pPr eaLnBrk="0" fontAlgn="base" hangingPunct="0">
              <a:spcBef>
                <a:spcPct val="0"/>
              </a:spcBef>
              <a:spcAft>
                <a:spcPct val="0"/>
              </a:spcAft>
              <a:tabLst>
                <a:tab pos="4772025" algn="l"/>
              </a:tabLst>
              <a:defRPr>
                <a:solidFill>
                  <a:schemeClr val="tx1"/>
                </a:solidFill>
                <a:latin typeface="Arial" panose="020B0604020202020204" pitchFamily="34" charset="0"/>
              </a:defRPr>
            </a:lvl8pPr>
            <a:lvl9pPr eaLnBrk="0" fontAlgn="base" hangingPunct="0">
              <a:spcBef>
                <a:spcPct val="0"/>
              </a:spcBef>
              <a:spcAft>
                <a:spcPct val="0"/>
              </a:spcAft>
              <a:tabLst>
                <a:tab pos="47720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772025" algn="l"/>
              </a:tabLst>
            </a:pPr>
            <a:r>
              <a:rPr kumimoji="0" lang="en-US" altLang="id-ID"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Biodata Penulis</a:t>
            </a:r>
            <a:endParaRPr kumimoji="0" lang="id-ID" altLang="id-ID"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772025" algn="l"/>
              </a:tabLst>
            </a:pP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9217" name="Gambar 2">
            <a:extLst>
              <a:ext uri="{FF2B5EF4-FFF2-40B4-BE49-F238E27FC236}">
                <a16:creationId xmlns:a16="http://schemas.microsoft.com/office/drawing/2014/main" id="{84C08DF4-1B2D-322C-64A6-F07EF4D5B7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348" y="1193530"/>
            <a:ext cx="1569303" cy="1951329"/>
          </a:xfrm>
          <a:prstGeom prst="rect">
            <a:avLst/>
          </a:prstGeom>
          <a:noFill/>
          <a:extLst>
            <a:ext uri="{909E8E84-426E-40DD-AFC4-6F175D3DCCD1}">
              <a14:hiddenFill xmlns:a14="http://schemas.microsoft.com/office/drawing/2010/main">
                <a:solidFill>
                  <a:srgbClr val="FFFFFF"/>
                </a:solidFill>
              </a14:hiddenFill>
            </a:ext>
          </a:extLst>
        </p:spPr>
      </p:pic>
      <p:sp>
        <p:nvSpPr>
          <p:cNvPr id="8" name="Kotak Teks 7">
            <a:extLst>
              <a:ext uri="{FF2B5EF4-FFF2-40B4-BE49-F238E27FC236}">
                <a16:creationId xmlns:a16="http://schemas.microsoft.com/office/drawing/2014/main" id="{007CBCCE-D92B-2893-CA6E-2F13ADF1FBEC}"/>
              </a:ext>
            </a:extLst>
          </p:cNvPr>
          <p:cNvSpPr txBox="1"/>
          <p:nvPr/>
        </p:nvSpPr>
        <p:spPr>
          <a:xfrm>
            <a:off x="99390" y="3216071"/>
            <a:ext cx="11648661" cy="4216539"/>
          </a:xfrm>
          <a:prstGeom prst="rect">
            <a:avLst/>
          </a:prstGeom>
          <a:noFill/>
        </p:spPr>
        <p:txBody>
          <a:bodyPr wrap="square">
            <a:spAutoFit/>
          </a:bodyPr>
          <a:lstStyle/>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Hendro Gunawan, lahir di Jakarta, pada tanggal 1 Januari 1981. Menyelesaikan pendidikan Taman Kanak-Kanak (TK) dan Sekolah Dasar (SD) di Desa Sumber Sari Kecamatan Sine Kabupaten Ngawi Jawa Timur, kemudian Sekolah Menengah Pertama (SMP), dan Sekolah Menengah Atas (SMA) di kabupaten Muara Enim Provinsi Sumatra Selatan. Saat ini sedang menempuh pendidikan S1 jurusan PJJ Informatika di Universitas Siber Asia (UNSIA) Jakarta. Selain sebagai mahasiswa, penulis juga aktif sebagai karyawan di PT Indospring Tbk. Penulis juga menyukai bahasa pemrograman PHP, Java, Lua, dan Python. Dengan membaca makalah ini penulis berharap dapat menambah pengetahuan dan </a:t>
            </a:r>
            <a:r>
              <a:rPr lang="en-US" i="1" kern="100">
                <a:effectLst/>
                <a:latin typeface="Times New Roman" panose="02020603050405020304" pitchFamily="18" charset="0"/>
                <a:ea typeface="Calibri" panose="020F0502020204030204" pitchFamily="34" charset="0"/>
                <a:cs typeface="Arial" panose="020B0604020202020204" pitchFamily="34" charset="0"/>
              </a:rPr>
              <a:t>skill</a:t>
            </a:r>
            <a:r>
              <a:rPr lang="en-US" kern="100">
                <a:effectLst/>
                <a:latin typeface="Times New Roman" panose="02020603050405020304" pitchFamily="18" charset="0"/>
                <a:ea typeface="Calibri" panose="020F0502020204030204" pitchFamily="34" charset="0"/>
                <a:cs typeface="Arial" panose="020B0604020202020204" pitchFamily="34" charset="0"/>
              </a:rPr>
              <a:t> dalam bidang pembelajaran </a:t>
            </a:r>
            <a:r>
              <a:rPr lang="en-US" i="1" kern="100">
                <a:latin typeface="Times New Roman" panose="02020603050405020304" pitchFamily="18" charset="0"/>
                <a:ea typeface="Calibri" panose="020F0502020204030204" pitchFamily="34" charset="0"/>
                <a:cs typeface="Arial" panose="020B0604020202020204" pitchFamily="34" charset="0"/>
              </a:rPr>
              <a:t>Deep</a:t>
            </a:r>
            <a:r>
              <a:rPr lang="en-US" i="1" kern="100">
                <a:effectLst/>
                <a:latin typeface="Times New Roman" panose="02020603050405020304" pitchFamily="18" charset="0"/>
                <a:ea typeface="Calibri" panose="020F0502020204030204" pitchFamily="34" charset="0"/>
                <a:cs typeface="Arial" panose="020B0604020202020204" pitchFamily="34" charset="0"/>
              </a:rPr>
              <a:t> Learning</a:t>
            </a:r>
            <a:r>
              <a:rPr lang="en-US" kern="100">
                <a:effectLst/>
                <a:latin typeface="Times New Roman" panose="02020603050405020304" pitchFamily="18" charset="0"/>
                <a:ea typeface="Calibri" panose="020F0502020204030204" pitchFamily="34" charset="0"/>
                <a:cs typeface="Arial" panose="020B0604020202020204" pitchFamily="34" charset="0"/>
              </a:rPr>
              <a:t>, terutama mengenai </a:t>
            </a:r>
            <a:r>
              <a:rPr lang="en-US" i="1" kern="100">
                <a:effectLst/>
                <a:latin typeface="Times New Roman" panose="02020603050405020304" pitchFamily="18" charset="0"/>
                <a:ea typeface="Calibri" panose="020F0502020204030204" pitchFamily="34" charset="0"/>
                <a:cs typeface="Arial" panose="020B0604020202020204" pitchFamily="34" charset="0"/>
              </a:rPr>
              <a:t>Recurrent Neural Network </a:t>
            </a:r>
            <a:r>
              <a:rPr lang="en-US" kern="100">
                <a:effectLst/>
                <a:latin typeface="Times New Roman" panose="02020603050405020304" pitchFamily="18" charset="0"/>
                <a:ea typeface="Calibri" panose="020F0502020204030204" pitchFamily="34" charset="0"/>
                <a:cs typeface="Arial" panose="020B0604020202020204" pitchFamily="34" charset="0"/>
              </a:rPr>
              <a:t>(RNN) dan </a:t>
            </a:r>
            <a:r>
              <a:rPr lang="en-US" i="1" kern="100">
                <a:effectLst/>
                <a:latin typeface="Times New Roman" panose="02020603050405020304" pitchFamily="18" charset="0"/>
                <a:ea typeface="Calibri" panose="020F0502020204030204" pitchFamily="34" charset="0"/>
                <a:cs typeface="Arial" panose="020B0604020202020204" pitchFamily="34" charset="0"/>
              </a:rPr>
              <a:t>Long Short-Term Memory </a:t>
            </a:r>
            <a:r>
              <a:rPr lang="en-US" kern="100">
                <a:effectLst/>
                <a:latin typeface="Times New Roman" panose="02020603050405020304" pitchFamily="18" charset="0"/>
                <a:ea typeface="Calibri" panose="020F0502020204030204" pitchFamily="34" charset="0"/>
                <a:cs typeface="Arial" panose="020B0604020202020204" pitchFamily="34" charset="0"/>
              </a:rPr>
              <a:t>(LSTM).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Penulis dapat dihubungi melalui:</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Telp          : 081259640815</a:t>
            </a: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Email       :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hendro.gnwn@gmail.com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hendro.gnwn@outlook.com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7"/>
              </a:rPr>
              <a:t>hendro.gnwn@ymail.com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1FBBB765-4326-0601-6742-39A29436DB64}"/>
              </a:ext>
            </a:extLst>
          </p:cNvPr>
          <p:cNvSpPr>
            <a:spLocks noGrp="1"/>
          </p:cNvSpPr>
          <p:nvPr>
            <p:ph type="sldNum" sz="quarter" idx="12"/>
          </p:nvPr>
        </p:nvSpPr>
        <p:spPr/>
        <p:txBody>
          <a:bodyPr/>
          <a:lstStyle/>
          <a:p>
            <a:fld id="{BC747D3B-175B-4D47-82BD-C88F3EB3FA46}" type="slidenum">
              <a:rPr lang="id-ID" smtClean="0"/>
              <a:t>66</a:t>
            </a:fld>
            <a:endParaRPr lang="id-ID"/>
          </a:p>
        </p:txBody>
      </p:sp>
    </p:spTree>
    <p:extLst>
      <p:ext uri="{BB962C8B-B14F-4D97-AF65-F5344CB8AC3E}">
        <p14:creationId xmlns:p14="http://schemas.microsoft.com/office/powerpoint/2010/main" val="4251485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2" name="Rectangle 2">
            <a:extLst>
              <a:ext uri="{FF2B5EF4-FFF2-40B4-BE49-F238E27FC236}">
                <a16:creationId xmlns:a16="http://schemas.microsoft.com/office/drawing/2014/main" id="{078770B5-24D7-1A1E-1387-25CD3DDAA134}"/>
              </a:ext>
            </a:extLst>
          </p:cNvPr>
          <p:cNvSpPr>
            <a:spLocks noChangeArrowheads="1"/>
          </p:cNvSpPr>
          <p:nvPr/>
        </p:nvSpPr>
        <p:spPr bwMode="auto">
          <a:xfrm>
            <a:off x="4905212" y="761432"/>
            <a:ext cx="23815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72025" algn="l"/>
              </a:tabLst>
              <a:defRPr>
                <a:solidFill>
                  <a:schemeClr val="tx1"/>
                </a:solidFill>
                <a:latin typeface="Arial" panose="020B0604020202020204" pitchFamily="34" charset="0"/>
              </a:defRPr>
            </a:lvl1pPr>
            <a:lvl2pPr eaLnBrk="0" fontAlgn="base" hangingPunct="0">
              <a:spcBef>
                <a:spcPct val="0"/>
              </a:spcBef>
              <a:spcAft>
                <a:spcPct val="0"/>
              </a:spcAft>
              <a:tabLst>
                <a:tab pos="4772025" algn="l"/>
              </a:tabLst>
              <a:defRPr>
                <a:solidFill>
                  <a:schemeClr val="tx1"/>
                </a:solidFill>
                <a:latin typeface="Arial" panose="020B0604020202020204" pitchFamily="34" charset="0"/>
              </a:defRPr>
            </a:lvl2pPr>
            <a:lvl3pPr eaLnBrk="0" fontAlgn="base" hangingPunct="0">
              <a:spcBef>
                <a:spcPct val="0"/>
              </a:spcBef>
              <a:spcAft>
                <a:spcPct val="0"/>
              </a:spcAft>
              <a:tabLst>
                <a:tab pos="4772025" algn="l"/>
              </a:tabLst>
              <a:defRPr>
                <a:solidFill>
                  <a:schemeClr val="tx1"/>
                </a:solidFill>
                <a:latin typeface="Arial" panose="020B0604020202020204" pitchFamily="34" charset="0"/>
              </a:defRPr>
            </a:lvl3pPr>
            <a:lvl4pPr eaLnBrk="0" fontAlgn="base" hangingPunct="0">
              <a:spcBef>
                <a:spcPct val="0"/>
              </a:spcBef>
              <a:spcAft>
                <a:spcPct val="0"/>
              </a:spcAft>
              <a:tabLst>
                <a:tab pos="4772025" algn="l"/>
              </a:tabLst>
              <a:defRPr>
                <a:solidFill>
                  <a:schemeClr val="tx1"/>
                </a:solidFill>
                <a:latin typeface="Arial" panose="020B0604020202020204" pitchFamily="34" charset="0"/>
              </a:defRPr>
            </a:lvl4pPr>
            <a:lvl5pPr eaLnBrk="0" fontAlgn="base" hangingPunct="0">
              <a:spcBef>
                <a:spcPct val="0"/>
              </a:spcBef>
              <a:spcAft>
                <a:spcPct val="0"/>
              </a:spcAft>
              <a:tabLst>
                <a:tab pos="4772025" algn="l"/>
              </a:tabLst>
              <a:defRPr>
                <a:solidFill>
                  <a:schemeClr val="tx1"/>
                </a:solidFill>
                <a:latin typeface="Arial" panose="020B0604020202020204" pitchFamily="34" charset="0"/>
              </a:defRPr>
            </a:lvl5pPr>
            <a:lvl6pPr eaLnBrk="0" fontAlgn="base" hangingPunct="0">
              <a:spcBef>
                <a:spcPct val="0"/>
              </a:spcBef>
              <a:spcAft>
                <a:spcPct val="0"/>
              </a:spcAft>
              <a:tabLst>
                <a:tab pos="4772025" algn="l"/>
              </a:tabLst>
              <a:defRPr>
                <a:solidFill>
                  <a:schemeClr val="tx1"/>
                </a:solidFill>
                <a:latin typeface="Arial" panose="020B0604020202020204" pitchFamily="34" charset="0"/>
              </a:defRPr>
            </a:lvl6pPr>
            <a:lvl7pPr eaLnBrk="0" fontAlgn="base" hangingPunct="0">
              <a:spcBef>
                <a:spcPct val="0"/>
              </a:spcBef>
              <a:spcAft>
                <a:spcPct val="0"/>
              </a:spcAft>
              <a:tabLst>
                <a:tab pos="4772025" algn="l"/>
              </a:tabLst>
              <a:defRPr>
                <a:solidFill>
                  <a:schemeClr val="tx1"/>
                </a:solidFill>
                <a:latin typeface="Arial" panose="020B0604020202020204" pitchFamily="34" charset="0"/>
              </a:defRPr>
            </a:lvl7pPr>
            <a:lvl8pPr eaLnBrk="0" fontAlgn="base" hangingPunct="0">
              <a:spcBef>
                <a:spcPct val="0"/>
              </a:spcBef>
              <a:spcAft>
                <a:spcPct val="0"/>
              </a:spcAft>
              <a:tabLst>
                <a:tab pos="4772025" algn="l"/>
              </a:tabLst>
              <a:defRPr>
                <a:solidFill>
                  <a:schemeClr val="tx1"/>
                </a:solidFill>
                <a:latin typeface="Arial" panose="020B0604020202020204" pitchFamily="34" charset="0"/>
              </a:defRPr>
            </a:lvl8pPr>
            <a:lvl9pPr eaLnBrk="0" fontAlgn="base" hangingPunct="0">
              <a:spcBef>
                <a:spcPct val="0"/>
              </a:spcBef>
              <a:spcAft>
                <a:spcPct val="0"/>
              </a:spcAft>
              <a:tabLst>
                <a:tab pos="47720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772025" algn="l"/>
              </a:tabLst>
            </a:pPr>
            <a:r>
              <a:rPr lang="en-US" altLang="id-ID" b="1">
                <a:latin typeface="Times New Roman" panose="02020603050405020304" pitchFamily="18" charset="0"/>
                <a:ea typeface="Calibri" panose="020F0502020204030204" pitchFamily="34" charset="0"/>
                <a:cs typeface="Times New Roman" panose="02020603050405020304" pitchFamily="18" charset="0"/>
              </a:rPr>
              <a:t>Link File</a:t>
            </a:r>
            <a:endParaRPr kumimoji="0" lang="id-ID" altLang="id-ID"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772025" algn="l"/>
              </a:tabLst>
            </a:pP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9" name="Tampungan Nomor Slide 8">
            <a:extLst>
              <a:ext uri="{FF2B5EF4-FFF2-40B4-BE49-F238E27FC236}">
                <a16:creationId xmlns:a16="http://schemas.microsoft.com/office/drawing/2014/main" id="{1FBBB765-4326-0601-6742-39A29436DB64}"/>
              </a:ext>
            </a:extLst>
          </p:cNvPr>
          <p:cNvSpPr>
            <a:spLocks noGrp="1"/>
          </p:cNvSpPr>
          <p:nvPr>
            <p:ph type="sldNum" sz="quarter" idx="12"/>
          </p:nvPr>
        </p:nvSpPr>
        <p:spPr/>
        <p:txBody>
          <a:bodyPr/>
          <a:lstStyle/>
          <a:p>
            <a:fld id="{BC747D3B-175B-4D47-82BD-C88F3EB3FA46}" type="slidenum">
              <a:rPr lang="id-ID" smtClean="0"/>
              <a:t>67</a:t>
            </a:fld>
            <a:endParaRPr lang="id-ID"/>
          </a:p>
        </p:txBody>
      </p:sp>
      <p:sp>
        <p:nvSpPr>
          <p:cNvPr id="10" name="Kotak Teks 9">
            <a:extLst>
              <a:ext uri="{FF2B5EF4-FFF2-40B4-BE49-F238E27FC236}">
                <a16:creationId xmlns:a16="http://schemas.microsoft.com/office/drawing/2014/main" id="{D86E5A90-4E7C-5946-329F-4049D46815BF}"/>
              </a:ext>
            </a:extLst>
          </p:cNvPr>
          <p:cNvSpPr txBox="1"/>
          <p:nvPr/>
        </p:nvSpPr>
        <p:spPr>
          <a:xfrm>
            <a:off x="1442000" y="2048406"/>
            <a:ext cx="9307996" cy="369332"/>
          </a:xfrm>
          <a:prstGeom prst="rect">
            <a:avLst/>
          </a:prstGeom>
          <a:noFill/>
        </p:spPr>
        <p:txBody>
          <a:bodyPr wrap="square">
            <a:spAutoFit/>
          </a:bodyPr>
          <a:lstStyle/>
          <a:p>
            <a:pPr algn="ctr"/>
            <a:r>
              <a:rPr lang="id-ID">
                <a:latin typeface="Times New Roman" panose="02020603050405020304" pitchFamily="18" charset="0"/>
                <a:cs typeface="Times New Roman" panose="02020603050405020304" pitchFamily="18" charset="0"/>
              </a:rPr>
              <a:t>https://drive.google.com/drive/folders/1Uk1JTEftFmZa56YE_KxzdJb0t9KhgBrt</a:t>
            </a:r>
          </a:p>
        </p:txBody>
      </p:sp>
      <p:sp>
        <p:nvSpPr>
          <p:cNvPr id="11" name="Kotak Teks 10">
            <a:extLst>
              <a:ext uri="{FF2B5EF4-FFF2-40B4-BE49-F238E27FC236}">
                <a16:creationId xmlns:a16="http://schemas.microsoft.com/office/drawing/2014/main" id="{7ED90DAD-CEA7-25DA-F10A-085F8F084664}"/>
              </a:ext>
            </a:extLst>
          </p:cNvPr>
          <p:cNvSpPr txBox="1"/>
          <p:nvPr/>
        </p:nvSpPr>
        <p:spPr>
          <a:xfrm>
            <a:off x="5059843" y="1543418"/>
            <a:ext cx="2072309"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Google Drive</a:t>
            </a:r>
            <a:endParaRPr lang="id-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0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E745517F-CABE-3C09-A2D9-FCCA4F258076}"/>
              </a:ext>
            </a:extLst>
          </p:cNvPr>
          <p:cNvSpPr txBox="1"/>
          <p:nvPr/>
        </p:nvSpPr>
        <p:spPr>
          <a:xfrm>
            <a:off x="-144917" y="769363"/>
            <a:ext cx="6094638" cy="463397"/>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E. Estetika Penulisan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32E3DFC-D9CE-621B-8AF7-88A46BA2B0A3}"/>
              </a:ext>
            </a:extLst>
          </p:cNvPr>
          <p:cNvSpPr txBox="1"/>
          <p:nvPr/>
        </p:nvSpPr>
        <p:spPr>
          <a:xfrm>
            <a:off x="-144917" y="1232760"/>
            <a:ext cx="12176351" cy="3939540"/>
          </a:xfrm>
          <a:prstGeom prst="rect">
            <a:avLst/>
          </a:prstGeom>
          <a:noFill/>
        </p:spPr>
        <p:txBody>
          <a:bodyPr wrap="square">
            <a:spAutoFit/>
          </a:bodyPr>
          <a:lstStyle/>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Dalam penyusunan makalah ini terdiri dari hal-hal yang saling berkaitan antara bab I sampai dengan bab IV yang memuat beberapa isi sebagai berikut:</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id-ID" sz="1800" b="1" kern="100">
                <a:effectLst/>
                <a:latin typeface="Times New Roman" panose="02020603050405020304" pitchFamily="18" charset="0"/>
                <a:ea typeface="Calibri" panose="020F0502020204030204" pitchFamily="34" charset="0"/>
                <a:cs typeface="Times New Roman" panose="02020603050405020304" pitchFamily="18" charset="0"/>
              </a:rPr>
              <a:t>BAB I Pendahuluan</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Membahas tentang latar belakang masalah, rumusan masalah, tujuan penulisan dan sistematika penulisan.</a:t>
            </a:r>
          </a:p>
          <a:p>
            <a:pPr marL="301625" algn="just">
              <a:tabLst>
                <a:tab pos="4772025" algn="l"/>
              </a:tabLst>
            </a:pPr>
            <a:r>
              <a:rPr lang="id-ID" sz="1800" b="1" kern="100">
                <a:effectLst/>
                <a:latin typeface="Times New Roman" panose="02020603050405020304" pitchFamily="18" charset="0"/>
                <a:ea typeface="Calibri" panose="020F0502020204030204" pitchFamily="34" charset="0"/>
                <a:cs typeface="Times New Roman" panose="02020603050405020304" pitchFamily="18" charset="0"/>
              </a:rPr>
              <a:t>BAB II Tinjauan Pustaka</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Membahas tinjauan tentang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ide dasar dan motivasi RNN, tinjauan tentang arsitektur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tinjauan tentang formulasi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tinjauan tentang algoritma pembelajaran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tinjauan tentang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untuk data sekuens, dan tinjauan tentang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Long Short-Term Memory</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b="1" kern="100">
                <a:effectLst/>
                <a:latin typeface="Times New Roman" panose="02020603050405020304" pitchFamily="18" charset="0"/>
                <a:ea typeface="Calibri" panose="020F0502020204030204" pitchFamily="34" charset="0"/>
                <a:cs typeface="Times New Roman" panose="02020603050405020304" pitchFamily="18" charset="0"/>
              </a:rPr>
              <a:t>BAB III Pembahasan</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Membahas tentang apakah pengertian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Artificial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apakah pengertian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Convolution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apakah pe</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ngertian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Deep Unsupervised Learning</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b="1" kern="100">
                <a:effectLst/>
                <a:latin typeface="Times New Roman" panose="02020603050405020304" pitchFamily="18" charset="0"/>
                <a:ea typeface="Calibri" panose="020F0502020204030204" pitchFamily="34" charset="0"/>
                <a:cs typeface="Times New Roman" panose="02020603050405020304" pitchFamily="18" charset="0"/>
              </a:rPr>
              <a:t>BAB IV Penutup</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Membahas tentang kesimpulan, saran,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ucapan terima kasih </a:t>
            </a: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dan daftar pustaka.</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4F1C4079-C105-43BF-815D-0E74ED6DE629}"/>
              </a:ext>
            </a:extLst>
          </p:cNvPr>
          <p:cNvSpPr txBox="1"/>
          <p:nvPr/>
        </p:nvSpPr>
        <p:spPr>
          <a:xfrm>
            <a:off x="3048681" y="4834682"/>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PUSTAKA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B333B38A-95CC-D14C-BB89-358F46802EB7}"/>
              </a:ext>
            </a:extLst>
          </p:cNvPr>
          <p:cNvSpPr txBox="1"/>
          <p:nvPr/>
        </p:nvSpPr>
        <p:spPr>
          <a:xfrm>
            <a:off x="-144917" y="5635697"/>
            <a:ext cx="7880577" cy="463397"/>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Tentan</a:t>
            </a:r>
            <a:r>
              <a:rPr lang="en-US" sz="1800" b="1" kern="100">
                <a:effectLst/>
                <a:latin typeface="Times New Roman" panose="02020603050405020304" pitchFamily="18" charset="0"/>
                <a:ea typeface="Calibri" panose="020F0502020204030204" pitchFamily="34" charset="0"/>
                <a:cs typeface="Arial" panose="020B0604020202020204" pitchFamily="34" charset="0"/>
              </a:rPr>
              <a:t>g Ide Dasar dan Motivasi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ampungan Nomor Slide 12">
            <a:extLst>
              <a:ext uri="{FF2B5EF4-FFF2-40B4-BE49-F238E27FC236}">
                <a16:creationId xmlns:a16="http://schemas.microsoft.com/office/drawing/2014/main" id="{06726205-344B-C6FB-EAE6-6263A9DB83B9}"/>
              </a:ext>
            </a:extLst>
          </p:cNvPr>
          <p:cNvSpPr>
            <a:spLocks noGrp="1"/>
          </p:cNvSpPr>
          <p:nvPr>
            <p:ph type="sldNum" sz="quarter" idx="12"/>
          </p:nvPr>
        </p:nvSpPr>
        <p:spPr/>
        <p:txBody>
          <a:bodyPr/>
          <a:lstStyle/>
          <a:p>
            <a:fld id="{BC747D3B-175B-4D47-82BD-C88F3EB3FA46}" type="slidenum">
              <a:rPr lang="id-ID" smtClean="0"/>
              <a:t>7</a:t>
            </a:fld>
            <a:endParaRPr lang="id-ID"/>
          </a:p>
        </p:txBody>
      </p:sp>
    </p:spTree>
    <p:extLst>
      <p:ext uri="{BB962C8B-B14F-4D97-AF65-F5344CB8AC3E}">
        <p14:creationId xmlns:p14="http://schemas.microsoft.com/office/powerpoint/2010/main" val="427058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28953D6E-C3C3-647C-5C60-74F49FABA4CB}"/>
              </a:ext>
            </a:extLst>
          </p:cNvPr>
          <p:cNvSpPr txBox="1"/>
          <p:nvPr/>
        </p:nvSpPr>
        <p:spPr>
          <a:xfrm>
            <a:off x="0" y="894522"/>
            <a:ext cx="11903529" cy="1754326"/>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Ide dasar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adalah kemampuan untuk memproses data berurutan atau data yang memiliki ketergantungan temporal. RNN dirancang khusus untuk mengatasi masalah di mana input dan output memiliki hubungan sekuensial, seperti dalam teks, suara, atau data waktu.</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Dalam jaringan saraf tradisional, setiap input dianggap independen satu sama lain. Namun, dalam banyak kasus, informasi kontekstual dari input sebelumnya diperlukan untuk memahami input saat ini. RNN dirancang untuk mengatasi masalah ini dengan mengenali dan memanfaatkan hubungan sekuensial dalam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58F9B22B-680B-68DD-BF16-5B7A5A504082}"/>
              </a:ext>
            </a:extLst>
          </p:cNvPr>
          <p:cNvSpPr txBox="1"/>
          <p:nvPr/>
        </p:nvSpPr>
        <p:spPr>
          <a:xfrm>
            <a:off x="0" y="2648848"/>
            <a:ext cx="11903529" cy="1200329"/>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 </a:t>
            </a: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Tentang </a:t>
            </a:r>
            <a:r>
              <a:rPr lang="en-US" sz="1800" b="1" kern="100">
                <a:effectLst/>
                <a:latin typeface="Times New Roman" panose="02020603050405020304" pitchFamily="18" charset="0"/>
                <a:ea typeface="Calibri" panose="020F0502020204030204" pitchFamily="34" charset="0"/>
                <a:cs typeface="Arial" panose="020B0604020202020204" pitchFamily="34" charset="0"/>
              </a:rPr>
              <a:t>Arsitektur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Arsitektur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adalah bentuk arsitektur jaringan saraf yang dirancang khusus untuk memproses data sekuensial atau data yang memiliki ketergantungan temporal. RNN memiliki struktur yang rekursif, di mana output pada waktu sebelumnya menjadi masukan pada waktu berikutnya.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1" name="Kotak Teks 10">
                <a:extLst>
                  <a:ext uri="{FF2B5EF4-FFF2-40B4-BE49-F238E27FC236}">
                    <a16:creationId xmlns:a16="http://schemas.microsoft.com/office/drawing/2014/main" id="{AEF60A6D-F93B-0B53-B006-75E5125A3FE0}"/>
                  </a:ext>
                </a:extLst>
              </p:cNvPr>
              <p:cNvSpPr txBox="1"/>
              <p:nvPr/>
            </p:nvSpPr>
            <p:spPr>
              <a:xfrm>
                <a:off x="-1" y="3812782"/>
                <a:ext cx="11903529" cy="2884251"/>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2.3 Tinjauan Tentang Formulasi Recurrent Neural Network</a:t>
                </a:r>
                <a:r>
                  <a:rPr lang="en-US"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Formulasi matematis dari </a:t>
                </a:r>
                <a:r>
                  <a:rPr lang="en-US"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kern="100">
                    <a:effectLst/>
                    <a:latin typeface="Times New Roman" panose="02020603050405020304" pitchFamily="18" charset="0"/>
                    <a:ea typeface="Calibri" panose="020F0502020204030204" pitchFamily="34" charset="0"/>
                    <a:cs typeface="Arial" panose="020B0604020202020204" pitchFamily="34" charset="0"/>
                  </a:rPr>
                  <a:t> (RNN) adalah sebagai berikut: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Pada setiap waktu </a:t>
                </a:r>
                <a:r>
                  <a:rPr lang="en-US" i="1"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 RNN menerima input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kern="100">
                    <a:effectLst/>
                    <a:latin typeface="Times New Roman" panose="02020603050405020304" pitchFamily="18" charset="0"/>
                    <a:ea typeface="Calibri" panose="020F0502020204030204" pitchFamily="34" charset="0"/>
                    <a:cs typeface="Arial" panose="020B0604020202020204" pitchFamily="34" charset="0"/>
                  </a:rPr>
                  <a:t>dan </a:t>
                </a:r>
                <a:r>
                  <a:rPr lang="en-US" i="1" kern="100">
                    <a:effectLst/>
                    <a:latin typeface="Times New Roman" panose="02020603050405020304" pitchFamily="18" charset="0"/>
                    <a:ea typeface="Calibri" panose="020F0502020204030204" pitchFamily="34" charset="0"/>
                    <a:cs typeface="Arial" panose="020B0604020202020204" pitchFamily="34" charset="0"/>
                  </a:rPr>
                  <a:t>state</a:t>
                </a:r>
                <a:r>
                  <a:rPr lang="en-US" kern="100">
                    <a:effectLst/>
                    <a:latin typeface="Times New Roman" panose="02020603050405020304" pitchFamily="18" charset="0"/>
                    <a:ea typeface="Calibri" panose="020F0502020204030204" pitchFamily="34" charset="0"/>
                    <a:cs typeface="Arial" panose="020B0604020202020204" pitchFamily="34" charset="0"/>
                  </a:rPr>
                  <a:t> dari waktu sebelumnya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kemudian menghasilkan output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dan </a:t>
                </a:r>
                <a:r>
                  <a:rPr lang="en-US" i="1" kern="100">
                    <a:effectLst/>
                    <a:latin typeface="Times New Roman" panose="02020603050405020304" pitchFamily="18" charset="0"/>
                    <a:ea typeface="Calibri" panose="020F0502020204030204" pitchFamily="34" charset="0"/>
                    <a:cs typeface="Arial" panose="020B0604020202020204" pitchFamily="34" charset="0"/>
                  </a:rPr>
                  <a:t>state</a:t>
                </a:r>
                <a:r>
                  <a:rPr lang="en-US" kern="100">
                    <a:effectLst/>
                    <a:latin typeface="Times New Roman" panose="02020603050405020304" pitchFamily="18" charset="0"/>
                    <a:ea typeface="Calibri" panose="020F0502020204030204" pitchFamily="34" charset="0"/>
                    <a:cs typeface="Arial" panose="020B0604020202020204" pitchFamily="34" charset="0"/>
                  </a:rPr>
                  <a:t> baru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Secara formal, formulasi RNN dapat dinyatakan sebagai berikut: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r>
                  <a:rPr lang="en-US" i="1" kern="100">
                    <a:effectLst/>
                    <a:latin typeface="Times New Roman" panose="02020603050405020304" pitchFamily="18" charset="0"/>
                    <a:ea typeface="Calibri" panose="020F0502020204030204" pitchFamily="34" charset="0"/>
                    <a:cs typeface="Arial" panose="020B0604020202020204" pitchFamily="34" charset="0"/>
                  </a:rPr>
                  <a:t>f</a:t>
                </a:r>
                <a:r>
                  <a:rPr lang="en-US" kern="100">
                    <a:effectLst/>
                    <a:latin typeface="Times New Roman" panose="02020603050405020304" pitchFamily="18" charset="0"/>
                    <a:ea typeface="Calibri" panose="020F0502020204030204" pitchFamily="34" charset="0"/>
                    <a:cs typeface="Arial" panose="020B0604020202020204" pitchFamily="34" charset="0"/>
                  </a:rPr>
                  <a: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(2-1)</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r>
                  <a:rPr lang="en-US" i="1" kern="100">
                    <a:effectLst/>
                    <a:latin typeface="Times New Roman" panose="02020603050405020304" pitchFamily="18" charset="0"/>
                    <a:ea typeface="Calibri" panose="020F0502020204030204" pitchFamily="34" charset="0"/>
                    <a:cs typeface="Arial" panose="020B0604020202020204" pitchFamily="34" charset="0"/>
                  </a:rPr>
                  <a:t>g</a:t>
                </a:r>
                <a:r>
                  <a:rPr lang="en-US" kern="100">
                    <a:effectLst/>
                    <a:latin typeface="Times New Roman" panose="02020603050405020304" pitchFamily="18" charset="0"/>
                    <a:ea typeface="Calibri" panose="020F0502020204030204" pitchFamily="34" charset="0"/>
                    <a:cs typeface="Arial" panose="020B0604020202020204" pitchFamily="34" charset="0"/>
                  </a:rPr>
                  <a: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h𝑦</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(2-2)</a:t>
                </a: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Di sini: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input pada waktu </a:t>
                </a:r>
                <a:r>
                  <a:rPr lang="en-US" i="1"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adalah state pada waktu </a:t>
                </a:r>
                <a:r>
                  <a:rPr lang="en-US" i="1"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 yang menyimpan informasi kontekstual dari waktu sebelumnya.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1" name="Kotak Teks 10">
                <a:extLst>
                  <a:ext uri="{FF2B5EF4-FFF2-40B4-BE49-F238E27FC236}">
                    <a16:creationId xmlns:a16="http://schemas.microsoft.com/office/drawing/2014/main" id="{AEF60A6D-F93B-0B53-B006-75E5125A3FE0}"/>
                  </a:ext>
                </a:extLst>
              </p:cNvPr>
              <p:cNvSpPr txBox="1">
                <a:spLocks noRot="1" noChangeAspect="1" noMove="1" noResize="1" noEditPoints="1" noAdjustHandles="1" noChangeArrowheads="1" noChangeShapeType="1" noTextEdit="1"/>
              </p:cNvSpPr>
              <p:nvPr/>
            </p:nvSpPr>
            <p:spPr>
              <a:xfrm>
                <a:off x="-1" y="3812782"/>
                <a:ext cx="11903529" cy="2884251"/>
              </a:xfrm>
              <a:prstGeom prst="rect">
                <a:avLst/>
              </a:prstGeom>
              <a:blipFill>
                <a:blip r:embed="rId4"/>
                <a:stretch>
                  <a:fillRect t="-1266" r="-410"/>
                </a:stretch>
              </a:blipFill>
            </p:spPr>
            <p:txBody>
              <a:bodyPr/>
              <a:lstStyle/>
              <a:p>
                <a:r>
                  <a:rPr lang="id-ID">
                    <a:noFill/>
                  </a:rPr>
                  <a:t> </a:t>
                </a:r>
              </a:p>
            </p:txBody>
          </p:sp>
        </mc:Fallback>
      </mc:AlternateContent>
      <p:sp>
        <p:nvSpPr>
          <p:cNvPr id="12" name="Tampungan Nomor Slide 11">
            <a:extLst>
              <a:ext uri="{FF2B5EF4-FFF2-40B4-BE49-F238E27FC236}">
                <a16:creationId xmlns:a16="http://schemas.microsoft.com/office/drawing/2014/main" id="{DBB52BB9-5CE7-AEA4-A4CA-F824E1AA4CB2}"/>
              </a:ext>
            </a:extLst>
          </p:cNvPr>
          <p:cNvSpPr>
            <a:spLocks noGrp="1"/>
          </p:cNvSpPr>
          <p:nvPr>
            <p:ph type="sldNum" sz="quarter" idx="12"/>
          </p:nvPr>
        </p:nvSpPr>
        <p:spPr/>
        <p:txBody>
          <a:bodyPr/>
          <a:lstStyle/>
          <a:p>
            <a:fld id="{BC747D3B-175B-4D47-82BD-C88F3EB3FA46}" type="slidenum">
              <a:rPr lang="id-ID" smtClean="0"/>
              <a:t>8</a:t>
            </a:fld>
            <a:endParaRPr lang="id-ID"/>
          </a:p>
        </p:txBody>
      </p:sp>
    </p:spTree>
    <p:extLst>
      <p:ext uri="{BB962C8B-B14F-4D97-AF65-F5344CB8AC3E}">
        <p14:creationId xmlns:p14="http://schemas.microsoft.com/office/powerpoint/2010/main" val="238171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49F0D060-FB0F-547A-178E-E142B5BBAA6F}"/>
                  </a:ext>
                </a:extLst>
              </p:cNvPr>
              <p:cNvSpPr txBox="1"/>
              <p:nvPr/>
            </p:nvSpPr>
            <p:spPr>
              <a:xfrm>
                <a:off x="-12248" y="874405"/>
                <a:ext cx="11936185" cy="2352182"/>
              </a:xfrm>
              <a:prstGeom prst="rect">
                <a:avLst/>
              </a:prstGeom>
              <a:noFill/>
            </p:spPr>
            <p:txBody>
              <a:bodyPr wrap="square">
                <a:spAutoFit/>
              </a:bodyPr>
              <a:lstStyle/>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matriks bobot yang menghubungkan input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dengan state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matriks bobot yang menghubungkan state</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dengan state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bias untuk state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i="1" kern="100">
                    <a:effectLst/>
                    <a:latin typeface="Times New Roman" panose="02020603050405020304" pitchFamily="18" charset="0"/>
                    <a:ea typeface="Calibri" panose="020F0502020204030204" pitchFamily="34" charset="0"/>
                    <a:cs typeface="Arial" panose="020B0604020202020204" pitchFamily="34" charset="0"/>
                  </a:rPr>
                  <a:t>f</a:t>
                </a:r>
                <a:r>
                  <a:rPr lang="en-US" kern="100">
                    <a:effectLst/>
                    <a:latin typeface="Times New Roman" panose="02020603050405020304" pitchFamily="18" charset="0"/>
                    <a:ea typeface="Calibri" panose="020F0502020204030204" pitchFamily="34" charset="0"/>
                    <a:cs typeface="Arial" panose="020B0604020202020204" pitchFamily="34" charset="0"/>
                  </a:rPr>
                  <a:t> adalah fungsi aktivasi yang diterapkan pada input linier.</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output pada waktu </a:t>
                </a:r>
                <a:r>
                  <a:rPr lang="en-US" i="1"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h𝑦</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matriks bobot yang menghubungkan state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dengan output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bias untuk output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g adalah fungsi aktivasi yang diterapkan pada output linier.</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4" name="Kotak Teks 3">
                <a:extLst>
                  <a:ext uri="{FF2B5EF4-FFF2-40B4-BE49-F238E27FC236}">
                    <a16:creationId xmlns:a16="http://schemas.microsoft.com/office/drawing/2014/main" id="{49F0D060-FB0F-547A-178E-E142B5BBAA6F}"/>
                  </a:ext>
                </a:extLst>
              </p:cNvPr>
              <p:cNvSpPr txBox="1">
                <a:spLocks noRot="1" noChangeAspect="1" noMove="1" noResize="1" noEditPoints="1" noAdjustHandles="1" noChangeArrowheads="1" noChangeShapeType="1" noTextEdit="1"/>
              </p:cNvSpPr>
              <p:nvPr/>
            </p:nvSpPr>
            <p:spPr>
              <a:xfrm>
                <a:off x="-12248" y="874405"/>
                <a:ext cx="11936185" cy="2352182"/>
              </a:xfrm>
              <a:prstGeom prst="rect">
                <a:avLst/>
              </a:prstGeom>
              <a:blipFill>
                <a:blip r:embed="rId4"/>
                <a:stretch>
                  <a:fillRect t="-1554" b="-2850"/>
                </a:stretch>
              </a:blipFill>
            </p:spPr>
            <p:txBody>
              <a:bodyPr/>
              <a:lstStyle/>
              <a:p>
                <a:r>
                  <a:rPr lang="id-ID">
                    <a:noFill/>
                  </a:rPr>
                  <a:t> </a:t>
                </a:r>
              </a:p>
            </p:txBody>
          </p:sp>
        </mc:Fallback>
      </mc:AlternateContent>
      <p:sp>
        <p:nvSpPr>
          <p:cNvPr id="6" name="Kotak Teks 5">
            <a:extLst>
              <a:ext uri="{FF2B5EF4-FFF2-40B4-BE49-F238E27FC236}">
                <a16:creationId xmlns:a16="http://schemas.microsoft.com/office/drawing/2014/main" id="{DD021E4A-2288-0584-3719-3935FBA55246}"/>
              </a:ext>
            </a:extLst>
          </p:cNvPr>
          <p:cNvSpPr txBox="1"/>
          <p:nvPr/>
        </p:nvSpPr>
        <p:spPr>
          <a:xfrm>
            <a:off x="-12248" y="3171131"/>
            <a:ext cx="11960679" cy="1200329"/>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Times New Roman" panose="02020603050405020304" pitchFamily="18" charset="0"/>
              </a:rPr>
              <a:t>2.4 Tinjauan Tentang Algoritma Pembelajaran Recurrent Neural Network</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Times New Roman" panose="02020603050405020304" pitchFamily="18" charset="0"/>
              </a:rPr>
              <a:t>Algoritma pembelajaran yang umum digunakan untuk melatih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kern="100">
                <a:effectLst/>
                <a:latin typeface="Times New Roman" panose="02020603050405020304" pitchFamily="18" charset="0"/>
                <a:ea typeface="Calibri" panose="020F0502020204030204" pitchFamily="34" charset="0"/>
                <a:cs typeface="Times New Roman" panose="02020603050405020304" pitchFamily="18" charset="0"/>
              </a:rPr>
              <a:t> (RNN) adalah algoritma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Backpropagation Through Time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(BPTT). BPTT adalah modifikasi dari algoritma backpropagation yang digunakan untuk melatih jaringan syaraf rekursif seperti RNN.</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C1C6FA3C-7DA1-4086-A6E2-D329883333DC}"/>
              </a:ext>
            </a:extLst>
          </p:cNvPr>
          <p:cNvSpPr txBox="1"/>
          <p:nvPr/>
        </p:nvSpPr>
        <p:spPr>
          <a:xfrm>
            <a:off x="-12248" y="4366414"/>
            <a:ext cx="11960678" cy="1200329"/>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Times New Roman" panose="02020603050405020304" pitchFamily="18" charset="0"/>
              </a:rPr>
              <a:t>2.5 Recurrent Neural Network Untuk Data Sekuens</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kern="100">
                <a:effectLst/>
                <a:latin typeface="Times New Roman" panose="02020603050405020304" pitchFamily="18" charset="0"/>
                <a:ea typeface="Calibri" panose="020F0502020204030204" pitchFamily="34" charset="0"/>
                <a:cs typeface="Times New Roman" panose="02020603050405020304" pitchFamily="18" charset="0"/>
              </a:rPr>
              <a:t> (RNN) sangat cocok untuk memproses dan menganalisis data sekuensial, seperti teks, deret waktu, atau suara. Dengan kemampuannya untuk mempertahankan informasi kontekstual dari waktu sebelumnya, RNN dapat mengidentifikasi pola dan hubungan temporal dalam data sekuensial.</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Kotak Teks 7">
            <a:extLst>
              <a:ext uri="{FF2B5EF4-FFF2-40B4-BE49-F238E27FC236}">
                <a16:creationId xmlns:a16="http://schemas.microsoft.com/office/drawing/2014/main" id="{9A7B2830-FD25-16C9-1D81-6D935D7A2355}"/>
              </a:ext>
            </a:extLst>
          </p:cNvPr>
          <p:cNvSpPr txBox="1"/>
          <p:nvPr/>
        </p:nvSpPr>
        <p:spPr>
          <a:xfrm>
            <a:off x="-24495" y="5511287"/>
            <a:ext cx="11895364" cy="923330"/>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Times New Roman" panose="02020603050405020304" pitchFamily="18" charset="0"/>
              </a:rPr>
              <a:t>2.6 Tinjauan Tentang Long Short Term Memory</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i="1" kern="100">
                <a:effectLst/>
                <a:latin typeface="Times New Roman" panose="02020603050405020304" pitchFamily="18" charset="0"/>
                <a:ea typeface="Calibri" panose="020F0502020204030204" pitchFamily="34" charset="0"/>
                <a:cs typeface="Times New Roman" panose="02020603050405020304" pitchFamily="18" charset="0"/>
              </a:rPr>
              <a:t>Long Short-Term Memory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(LSTM) adalah salah satu varian arsitektur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 </a:t>
            </a:r>
            <a:r>
              <a:rPr lang="en-US" kern="100">
                <a:effectLst/>
                <a:latin typeface="Times New Roman" panose="02020603050405020304" pitchFamily="18" charset="0"/>
                <a:ea typeface="Calibri" panose="020F0502020204030204" pitchFamily="34" charset="0"/>
                <a:cs typeface="Times New Roman" panose="02020603050405020304" pitchFamily="18" charset="0"/>
              </a:rPr>
              <a:t>(RNN) yang dirancang khusus untuk mengatasi masalah memori jangka panjang dan mengatasi tantangan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vanish gradient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dalam pelatihan RNN.</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ampungan Nomor Slide 8">
            <a:extLst>
              <a:ext uri="{FF2B5EF4-FFF2-40B4-BE49-F238E27FC236}">
                <a16:creationId xmlns:a16="http://schemas.microsoft.com/office/drawing/2014/main" id="{FF6D9DB9-1594-BD43-9ABB-8E7DA40CA138}"/>
              </a:ext>
            </a:extLst>
          </p:cNvPr>
          <p:cNvSpPr>
            <a:spLocks noGrp="1"/>
          </p:cNvSpPr>
          <p:nvPr>
            <p:ph type="sldNum" sz="quarter" idx="12"/>
          </p:nvPr>
        </p:nvSpPr>
        <p:spPr/>
        <p:txBody>
          <a:bodyPr/>
          <a:lstStyle/>
          <a:p>
            <a:fld id="{BC747D3B-175B-4D47-82BD-C88F3EB3FA46}" type="slidenum">
              <a:rPr lang="id-ID" smtClean="0"/>
              <a:t>9</a:t>
            </a:fld>
            <a:endParaRPr lang="id-ID"/>
          </a:p>
        </p:txBody>
      </p:sp>
    </p:spTree>
    <p:extLst>
      <p:ext uri="{BB962C8B-B14F-4D97-AF65-F5344CB8AC3E}">
        <p14:creationId xmlns:p14="http://schemas.microsoft.com/office/powerpoint/2010/main" val="2076340149"/>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12530</Words>
  <Application>Microsoft Office PowerPoint</Application>
  <PresentationFormat>Layar Lebar</PresentationFormat>
  <Paragraphs>946</Paragraphs>
  <Slides>67</Slides>
  <Notes>0</Notes>
  <HiddenSlides>0</HiddenSlides>
  <MMClips>0</MMClips>
  <ScaleCrop>false</ScaleCrop>
  <HeadingPairs>
    <vt:vector size="6" baseType="variant">
      <vt:variant>
        <vt:lpstr>Font Dipakai</vt:lpstr>
      </vt:variant>
      <vt:variant>
        <vt:i4>12</vt:i4>
      </vt:variant>
      <vt:variant>
        <vt:lpstr>Tema</vt:lpstr>
      </vt:variant>
      <vt:variant>
        <vt:i4>1</vt:i4>
      </vt:variant>
      <vt:variant>
        <vt:lpstr>Judul Slide</vt:lpstr>
      </vt:variant>
      <vt:variant>
        <vt:i4>67</vt:i4>
      </vt:variant>
    </vt:vector>
  </HeadingPairs>
  <TitlesOfParts>
    <vt:vector size="80" baseType="lpstr">
      <vt:lpstr>MS Mincho</vt:lpstr>
      <vt:lpstr>Arial</vt:lpstr>
      <vt:lpstr>Calibri</vt:lpstr>
      <vt:lpstr>Calibri Light</vt:lpstr>
      <vt:lpstr>Cambria Math</vt:lpstr>
      <vt:lpstr>Century</vt:lpstr>
      <vt:lpstr>Consolas</vt:lpstr>
      <vt:lpstr>Courier New</vt:lpstr>
      <vt:lpstr>Helvetica</vt:lpstr>
      <vt:lpstr>Söhne</vt:lpstr>
      <vt:lpstr>Times New Roman</vt:lpstr>
      <vt:lpstr>Wingdings</vt:lpstr>
      <vt:lpstr>Tema Office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Hendro Gunawan</dc:creator>
  <cp:lastModifiedBy>Hendro Gunawan</cp:lastModifiedBy>
  <cp:revision>3</cp:revision>
  <dcterms:created xsi:type="dcterms:W3CDTF">2023-07-24T18:46:26Z</dcterms:created>
  <dcterms:modified xsi:type="dcterms:W3CDTF">2023-07-25T15:11:14Z</dcterms:modified>
</cp:coreProperties>
</file>