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339966"/>
    <a:srgbClr val="9933FF"/>
    <a:srgbClr val="00FF00"/>
    <a:srgbClr val="CC66FF"/>
    <a:srgbClr val="FFCCFF"/>
    <a:srgbClr val="00FF99"/>
    <a:srgbClr val="00FFFF"/>
    <a:srgbClr val="6666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4964-3A80-44FA-AA57-C938AF92CE94}" type="datetimeFigureOut">
              <a:rPr lang="id-ID" smtClean="0"/>
              <a:t>26/07/2023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C8B3-D677-4CE0-AC60-32F8E28DEA2E}" type="slidenum">
              <a:rPr lang="id-ID" smtClean="0"/>
              <a:t>‹#›</a:t>
            </a:fld>
            <a:endParaRPr lang="id-ID"/>
          </a:p>
        </p:txBody>
      </p:sp>
    </p:spTree>
    <p:extLst>
      <p:ext uri="{BB962C8B-B14F-4D97-AF65-F5344CB8AC3E}">
        <p14:creationId xmlns:p14="http://schemas.microsoft.com/office/powerpoint/2010/main" val="8875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AEAAB-5398-51D9-4812-70EDBDB1C68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31F85426-8444-0E7B-A7E0-C9ACA20B4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D105ACBF-0072-FD9F-47E1-2913B809188E}"/>
              </a:ext>
            </a:extLst>
          </p:cNvPr>
          <p:cNvSpPr>
            <a:spLocks noGrp="1"/>
          </p:cNvSpPr>
          <p:nvPr>
            <p:ph type="dt" sz="half" idx="10"/>
          </p:nvPr>
        </p:nvSpPr>
        <p:spPr/>
        <p:txBody>
          <a:bodyPr/>
          <a:lstStyle/>
          <a:p>
            <a:fld id="{DC3329F9-DF44-445E-A918-296B633C3616}" type="datetime1">
              <a:rPr lang="id-ID" smtClean="0"/>
              <a:t>26/07/2023</a:t>
            </a:fld>
            <a:endParaRPr lang="id-ID"/>
          </a:p>
        </p:txBody>
      </p:sp>
      <p:sp>
        <p:nvSpPr>
          <p:cNvPr id="5" name="Tampungan Kaki 4">
            <a:extLst>
              <a:ext uri="{FF2B5EF4-FFF2-40B4-BE49-F238E27FC236}">
                <a16:creationId xmlns:a16="http://schemas.microsoft.com/office/drawing/2014/main" id="{87AA908B-BF85-B176-6D8E-4BBD15E9F6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DA9FAE1-C7C2-D4FC-E6DA-779AF66049C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8663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BB76A-BE30-3202-836A-7600F0C0AEAB}"/>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8F726205-3E43-A862-5225-226085490848}"/>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C2BCEF2-5AB0-5619-04D7-AFEAFDB08685}"/>
              </a:ext>
            </a:extLst>
          </p:cNvPr>
          <p:cNvSpPr>
            <a:spLocks noGrp="1"/>
          </p:cNvSpPr>
          <p:nvPr>
            <p:ph type="dt" sz="half" idx="10"/>
          </p:nvPr>
        </p:nvSpPr>
        <p:spPr/>
        <p:txBody>
          <a:bodyPr/>
          <a:lstStyle/>
          <a:p>
            <a:fld id="{0A84B6B6-9189-41A7-9860-084302E43F3E}" type="datetime1">
              <a:rPr lang="id-ID" smtClean="0"/>
              <a:t>26/07/2023</a:t>
            </a:fld>
            <a:endParaRPr lang="id-ID"/>
          </a:p>
        </p:txBody>
      </p:sp>
      <p:sp>
        <p:nvSpPr>
          <p:cNvPr id="5" name="Tampungan Kaki 4">
            <a:extLst>
              <a:ext uri="{FF2B5EF4-FFF2-40B4-BE49-F238E27FC236}">
                <a16:creationId xmlns:a16="http://schemas.microsoft.com/office/drawing/2014/main" id="{7467864A-AC1B-F54D-5D2D-D5AFB2120BA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E2158B3-E00E-74A7-6071-5B4D86B35DE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15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C9D58362-791E-F571-5256-C8CB0EE915C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EABE21D-28F4-6AD0-35C1-33C198406DFB}"/>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CFAA9E41-7394-EE12-EBFB-463A2774F5E4}"/>
              </a:ext>
            </a:extLst>
          </p:cNvPr>
          <p:cNvSpPr>
            <a:spLocks noGrp="1"/>
          </p:cNvSpPr>
          <p:nvPr>
            <p:ph type="dt" sz="half" idx="10"/>
          </p:nvPr>
        </p:nvSpPr>
        <p:spPr/>
        <p:txBody>
          <a:bodyPr/>
          <a:lstStyle/>
          <a:p>
            <a:fld id="{235BCAE5-210A-45AF-B471-6E44F5A16916}" type="datetime1">
              <a:rPr lang="id-ID" smtClean="0"/>
              <a:t>26/07/2023</a:t>
            </a:fld>
            <a:endParaRPr lang="id-ID"/>
          </a:p>
        </p:txBody>
      </p:sp>
      <p:sp>
        <p:nvSpPr>
          <p:cNvPr id="5" name="Tampungan Kaki 4">
            <a:extLst>
              <a:ext uri="{FF2B5EF4-FFF2-40B4-BE49-F238E27FC236}">
                <a16:creationId xmlns:a16="http://schemas.microsoft.com/office/drawing/2014/main" id="{55483D52-149B-D1B1-2B78-56088877629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A72831-48AD-064D-15A1-6E4C41AC398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6202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EFC415-AF93-7C03-02B5-030CBD51DEF1}"/>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3598AF2-7A8A-A39D-DCEE-3DFC4B2D1FB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C60B0B-825A-8A0E-2C47-4D610E729F20}"/>
              </a:ext>
            </a:extLst>
          </p:cNvPr>
          <p:cNvSpPr>
            <a:spLocks noGrp="1"/>
          </p:cNvSpPr>
          <p:nvPr>
            <p:ph type="dt" sz="half" idx="10"/>
          </p:nvPr>
        </p:nvSpPr>
        <p:spPr/>
        <p:txBody>
          <a:bodyPr/>
          <a:lstStyle/>
          <a:p>
            <a:fld id="{2F67085C-6E7C-4DD6-8DFD-536877367F0D}" type="datetime1">
              <a:rPr lang="id-ID" smtClean="0"/>
              <a:t>26/07/2023</a:t>
            </a:fld>
            <a:endParaRPr lang="id-ID"/>
          </a:p>
        </p:txBody>
      </p:sp>
      <p:sp>
        <p:nvSpPr>
          <p:cNvPr id="5" name="Tampungan Kaki 4">
            <a:extLst>
              <a:ext uri="{FF2B5EF4-FFF2-40B4-BE49-F238E27FC236}">
                <a16:creationId xmlns:a16="http://schemas.microsoft.com/office/drawing/2014/main" id="{E856075E-1352-8658-F020-6BE12590A4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9323AA-1E33-E503-7257-A816E1487448}"/>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014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3C024A-84CF-F511-79B5-B01CCF4596AD}"/>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FCB0600-2F05-C5BE-E134-9446ECC90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F062895-B878-D56D-D626-37723CA51482}"/>
              </a:ext>
            </a:extLst>
          </p:cNvPr>
          <p:cNvSpPr>
            <a:spLocks noGrp="1"/>
          </p:cNvSpPr>
          <p:nvPr>
            <p:ph type="dt" sz="half" idx="10"/>
          </p:nvPr>
        </p:nvSpPr>
        <p:spPr/>
        <p:txBody>
          <a:bodyPr/>
          <a:lstStyle/>
          <a:p>
            <a:fld id="{66923981-CA44-4039-AF73-C1BF8D4C431A}" type="datetime1">
              <a:rPr lang="id-ID" smtClean="0"/>
              <a:t>26/07/2023</a:t>
            </a:fld>
            <a:endParaRPr lang="id-ID"/>
          </a:p>
        </p:txBody>
      </p:sp>
      <p:sp>
        <p:nvSpPr>
          <p:cNvPr id="5" name="Tampungan Kaki 4">
            <a:extLst>
              <a:ext uri="{FF2B5EF4-FFF2-40B4-BE49-F238E27FC236}">
                <a16:creationId xmlns:a16="http://schemas.microsoft.com/office/drawing/2014/main" id="{FD357FE9-8837-5BDE-A7B9-D8A14CF598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71DB15B-E19F-4AFA-C855-019F9AB71D6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35560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96D6517-F0F7-E99B-620B-C340CFE07148}"/>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1967E24-390F-0B4F-C0F3-4CE780A17982}"/>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949BA117-29FB-5097-4299-570091CEC7A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38C9EEA0-2F01-9014-5EE5-CEF3624FA8C1}"/>
              </a:ext>
            </a:extLst>
          </p:cNvPr>
          <p:cNvSpPr>
            <a:spLocks noGrp="1"/>
          </p:cNvSpPr>
          <p:nvPr>
            <p:ph type="dt" sz="half" idx="10"/>
          </p:nvPr>
        </p:nvSpPr>
        <p:spPr/>
        <p:txBody>
          <a:bodyPr/>
          <a:lstStyle/>
          <a:p>
            <a:fld id="{0D695785-19AC-4DD0-9F2C-44C7C41CB761}" type="datetime1">
              <a:rPr lang="id-ID" smtClean="0"/>
              <a:t>26/07/2023</a:t>
            </a:fld>
            <a:endParaRPr lang="id-ID"/>
          </a:p>
        </p:txBody>
      </p:sp>
      <p:sp>
        <p:nvSpPr>
          <p:cNvPr id="6" name="Tampungan Kaki 5">
            <a:extLst>
              <a:ext uri="{FF2B5EF4-FFF2-40B4-BE49-F238E27FC236}">
                <a16:creationId xmlns:a16="http://schemas.microsoft.com/office/drawing/2014/main" id="{3F1EF9AF-7F5B-7FA2-FC51-E43B06903F5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7E14391-62AF-D7ED-E44C-59C3EF6AE009}"/>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88262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8F577DC-EB55-5EDA-220D-DE2BED41530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23208C2-E17D-0BA9-1F6E-91E74350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E8A07C8-7CDF-D87B-3AA6-D1067798913C}"/>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4A37F6F-FC71-859B-2FDC-1518F8BEC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1784777-AC9B-7BB7-4395-6CC468DC86CC}"/>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15CA4FAE-34D5-D781-6A69-E33717AB1CE5}"/>
              </a:ext>
            </a:extLst>
          </p:cNvPr>
          <p:cNvSpPr>
            <a:spLocks noGrp="1"/>
          </p:cNvSpPr>
          <p:nvPr>
            <p:ph type="dt" sz="half" idx="10"/>
          </p:nvPr>
        </p:nvSpPr>
        <p:spPr/>
        <p:txBody>
          <a:bodyPr/>
          <a:lstStyle/>
          <a:p>
            <a:fld id="{A3F30351-AA06-4B16-8120-A9DD5C063405}" type="datetime1">
              <a:rPr lang="id-ID" smtClean="0"/>
              <a:t>26/07/2023</a:t>
            </a:fld>
            <a:endParaRPr lang="id-ID"/>
          </a:p>
        </p:txBody>
      </p:sp>
      <p:sp>
        <p:nvSpPr>
          <p:cNvPr id="8" name="Tampungan Kaki 7">
            <a:extLst>
              <a:ext uri="{FF2B5EF4-FFF2-40B4-BE49-F238E27FC236}">
                <a16:creationId xmlns:a16="http://schemas.microsoft.com/office/drawing/2014/main" id="{1DD44350-DC1E-6F86-447F-573A4B910C6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4A332E8-2FB2-0D66-FC33-4C35F574D1A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78102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0CA5A3-A7D5-A324-752A-06D14DA4890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C0C94C2-F601-3F62-0899-45F6B861C828}"/>
              </a:ext>
            </a:extLst>
          </p:cNvPr>
          <p:cNvSpPr>
            <a:spLocks noGrp="1"/>
          </p:cNvSpPr>
          <p:nvPr>
            <p:ph type="dt" sz="half" idx="10"/>
          </p:nvPr>
        </p:nvSpPr>
        <p:spPr/>
        <p:txBody>
          <a:bodyPr/>
          <a:lstStyle/>
          <a:p>
            <a:fld id="{8C1A41C4-14AE-4F7E-8636-95016CC76252}" type="datetime1">
              <a:rPr lang="id-ID" smtClean="0"/>
              <a:t>26/07/2023</a:t>
            </a:fld>
            <a:endParaRPr lang="id-ID"/>
          </a:p>
        </p:txBody>
      </p:sp>
      <p:sp>
        <p:nvSpPr>
          <p:cNvPr id="4" name="Tampungan Kaki 3">
            <a:extLst>
              <a:ext uri="{FF2B5EF4-FFF2-40B4-BE49-F238E27FC236}">
                <a16:creationId xmlns:a16="http://schemas.microsoft.com/office/drawing/2014/main" id="{073F3461-E914-4A04-B29A-00A571E5BC62}"/>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783D6C3-6D02-676A-3ECE-4EA32EE6D78E}"/>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9364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6134A97-21F9-F5C9-80EE-C44C1BF0124F}"/>
              </a:ext>
            </a:extLst>
          </p:cNvPr>
          <p:cNvSpPr>
            <a:spLocks noGrp="1"/>
          </p:cNvSpPr>
          <p:nvPr>
            <p:ph type="dt" sz="half" idx="10"/>
          </p:nvPr>
        </p:nvSpPr>
        <p:spPr/>
        <p:txBody>
          <a:bodyPr/>
          <a:lstStyle/>
          <a:p>
            <a:fld id="{25BC3111-4231-48E2-875C-AECC64696775}" type="datetime1">
              <a:rPr lang="id-ID" smtClean="0"/>
              <a:t>26/07/2023</a:t>
            </a:fld>
            <a:endParaRPr lang="id-ID"/>
          </a:p>
        </p:txBody>
      </p:sp>
      <p:sp>
        <p:nvSpPr>
          <p:cNvPr id="3" name="Tampungan Kaki 2">
            <a:extLst>
              <a:ext uri="{FF2B5EF4-FFF2-40B4-BE49-F238E27FC236}">
                <a16:creationId xmlns:a16="http://schemas.microsoft.com/office/drawing/2014/main" id="{54F7685D-ED3D-6729-43CD-97C02D644D2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7A555243-E7F3-D643-7767-F1E6CDBEBB7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7478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D8D31A-137A-0107-9DB1-9872F0ECE3D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D15477C-B396-A0FE-1D47-BD5736EB4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B8C67C83-1FF3-4D99-8373-59C983EA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BA010F1-47B0-D3F3-E093-C0838323BB2C}"/>
              </a:ext>
            </a:extLst>
          </p:cNvPr>
          <p:cNvSpPr>
            <a:spLocks noGrp="1"/>
          </p:cNvSpPr>
          <p:nvPr>
            <p:ph type="dt" sz="half" idx="10"/>
          </p:nvPr>
        </p:nvSpPr>
        <p:spPr/>
        <p:txBody>
          <a:bodyPr/>
          <a:lstStyle/>
          <a:p>
            <a:fld id="{9575441A-2900-4829-A4AC-2F164F67A6E7}" type="datetime1">
              <a:rPr lang="id-ID" smtClean="0"/>
              <a:t>26/07/2023</a:t>
            </a:fld>
            <a:endParaRPr lang="id-ID"/>
          </a:p>
        </p:txBody>
      </p:sp>
      <p:sp>
        <p:nvSpPr>
          <p:cNvPr id="6" name="Tampungan Kaki 5">
            <a:extLst>
              <a:ext uri="{FF2B5EF4-FFF2-40B4-BE49-F238E27FC236}">
                <a16:creationId xmlns:a16="http://schemas.microsoft.com/office/drawing/2014/main" id="{064FF34A-3DE2-E20A-5270-813393A3591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88FC189E-A8DA-FF70-DADF-969E5C28082D}"/>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2560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D39163-2CAC-DC0A-8875-2361E8C96CEF}"/>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C56861C5-69BF-DC94-3C3A-95F07574B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C518CEB-BD47-9C82-DCD9-D5499DF0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C902EB5-6A74-60D8-C524-628FF67B37CC}"/>
              </a:ext>
            </a:extLst>
          </p:cNvPr>
          <p:cNvSpPr>
            <a:spLocks noGrp="1"/>
          </p:cNvSpPr>
          <p:nvPr>
            <p:ph type="dt" sz="half" idx="10"/>
          </p:nvPr>
        </p:nvSpPr>
        <p:spPr/>
        <p:txBody>
          <a:bodyPr/>
          <a:lstStyle/>
          <a:p>
            <a:fld id="{DCFBB816-0982-46D8-ADCE-0D2CCB1303B7}" type="datetime1">
              <a:rPr lang="id-ID" smtClean="0"/>
              <a:t>26/07/2023</a:t>
            </a:fld>
            <a:endParaRPr lang="id-ID"/>
          </a:p>
        </p:txBody>
      </p:sp>
      <p:sp>
        <p:nvSpPr>
          <p:cNvPr id="6" name="Tampungan Kaki 5">
            <a:extLst>
              <a:ext uri="{FF2B5EF4-FFF2-40B4-BE49-F238E27FC236}">
                <a16:creationId xmlns:a16="http://schemas.microsoft.com/office/drawing/2014/main" id="{066171CF-F7CA-14DA-B320-9427374C61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6DB11839-4CBD-058A-76CE-6278CECDC297}"/>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40820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E63364F-1ADB-14B1-C843-8627854C2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8544805B-F9E0-65AF-9DF9-9A22D5A4E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415B0C0-594D-CFD9-8E15-1C279F0D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964E-AFBF-4305-B5F7-D618F1211270}" type="datetime1">
              <a:rPr lang="id-ID" smtClean="0"/>
              <a:t>26/07/2023</a:t>
            </a:fld>
            <a:endParaRPr lang="id-ID"/>
          </a:p>
        </p:txBody>
      </p:sp>
      <p:sp>
        <p:nvSpPr>
          <p:cNvPr id="5" name="Tampungan Kaki 4">
            <a:extLst>
              <a:ext uri="{FF2B5EF4-FFF2-40B4-BE49-F238E27FC236}">
                <a16:creationId xmlns:a16="http://schemas.microsoft.com/office/drawing/2014/main" id="{30B2D129-BF50-3CD4-B3F9-3AF37440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E58DD584-C451-9735-3999-387F84317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7D3B-175B-4D47-82BD-C88F3EB3FA46}" type="slidenum">
              <a:rPr lang="id-ID" smtClean="0"/>
              <a:t>‹#›</a:t>
            </a:fld>
            <a:endParaRPr lang="id-ID"/>
          </a:p>
        </p:txBody>
      </p:sp>
    </p:spTree>
    <p:extLst>
      <p:ext uri="{BB962C8B-B14F-4D97-AF65-F5344CB8AC3E}">
        <p14:creationId xmlns:p14="http://schemas.microsoft.com/office/powerpoint/2010/main" val="25531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acyberuni@acu.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www.amazon.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lmuskripsi.com/2016/06/association-ru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trivusi.web.id/2022/08/algoritma-apriori.html" TargetMode="External"/><Relationship Id="rId5" Type="http://schemas.openxmlformats.org/officeDocument/2006/relationships/hyperlink" Target="https://www.kaggle.com/datasets/irfanasrullah/groceries" TargetMode="External"/><Relationship Id="rId4" Type="http://schemas.openxmlformats.org/officeDocument/2006/relationships/hyperlink" Target="https://api.edlink.id/api/v1.4/media/download/eyJpdiI6IlBDc0MwYkZoUm0ram40cnRRQUZrRlE9PSIsInZhbHVlIjoia1hrN0NlQUFvakM1aTFLejZNVVJ2dz09IiwibWFjIjoiZjYyZjZiZGQxODM2Yjk0MTdhMzkxMjRlMzNkM2ZiNWNiNGFiMjM3MDMyNTczZjViNzU1NDM0YzU4MDU0YzUyMSJ9"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hendro.gnwn@ymail.com" TargetMode="External"/><Relationship Id="rId5" Type="http://schemas.openxmlformats.org/officeDocument/2006/relationships/hyperlink" Target="mailto:hendro.gnwn@outlook.com" TargetMode="External"/><Relationship Id="rId4" Type="http://schemas.openxmlformats.org/officeDocument/2006/relationships/hyperlink" Target="mailto:hendro.gnwn@gmail.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Hendro10/UAS_MACHINE_LEARNING_NIM-200401072103_NAMA_HENDRO_GUNAWAN_KELAS_IT-501/blob/main/README.md" TargetMode="External"/><Relationship Id="rId5" Type="http://schemas.openxmlformats.org/officeDocument/2006/relationships/hyperlink" Target="https://docs.google.com/presentation/d/1OXhJlSzlbnxEU8n9nHKNeqoFCGzF8O7Y/edit?usp=sharing&amp;ouid=101456110840209175777&amp;rtpof=true&amp;sd=true" TargetMode="External"/><Relationship Id="rId4" Type="http://schemas.openxmlformats.org/officeDocument/2006/relationships/hyperlink" Target="https://colab.research.google.com/drive/1-TVIkpxRLrLZmb9iyX0maOCX56Y-4E3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tu.be/Qmfd7UeAhyw" TargetMode="External"/><Relationship Id="rId5" Type="http://schemas.openxmlformats.org/officeDocument/2006/relationships/image" Target="../media/image17.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trivusi.web.id/2022/06/mengenal-algoritm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BE182D91-0A87-1BCB-3B32-F2B638BD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 y="6118"/>
            <a:ext cx="12187202" cy="6858000"/>
          </a:xfrm>
          <a:prstGeom prst="rect">
            <a:avLst/>
          </a:prstGeom>
        </p:spPr>
      </p:pic>
      <p:sp>
        <p:nvSpPr>
          <p:cNvPr id="6" name="Kotak Teks 2">
            <a:extLst>
              <a:ext uri="{FF2B5EF4-FFF2-40B4-BE49-F238E27FC236}">
                <a16:creationId xmlns:a16="http://schemas.microsoft.com/office/drawing/2014/main" id="{3563BCC2-EF30-589E-F17F-44D6F951DE12}"/>
              </a:ext>
            </a:extLst>
          </p:cNvPr>
          <p:cNvSpPr txBox="1">
            <a:spLocks/>
          </p:cNvSpPr>
          <p:nvPr/>
        </p:nvSpPr>
        <p:spPr>
          <a:xfrm>
            <a:off x="3384865" y="799477"/>
            <a:ext cx="5412672"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solidFill>
                  <a:srgbClr val="CC66FF"/>
                </a:solidFill>
                <a:latin typeface="Times New Roman" panose="02020603050405020304" pitchFamily="18" charset="0"/>
                <a:ea typeface="Calibri" panose="020F0502020204030204" pitchFamily="34" charset="0"/>
                <a:cs typeface="Arial" panose="020B0604020202020204" pitchFamily="34" charset="0"/>
              </a:rPr>
              <a:t>Ujian Akhir Semester (UAS)</a:t>
            </a:r>
            <a:endParaRPr lang="id-ID" sz="2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4">
            <a:extLst>
              <a:ext uri="{FF2B5EF4-FFF2-40B4-BE49-F238E27FC236}">
                <a16:creationId xmlns:a16="http://schemas.microsoft.com/office/drawing/2014/main" id="{7EB1816B-0F68-7A60-BF42-5B5937C08E6B}"/>
              </a:ext>
            </a:extLst>
          </p:cNvPr>
          <p:cNvSpPr txBox="1">
            <a:spLocks/>
          </p:cNvSpPr>
          <p:nvPr/>
        </p:nvSpPr>
        <p:spPr>
          <a:xfrm>
            <a:off x="3721550" y="1426983"/>
            <a:ext cx="4748893"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ln>
                  <a:solidFill>
                    <a:schemeClr val="accent5">
                      <a:lumMod val="75000"/>
                    </a:schemeClr>
                  </a:solidFill>
                </a:ln>
                <a:solidFill>
                  <a:srgbClr val="00FFFF"/>
                </a:solidFill>
                <a:latin typeface="Century" panose="02040604050505020304" pitchFamily="18" charset="0"/>
                <a:ea typeface="Calibri" panose="020F0502020204030204" pitchFamily="34" charset="0"/>
                <a:cs typeface="Cascadia Code" panose="020B0609020000020004" pitchFamily="49" charset="0"/>
              </a:rPr>
              <a:t>MACHINE </a:t>
            </a:r>
            <a:r>
              <a:rPr lang="id-ID" sz="2400" kern="100">
                <a:ln>
                  <a:solidFill>
                    <a:schemeClr val="accent5">
                      <a:lumMod val="75000"/>
                    </a:schemeClr>
                  </a:solidFill>
                </a:ln>
                <a:solidFill>
                  <a:srgbClr val="00FFFF"/>
                </a:solidFill>
                <a:effectLst/>
                <a:latin typeface="Century" panose="02040604050505020304" pitchFamily="18" charset="0"/>
                <a:ea typeface="Calibri" panose="020F0502020204030204" pitchFamily="34" charset="0"/>
                <a:cs typeface="Cascadia Code" panose="020B0609020000020004" pitchFamily="49" charset="0"/>
              </a:rPr>
              <a:t>LEARNING</a:t>
            </a:r>
            <a:endParaRPr lang="id-ID" sz="2400" kern="100">
              <a:ln>
                <a:solidFill>
                  <a:schemeClr val="accent5">
                    <a:lumMod val="75000"/>
                  </a:schemeClr>
                </a:solidFill>
              </a:ln>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98775E-DE0B-D37B-DF45-536FB314ECE7}"/>
              </a:ext>
            </a:extLst>
          </p:cNvPr>
          <p:cNvSpPr txBox="1"/>
          <p:nvPr/>
        </p:nvSpPr>
        <p:spPr>
          <a:xfrm>
            <a:off x="221885" y="1989470"/>
            <a:ext cx="11753021" cy="954107"/>
          </a:xfrm>
          <a:prstGeom prst="rect">
            <a:avLst/>
          </a:prstGeom>
          <a:noFill/>
        </p:spPr>
        <p:txBody>
          <a:bodyPr wrap="square">
            <a:spAutoFit/>
          </a:bodyPr>
          <a:lstStyle/>
          <a:p>
            <a:pPr marL="301625" algn="ctr"/>
            <a:r>
              <a:rPr lang="en-US"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Penerapan Aturan Asosiasi (Algoritma Apriori) Pada Data Mining Menggunakan Frequent Itemset Untuk Memproses Grocery Store Dataset.csv</a:t>
            </a:r>
            <a:endParaRPr lang="id-ID"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Kotak Teks 6">
            <a:extLst>
              <a:ext uri="{FF2B5EF4-FFF2-40B4-BE49-F238E27FC236}">
                <a16:creationId xmlns:a16="http://schemas.microsoft.com/office/drawing/2014/main" id="{ED1C237D-5E0C-B0EB-C6F0-82794B3D766B}"/>
              </a:ext>
            </a:extLst>
          </p:cNvPr>
          <p:cNvSpPr txBox="1">
            <a:spLocks/>
          </p:cNvSpPr>
          <p:nvPr/>
        </p:nvSpPr>
        <p:spPr>
          <a:xfrm>
            <a:off x="3326566" y="3089918"/>
            <a:ext cx="5543658" cy="1828768"/>
          </a:xfrm>
          <a:prstGeom prst="rect">
            <a:avLst/>
          </a:prstGeom>
          <a:solidFill>
            <a:srgbClr val="66FFFF"/>
          </a:solidFill>
          <a:ln w="6350">
            <a:solidFill>
              <a:srgbClr val="FF33CC"/>
            </a:solidFill>
          </a:ln>
          <a:effectLst>
            <a:glow rad="63500">
              <a:schemeClr val="accent5">
                <a:satMod val="175000"/>
                <a:alpha val="40000"/>
              </a:schemeClr>
            </a:glo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Mata Kuliah         : </a:t>
            </a:r>
            <a:r>
              <a:rPr lang="en-US" kern="100">
                <a:effectLst/>
                <a:latin typeface="Times New Roman" panose="02020603050405020304" pitchFamily="18" charset="0"/>
                <a:ea typeface="Calibri" panose="020F0502020204030204" pitchFamily="34" charset="0"/>
                <a:cs typeface="Arial" panose="020B0604020202020204" pitchFamily="34" charset="0"/>
              </a:rPr>
              <a:t>Machine</a:t>
            </a:r>
            <a:r>
              <a:rPr lang="en-US" kern="100">
                <a:latin typeface="Times New Roman" panose="02020603050405020304" pitchFamily="18" charset="0"/>
                <a:ea typeface="Calibri" panose="020F0502020204030204" pitchFamily="34" charset="0"/>
                <a:cs typeface="Arial" panose="020B0604020202020204" pitchFamily="34" charset="0"/>
              </a:rPr>
              <a:t>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Kelas                    : IT</a:t>
            </a:r>
            <a:r>
              <a:rPr lang="en-US" kern="100">
                <a:effectLst/>
                <a:latin typeface="Times New Roman" panose="02020603050405020304" pitchFamily="18" charset="0"/>
                <a:ea typeface="Calibri" panose="020F0502020204030204" pitchFamily="34" charset="0"/>
                <a:cs typeface="Arial" panose="020B0604020202020204" pitchFamily="34" charset="0"/>
              </a:rPr>
              <a:t>-5</a:t>
            </a:r>
            <a:r>
              <a:rPr lang="en-US" kern="100">
                <a:latin typeface="Times New Roman" panose="02020603050405020304" pitchFamily="18" charset="0"/>
                <a:ea typeface="Calibri" panose="020F0502020204030204" pitchFamily="34" charset="0"/>
                <a:cs typeface="Arial" panose="020B0604020202020204" pitchFamily="34" charset="0"/>
              </a:rPr>
              <a:t>01</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err="1">
                <a:effectLst/>
                <a:latin typeface="Times New Roman" panose="02020603050405020304" pitchFamily="18" charset="0"/>
                <a:ea typeface="Calibri" panose="020F0502020204030204" pitchFamily="34" charset="0"/>
                <a:cs typeface="Arial" panose="020B0604020202020204" pitchFamily="34" charset="0"/>
              </a:rPr>
              <a:t>Prodi</a:t>
            </a:r>
            <a:r>
              <a:rPr lang="id-ID" kern="100">
                <a:effectLst/>
                <a:latin typeface="Times New Roman" panose="02020603050405020304" pitchFamily="18" charset="0"/>
                <a:ea typeface="Calibri" panose="020F0502020204030204" pitchFamily="34" charset="0"/>
                <a:cs typeface="Arial" panose="020B0604020202020204" pitchFamily="34" charset="0"/>
              </a:rPr>
              <a:t>                     : PJJ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Nama Mahasiswa : Hendro Gunawan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NIM                      : 200401072103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Dosen                    : </a:t>
            </a:r>
            <a:r>
              <a:rPr lang="en-US" kern="100">
                <a:latin typeface="Times New Roman" panose="02020603050405020304" pitchFamily="18" charset="0"/>
                <a:ea typeface="Calibri" panose="020F0502020204030204" pitchFamily="34" charset="0"/>
                <a:cs typeface="Times New Roman" panose="02020603050405020304" pitchFamily="18" charset="0"/>
              </a:rPr>
              <a:t>Syahid Abdullah, S.Si., M.Kom.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a:extLst>
              <a:ext uri="{FF2B5EF4-FFF2-40B4-BE49-F238E27FC236}">
                <a16:creationId xmlns:a16="http://schemas.microsoft.com/office/drawing/2014/main" id="{A833E70F-3B92-CA25-61BF-2374A9EBC7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12" name="Grup 11">
            <a:extLst>
              <a:ext uri="{FF2B5EF4-FFF2-40B4-BE49-F238E27FC236}">
                <a16:creationId xmlns:a16="http://schemas.microsoft.com/office/drawing/2014/main" id="{665CCA34-1E2B-134F-45F1-C3F729E76F8E}"/>
              </a:ext>
            </a:extLst>
          </p:cNvPr>
          <p:cNvGrpSpPr>
            <a:grpSpLocks/>
          </p:cNvGrpSpPr>
          <p:nvPr/>
        </p:nvGrpSpPr>
        <p:grpSpPr bwMode="auto">
          <a:xfrm>
            <a:off x="3721550" y="5346811"/>
            <a:ext cx="457200" cy="456565"/>
            <a:chOff x="1214" y="671"/>
            <a:chExt cx="1196" cy="1344"/>
          </a:xfrm>
        </p:grpSpPr>
        <p:sp>
          <p:nvSpPr>
            <p:cNvPr id="13" name="AutoShape 7">
              <a:extLst>
                <a:ext uri="{FF2B5EF4-FFF2-40B4-BE49-F238E27FC236}">
                  <a16:creationId xmlns:a16="http://schemas.microsoft.com/office/drawing/2014/main" id="{3DB6A7A5-08C4-E25C-21F1-D5172C6C5665}"/>
                </a:ext>
              </a:extLst>
            </p:cNvPr>
            <p:cNvSpPr>
              <a:spLocks/>
            </p:cNvSpPr>
            <p:nvPr/>
          </p:nvSpPr>
          <p:spPr bwMode="auto">
            <a:xfrm>
              <a:off x="1267" y="1655"/>
              <a:ext cx="1090" cy="360"/>
            </a:xfrm>
            <a:custGeom>
              <a:avLst/>
              <a:gdLst>
                <a:gd name="T0" fmla="*/ 148 w 1090"/>
                <a:gd name="T1" fmla="*/ 1655 h 360"/>
                <a:gd name="T2" fmla="*/ 107 w 1090"/>
                <a:gd name="T3" fmla="*/ 1656 h 360"/>
                <a:gd name="T4" fmla="*/ 68 w 1090"/>
                <a:gd name="T5" fmla="*/ 1671 h 360"/>
                <a:gd name="T6" fmla="*/ 8 w 1090"/>
                <a:gd name="T7" fmla="*/ 1707 h 360"/>
                <a:gd name="T8" fmla="*/ 0 w 1090"/>
                <a:gd name="T9" fmla="*/ 1713 h 360"/>
                <a:gd name="T10" fmla="*/ 20 w 1090"/>
                <a:gd name="T11" fmla="*/ 1743 h 360"/>
                <a:gd name="T12" fmla="*/ 42 w 1090"/>
                <a:gd name="T13" fmla="*/ 1772 h 360"/>
                <a:gd name="T14" fmla="*/ 66 w 1090"/>
                <a:gd name="T15" fmla="*/ 1800 h 360"/>
                <a:gd name="T16" fmla="*/ 91 w 1090"/>
                <a:gd name="T17" fmla="*/ 1826 h 360"/>
                <a:gd name="T18" fmla="*/ 155 w 1090"/>
                <a:gd name="T19" fmla="*/ 1883 h 360"/>
                <a:gd name="T20" fmla="*/ 225 w 1090"/>
                <a:gd name="T21" fmla="*/ 1930 h 360"/>
                <a:gd name="T22" fmla="*/ 300 w 1090"/>
                <a:gd name="T23" fmla="*/ 1967 h 360"/>
                <a:gd name="T24" fmla="*/ 379 w 1090"/>
                <a:gd name="T25" fmla="*/ 1994 h 360"/>
                <a:gd name="T26" fmla="*/ 461 w 1090"/>
                <a:gd name="T27" fmla="*/ 2010 h 360"/>
                <a:gd name="T28" fmla="*/ 547 w 1090"/>
                <a:gd name="T29" fmla="*/ 2015 h 360"/>
                <a:gd name="T30" fmla="*/ 632 w 1090"/>
                <a:gd name="T31" fmla="*/ 2010 h 360"/>
                <a:gd name="T32" fmla="*/ 714 w 1090"/>
                <a:gd name="T33" fmla="*/ 1994 h 360"/>
                <a:gd name="T34" fmla="*/ 793 w 1090"/>
                <a:gd name="T35" fmla="*/ 1967 h 360"/>
                <a:gd name="T36" fmla="*/ 867 w 1090"/>
                <a:gd name="T37" fmla="*/ 1930 h 360"/>
                <a:gd name="T38" fmla="*/ 937 w 1090"/>
                <a:gd name="T39" fmla="*/ 1883 h 360"/>
                <a:gd name="T40" fmla="*/ 1000 w 1090"/>
                <a:gd name="T41" fmla="*/ 1827 h 360"/>
                <a:gd name="T42" fmla="*/ 547 w 1090"/>
                <a:gd name="T43" fmla="*/ 1827 h 360"/>
                <a:gd name="T44" fmla="*/ 472 w 1090"/>
                <a:gd name="T45" fmla="*/ 1821 h 360"/>
                <a:gd name="T46" fmla="*/ 401 w 1090"/>
                <a:gd name="T47" fmla="*/ 1804 h 360"/>
                <a:gd name="T48" fmla="*/ 335 w 1090"/>
                <a:gd name="T49" fmla="*/ 1776 h 360"/>
                <a:gd name="T50" fmla="*/ 275 w 1090"/>
                <a:gd name="T51" fmla="*/ 1738 h 360"/>
                <a:gd name="T52" fmla="*/ 222 w 1090"/>
                <a:gd name="T53" fmla="*/ 1691 h 360"/>
                <a:gd name="T54" fmla="*/ 188 w 1090"/>
                <a:gd name="T55" fmla="*/ 1666 h 360"/>
                <a:gd name="T56" fmla="*/ 148 w 1090"/>
                <a:gd name="T57" fmla="*/ 1655 h 360"/>
                <a:gd name="T58" fmla="*/ 943 w 1090"/>
                <a:gd name="T59" fmla="*/ 1656 h 360"/>
                <a:gd name="T60" fmla="*/ 903 w 1090"/>
                <a:gd name="T61" fmla="*/ 1668 h 360"/>
                <a:gd name="T62" fmla="*/ 869 w 1090"/>
                <a:gd name="T63" fmla="*/ 1693 h 360"/>
                <a:gd name="T64" fmla="*/ 816 w 1090"/>
                <a:gd name="T65" fmla="*/ 1739 h 360"/>
                <a:gd name="T66" fmla="*/ 757 w 1090"/>
                <a:gd name="T67" fmla="*/ 1776 h 360"/>
                <a:gd name="T68" fmla="*/ 691 w 1090"/>
                <a:gd name="T69" fmla="*/ 1804 h 360"/>
                <a:gd name="T70" fmla="*/ 621 w 1090"/>
                <a:gd name="T71" fmla="*/ 1821 h 360"/>
                <a:gd name="T72" fmla="*/ 547 w 1090"/>
                <a:gd name="T73" fmla="*/ 1827 h 360"/>
                <a:gd name="T74" fmla="*/ 1001 w 1090"/>
                <a:gd name="T75" fmla="*/ 1827 h 360"/>
                <a:gd name="T76" fmla="*/ 1026 w 1090"/>
                <a:gd name="T77" fmla="*/ 1801 h 360"/>
                <a:gd name="T78" fmla="*/ 1049 w 1090"/>
                <a:gd name="T79" fmla="*/ 1773 h 360"/>
                <a:gd name="T80" fmla="*/ 1071 w 1090"/>
                <a:gd name="T81" fmla="*/ 1745 h 360"/>
                <a:gd name="T82" fmla="*/ 1090 w 1090"/>
                <a:gd name="T83" fmla="*/ 1716 h 360"/>
                <a:gd name="T84" fmla="*/ 1086 w 1090"/>
                <a:gd name="T85" fmla="*/ 1711 h 360"/>
                <a:gd name="T86" fmla="*/ 1081 w 1090"/>
                <a:gd name="T87" fmla="*/ 1707 h 360"/>
                <a:gd name="T88" fmla="*/ 1023 w 1090"/>
                <a:gd name="T89" fmla="*/ 1672 h 360"/>
                <a:gd name="T90" fmla="*/ 983 w 1090"/>
                <a:gd name="T91" fmla="*/ 1658 h 360"/>
                <a:gd name="T92" fmla="*/ 943 w 1090"/>
                <a:gd name="T93" fmla="*/ 1656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0" h="360">
                  <a:moveTo>
                    <a:pt x="148" y="0"/>
                  </a:moveTo>
                  <a:lnTo>
                    <a:pt x="107" y="1"/>
                  </a:lnTo>
                  <a:lnTo>
                    <a:pt x="68" y="16"/>
                  </a:lnTo>
                  <a:lnTo>
                    <a:pt x="8" y="52"/>
                  </a:lnTo>
                  <a:lnTo>
                    <a:pt x="0" y="58"/>
                  </a:lnTo>
                  <a:lnTo>
                    <a:pt x="20" y="88"/>
                  </a:lnTo>
                  <a:lnTo>
                    <a:pt x="42" y="117"/>
                  </a:lnTo>
                  <a:lnTo>
                    <a:pt x="66" y="145"/>
                  </a:lnTo>
                  <a:lnTo>
                    <a:pt x="91" y="171"/>
                  </a:lnTo>
                  <a:lnTo>
                    <a:pt x="155" y="228"/>
                  </a:lnTo>
                  <a:lnTo>
                    <a:pt x="225" y="275"/>
                  </a:lnTo>
                  <a:lnTo>
                    <a:pt x="300" y="312"/>
                  </a:lnTo>
                  <a:lnTo>
                    <a:pt x="379" y="339"/>
                  </a:lnTo>
                  <a:lnTo>
                    <a:pt x="461" y="355"/>
                  </a:lnTo>
                  <a:lnTo>
                    <a:pt x="547" y="360"/>
                  </a:lnTo>
                  <a:lnTo>
                    <a:pt x="632" y="355"/>
                  </a:lnTo>
                  <a:lnTo>
                    <a:pt x="714" y="339"/>
                  </a:lnTo>
                  <a:lnTo>
                    <a:pt x="793" y="312"/>
                  </a:lnTo>
                  <a:lnTo>
                    <a:pt x="867" y="275"/>
                  </a:lnTo>
                  <a:lnTo>
                    <a:pt x="937" y="228"/>
                  </a:lnTo>
                  <a:lnTo>
                    <a:pt x="1000" y="172"/>
                  </a:lnTo>
                  <a:lnTo>
                    <a:pt x="547" y="172"/>
                  </a:lnTo>
                  <a:lnTo>
                    <a:pt x="472" y="166"/>
                  </a:lnTo>
                  <a:lnTo>
                    <a:pt x="401" y="149"/>
                  </a:lnTo>
                  <a:lnTo>
                    <a:pt x="335" y="121"/>
                  </a:lnTo>
                  <a:lnTo>
                    <a:pt x="275" y="83"/>
                  </a:lnTo>
                  <a:lnTo>
                    <a:pt x="222" y="36"/>
                  </a:lnTo>
                  <a:lnTo>
                    <a:pt x="188" y="11"/>
                  </a:lnTo>
                  <a:lnTo>
                    <a:pt x="148" y="0"/>
                  </a:lnTo>
                  <a:close/>
                  <a:moveTo>
                    <a:pt x="943" y="1"/>
                  </a:moveTo>
                  <a:lnTo>
                    <a:pt x="903" y="13"/>
                  </a:lnTo>
                  <a:lnTo>
                    <a:pt x="869" y="38"/>
                  </a:lnTo>
                  <a:lnTo>
                    <a:pt x="816" y="84"/>
                  </a:lnTo>
                  <a:lnTo>
                    <a:pt x="757" y="121"/>
                  </a:lnTo>
                  <a:lnTo>
                    <a:pt x="691" y="149"/>
                  </a:lnTo>
                  <a:lnTo>
                    <a:pt x="621" y="166"/>
                  </a:lnTo>
                  <a:lnTo>
                    <a:pt x="547" y="172"/>
                  </a:lnTo>
                  <a:lnTo>
                    <a:pt x="1001" y="172"/>
                  </a:lnTo>
                  <a:lnTo>
                    <a:pt x="1026" y="146"/>
                  </a:lnTo>
                  <a:lnTo>
                    <a:pt x="1049" y="118"/>
                  </a:lnTo>
                  <a:lnTo>
                    <a:pt x="1071" y="90"/>
                  </a:lnTo>
                  <a:lnTo>
                    <a:pt x="1090" y="61"/>
                  </a:lnTo>
                  <a:lnTo>
                    <a:pt x="1086" y="56"/>
                  </a:lnTo>
                  <a:lnTo>
                    <a:pt x="1081" y="52"/>
                  </a:lnTo>
                  <a:lnTo>
                    <a:pt x="1023" y="17"/>
                  </a:lnTo>
                  <a:lnTo>
                    <a:pt x="983" y="3"/>
                  </a:lnTo>
                  <a:lnTo>
                    <a:pt x="943" y="1"/>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4" name="AutoShape 8">
              <a:extLst>
                <a:ext uri="{FF2B5EF4-FFF2-40B4-BE49-F238E27FC236}">
                  <a16:creationId xmlns:a16="http://schemas.microsoft.com/office/drawing/2014/main" id="{A23A91D4-8558-2E85-0B8B-1833965F8151}"/>
                </a:ext>
              </a:extLst>
            </p:cNvPr>
            <p:cNvSpPr>
              <a:spLocks/>
            </p:cNvSpPr>
            <p:nvPr/>
          </p:nvSpPr>
          <p:spPr bwMode="auto">
            <a:xfrm>
              <a:off x="1214" y="671"/>
              <a:ext cx="1196" cy="514"/>
            </a:xfrm>
            <a:custGeom>
              <a:avLst/>
              <a:gdLst>
                <a:gd name="T0" fmla="*/ 598 w 1196"/>
                <a:gd name="T1" fmla="*/ 671 h 514"/>
                <a:gd name="T2" fmla="*/ 547 w 1196"/>
                <a:gd name="T3" fmla="*/ 678 h 514"/>
                <a:gd name="T4" fmla="*/ 498 w 1196"/>
                <a:gd name="T5" fmla="*/ 698 h 514"/>
                <a:gd name="T6" fmla="*/ 99 w 1196"/>
                <a:gd name="T7" fmla="*/ 929 h 514"/>
                <a:gd name="T8" fmla="*/ 58 w 1196"/>
                <a:gd name="T9" fmla="*/ 961 h 514"/>
                <a:gd name="T10" fmla="*/ 27 w 1196"/>
                <a:gd name="T11" fmla="*/ 1002 h 514"/>
                <a:gd name="T12" fmla="*/ 7 w 1196"/>
                <a:gd name="T13" fmla="*/ 1050 h 514"/>
                <a:gd name="T14" fmla="*/ 0 w 1196"/>
                <a:gd name="T15" fmla="*/ 1102 h 514"/>
                <a:gd name="T16" fmla="*/ 0 w 1196"/>
                <a:gd name="T17" fmla="*/ 1185 h 514"/>
                <a:gd name="T18" fmla="*/ 8 w 1196"/>
                <a:gd name="T19" fmla="*/ 1173 h 514"/>
                <a:gd name="T20" fmla="*/ 17 w 1196"/>
                <a:gd name="T21" fmla="*/ 1162 h 514"/>
                <a:gd name="T22" fmla="*/ 28 w 1196"/>
                <a:gd name="T23" fmla="*/ 1153 h 514"/>
                <a:gd name="T24" fmla="*/ 40 w 1196"/>
                <a:gd name="T25" fmla="*/ 1145 h 514"/>
                <a:gd name="T26" fmla="*/ 543 w 1196"/>
                <a:gd name="T27" fmla="*/ 854 h 514"/>
                <a:gd name="T28" fmla="*/ 570 w 1196"/>
                <a:gd name="T29" fmla="*/ 843 h 514"/>
                <a:gd name="T30" fmla="*/ 598 w 1196"/>
                <a:gd name="T31" fmla="*/ 839 h 514"/>
                <a:gd name="T32" fmla="*/ 941 w 1196"/>
                <a:gd name="T33" fmla="*/ 839 h 514"/>
                <a:gd name="T34" fmla="*/ 698 w 1196"/>
                <a:gd name="T35" fmla="*/ 698 h 514"/>
                <a:gd name="T36" fmla="*/ 649 w 1196"/>
                <a:gd name="T37" fmla="*/ 678 h 514"/>
                <a:gd name="T38" fmla="*/ 598 w 1196"/>
                <a:gd name="T39" fmla="*/ 671 h 514"/>
                <a:gd name="T40" fmla="*/ 941 w 1196"/>
                <a:gd name="T41" fmla="*/ 839 h 514"/>
                <a:gd name="T42" fmla="*/ 598 w 1196"/>
                <a:gd name="T43" fmla="*/ 839 h 514"/>
                <a:gd name="T44" fmla="*/ 627 w 1196"/>
                <a:gd name="T45" fmla="*/ 843 h 514"/>
                <a:gd name="T46" fmla="*/ 654 w 1196"/>
                <a:gd name="T47" fmla="*/ 854 h 514"/>
                <a:gd name="T48" fmla="*/ 1155 w 1196"/>
                <a:gd name="T49" fmla="*/ 1145 h 514"/>
                <a:gd name="T50" fmla="*/ 1167 w 1196"/>
                <a:gd name="T51" fmla="*/ 1153 h 514"/>
                <a:gd name="T52" fmla="*/ 1178 w 1196"/>
                <a:gd name="T53" fmla="*/ 1162 h 514"/>
                <a:gd name="T54" fmla="*/ 1188 w 1196"/>
                <a:gd name="T55" fmla="*/ 1173 h 514"/>
                <a:gd name="T56" fmla="*/ 1196 w 1196"/>
                <a:gd name="T57" fmla="*/ 1185 h 514"/>
                <a:gd name="T58" fmla="*/ 1196 w 1196"/>
                <a:gd name="T59" fmla="*/ 1102 h 514"/>
                <a:gd name="T60" fmla="*/ 1189 w 1196"/>
                <a:gd name="T61" fmla="*/ 1050 h 514"/>
                <a:gd name="T62" fmla="*/ 1169 w 1196"/>
                <a:gd name="T63" fmla="*/ 1002 h 514"/>
                <a:gd name="T64" fmla="*/ 1138 w 1196"/>
                <a:gd name="T65" fmla="*/ 961 h 514"/>
                <a:gd name="T66" fmla="*/ 1096 w 1196"/>
                <a:gd name="T67" fmla="*/ 929 h 514"/>
                <a:gd name="T68" fmla="*/ 941 w 1196"/>
                <a:gd name="T69" fmla="*/ 839 h 5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96" h="514">
                  <a:moveTo>
                    <a:pt x="598" y="0"/>
                  </a:moveTo>
                  <a:lnTo>
                    <a:pt x="547" y="7"/>
                  </a:lnTo>
                  <a:lnTo>
                    <a:pt x="498" y="27"/>
                  </a:lnTo>
                  <a:lnTo>
                    <a:pt x="99" y="258"/>
                  </a:lnTo>
                  <a:lnTo>
                    <a:pt x="58" y="290"/>
                  </a:lnTo>
                  <a:lnTo>
                    <a:pt x="27" y="331"/>
                  </a:lnTo>
                  <a:lnTo>
                    <a:pt x="7" y="379"/>
                  </a:lnTo>
                  <a:lnTo>
                    <a:pt x="0" y="431"/>
                  </a:lnTo>
                  <a:lnTo>
                    <a:pt x="0" y="514"/>
                  </a:lnTo>
                  <a:lnTo>
                    <a:pt x="8" y="502"/>
                  </a:lnTo>
                  <a:lnTo>
                    <a:pt x="17" y="491"/>
                  </a:lnTo>
                  <a:lnTo>
                    <a:pt x="28" y="482"/>
                  </a:lnTo>
                  <a:lnTo>
                    <a:pt x="40" y="474"/>
                  </a:lnTo>
                  <a:lnTo>
                    <a:pt x="543" y="183"/>
                  </a:lnTo>
                  <a:lnTo>
                    <a:pt x="570" y="172"/>
                  </a:lnTo>
                  <a:lnTo>
                    <a:pt x="598" y="168"/>
                  </a:lnTo>
                  <a:lnTo>
                    <a:pt x="941" y="168"/>
                  </a:lnTo>
                  <a:lnTo>
                    <a:pt x="698" y="27"/>
                  </a:lnTo>
                  <a:lnTo>
                    <a:pt x="649" y="7"/>
                  </a:lnTo>
                  <a:lnTo>
                    <a:pt x="598" y="0"/>
                  </a:lnTo>
                  <a:close/>
                  <a:moveTo>
                    <a:pt x="941" y="168"/>
                  </a:moveTo>
                  <a:lnTo>
                    <a:pt x="598" y="168"/>
                  </a:lnTo>
                  <a:lnTo>
                    <a:pt x="627" y="172"/>
                  </a:lnTo>
                  <a:lnTo>
                    <a:pt x="654" y="183"/>
                  </a:lnTo>
                  <a:lnTo>
                    <a:pt x="1155" y="474"/>
                  </a:lnTo>
                  <a:lnTo>
                    <a:pt x="1167" y="482"/>
                  </a:lnTo>
                  <a:lnTo>
                    <a:pt x="1178" y="491"/>
                  </a:lnTo>
                  <a:lnTo>
                    <a:pt x="1188" y="502"/>
                  </a:lnTo>
                  <a:lnTo>
                    <a:pt x="1196" y="514"/>
                  </a:lnTo>
                  <a:lnTo>
                    <a:pt x="1196" y="431"/>
                  </a:lnTo>
                  <a:lnTo>
                    <a:pt x="1189" y="379"/>
                  </a:lnTo>
                  <a:lnTo>
                    <a:pt x="1169" y="331"/>
                  </a:lnTo>
                  <a:lnTo>
                    <a:pt x="1138" y="290"/>
                  </a:lnTo>
                  <a:lnTo>
                    <a:pt x="1096" y="258"/>
                  </a:lnTo>
                  <a:lnTo>
                    <a:pt x="941" y="168"/>
                  </a:lnTo>
                  <a:close/>
                </a:path>
              </a:pathLst>
            </a:custGeom>
            <a:solidFill>
              <a:srgbClr val="FBD22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5" name="AutoShape 9">
              <a:extLst>
                <a:ext uri="{FF2B5EF4-FFF2-40B4-BE49-F238E27FC236}">
                  <a16:creationId xmlns:a16="http://schemas.microsoft.com/office/drawing/2014/main" id="{54659A06-422A-3FBB-327E-49561B95052F}"/>
                </a:ext>
              </a:extLst>
            </p:cNvPr>
            <p:cNvSpPr>
              <a:spLocks/>
            </p:cNvSpPr>
            <p:nvPr/>
          </p:nvSpPr>
          <p:spPr bwMode="auto">
            <a:xfrm>
              <a:off x="1214" y="916"/>
              <a:ext cx="1196" cy="749"/>
            </a:xfrm>
            <a:custGeom>
              <a:avLst/>
              <a:gdLst>
                <a:gd name="T0" fmla="*/ 596 w 1196"/>
                <a:gd name="T1" fmla="*/ 1352 h 749"/>
                <a:gd name="T2" fmla="*/ 628 w 1196"/>
                <a:gd name="T3" fmla="*/ 1356 h 749"/>
                <a:gd name="T4" fmla="*/ 658 w 1196"/>
                <a:gd name="T5" fmla="*/ 1369 h 749"/>
                <a:gd name="T6" fmla="*/ 1165 w 1196"/>
                <a:gd name="T7" fmla="*/ 1663 h 749"/>
                <a:gd name="T8" fmla="*/ 1179 w 1196"/>
                <a:gd name="T9" fmla="*/ 1641 h 749"/>
                <a:gd name="T10" fmla="*/ 1194 w 1196"/>
                <a:gd name="T11" fmla="*/ 1589 h 749"/>
                <a:gd name="T12" fmla="*/ 1196 w 1196"/>
                <a:gd name="T13" fmla="*/ 1554 h 749"/>
                <a:gd name="T14" fmla="*/ 1179 w 1196"/>
                <a:gd name="T15" fmla="*/ 1515 h 749"/>
                <a:gd name="T16" fmla="*/ 1147 w 1196"/>
                <a:gd name="T17" fmla="*/ 1487 h 749"/>
                <a:gd name="T18" fmla="*/ 596 w 1196"/>
                <a:gd name="T19" fmla="*/ 916 h 749"/>
                <a:gd name="T20" fmla="*/ 546 w 1196"/>
                <a:gd name="T21" fmla="*/ 929 h 749"/>
                <a:gd name="T22" fmla="*/ 30 w 1196"/>
                <a:gd name="T23" fmla="*/ 1230 h 749"/>
                <a:gd name="T24" fmla="*/ 7 w 1196"/>
                <a:gd name="T25" fmla="*/ 1257 h 749"/>
                <a:gd name="T26" fmla="*/ 0 w 1196"/>
                <a:gd name="T27" fmla="*/ 1562 h 749"/>
                <a:gd name="T28" fmla="*/ 7 w 1196"/>
                <a:gd name="T29" fmla="*/ 1615 h 749"/>
                <a:gd name="T30" fmla="*/ 27 w 1196"/>
                <a:gd name="T31" fmla="*/ 1663 h 749"/>
                <a:gd name="T32" fmla="*/ 31 w 1196"/>
                <a:gd name="T33" fmla="*/ 1660 h 749"/>
                <a:gd name="T34" fmla="*/ 143 w 1196"/>
                <a:gd name="T35" fmla="*/ 1423 h 749"/>
                <a:gd name="T36" fmla="*/ 128 w 1196"/>
                <a:gd name="T37" fmla="*/ 1411 h 749"/>
                <a:gd name="T38" fmla="*/ 127 w 1196"/>
                <a:gd name="T39" fmla="*/ 1361 h 749"/>
                <a:gd name="T40" fmla="*/ 147 w 1196"/>
                <a:gd name="T41" fmla="*/ 1340 h 749"/>
                <a:gd name="T42" fmla="*/ 153 w 1196"/>
                <a:gd name="T43" fmla="*/ 1336 h 749"/>
                <a:gd name="T44" fmla="*/ 565 w 1196"/>
                <a:gd name="T45" fmla="*/ 1104 h 749"/>
                <a:gd name="T46" fmla="*/ 939 w 1196"/>
                <a:gd name="T47" fmla="*/ 1099 h 749"/>
                <a:gd name="T48" fmla="*/ 622 w 1196"/>
                <a:gd name="T49" fmla="*/ 919 h 749"/>
                <a:gd name="T50" fmla="*/ 939 w 1196"/>
                <a:gd name="T51" fmla="*/ 1099 h 749"/>
                <a:gd name="T52" fmla="*/ 628 w 1196"/>
                <a:gd name="T53" fmla="*/ 1104 h 749"/>
                <a:gd name="T54" fmla="*/ 1159 w 1196"/>
                <a:gd name="T55" fmla="*/ 1405 h 749"/>
                <a:gd name="T56" fmla="*/ 1179 w 1196"/>
                <a:gd name="T57" fmla="*/ 1420 h 749"/>
                <a:gd name="T58" fmla="*/ 1196 w 1196"/>
                <a:gd name="T59" fmla="*/ 1438 h 749"/>
                <a:gd name="T60" fmla="*/ 1189 w 1196"/>
                <a:gd name="T61" fmla="*/ 1267 h 749"/>
                <a:gd name="T62" fmla="*/ 1165 w 1196"/>
                <a:gd name="T63" fmla="*/ 1232 h 749"/>
                <a:gd name="T64" fmla="*/ 939 w 1196"/>
                <a:gd name="T65" fmla="*/ 1099 h 749"/>
                <a:gd name="T66" fmla="*/ 571 w 1196"/>
                <a:gd name="T67" fmla="*/ 1186 h 749"/>
                <a:gd name="T68" fmla="*/ 164 w 1196"/>
                <a:gd name="T69" fmla="*/ 1416 h 749"/>
                <a:gd name="T70" fmla="*/ 143 w 1196"/>
                <a:gd name="T71" fmla="*/ 1423 h 749"/>
                <a:gd name="T72" fmla="*/ 534 w 1196"/>
                <a:gd name="T73" fmla="*/ 1369 h 749"/>
                <a:gd name="T74" fmla="*/ 565 w 1196"/>
                <a:gd name="T75" fmla="*/ 1356 h 749"/>
                <a:gd name="T76" fmla="*/ 596 w 1196"/>
                <a:gd name="T77" fmla="*/ 1352 h 749"/>
                <a:gd name="T78" fmla="*/ 646 w 1196"/>
                <a:gd name="T79" fmla="*/ 1196 h 749"/>
                <a:gd name="T80" fmla="*/ 596 w 1196"/>
                <a:gd name="T81" fmla="*/ 1183 h 7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96" h="749">
                  <a:moveTo>
                    <a:pt x="917" y="436"/>
                  </a:moveTo>
                  <a:lnTo>
                    <a:pt x="596" y="436"/>
                  </a:lnTo>
                  <a:lnTo>
                    <a:pt x="612" y="437"/>
                  </a:lnTo>
                  <a:lnTo>
                    <a:pt x="628" y="440"/>
                  </a:lnTo>
                  <a:lnTo>
                    <a:pt x="643" y="446"/>
                  </a:lnTo>
                  <a:lnTo>
                    <a:pt x="658" y="453"/>
                  </a:lnTo>
                  <a:lnTo>
                    <a:pt x="1162" y="745"/>
                  </a:lnTo>
                  <a:lnTo>
                    <a:pt x="1165" y="747"/>
                  </a:lnTo>
                  <a:lnTo>
                    <a:pt x="1167" y="749"/>
                  </a:lnTo>
                  <a:lnTo>
                    <a:pt x="1179" y="725"/>
                  </a:lnTo>
                  <a:lnTo>
                    <a:pt x="1188" y="700"/>
                  </a:lnTo>
                  <a:lnTo>
                    <a:pt x="1194" y="673"/>
                  </a:lnTo>
                  <a:lnTo>
                    <a:pt x="1196" y="646"/>
                  </a:lnTo>
                  <a:lnTo>
                    <a:pt x="1196" y="638"/>
                  </a:lnTo>
                  <a:lnTo>
                    <a:pt x="1189" y="618"/>
                  </a:lnTo>
                  <a:lnTo>
                    <a:pt x="1179" y="599"/>
                  </a:lnTo>
                  <a:lnTo>
                    <a:pt x="1165" y="583"/>
                  </a:lnTo>
                  <a:lnTo>
                    <a:pt x="1147" y="571"/>
                  </a:lnTo>
                  <a:lnTo>
                    <a:pt x="917" y="436"/>
                  </a:lnTo>
                  <a:close/>
                  <a:moveTo>
                    <a:pt x="596" y="0"/>
                  </a:moveTo>
                  <a:lnTo>
                    <a:pt x="571" y="3"/>
                  </a:lnTo>
                  <a:lnTo>
                    <a:pt x="546" y="13"/>
                  </a:lnTo>
                  <a:lnTo>
                    <a:pt x="44" y="304"/>
                  </a:lnTo>
                  <a:lnTo>
                    <a:pt x="30" y="314"/>
                  </a:lnTo>
                  <a:lnTo>
                    <a:pt x="17" y="327"/>
                  </a:lnTo>
                  <a:lnTo>
                    <a:pt x="7" y="341"/>
                  </a:lnTo>
                  <a:lnTo>
                    <a:pt x="0" y="357"/>
                  </a:lnTo>
                  <a:lnTo>
                    <a:pt x="0" y="646"/>
                  </a:lnTo>
                  <a:lnTo>
                    <a:pt x="2" y="673"/>
                  </a:lnTo>
                  <a:lnTo>
                    <a:pt x="7" y="699"/>
                  </a:lnTo>
                  <a:lnTo>
                    <a:pt x="15" y="723"/>
                  </a:lnTo>
                  <a:lnTo>
                    <a:pt x="27" y="747"/>
                  </a:lnTo>
                  <a:lnTo>
                    <a:pt x="29" y="745"/>
                  </a:lnTo>
                  <a:lnTo>
                    <a:pt x="31" y="744"/>
                  </a:lnTo>
                  <a:lnTo>
                    <a:pt x="441" y="507"/>
                  </a:lnTo>
                  <a:lnTo>
                    <a:pt x="143" y="507"/>
                  </a:lnTo>
                  <a:lnTo>
                    <a:pt x="131" y="500"/>
                  </a:lnTo>
                  <a:lnTo>
                    <a:pt x="128" y="495"/>
                  </a:lnTo>
                  <a:lnTo>
                    <a:pt x="127" y="491"/>
                  </a:lnTo>
                  <a:lnTo>
                    <a:pt x="127" y="445"/>
                  </a:lnTo>
                  <a:lnTo>
                    <a:pt x="134" y="434"/>
                  </a:lnTo>
                  <a:lnTo>
                    <a:pt x="147" y="424"/>
                  </a:lnTo>
                  <a:lnTo>
                    <a:pt x="147" y="423"/>
                  </a:lnTo>
                  <a:lnTo>
                    <a:pt x="153" y="420"/>
                  </a:lnTo>
                  <a:lnTo>
                    <a:pt x="534" y="200"/>
                  </a:lnTo>
                  <a:lnTo>
                    <a:pt x="565" y="188"/>
                  </a:lnTo>
                  <a:lnTo>
                    <a:pt x="596" y="183"/>
                  </a:lnTo>
                  <a:lnTo>
                    <a:pt x="939" y="183"/>
                  </a:lnTo>
                  <a:lnTo>
                    <a:pt x="646" y="13"/>
                  </a:lnTo>
                  <a:lnTo>
                    <a:pt x="622" y="3"/>
                  </a:lnTo>
                  <a:lnTo>
                    <a:pt x="596" y="0"/>
                  </a:lnTo>
                  <a:close/>
                  <a:moveTo>
                    <a:pt x="939" y="183"/>
                  </a:moveTo>
                  <a:lnTo>
                    <a:pt x="596" y="183"/>
                  </a:lnTo>
                  <a:lnTo>
                    <a:pt x="628" y="188"/>
                  </a:lnTo>
                  <a:lnTo>
                    <a:pt x="658" y="200"/>
                  </a:lnTo>
                  <a:lnTo>
                    <a:pt x="1159" y="489"/>
                  </a:lnTo>
                  <a:lnTo>
                    <a:pt x="1169" y="496"/>
                  </a:lnTo>
                  <a:lnTo>
                    <a:pt x="1179" y="504"/>
                  </a:lnTo>
                  <a:lnTo>
                    <a:pt x="1188" y="512"/>
                  </a:lnTo>
                  <a:lnTo>
                    <a:pt x="1196" y="522"/>
                  </a:lnTo>
                  <a:lnTo>
                    <a:pt x="1196" y="371"/>
                  </a:lnTo>
                  <a:lnTo>
                    <a:pt x="1189" y="351"/>
                  </a:lnTo>
                  <a:lnTo>
                    <a:pt x="1179" y="332"/>
                  </a:lnTo>
                  <a:lnTo>
                    <a:pt x="1165" y="316"/>
                  </a:lnTo>
                  <a:lnTo>
                    <a:pt x="1147" y="304"/>
                  </a:lnTo>
                  <a:lnTo>
                    <a:pt x="939" y="183"/>
                  </a:lnTo>
                  <a:close/>
                  <a:moveTo>
                    <a:pt x="596" y="267"/>
                  </a:moveTo>
                  <a:lnTo>
                    <a:pt x="571" y="270"/>
                  </a:lnTo>
                  <a:lnTo>
                    <a:pt x="546" y="280"/>
                  </a:lnTo>
                  <a:lnTo>
                    <a:pt x="164" y="500"/>
                  </a:lnTo>
                  <a:lnTo>
                    <a:pt x="152" y="506"/>
                  </a:lnTo>
                  <a:lnTo>
                    <a:pt x="143" y="507"/>
                  </a:lnTo>
                  <a:lnTo>
                    <a:pt x="441" y="507"/>
                  </a:lnTo>
                  <a:lnTo>
                    <a:pt x="534" y="453"/>
                  </a:lnTo>
                  <a:lnTo>
                    <a:pt x="550" y="446"/>
                  </a:lnTo>
                  <a:lnTo>
                    <a:pt x="565" y="440"/>
                  </a:lnTo>
                  <a:lnTo>
                    <a:pt x="580" y="437"/>
                  </a:lnTo>
                  <a:lnTo>
                    <a:pt x="596" y="436"/>
                  </a:lnTo>
                  <a:lnTo>
                    <a:pt x="917" y="436"/>
                  </a:lnTo>
                  <a:lnTo>
                    <a:pt x="646" y="280"/>
                  </a:lnTo>
                  <a:lnTo>
                    <a:pt x="622" y="270"/>
                  </a:lnTo>
                  <a:lnTo>
                    <a:pt x="596" y="267"/>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grpSp>
      <p:sp>
        <p:nvSpPr>
          <p:cNvPr id="16" name="Rectangle 6">
            <a:extLst>
              <a:ext uri="{FF2B5EF4-FFF2-40B4-BE49-F238E27FC236}">
                <a16:creationId xmlns:a16="http://schemas.microsoft.com/office/drawing/2014/main" id="{00A5B46A-70DB-0F7F-96E5-BA5016A3D95E}"/>
              </a:ext>
            </a:extLst>
          </p:cNvPr>
          <p:cNvSpPr>
            <a:spLocks noChangeArrowheads="1"/>
          </p:cNvSpPr>
          <p:nvPr/>
        </p:nvSpPr>
        <p:spPr bwMode="auto">
          <a:xfrm>
            <a:off x="-4800" y="52528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YAYASAN MEMAJUKAN ILMU DAN KEBUDAYAAN</a:t>
            </a:r>
            <a:endParaRPr kumimoji="0" lang="id-ID" altLang="id-ID"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26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UNIVERSITAS SIBER ASIA</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18" name="Kotak Teks 17">
            <a:extLst>
              <a:ext uri="{FF2B5EF4-FFF2-40B4-BE49-F238E27FC236}">
                <a16:creationId xmlns:a16="http://schemas.microsoft.com/office/drawing/2014/main" id="{F21376E9-719D-9E59-BF99-0153EA9D1593}"/>
              </a:ext>
            </a:extLst>
          </p:cNvPr>
          <p:cNvSpPr txBox="1"/>
          <p:nvPr/>
        </p:nvSpPr>
        <p:spPr>
          <a:xfrm>
            <a:off x="1110892" y="5915388"/>
            <a:ext cx="9960617" cy="702756"/>
          </a:xfrm>
          <a:prstGeom prst="rect">
            <a:avLst/>
          </a:prstGeom>
          <a:noFill/>
        </p:spPr>
        <p:txBody>
          <a:bodyPr wrap="square">
            <a:spAutoFit/>
          </a:bodyPr>
          <a:lstStyle/>
          <a:p>
            <a:pPr marL="301625" algn="ctr">
              <a:lnSpc>
                <a:spcPts val="1260"/>
              </a:lnSpc>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Kampus Menara, Jl. RM. Harsono, Ragunan - Jakarta Selatan.</a:t>
            </a:r>
            <a:r>
              <a:rPr lang="id-ID" kern="100">
                <a:solidFill>
                  <a:srgbClr val="1F1F22"/>
                </a:solidFill>
                <a:effectLst/>
                <a:latin typeface="Calibri" panose="020F0502020204030204" pitchFamily="34" charset="0"/>
                <a:ea typeface="Calibri" panose="020F0502020204030204" pitchFamily="34" charset="0"/>
                <a:cs typeface="Arial" panose="020B0604020202020204" pitchFamily="34" charset="0"/>
              </a:rPr>
              <a:t>Daerah Khusus Ibukota Jakarta 12550.</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marR="40640" algn="ctr">
              <a:lnSpc>
                <a:spcPts val="1265"/>
              </a:lnSpc>
              <a:spcAft>
                <a:spcPts val="0"/>
              </a:spcAft>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Telp. (+6221) 27806189. </a:t>
            </a:r>
            <a:r>
              <a:rPr lang="id-ID" u="none" strike="noStrike" kern="100">
                <a:solidFill>
                  <a:srgbClr val="211F1F"/>
                </a:solidFill>
                <a:effectLst/>
                <a:latin typeface="Calibri" panose="020F0502020204030204" pitchFamily="34" charset="0"/>
                <a:ea typeface="Calibri" panose="020F0502020204030204" pitchFamily="34" charset="0"/>
                <a:cs typeface="Arial" panose="020B0604020202020204" pitchFamily="34" charset="0"/>
                <a:hlinkClick r:id="rId3"/>
              </a:rPr>
              <a:t>asiacyberuni@acu.ac.id. </a:t>
            </a:r>
            <a:r>
              <a:rPr lang="id-ID" u="sng" kern="10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www.unsia.ac.id</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ampungan Nomor Slide 18">
            <a:extLst>
              <a:ext uri="{FF2B5EF4-FFF2-40B4-BE49-F238E27FC236}">
                <a16:creationId xmlns:a16="http://schemas.microsoft.com/office/drawing/2014/main" id="{4479AA77-9AD0-B5F7-BA6D-CE40841E9690}"/>
              </a:ext>
            </a:extLst>
          </p:cNvPr>
          <p:cNvSpPr>
            <a:spLocks noGrp="1"/>
          </p:cNvSpPr>
          <p:nvPr>
            <p:ph type="sldNum" sz="quarter" idx="12"/>
          </p:nvPr>
        </p:nvSpPr>
        <p:spPr/>
        <p:txBody>
          <a:bodyPr/>
          <a:lstStyle/>
          <a:p>
            <a:fld id="{BC747D3B-175B-4D47-82BD-C88F3EB3FA46}" type="slidenum">
              <a:rPr lang="id-ID" smtClean="0"/>
              <a:t>1</a:t>
            </a:fld>
            <a:endParaRPr lang="id-ID"/>
          </a:p>
        </p:txBody>
      </p:sp>
    </p:spTree>
    <p:extLst>
      <p:ext uri="{BB962C8B-B14F-4D97-AF65-F5344CB8AC3E}">
        <p14:creationId xmlns:p14="http://schemas.microsoft.com/office/powerpoint/2010/main" val="35374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E5A94B0E-17EA-9405-67AD-DC7187A584EB}"/>
              </a:ext>
            </a:extLst>
          </p:cNvPr>
          <p:cNvSpPr txBox="1"/>
          <p:nvPr/>
        </p:nvSpPr>
        <p:spPr>
          <a:xfrm>
            <a:off x="0" y="812557"/>
            <a:ext cx="11919858" cy="2862322"/>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Algoritma apriori adalah sebuah algoritma klasik pada data mining. Algoritma ini menggunakan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menghasilkan aturan asosiasi. Hal ini berdasarkan konsep bahwa subset dari</a:t>
            </a:r>
            <a:r>
              <a:rPr lang="en-US" sz="1800" i="1" kern="100">
                <a:effectLst/>
                <a:latin typeface="Times New Roman" panose="02020603050405020304" pitchFamily="18" charset="0"/>
                <a:ea typeface="Calibri" panose="020F0502020204030204" pitchFamily="34" charset="0"/>
                <a:cs typeface="Arial" panose="020B0604020202020204" pitchFamily="34" charset="0"/>
              </a:rPr>
              <a:t> 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Lalu, apa 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nilai item set minimum yang muncul di himpunan seluruh transaksi (transaksi 1, transaksi 2, transaksi 3, dan seterusnya) atau disebut juga minimum support. Selain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terdapat beberapa terminologi atau istilah lain yang perlu kita pahami pada algoritma apriori seperti: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item set yang terdiri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 buah item yang terdapat di dalam himpunan. Misalnya {roti, susu, kopi} merupakan 3-</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{madu, es krim} merupakan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{keju} merupakan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sebuah item set yang memiliki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Misalnya 10%, jika 10% dari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database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berisi item-item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nilai minimum yang telah ditentukan sebelum algoritma apriori dimulai.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4E17CCD-C051-BA50-EC18-E050C2201B7F}"/>
              </a:ext>
            </a:extLst>
          </p:cNvPr>
          <p:cNvSpPr txBox="1"/>
          <p:nvPr/>
        </p:nvSpPr>
        <p:spPr>
          <a:xfrm>
            <a:off x="0" y="3592914"/>
            <a:ext cx="11919858" cy="2862322"/>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3.2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Menentukan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Iterasi 1: menghitung item-item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(transaksi yang memuat seluruh item) dengan men-</a:t>
            </a:r>
            <a:r>
              <a:rPr lang="en-US" sz="1800" i="1" kern="100">
                <a:effectLst/>
                <a:latin typeface="Times New Roman" panose="02020603050405020304" pitchFamily="18" charset="0"/>
                <a:ea typeface="Calibri" panose="020F0502020204030204" pitchFamily="34" charset="0"/>
                <a:cs typeface="Arial" panose="020B0604020202020204" pitchFamily="34" charset="0"/>
              </a:rPr>
              <a:t>scan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database untuk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setelah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didapatkan, dari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apakah di atas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apabila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tersebut akan menjadi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Iterasi 2: untuk mendapatkan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harus dilakukan kombinasi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sebelumnya, kemudian scan database lagi untuk menghitung item-item yang memuat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Itemset 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akan dipilih sebagai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 dari kandidat.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Tetapkan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Lakukan proses untuk iterasi selanjutnya hingga tidak ada lagi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5D180710-B000-AE8D-C596-D0D659D073C0}"/>
              </a:ext>
            </a:extLst>
          </p:cNvPr>
          <p:cNvSpPr>
            <a:spLocks noGrp="1"/>
          </p:cNvSpPr>
          <p:nvPr>
            <p:ph type="sldNum" sz="quarter" idx="12"/>
          </p:nvPr>
        </p:nvSpPr>
        <p:spPr/>
        <p:txBody>
          <a:bodyPr/>
          <a:lstStyle/>
          <a:p>
            <a:fld id="{BC747D3B-175B-4D47-82BD-C88F3EB3FA46}" type="slidenum">
              <a:rPr lang="id-ID" smtClean="0"/>
              <a:t>10</a:t>
            </a:fld>
            <a:endParaRPr lang="id-ID"/>
          </a:p>
        </p:txBody>
      </p:sp>
    </p:spTree>
    <p:extLst>
      <p:ext uri="{BB962C8B-B14F-4D97-AF65-F5344CB8AC3E}">
        <p14:creationId xmlns:p14="http://schemas.microsoft.com/office/powerpoint/2010/main" val="33734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1648CFDD-B6E0-D5C2-5BB8-16FD36EA111A}"/>
              </a:ext>
            </a:extLst>
          </p:cNvPr>
          <p:cNvSpPr txBox="1"/>
          <p:nvPr/>
        </p:nvSpPr>
        <p:spPr>
          <a:xfrm>
            <a:off x="424543" y="864513"/>
            <a:ext cx="11340193" cy="563231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3.3 Aturan Asosiasi dalam Penjualan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Tersedianya database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/transaksi pembelian pada pusat-pusat penjualan (apapun) mendorong pengembangan teknik-teknik yang secara otomatis menemukan asosiasi produk atau item-item yang tersimpan dalam database tersebut.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 database tersebut mengandung record dalam jumlah yang yang amat besar. Tiap </a:t>
            </a:r>
            <a:r>
              <a:rPr lang="en-US" i="1">
                <a:latin typeface="Times New Roman" panose="02020603050405020304" pitchFamily="18" charset="0"/>
                <a:cs typeface="Times New Roman" panose="02020603050405020304" pitchFamily="18" charset="0"/>
              </a:rPr>
              <a:t>record</a:t>
            </a:r>
            <a:r>
              <a:rPr lang="en-US">
                <a:latin typeface="Times New Roman" panose="02020603050405020304" pitchFamily="18" charset="0"/>
                <a:cs typeface="Times New Roman" panose="02020603050405020304" pitchFamily="18" charset="0"/>
              </a:rPr>
              <a:t> mencatat semua item yang dibeli oleh pelanggan dalam transaksi tunggal. Pengambilan keputusan memerlukan data mengenai pola transaksi. </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Manfaat bagi manajer yaitu diantaranya: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Dapat ditentukannya penempatan barang-barang dalam layout dengan lebih tepat.</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Misal susu diletakkan berdekatan dengan diapers.</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Promosi produk.</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Segmentasi pembeli.</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Pembuatan katalog.</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Melihat pola kecenderungan belanja pelanggan.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Aturan asosiasi juga dapat diterapkan dalam bentuk sistem rekomendasi, misal:</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pembelian buku atau dvd online (</a:t>
            </a:r>
            <a:r>
              <a:rPr lang="en-US" u="sng">
                <a:latin typeface="Times New Roman" panose="02020603050405020304" pitchFamily="18" charset="0"/>
                <a:cs typeface="Times New Roman" panose="02020603050405020304" pitchFamily="18" charset="0"/>
                <a:hlinkClick r:id="rId4"/>
              </a:rPr>
              <a:t>www.amazon.com</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pencarian artikel dalam search engine.</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peminjaman atau pengadaan buku pada perpustakaan.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Hal penting yang dilakukan oleh aturan asosiasi adalah:</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Penyajian informasi transaksi ke dalam bentuk “</a:t>
            </a:r>
            <a:r>
              <a:rPr lang="en-US" i="1">
                <a:latin typeface="Times New Roman" panose="02020603050405020304" pitchFamily="18" charset="0"/>
                <a:cs typeface="Times New Roman" panose="02020603050405020304" pitchFamily="18" charset="0"/>
              </a:rPr>
              <a:t>if-then</a:t>
            </a:r>
            <a:r>
              <a:rPr lang="en-US">
                <a:latin typeface="Times New Roman" panose="02020603050405020304" pitchFamily="18" charset="0"/>
                <a:cs typeface="Times New Roman" panose="02020603050405020304" pitchFamily="18" charset="0"/>
              </a:rPr>
              <a:t>” atau “jika maka”.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ini dihitung dari sifat probabilistik yang dimiliki oleh data yang ada.</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ED3E7BCB-74D1-2B46-BF3F-03D5CE928BC3}"/>
              </a:ext>
            </a:extLst>
          </p:cNvPr>
          <p:cNvSpPr>
            <a:spLocks noGrp="1"/>
          </p:cNvSpPr>
          <p:nvPr>
            <p:ph type="sldNum" sz="quarter" idx="12"/>
          </p:nvPr>
        </p:nvSpPr>
        <p:spPr/>
        <p:txBody>
          <a:bodyPr/>
          <a:lstStyle/>
          <a:p>
            <a:fld id="{BC747D3B-175B-4D47-82BD-C88F3EB3FA46}" type="slidenum">
              <a:rPr lang="id-ID" smtClean="0"/>
              <a:t>11</a:t>
            </a:fld>
            <a:endParaRPr lang="id-ID"/>
          </a:p>
        </p:txBody>
      </p:sp>
    </p:spTree>
    <p:extLst>
      <p:ext uri="{BB962C8B-B14F-4D97-AF65-F5344CB8AC3E}">
        <p14:creationId xmlns:p14="http://schemas.microsoft.com/office/powerpoint/2010/main" val="35571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0" name="Kotak Teks 9">
            <a:extLst>
              <a:ext uri="{FF2B5EF4-FFF2-40B4-BE49-F238E27FC236}">
                <a16:creationId xmlns:a16="http://schemas.microsoft.com/office/drawing/2014/main" id="{B2263045-749C-3AD7-7208-151242AEBA16}"/>
              </a:ext>
            </a:extLst>
          </p:cNvPr>
          <p:cNvSpPr txBox="1"/>
          <p:nvPr/>
        </p:nvSpPr>
        <p:spPr>
          <a:xfrm>
            <a:off x="302080" y="894522"/>
            <a:ext cx="11585120" cy="1061829"/>
          </a:xfrm>
          <a:prstGeom prst="rect">
            <a:avLst/>
          </a:prstGeom>
          <a:noFill/>
        </p:spPr>
        <p:txBody>
          <a:bodyPr wrap="square">
            <a:spAutoFit/>
          </a:bodyPr>
          <a:lstStyle/>
          <a:p>
            <a:pPr marL="180340" indent="-186690" algn="just">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3.4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sekumpulan data transaksi, tentukan suatu aturan yang akan memprediksi kemunculan suatu item berdasar kemunculan item yang lain dalam transaksi tersebut.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ampungan Nomor Slide 13">
            <a:extLst>
              <a:ext uri="{FF2B5EF4-FFF2-40B4-BE49-F238E27FC236}">
                <a16:creationId xmlns:a16="http://schemas.microsoft.com/office/drawing/2014/main" id="{8C2BC810-03D8-C92F-A16F-2E50857CF417}"/>
              </a:ext>
            </a:extLst>
          </p:cNvPr>
          <p:cNvSpPr>
            <a:spLocks noGrp="1"/>
          </p:cNvSpPr>
          <p:nvPr>
            <p:ph type="sldNum" sz="quarter" idx="12"/>
          </p:nvPr>
        </p:nvSpPr>
        <p:spPr/>
        <p:txBody>
          <a:bodyPr/>
          <a:lstStyle/>
          <a:p>
            <a:fld id="{BC747D3B-175B-4D47-82BD-C88F3EB3FA46}" type="slidenum">
              <a:rPr lang="id-ID" smtClean="0"/>
              <a:t>12</a:t>
            </a:fld>
            <a:endParaRPr lang="id-ID"/>
          </a:p>
        </p:txBody>
      </p:sp>
      <p:sp>
        <p:nvSpPr>
          <p:cNvPr id="7" name="Kotak Teks 6">
            <a:extLst>
              <a:ext uri="{FF2B5EF4-FFF2-40B4-BE49-F238E27FC236}">
                <a16:creationId xmlns:a16="http://schemas.microsoft.com/office/drawing/2014/main" id="{5632AD4C-9353-858F-37DB-9F65EEF2EE36}"/>
              </a:ext>
            </a:extLst>
          </p:cNvPr>
          <p:cNvSpPr txBox="1"/>
          <p:nvPr/>
        </p:nvSpPr>
        <p:spPr>
          <a:xfrm>
            <a:off x="3044259" y="1823538"/>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1.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 name="Tabel 8">
            <a:extLst>
              <a:ext uri="{FF2B5EF4-FFF2-40B4-BE49-F238E27FC236}">
                <a16:creationId xmlns:a16="http://schemas.microsoft.com/office/drawing/2014/main" id="{E0D6030D-DFD4-E82C-DF2A-7A993E2D22E6}"/>
              </a:ext>
            </a:extLst>
          </p:cNvPr>
          <p:cNvGraphicFramePr>
            <a:graphicFrameLocks noGrp="1"/>
          </p:cNvGraphicFramePr>
          <p:nvPr>
            <p:extLst>
              <p:ext uri="{D42A27DB-BD31-4B8C-83A1-F6EECF244321}">
                <p14:modId xmlns:p14="http://schemas.microsoft.com/office/powerpoint/2010/main" val="189744973"/>
              </p:ext>
            </p:extLst>
          </p:nvPr>
        </p:nvGraphicFramePr>
        <p:xfrm>
          <a:off x="4088548" y="2348517"/>
          <a:ext cx="4014903" cy="2558106"/>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379190">
                  <a:extLst>
                    <a:ext uri="{9D8B030D-6E8A-4147-A177-3AD203B41FA5}">
                      <a16:colId xmlns:a16="http://schemas.microsoft.com/office/drawing/2014/main" val="4085288789"/>
                    </a:ext>
                  </a:extLst>
                </a:gridCol>
                <a:gridCol w="2635713">
                  <a:extLst>
                    <a:ext uri="{9D8B030D-6E8A-4147-A177-3AD203B41FA5}">
                      <a16:colId xmlns:a16="http://schemas.microsoft.com/office/drawing/2014/main" val="4249302320"/>
                    </a:ext>
                  </a:extLst>
                </a:gridCol>
              </a:tblGrid>
              <a:tr h="426351">
                <a:tc>
                  <a:txBody>
                    <a:bodyPr/>
                    <a:lstStyle/>
                    <a:p>
                      <a:pPr marL="301625" algn="l">
                        <a:lnSpc>
                          <a:spcPct val="150000"/>
                        </a:lnSpc>
                      </a:pPr>
                      <a:r>
                        <a:rPr lang="id-ID" sz="1200" kern="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96964229"/>
                  </a:ext>
                </a:extLst>
              </a:tr>
              <a:tr h="426351">
                <a:tc>
                  <a:txBody>
                    <a:bodyPr/>
                    <a:lstStyle/>
                    <a:p>
                      <a:pPr marL="301625" algn="l">
                        <a:lnSpc>
                          <a:spcPct val="150000"/>
                        </a:lnSpc>
                      </a:pPr>
                      <a:r>
                        <a:rPr lang="id-ID" sz="1200" kern="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17058937"/>
                  </a:ext>
                </a:extLst>
              </a:tr>
              <a:tr h="426351">
                <a:tc>
                  <a:txBody>
                    <a:bodyPr/>
                    <a:lstStyle/>
                    <a:p>
                      <a:pPr marL="301625" algn="l">
                        <a:lnSpc>
                          <a:spcPct val="150000"/>
                        </a:lnSpc>
                      </a:pPr>
                      <a:r>
                        <a:rPr lang="id-ID" sz="1200" kern="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Diaper, Beer, Eggs</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610536954"/>
                  </a:ext>
                </a:extLst>
              </a:tr>
              <a:tr h="426351">
                <a:tc>
                  <a:txBody>
                    <a:bodyPr/>
                    <a:lstStyle/>
                    <a:p>
                      <a:pPr marL="301625" algn="l">
                        <a:lnSpc>
                          <a:spcPct val="150000"/>
                        </a:lnSpc>
                      </a:pPr>
                      <a:r>
                        <a:rPr lang="id-ID" sz="1200" kern="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Milk, Diaper, Beer,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42491653"/>
                  </a:ext>
                </a:extLst>
              </a:tr>
              <a:tr h="426351">
                <a:tc>
                  <a:txBody>
                    <a:bodyPr/>
                    <a:lstStyle/>
                    <a:p>
                      <a:pPr marL="301625" algn="l">
                        <a:lnSpc>
                          <a:spcPct val="150000"/>
                        </a:lnSpc>
                      </a:pPr>
                      <a:r>
                        <a:rPr lang="id-ID" sz="1200" kern="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 Diaper, Beer</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500961679"/>
                  </a:ext>
                </a:extLst>
              </a:tr>
              <a:tr h="426351">
                <a:tc>
                  <a:txBody>
                    <a:bodyPr/>
                    <a:lstStyle/>
                    <a:p>
                      <a:pPr marL="301625" algn="l">
                        <a:lnSpc>
                          <a:spcPct val="150000"/>
                        </a:lnSpc>
                      </a:pPr>
                      <a:r>
                        <a:rPr lang="id-ID" sz="1200" kern="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just">
                        <a:lnSpc>
                          <a:spcPct val="150000"/>
                        </a:lnSpc>
                      </a:pPr>
                      <a:r>
                        <a:rPr lang="id-ID" sz="1200" kern="0">
                          <a:effectLst/>
                        </a:rPr>
                        <a:t>Bread, Milk, Diaper,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1804574894"/>
                  </a:ext>
                </a:extLst>
              </a:tr>
            </a:tbl>
          </a:graphicData>
        </a:graphic>
      </p:graphicFrame>
      <p:sp>
        <p:nvSpPr>
          <p:cNvPr id="15" name="Kotak Teks 14">
            <a:extLst>
              <a:ext uri="{FF2B5EF4-FFF2-40B4-BE49-F238E27FC236}">
                <a16:creationId xmlns:a16="http://schemas.microsoft.com/office/drawing/2014/main" id="{F604C45F-BA50-CA81-F983-18DAB70FE897}"/>
              </a:ext>
            </a:extLst>
          </p:cNvPr>
          <p:cNvSpPr txBox="1"/>
          <p:nvPr/>
        </p:nvSpPr>
        <p:spPr>
          <a:xfrm>
            <a:off x="-174172" y="4742739"/>
            <a:ext cx="12192000" cy="1477328"/>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association rules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Eggs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Coke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Pengertian dari pernyataan tersebut adalah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co-occurrence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bukan sebab akibat (kausalitas)!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08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93C968C7-8A39-DAE5-ED5D-FA5176D8D6E2}"/>
                  </a:ext>
                </a:extLst>
              </p:cNvPr>
              <p:cNvSpPr txBox="1"/>
              <p:nvPr/>
            </p:nvSpPr>
            <p:spPr>
              <a:xfrm>
                <a:off x="424543" y="1266847"/>
                <a:ext cx="10929258" cy="4524315"/>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3.5 Definisi 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Item set merupakan sekumpulan satu atau lebih item</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K-itemset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 set yang terdiri dari </a:t>
                </a:r>
                <a:r>
                  <a:rPr lang="en-US" i="1">
                    <a:latin typeface="Times New Roman" panose="02020603050405020304" pitchFamily="18" charset="0"/>
                    <a:cs typeface="Times New Roman" panose="02020603050405020304" pitchFamily="18" charset="0"/>
                  </a:rPr>
                  <a:t>k </a:t>
                </a:r>
                <a:r>
                  <a:rPr lang="en-US">
                    <a:latin typeface="Times New Roman" panose="02020603050405020304" pitchFamily="18" charset="0"/>
                    <a:cs typeface="Times New Roman" panose="02020603050405020304" pitchFamily="18" charset="0"/>
                  </a:rPr>
                  <a:t>item</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Support count (</a:t>
                </a:r>
                <a14:m>
                  <m:oMath xmlns:m="http://schemas.openxmlformats.org/officeDocument/2006/math">
                    <m:r>
                      <a:rPr lang="en-US" b="1" i="1">
                        <a:latin typeface="Cambria Math" panose="02040503050406030204" pitchFamily="18" charset="0"/>
                      </a:rPr>
                      <m:t>𝝈</m:t>
                    </m:r>
                  </m:oMath>
                </a14:m>
                <a:r>
                  <a:rPr lang="en-US" b="1">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Frekuensi kemunculan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14:m>
                  <m:oMath xmlns:m="http://schemas.openxmlformats.org/officeDocument/2006/math">
                    <m:r>
                      <a:rPr lang="en-US" i="1">
                        <a:latin typeface="Cambria Math" panose="02040503050406030204" pitchFamily="18" charset="0"/>
                      </a:rPr>
                      <m:t>𝜎</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Diaper</a:t>
                </a:r>
                <a:r>
                  <a:rPr lang="en-US">
                    <a:latin typeface="Times New Roman" panose="02020603050405020304" pitchFamily="18" charset="0"/>
                    <a:cs typeface="Times New Roman" panose="02020603050405020304" pitchFamily="18" charset="0"/>
                  </a:rPr>
                  <a:t>}) = 2</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Suport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Pecahan transaksi yang terdiri dari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s</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 2/5 = 0,4 = 40%</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itemset yang memiliki nilai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lebih tinggi atau sama dengan batas minimum support (</a:t>
                </a:r>
                <a:r>
                  <a:rPr lang="en-US" i="1">
                    <a:latin typeface="Times New Roman" panose="02020603050405020304" pitchFamily="18" charset="0"/>
                    <a:cs typeface="Times New Roman" panose="02020603050405020304" pitchFamily="18" charset="0"/>
                  </a:rPr>
                  <a:t>minsup</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Association Rule</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Persamaan dalam bentuk X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Y, di mana X dan Y merupakan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93C968C7-8A39-DAE5-ED5D-FA5176D8D6E2}"/>
                  </a:ext>
                </a:extLst>
              </p:cNvPr>
              <p:cNvSpPr txBox="1">
                <a:spLocks noRot="1" noChangeAspect="1" noMove="1" noResize="1" noEditPoints="1" noAdjustHandles="1" noChangeArrowheads="1" noChangeShapeType="1" noTextEdit="1"/>
              </p:cNvSpPr>
              <p:nvPr/>
            </p:nvSpPr>
            <p:spPr>
              <a:xfrm>
                <a:off x="424543" y="1266847"/>
                <a:ext cx="10929258" cy="4524315"/>
              </a:xfrm>
              <a:prstGeom prst="rect">
                <a:avLst/>
              </a:prstGeom>
              <a:blipFill>
                <a:blip r:embed="rId4"/>
                <a:stretch>
                  <a:fillRect l="-502" t="-809" b="-1213"/>
                </a:stretch>
              </a:blipFill>
            </p:spPr>
            <p:txBody>
              <a:bodyPr/>
              <a:lstStyle/>
              <a:p>
                <a:r>
                  <a:rPr lang="id-ID">
                    <a:noFill/>
                  </a:rPr>
                  <a:t> </a:t>
                </a:r>
              </a:p>
            </p:txBody>
          </p:sp>
        </mc:Fallback>
      </mc:AlternateContent>
      <p:sp>
        <p:nvSpPr>
          <p:cNvPr id="8" name="Tampungan Nomor Slide 7">
            <a:extLst>
              <a:ext uri="{FF2B5EF4-FFF2-40B4-BE49-F238E27FC236}">
                <a16:creationId xmlns:a16="http://schemas.microsoft.com/office/drawing/2014/main" id="{580ECFEB-3F7D-43A4-DFC4-5CF12B562A69}"/>
              </a:ext>
            </a:extLst>
          </p:cNvPr>
          <p:cNvSpPr>
            <a:spLocks noGrp="1"/>
          </p:cNvSpPr>
          <p:nvPr>
            <p:ph type="sldNum" sz="quarter" idx="12"/>
          </p:nvPr>
        </p:nvSpPr>
        <p:spPr/>
        <p:txBody>
          <a:bodyPr/>
          <a:lstStyle/>
          <a:p>
            <a:fld id="{BC747D3B-175B-4D47-82BD-C88F3EB3FA46}" type="slidenum">
              <a:rPr lang="id-ID" smtClean="0"/>
              <a:t>13</a:t>
            </a:fld>
            <a:endParaRPr lang="id-ID"/>
          </a:p>
        </p:txBody>
      </p:sp>
    </p:spTree>
    <p:extLst>
      <p:ext uri="{BB962C8B-B14F-4D97-AF65-F5344CB8AC3E}">
        <p14:creationId xmlns:p14="http://schemas.microsoft.com/office/powerpoint/2010/main" val="2966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797901F-98F8-4A4D-7889-5B6D0C480714}"/>
              </a:ext>
            </a:extLst>
          </p:cNvPr>
          <p:cNvSpPr txBox="1"/>
          <p:nvPr/>
        </p:nvSpPr>
        <p:spPr>
          <a:xfrm>
            <a:off x="2039370" y="2779232"/>
            <a:ext cx="811325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2.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0EE88AF7-F029-F2D2-DDC0-6A436152FCE3}"/>
              </a:ext>
            </a:extLst>
          </p:cNvPr>
          <p:cNvSpPr>
            <a:spLocks noGrp="1"/>
          </p:cNvSpPr>
          <p:nvPr>
            <p:ph type="sldNum" sz="quarter" idx="12"/>
          </p:nvPr>
        </p:nvSpPr>
        <p:spPr/>
        <p:txBody>
          <a:bodyPr/>
          <a:lstStyle/>
          <a:p>
            <a:fld id="{BC747D3B-175B-4D47-82BD-C88F3EB3FA46}" type="slidenum">
              <a:rPr lang="id-ID" smtClean="0"/>
              <a:t>14</a:t>
            </a:fld>
            <a:endParaRPr lang="id-ID"/>
          </a:p>
        </p:txBody>
      </p:sp>
      <p:sp>
        <p:nvSpPr>
          <p:cNvPr id="7" name="Kotak Teks 6">
            <a:extLst>
              <a:ext uri="{FF2B5EF4-FFF2-40B4-BE49-F238E27FC236}">
                <a16:creationId xmlns:a16="http://schemas.microsoft.com/office/drawing/2014/main" id="{0345CCCE-F340-4348-C458-E8916185ADCF}"/>
              </a:ext>
            </a:extLst>
          </p:cNvPr>
          <p:cNvSpPr txBox="1"/>
          <p:nvPr/>
        </p:nvSpPr>
        <p:spPr>
          <a:xfrm>
            <a:off x="418420" y="1000756"/>
            <a:ext cx="10935380" cy="1754326"/>
          </a:xfrm>
          <a:prstGeom prst="rect">
            <a:avLst/>
          </a:prstGeom>
          <a:noFill/>
        </p:spPr>
        <p:txBody>
          <a:bodyPr wrap="square">
            <a:spAutoFit/>
          </a:bodyPr>
          <a:lstStyle/>
          <a:p>
            <a:pPr marL="342900" lvl="0" indent="-342900" algn="just">
              <a:buFont typeface="Wingdings" panose="05000000000000000000" pitchFamily="2" charset="2"/>
              <a:buChar char=""/>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Rule Evaluation Metrics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Terdiri dari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Pecahan transaksi yang terdiri dari kedua item X dan 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Confidence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808038" indent="-179388"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Ukuran seberapa sering item dalam y muncul dalam transaksi yang terdiri dari X.</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0" name="Tabel 9">
            <a:extLst>
              <a:ext uri="{FF2B5EF4-FFF2-40B4-BE49-F238E27FC236}">
                <a16:creationId xmlns:a16="http://schemas.microsoft.com/office/drawing/2014/main" id="{E3D7BD72-A1C2-EFE3-B4E2-9DDA4DEEED59}"/>
              </a:ext>
            </a:extLst>
          </p:cNvPr>
          <p:cNvGraphicFramePr>
            <a:graphicFrameLocks noGrp="1"/>
          </p:cNvGraphicFramePr>
          <p:nvPr>
            <p:extLst>
              <p:ext uri="{D42A27DB-BD31-4B8C-83A1-F6EECF244321}">
                <p14:modId xmlns:p14="http://schemas.microsoft.com/office/powerpoint/2010/main" val="3558654248"/>
              </p:ext>
            </p:extLst>
          </p:nvPr>
        </p:nvGraphicFramePr>
        <p:xfrm>
          <a:off x="3796436" y="3349695"/>
          <a:ext cx="4599126" cy="299700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62565">
                  <a:extLst>
                    <a:ext uri="{9D8B030D-6E8A-4147-A177-3AD203B41FA5}">
                      <a16:colId xmlns:a16="http://schemas.microsoft.com/office/drawing/2014/main" val="941910341"/>
                    </a:ext>
                  </a:extLst>
                </a:gridCol>
                <a:gridCol w="3636561">
                  <a:extLst>
                    <a:ext uri="{9D8B030D-6E8A-4147-A177-3AD203B41FA5}">
                      <a16:colId xmlns:a16="http://schemas.microsoft.com/office/drawing/2014/main" val="621534600"/>
                    </a:ext>
                  </a:extLst>
                </a:gridCol>
              </a:tblGrid>
              <a:tr h="503128">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763932373"/>
                  </a:ext>
                </a:extLst>
              </a:tr>
              <a:tr h="499500">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99399246"/>
                  </a:ext>
                </a:extLst>
              </a:tr>
              <a:tr h="495872">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622369581"/>
                  </a:ext>
                </a:extLst>
              </a:tr>
              <a:tr h="497081">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651653407"/>
                  </a:ext>
                </a:extLst>
              </a:tr>
              <a:tr h="495872">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08973296"/>
                  </a:ext>
                </a:extLst>
              </a:tr>
              <a:tr h="505547">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499226724"/>
                  </a:ext>
                </a:extLst>
              </a:tr>
            </a:tbl>
          </a:graphicData>
        </a:graphic>
      </p:graphicFrame>
    </p:spTree>
    <p:extLst>
      <p:ext uri="{BB962C8B-B14F-4D97-AF65-F5344CB8AC3E}">
        <p14:creationId xmlns:p14="http://schemas.microsoft.com/office/powerpoint/2010/main" val="29276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98CF344-BAC1-A141-E911-AF2A315F5457}"/>
              </a:ext>
            </a:extLst>
          </p:cNvPr>
          <p:cNvSpPr txBox="1"/>
          <p:nvPr/>
        </p:nvSpPr>
        <p:spPr>
          <a:xfrm>
            <a:off x="156483" y="93336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3.3 Formulasi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3D9B8B71-44A2-9FE8-57B2-67CD7415A02F}"/>
                  </a:ext>
                </a:extLst>
              </p:cNvPr>
              <p:cNvSpPr txBox="1"/>
              <p:nvPr/>
            </p:nvSpPr>
            <p:spPr>
              <a:xfrm>
                <a:off x="0" y="1380472"/>
                <a:ext cx="11928021" cy="2199898"/>
              </a:xfrm>
              <a:prstGeom prst="rect">
                <a:avLst/>
              </a:prstGeom>
              <a:noFill/>
            </p:spPr>
            <p:txBody>
              <a:bodyPr wrap="square">
                <a:spAutoFit/>
              </a:bodyPr>
              <a:lstStyle/>
              <a:p>
                <a:pPr marL="457200" algn="just">
                  <a:lnSpc>
                    <a:spcPct val="150000"/>
                  </a:lnSpc>
                </a:pP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Misal: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Milk</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Diaper</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Beer</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0,4 = 40%</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0,66 = 66%</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3D9B8B71-44A2-9FE8-57B2-67CD7415A02F}"/>
                  </a:ext>
                </a:extLst>
              </p:cNvPr>
              <p:cNvSpPr txBox="1">
                <a:spLocks noRot="1" noChangeAspect="1" noMove="1" noResize="1" noEditPoints="1" noAdjustHandles="1" noChangeArrowheads="1" noChangeShapeType="1" noTextEdit="1"/>
              </p:cNvSpPr>
              <p:nvPr/>
            </p:nvSpPr>
            <p:spPr>
              <a:xfrm>
                <a:off x="0" y="1380472"/>
                <a:ext cx="11928021" cy="219989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Kotak Teks 11">
                <a:extLst>
                  <a:ext uri="{FF2B5EF4-FFF2-40B4-BE49-F238E27FC236}">
                    <a16:creationId xmlns:a16="http://schemas.microsoft.com/office/drawing/2014/main" id="{2BE29A66-9561-99D2-0039-500AAE470CE5}"/>
                  </a:ext>
                </a:extLst>
              </p:cNvPr>
              <p:cNvSpPr txBox="1"/>
              <p:nvPr/>
            </p:nvSpPr>
            <p:spPr>
              <a:xfrm>
                <a:off x="457199" y="3324690"/>
                <a:ext cx="12009664" cy="2585323"/>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3.6 Tugas Association Rule Mining</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Jika diberikan sekumpulan transaksi T, tujuan dari association rule mining adalah menemukan semua aturan yang memiliki:</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batas minsup</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Confidence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batas minconf</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Pendekatan </a:t>
                </a:r>
                <a:r>
                  <a:rPr lang="en-US" i="1">
                    <a:latin typeface="Times New Roman" panose="02020603050405020304" pitchFamily="18" charset="0"/>
                    <a:cs typeface="Times New Roman" panose="02020603050405020304" pitchFamily="18" charset="0"/>
                  </a:rPr>
                  <a:t>brute-force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Daftar semua association rules yang mungkin</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Hitung </a:t>
                </a:r>
                <a:r>
                  <a:rPr lang="en-US" i="1">
                    <a:latin typeface="Times New Roman" panose="02020603050405020304" pitchFamily="18" charset="0"/>
                    <a:cs typeface="Times New Roman" panose="02020603050405020304" pitchFamily="18" charset="0"/>
                  </a:rPr>
                  <a:t>support </a:t>
                </a:r>
                <a:r>
                  <a:rPr lang="en-US">
                    <a:latin typeface="Times New Roman" panose="02020603050405020304" pitchFamily="18" charset="0"/>
                    <a:cs typeface="Times New Roman" panose="02020603050405020304" pitchFamily="18" charset="0"/>
                  </a:rPr>
                  <a:t>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untuk masing-masing</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Pangkas (</a:t>
                </a:r>
                <a:r>
                  <a:rPr lang="en-US" i="1">
                    <a:latin typeface="Times New Roman" panose="02020603050405020304" pitchFamily="18" charset="0"/>
                    <a:cs typeface="Times New Roman" panose="02020603050405020304" pitchFamily="18" charset="0"/>
                  </a:rPr>
                  <a:t>prune</a:t>
                </a:r>
                <a:r>
                  <a:rPr lang="en-US">
                    <a:latin typeface="Times New Roman" panose="02020603050405020304" pitchFamily="18" charset="0"/>
                    <a:cs typeface="Times New Roman" panose="02020603050405020304" pitchFamily="18" charset="0"/>
                  </a:rPr>
                  <a:t>) aturan yang tidak memenuhi batas minsup dan </a:t>
                </a:r>
                <a:r>
                  <a:rPr lang="en-US" i="1">
                    <a:latin typeface="Times New Roman" panose="02020603050405020304" pitchFamily="18" charset="0"/>
                    <a:cs typeface="Times New Roman" panose="02020603050405020304" pitchFamily="18" charset="0"/>
                  </a:rPr>
                  <a:t>minconf</a:t>
                </a:r>
                <a:endParaRPr lang="id-ID">
                  <a:latin typeface="Times New Roman" panose="02020603050405020304" pitchFamily="18" charset="0"/>
                  <a:cs typeface="Times New Roman" panose="02020603050405020304" pitchFamily="18" charset="0"/>
                </a:endParaRPr>
              </a:p>
              <a:p>
                <a:pPr marL="449263" lvl="0" indent="358775"/>
                <a:r>
                  <a:rPr lang="en-US" i="1">
                    <a:latin typeface="Times New Roman" panose="02020603050405020304" pitchFamily="18" charset="0"/>
                    <a:cs typeface="Times New Roman" panose="02020603050405020304" pitchFamily="18" charset="0"/>
                  </a:rPr>
                  <a:t>Computationally prohibitive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xmlns="">
          <p:sp>
            <p:nvSpPr>
              <p:cNvPr id="12" name="Kotak Teks 11">
                <a:extLst>
                  <a:ext uri="{FF2B5EF4-FFF2-40B4-BE49-F238E27FC236}">
                    <a16:creationId xmlns:a16="http://schemas.microsoft.com/office/drawing/2014/main" id="{2BE29A66-9561-99D2-0039-500AAE470CE5}"/>
                  </a:ext>
                </a:extLst>
              </p:cNvPr>
              <p:cNvSpPr txBox="1">
                <a:spLocks noRot="1" noChangeAspect="1" noMove="1" noResize="1" noEditPoints="1" noAdjustHandles="1" noChangeArrowheads="1" noChangeShapeType="1" noTextEdit="1"/>
              </p:cNvSpPr>
              <p:nvPr/>
            </p:nvSpPr>
            <p:spPr>
              <a:xfrm>
                <a:off x="457199" y="3324690"/>
                <a:ext cx="12009664" cy="2585323"/>
              </a:xfrm>
              <a:prstGeom prst="rect">
                <a:avLst/>
              </a:prstGeom>
              <a:blipFill>
                <a:blip r:embed="rId5"/>
                <a:stretch>
                  <a:fillRect l="-406" t="-1179" b="-2830"/>
                </a:stretch>
              </a:blipFill>
            </p:spPr>
            <p:txBody>
              <a:bodyPr/>
              <a:lstStyle/>
              <a:p>
                <a:r>
                  <a:rPr lang="id-ID">
                    <a:noFill/>
                  </a:rPr>
                  <a:t> </a:t>
                </a:r>
              </a:p>
            </p:txBody>
          </p:sp>
        </mc:Fallback>
      </mc:AlternateContent>
      <p:sp>
        <p:nvSpPr>
          <p:cNvPr id="13" name="Tampungan Nomor Slide 12">
            <a:extLst>
              <a:ext uri="{FF2B5EF4-FFF2-40B4-BE49-F238E27FC236}">
                <a16:creationId xmlns:a16="http://schemas.microsoft.com/office/drawing/2014/main" id="{A51765A6-3D06-641A-2E3C-9C282518C850}"/>
              </a:ext>
            </a:extLst>
          </p:cNvPr>
          <p:cNvSpPr>
            <a:spLocks noGrp="1"/>
          </p:cNvSpPr>
          <p:nvPr>
            <p:ph type="sldNum" sz="quarter" idx="12"/>
          </p:nvPr>
        </p:nvSpPr>
        <p:spPr/>
        <p:txBody>
          <a:bodyPr/>
          <a:lstStyle/>
          <a:p>
            <a:fld id="{BC747D3B-175B-4D47-82BD-C88F3EB3FA46}" type="slidenum">
              <a:rPr lang="id-ID" smtClean="0"/>
              <a:t>15</a:t>
            </a:fld>
            <a:endParaRPr lang="id-ID"/>
          </a:p>
        </p:txBody>
      </p:sp>
      <p:sp>
        <p:nvSpPr>
          <p:cNvPr id="2" name="Panah: Kanan 1">
            <a:extLst>
              <a:ext uri="{FF2B5EF4-FFF2-40B4-BE49-F238E27FC236}">
                <a16:creationId xmlns:a16="http://schemas.microsoft.com/office/drawing/2014/main" id="{6BDC4530-AC96-958B-F9E7-7615DFD80DD4}"/>
              </a:ext>
            </a:extLst>
          </p:cNvPr>
          <p:cNvSpPr/>
          <p:nvPr/>
        </p:nvSpPr>
        <p:spPr>
          <a:xfrm>
            <a:off x="1032782" y="5680543"/>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68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1979EAD-EEBF-3719-37D2-4BBA23E0063D}"/>
              </a:ext>
            </a:extLst>
          </p:cNvPr>
          <p:cNvSpPr txBox="1"/>
          <p:nvPr/>
        </p:nvSpPr>
        <p:spPr>
          <a:xfrm>
            <a:off x="0" y="1010195"/>
            <a:ext cx="11911693" cy="369332"/>
          </a:xfrm>
          <a:prstGeom prst="rect">
            <a:avLst/>
          </a:prstGeom>
          <a:noFill/>
        </p:spPr>
        <p:txBody>
          <a:bodyPr wrap="square">
            <a:spAutoFit/>
          </a:bodyPr>
          <a:lstStyle/>
          <a:p>
            <a:pPr lvl="1"/>
            <a:r>
              <a:rPr lang="en-US" b="1">
                <a:latin typeface="Times New Roman" panose="02020603050405020304" pitchFamily="18" charset="0"/>
                <a:cs typeface="Times New Roman" panose="02020603050405020304" pitchFamily="18" charset="0"/>
              </a:rPr>
              <a:t>3.7 Mining Association Rules</a:t>
            </a:r>
            <a:endParaRPr lang="id-ID" sz="1600">
              <a:latin typeface="Times New Roman" panose="02020603050405020304" pitchFamily="18" charset="0"/>
              <a:cs typeface="Times New Roman" panose="02020603050405020304" pitchFamily="18" charset="0"/>
            </a:endParaRPr>
          </a:p>
        </p:txBody>
      </p:sp>
      <p:sp>
        <p:nvSpPr>
          <p:cNvPr id="36" name="Tampungan Nomor Slide 35">
            <a:extLst>
              <a:ext uri="{FF2B5EF4-FFF2-40B4-BE49-F238E27FC236}">
                <a16:creationId xmlns:a16="http://schemas.microsoft.com/office/drawing/2014/main" id="{13BDBD6C-EF39-F9CA-B977-0623CB0216EE}"/>
              </a:ext>
            </a:extLst>
          </p:cNvPr>
          <p:cNvSpPr>
            <a:spLocks noGrp="1"/>
          </p:cNvSpPr>
          <p:nvPr>
            <p:ph type="sldNum" sz="quarter" idx="12"/>
          </p:nvPr>
        </p:nvSpPr>
        <p:spPr/>
        <p:txBody>
          <a:bodyPr/>
          <a:lstStyle/>
          <a:p>
            <a:fld id="{BC747D3B-175B-4D47-82BD-C88F3EB3FA46}" type="slidenum">
              <a:rPr lang="id-ID" smtClean="0"/>
              <a:t>16</a:t>
            </a:fld>
            <a:endParaRPr lang="id-ID"/>
          </a:p>
        </p:txBody>
      </p:sp>
      <p:sp>
        <p:nvSpPr>
          <p:cNvPr id="6" name="Kotak Teks 5">
            <a:extLst>
              <a:ext uri="{FF2B5EF4-FFF2-40B4-BE49-F238E27FC236}">
                <a16:creationId xmlns:a16="http://schemas.microsoft.com/office/drawing/2014/main" id="{BF89BFAA-ECEB-DD9A-FDC4-E51D55993214}"/>
              </a:ext>
            </a:extLst>
          </p:cNvPr>
          <p:cNvSpPr txBox="1"/>
          <p:nvPr/>
        </p:nvSpPr>
        <p:spPr>
          <a:xfrm>
            <a:off x="3047319" y="1263231"/>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3.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Tabel 7">
            <a:extLst>
              <a:ext uri="{FF2B5EF4-FFF2-40B4-BE49-F238E27FC236}">
                <a16:creationId xmlns:a16="http://schemas.microsoft.com/office/drawing/2014/main" id="{CD98D0F1-858B-C24B-4975-57EE8172030A}"/>
              </a:ext>
            </a:extLst>
          </p:cNvPr>
          <p:cNvGraphicFramePr>
            <a:graphicFrameLocks noGrp="1"/>
          </p:cNvGraphicFramePr>
          <p:nvPr>
            <p:extLst>
              <p:ext uri="{D42A27DB-BD31-4B8C-83A1-F6EECF244321}">
                <p14:modId xmlns:p14="http://schemas.microsoft.com/office/powerpoint/2010/main" val="678257453"/>
              </p:ext>
            </p:extLst>
          </p:nvPr>
        </p:nvGraphicFramePr>
        <p:xfrm>
          <a:off x="3730736" y="1776749"/>
          <a:ext cx="4727803" cy="269089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89495">
                  <a:extLst>
                    <a:ext uri="{9D8B030D-6E8A-4147-A177-3AD203B41FA5}">
                      <a16:colId xmlns:a16="http://schemas.microsoft.com/office/drawing/2014/main" val="2540633216"/>
                    </a:ext>
                  </a:extLst>
                </a:gridCol>
                <a:gridCol w="3738308">
                  <a:extLst>
                    <a:ext uri="{9D8B030D-6E8A-4147-A177-3AD203B41FA5}">
                      <a16:colId xmlns:a16="http://schemas.microsoft.com/office/drawing/2014/main" val="4287017814"/>
                    </a:ext>
                  </a:extLst>
                </a:gridCol>
              </a:tblGrid>
              <a:tr h="451739">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46774503"/>
                  </a:ext>
                </a:extLst>
              </a:tr>
              <a:tr h="448482">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608094225"/>
                  </a:ext>
                </a:extLst>
              </a:tr>
              <a:tr h="445224">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905470878"/>
                  </a:ext>
                </a:extLst>
              </a:tr>
              <a:tr h="446310">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20204402"/>
                  </a:ext>
                </a:extLst>
              </a:tr>
              <a:tr h="445224">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083260924"/>
                  </a:ext>
                </a:extLst>
              </a:tr>
              <a:tr h="453911">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543036377"/>
                  </a:ext>
                </a:extLst>
              </a:tr>
            </a:tbl>
          </a:graphicData>
        </a:graphic>
      </p:graphicFrame>
      <p:sp>
        <p:nvSpPr>
          <p:cNvPr id="10" name="Kotak Teks 9">
            <a:extLst>
              <a:ext uri="{FF2B5EF4-FFF2-40B4-BE49-F238E27FC236}">
                <a16:creationId xmlns:a16="http://schemas.microsoft.com/office/drawing/2014/main" id="{F551A671-BF48-023C-05AA-5F3A4BFBCDAB}"/>
              </a:ext>
            </a:extLst>
          </p:cNvPr>
          <p:cNvSpPr txBox="1"/>
          <p:nvPr/>
        </p:nvSpPr>
        <p:spPr>
          <a:xfrm>
            <a:off x="0" y="4602024"/>
            <a:ext cx="11593286" cy="1754326"/>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aturan: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1,0 = 100%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22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14" name="Kotak Teks 13">
                <a:extLst>
                  <a:ext uri="{FF2B5EF4-FFF2-40B4-BE49-F238E27FC236}">
                    <a16:creationId xmlns:a16="http://schemas.microsoft.com/office/drawing/2014/main" id="{C5499933-15CE-8298-1FCE-24B5539D6EF1}"/>
                  </a:ext>
                </a:extLst>
              </p:cNvPr>
              <p:cNvSpPr txBox="1"/>
              <p:nvPr/>
            </p:nvSpPr>
            <p:spPr>
              <a:xfrm>
                <a:off x="507546" y="1582340"/>
                <a:ext cx="11176908" cy="369331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Pengamatan:</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Semua aturan di atas merupakan partisi biner dari itemset yang sama:</a:t>
                </a:r>
                <a:endParaRPr lang="id-ID">
                  <a:latin typeface="Times New Roman" panose="02020603050405020304" pitchFamily="18" charset="0"/>
                  <a:cs typeface="Times New Roman" panose="02020603050405020304" pitchFamily="18" charset="0"/>
                </a:endParaRPr>
              </a:p>
              <a:p>
                <a:pPr indent="358775"/>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yang dibentuk dari itemset yang sama memiliki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yang identik tetapi dapat memiliki nilai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yang berbeda.</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Dengan demikian kita dapat memisahkan persyaratan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Dua tahap pendekatan dalam proses mendapatkan aturan asosiasi, yaitu:</a:t>
                </a:r>
                <a:endParaRPr lang="id-ID">
                  <a:latin typeface="Times New Roman" panose="02020603050405020304" pitchFamily="18" charset="0"/>
                  <a:cs typeface="Times New Roman" panose="02020603050405020304" pitchFamily="18" charset="0"/>
                </a:endParaRPr>
              </a:p>
              <a:p>
                <a:pPr marL="555625" lvl="0" indent="-285750">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Frequent Itemset Generation</a:t>
                </a:r>
                <a:endParaRPr lang="id-ID">
                  <a:latin typeface="Times New Roman" panose="02020603050405020304" pitchFamily="18" charset="0"/>
                  <a:cs typeface="Times New Roman" panose="02020603050405020304" pitchFamily="18" charset="0"/>
                </a:endParaRPr>
              </a:p>
              <a:p>
                <a:pPr marL="538163" indent="-88900"/>
                <a:r>
                  <a:rPr lang="en-US">
                    <a:latin typeface="Times New Roman" panose="02020603050405020304" pitchFamily="18" charset="0"/>
                    <a:cs typeface="Times New Roman" panose="02020603050405020304" pitchFamily="18" charset="0"/>
                  </a:rPr>
                  <a:t>  - Membentuk semua itemset yang memiliki </a:t>
                </a:r>
                <a:r>
                  <a:rPr lang="en-US" i="1">
                    <a:latin typeface="Times New Roman" panose="02020603050405020304" pitchFamily="18" charset="0"/>
                    <a:cs typeface="Times New Roman" panose="02020603050405020304" pitchFamily="18" charset="0"/>
                  </a:rPr>
                  <a:t>support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minsup</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Rule Generation</a:t>
                </a:r>
                <a:endParaRPr lang="id-ID">
                  <a:latin typeface="Times New Roman" panose="02020603050405020304" pitchFamily="18" charset="0"/>
                  <a:cs typeface="Times New Roman" panose="02020603050405020304" pitchFamily="18" charset="0"/>
                </a:endParaRPr>
              </a:p>
              <a:p>
                <a:pPr marL="719138" indent="-269875"/>
                <a:r>
                  <a:rPr lang="en-US">
                    <a:latin typeface="Times New Roman" panose="02020603050405020304" pitchFamily="18" charset="0"/>
                    <a:cs typeface="Times New Roman" panose="02020603050405020304" pitchFamily="18" charset="0"/>
                  </a:rPr>
                  <a:t>  - Membentuk </a:t>
                </a:r>
                <a:r>
                  <a:rPr lang="en-US" i="1">
                    <a:latin typeface="Times New Roman" panose="02020603050405020304" pitchFamily="18" charset="0"/>
                    <a:cs typeface="Times New Roman" panose="02020603050405020304" pitchFamily="18" charset="0"/>
                  </a:rPr>
                  <a:t>high confidence rule</a:t>
                </a:r>
                <a:r>
                  <a:rPr lang="en-US">
                    <a:latin typeface="Times New Roman" panose="02020603050405020304" pitchFamily="18" charset="0"/>
                    <a:cs typeface="Times New Roman" panose="02020603050405020304" pitchFamily="18" charset="0"/>
                  </a:rPr>
                  <a:t> dari masing-masing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di mana setiap  </a:t>
                </a:r>
                <a:r>
                  <a:rPr lang="en-US" i="1">
                    <a:latin typeface="Times New Roman" panose="02020603050405020304" pitchFamily="18" charset="0"/>
                    <a:cs typeface="Times New Roman" panose="02020603050405020304" pitchFamily="18" charset="0"/>
                  </a:rPr>
                  <a:t>rule</a:t>
                </a:r>
                <a:r>
                  <a:rPr lang="en-US">
                    <a:latin typeface="Times New Roman" panose="02020603050405020304" pitchFamily="18" charset="0"/>
                    <a:cs typeface="Times New Roman" panose="02020603050405020304" pitchFamily="18" charset="0"/>
                  </a:rPr>
                  <a:t> merupakan </a:t>
                </a:r>
                <a:r>
                  <a:rPr lang="en-US" i="1">
                    <a:latin typeface="Times New Roman" panose="02020603050405020304" pitchFamily="18" charset="0"/>
                    <a:cs typeface="Times New Roman" panose="02020603050405020304" pitchFamily="18" charset="0"/>
                  </a:rPr>
                  <a:t>binary partitioning</a:t>
                </a:r>
                <a:r>
                  <a:rPr lang="en-US">
                    <a:latin typeface="Times New Roman" panose="02020603050405020304" pitchFamily="18" charset="0"/>
                    <a:cs typeface="Times New Roman" panose="02020603050405020304" pitchFamily="18" charset="0"/>
                  </a:rPr>
                  <a:t> dari suatu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Pembentukan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masih merupakan proses komputasi yang mahal.</a:t>
                </a:r>
                <a:endParaRPr lang="id-ID">
                  <a:latin typeface="Times New Roman" panose="02020603050405020304" pitchFamily="18" charset="0"/>
                  <a:cs typeface="Times New Roman" panose="02020603050405020304" pitchFamily="18" charset="0"/>
                </a:endParaRPr>
              </a:p>
            </p:txBody>
          </p:sp>
        </mc:Choice>
        <mc:Fallback xmlns="">
          <p:sp>
            <p:nvSpPr>
              <p:cNvPr id="14" name="Kotak Teks 13">
                <a:extLst>
                  <a:ext uri="{FF2B5EF4-FFF2-40B4-BE49-F238E27FC236}">
                    <a16:creationId xmlns:a16="http://schemas.microsoft.com/office/drawing/2014/main" id="{C5499933-15CE-8298-1FCE-24B5539D6EF1}"/>
                  </a:ext>
                </a:extLst>
              </p:cNvPr>
              <p:cNvSpPr txBox="1">
                <a:spLocks noRot="1" noChangeAspect="1" noMove="1" noResize="1" noEditPoints="1" noAdjustHandles="1" noChangeArrowheads="1" noChangeShapeType="1" noTextEdit="1"/>
              </p:cNvSpPr>
              <p:nvPr/>
            </p:nvSpPr>
            <p:spPr>
              <a:xfrm>
                <a:off x="507546" y="1582340"/>
                <a:ext cx="11176908" cy="3693319"/>
              </a:xfrm>
              <a:prstGeom prst="rect">
                <a:avLst/>
              </a:prstGeom>
              <a:blipFill>
                <a:blip r:embed="rId4"/>
                <a:stretch>
                  <a:fillRect l="-436" t="-992" b="-1818"/>
                </a:stretch>
              </a:blipFill>
            </p:spPr>
            <p:txBody>
              <a:bodyPr/>
              <a:lstStyle/>
              <a:p>
                <a:r>
                  <a:rPr lang="id-ID">
                    <a:noFill/>
                  </a:rPr>
                  <a:t> </a:t>
                </a:r>
              </a:p>
            </p:txBody>
          </p:sp>
        </mc:Fallback>
      </mc:AlternateContent>
      <p:sp>
        <p:nvSpPr>
          <p:cNvPr id="21" name="Tampungan Nomor Slide 20">
            <a:extLst>
              <a:ext uri="{FF2B5EF4-FFF2-40B4-BE49-F238E27FC236}">
                <a16:creationId xmlns:a16="http://schemas.microsoft.com/office/drawing/2014/main" id="{9B0C7217-E51C-0E95-0573-286A68AD8230}"/>
              </a:ext>
            </a:extLst>
          </p:cNvPr>
          <p:cNvSpPr>
            <a:spLocks noGrp="1"/>
          </p:cNvSpPr>
          <p:nvPr>
            <p:ph type="sldNum" sz="quarter" idx="12"/>
          </p:nvPr>
        </p:nvSpPr>
        <p:spPr/>
        <p:txBody>
          <a:bodyPr/>
          <a:lstStyle/>
          <a:p>
            <a:fld id="{BC747D3B-175B-4D47-82BD-C88F3EB3FA46}" type="slidenum">
              <a:rPr lang="id-ID" smtClean="0"/>
              <a:t>17</a:t>
            </a:fld>
            <a:endParaRPr lang="id-ID"/>
          </a:p>
        </p:txBody>
      </p:sp>
    </p:spTree>
    <p:extLst>
      <p:ext uri="{BB962C8B-B14F-4D97-AF65-F5344CB8AC3E}">
        <p14:creationId xmlns:p14="http://schemas.microsoft.com/office/powerpoint/2010/main" val="81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8B13346-EEE4-513D-6C49-2E1EE5679D0B}"/>
              </a:ext>
            </a:extLst>
          </p:cNvPr>
          <p:cNvSpPr txBox="1"/>
          <p:nvPr/>
        </p:nvSpPr>
        <p:spPr>
          <a:xfrm>
            <a:off x="506186" y="975300"/>
            <a:ext cx="9078686"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3.8 Frequent Itemset Generation</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66AC1C29-C2F2-6623-2857-CD2FACB7F6D5}"/>
              </a:ext>
            </a:extLst>
          </p:cNvPr>
          <p:cNvSpPr>
            <a:spLocks noGrp="1"/>
          </p:cNvSpPr>
          <p:nvPr>
            <p:ph type="sldNum" sz="quarter" idx="12"/>
          </p:nvPr>
        </p:nvSpPr>
        <p:spPr/>
        <p:txBody>
          <a:bodyPr/>
          <a:lstStyle/>
          <a:p>
            <a:fld id="{BC747D3B-175B-4D47-82BD-C88F3EB3FA46}" type="slidenum">
              <a:rPr lang="id-ID" smtClean="0"/>
              <a:t>18</a:t>
            </a:fld>
            <a:endParaRPr lang="id-ID"/>
          </a:p>
        </p:txBody>
      </p:sp>
      <p:pic>
        <p:nvPicPr>
          <p:cNvPr id="2" name="Gambar 1">
            <a:extLst>
              <a:ext uri="{FF2B5EF4-FFF2-40B4-BE49-F238E27FC236}">
                <a16:creationId xmlns:a16="http://schemas.microsoft.com/office/drawing/2014/main" id="{D4D7D69C-3594-D7BB-6550-E7557D2313DC}"/>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13871" y="1360714"/>
            <a:ext cx="5764258" cy="4430558"/>
          </a:xfrm>
          <a:prstGeom prst="rect">
            <a:avLst/>
          </a:prstGeom>
          <a:noFill/>
          <a:ln>
            <a:noFill/>
          </a:ln>
          <a:effectLst>
            <a:outerShdw blurRad="50800" dist="38100" dir="2700000" algn="tl" rotWithShape="0">
              <a:prstClr val="black">
                <a:alpha val="40000"/>
              </a:prstClr>
            </a:outerShdw>
          </a:effectLst>
        </p:spPr>
      </p:pic>
      <p:sp>
        <p:nvSpPr>
          <p:cNvPr id="8" name="Kotak Teks 7">
            <a:extLst>
              <a:ext uri="{FF2B5EF4-FFF2-40B4-BE49-F238E27FC236}">
                <a16:creationId xmlns:a16="http://schemas.microsoft.com/office/drawing/2014/main" id="{D06D5134-7C65-3BB2-9B99-7905DF139427}"/>
              </a:ext>
            </a:extLst>
          </p:cNvPr>
          <p:cNvSpPr txBox="1"/>
          <p:nvPr/>
        </p:nvSpPr>
        <p:spPr>
          <a:xfrm>
            <a:off x="3048681" y="5862727"/>
            <a:ext cx="6094638"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2. Frequent Itemset Generation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2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BA6719AC-81E4-C19E-D596-DB3649CAD10D}"/>
                  </a:ext>
                </a:extLst>
              </p:cNvPr>
              <p:cNvSpPr txBox="1"/>
              <p:nvPr/>
            </p:nvSpPr>
            <p:spPr>
              <a:xfrm>
                <a:off x="173038" y="1010178"/>
                <a:ext cx="11845924" cy="176420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a:t>
                </a:r>
                <a:r>
                  <a:rPr lang="en-US" sz="1800"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item, maka akan terdapat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kemungkinan kandidat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Brute-force approach</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Masing-masing itemset dalam kisi-kisi tersebut merupakan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candidate frequent itemset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Hitung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support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masing-masing candidate dengan mencarinya dalam database.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Cocokkan masing-masing transaksi dengan setiap kandidat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Kompleksitas adalah ekuivalen dengan O (NMw) =&gt;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Expensive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karena M = </a:t>
                </a:r>
                <a14:m>
                  <m:oMath xmlns:m="http://schemas.openxmlformats.org/officeDocument/2006/math">
                    <m:sSup>
                      <m:sSup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Kotak Teks 3">
                <a:extLst>
                  <a:ext uri="{FF2B5EF4-FFF2-40B4-BE49-F238E27FC236}">
                    <a16:creationId xmlns:a16="http://schemas.microsoft.com/office/drawing/2014/main" id="{BA6719AC-81E4-C19E-D596-DB3649CAD10D}"/>
                  </a:ext>
                </a:extLst>
              </p:cNvPr>
              <p:cNvSpPr txBox="1">
                <a:spLocks noRot="1" noChangeAspect="1" noMove="1" noResize="1" noEditPoints="1" noAdjustHandles="1" noChangeArrowheads="1" noChangeShapeType="1" noTextEdit="1"/>
              </p:cNvSpPr>
              <p:nvPr/>
            </p:nvSpPr>
            <p:spPr>
              <a:xfrm>
                <a:off x="173038" y="1010178"/>
                <a:ext cx="11845924" cy="1764201"/>
              </a:xfrm>
              <a:prstGeom prst="rect">
                <a:avLst/>
              </a:prstGeom>
              <a:blipFill>
                <a:blip r:embed="rId4"/>
                <a:stretch>
                  <a:fillRect t="-2076" b="-4498"/>
                </a:stretch>
              </a:blipFill>
            </p:spPr>
            <p:txBody>
              <a:bodyPr/>
              <a:lstStyle/>
              <a:p>
                <a:r>
                  <a:rPr lang="id-ID">
                    <a:noFill/>
                  </a:rPr>
                  <a:t> </a:t>
                </a:r>
              </a:p>
            </p:txBody>
          </p:sp>
        </mc:Fallback>
      </mc:AlternateContent>
      <p:sp>
        <p:nvSpPr>
          <p:cNvPr id="14" name="Tampungan Nomor Slide 13">
            <a:extLst>
              <a:ext uri="{FF2B5EF4-FFF2-40B4-BE49-F238E27FC236}">
                <a16:creationId xmlns:a16="http://schemas.microsoft.com/office/drawing/2014/main" id="{C62EEB64-2047-CB81-2BEB-193285D7E668}"/>
              </a:ext>
            </a:extLst>
          </p:cNvPr>
          <p:cNvSpPr>
            <a:spLocks noGrp="1"/>
          </p:cNvSpPr>
          <p:nvPr>
            <p:ph type="sldNum" sz="quarter" idx="12"/>
          </p:nvPr>
        </p:nvSpPr>
        <p:spPr/>
        <p:txBody>
          <a:bodyPr/>
          <a:lstStyle/>
          <a:p>
            <a:fld id="{BC747D3B-175B-4D47-82BD-C88F3EB3FA46}" type="slidenum">
              <a:rPr lang="id-ID" smtClean="0"/>
              <a:t>19</a:t>
            </a:fld>
            <a:endParaRPr lang="id-ID"/>
          </a:p>
        </p:txBody>
      </p:sp>
      <p:pic>
        <p:nvPicPr>
          <p:cNvPr id="4097" name="Picture 20189">
            <a:extLst>
              <a:ext uri="{FF2B5EF4-FFF2-40B4-BE49-F238E27FC236}">
                <a16:creationId xmlns:a16="http://schemas.microsoft.com/office/drawing/2014/main" id="{8FAB60EB-96EC-9936-01E0-344C43668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33" y="3429000"/>
            <a:ext cx="6191333" cy="27361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70B4244-1014-53E9-F0B1-7B6EAB54A7B3}"/>
              </a:ext>
            </a:extLst>
          </p:cNvPr>
          <p:cNvSpPr>
            <a:spLocks noChangeArrowheads="1"/>
          </p:cNvSpPr>
          <p:nvPr/>
        </p:nvSpPr>
        <p:spPr bwMode="auto">
          <a:xfrm>
            <a:off x="173038" y="2378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Kotak Teks 9">
            <a:extLst>
              <a:ext uri="{FF2B5EF4-FFF2-40B4-BE49-F238E27FC236}">
                <a16:creationId xmlns:a16="http://schemas.microsoft.com/office/drawing/2014/main" id="{DACF6156-9D99-87BC-8D7B-F68B75C55882}"/>
              </a:ext>
            </a:extLst>
          </p:cNvPr>
          <p:cNvSpPr txBox="1"/>
          <p:nvPr/>
        </p:nvSpPr>
        <p:spPr>
          <a:xfrm>
            <a:off x="3048680" y="2774379"/>
            <a:ext cx="6094638" cy="463397"/>
          </a:xfrm>
          <a:prstGeom prst="rect">
            <a:avLst/>
          </a:prstGeom>
          <a:noFill/>
        </p:spPr>
        <p:txBody>
          <a:bodyPr wrap="square">
            <a:spAutoFit/>
          </a:bodyPr>
          <a:lstStyle/>
          <a:p>
            <a:pPr marL="457200" algn="ctr">
              <a:lnSpc>
                <a:spcPct val="150000"/>
              </a:lnSpc>
            </a:pPr>
            <a:r>
              <a:rPr lang="en-US" sz="1800" b="1" i="1" kern="10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Tabel 4. Market-Basket transaction and List of candidate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978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AFCA9367-64A6-48FF-32A5-4CAABFC73378}"/>
              </a:ext>
            </a:extLst>
          </p:cNvPr>
          <p:cNvSpPr txBox="1"/>
          <p:nvPr/>
        </p:nvSpPr>
        <p:spPr>
          <a:xfrm>
            <a:off x="4460081" y="663689"/>
            <a:ext cx="3271837" cy="461665"/>
          </a:xfrm>
          <a:prstGeom prst="rect">
            <a:avLst/>
          </a:prstGeom>
          <a:noFill/>
        </p:spPr>
        <p:txBody>
          <a:bodyPr wrap="square">
            <a:spAutoFit/>
          </a:bodyPr>
          <a:lstStyle/>
          <a:p>
            <a:pPr marL="301625" algn="ctr">
              <a:tabLst>
                <a:tab pos="4772025" algn="l"/>
              </a:tabLst>
            </a:pPr>
            <a:r>
              <a:rPr lang="id-ID" sz="2400" kern="100">
                <a:effectLst/>
                <a:latin typeface="Times New Roman" panose="02020603050405020304" pitchFamily="18" charset="0"/>
                <a:ea typeface="Calibri" panose="020F0502020204030204" pitchFamily="34" charset="0"/>
                <a:cs typeface="Arial" panose="020B0604020202020204" pitchFamily="34" charset="0"/>
              </a:rPr>
              <a:t>Kata Pengantar</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8FAE9D9-3EAE-3213-E289-B69C65DB5CAD}"/>
              </a:ext>
            </a:extLst>
          </p:cNvPr>
          <p:cNvSpPr txBox="1"/>
          <p:nvPr/>
        </p:nvSpPr>
        <p:spPr>
          <a:xfrm>
            <a:off x="187779" y="1125354"/>
            <a:ext cx="11778341" cy="563231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Assalamu’alaikum Warohmatullohi Wabarokatuh.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Era industri 4.0 diwarnai dengan penerapan teknologi informasi di berbagai bidang. Perkembangan sistem berbasis komputer yang didukung dengan peningkatan kualitas perangkat lunak dan perangkat keras telah memberikan kontribusi pada munculnya era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saint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Pengelolaan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menuntut metode komputasi yang handal, efektif dan efisien dalam menggali pola menarik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mendukung pengambilan keputusan dalam menyelesaikan masalah nyata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real</a:t>
            </a:r>
            <a:r>
              <a:rPr lang="en-US" sz="1800" kern="100">
                <a:effectLst/>
                <a:latin typeface="Times New Roman" panose="02020603050405020304" pitchFamily="18" charset="0"/>
                <a:ea typeface="Calibri" panose="020F0502020204030204" pitchFamily="34" charset="0"/>
                <a:cs typeface="Arial" panose="020B0604020202020204" pitchFamily="34" charset="0"/>
              </a:rPr>
              <a:t>). Salah satu pendekatan dalam mendapatkan insight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merupakan salah satu cabang dari kecerdasan buatan. Pemahaman mengenai jenis-jenis pembelajaran mesin dan algoritmanya diperlukan untuk dapat menentukan metode/algoritma yang sesuai dalam menyelesaikan permasalahan dengan pendekatan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Laporan penelitian ini diharapkan dapat menjadi salah satu referensi untuk mengenal jenis-jenis metode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algoritma-algoritma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umumnya digunakan dalam membuat model prediksi atau klasifikasi, serta mendapatkan pola menarik dari data berukuran besar.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ini merupakan Tugas 2 dari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diberikan oleh dosen saya yaitu Bapak Syahid Abdullah S.Si., M.Kom. yang diadakan di Universitas Siber Asia (UNSIA) Jakarta. Dengan beberapa materi yang telah diajarkan kepada kami yaitu dari pertemuan ke satu hingga ke lima belas. Namun kali ini saya akan membahas tentang materi pada pertemuan ke sebelas yaitu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id-ID" sz="1800" kern="100">
                <a:effectLst/>
                <a:latin typeface="Times New Roman" panose="02020603050405020304" pitchFamily="18" charset="0"/>
                <a:ea typeface="Calibri" panose="020F0502020204030204" pitchFamily="34" charset="0"/>
                <a:cs typeface="Arial" panose="020B0604020202020204" pitchFamily="34" charset="0"/>
              </a:rPr>
              <a:t>Gresik, </a:t>
            </a:r>
            <a:r>
              <a:rPr lang="en-US" sz="1800" kern="100">
                <a:effectLst/>
                <a:latin typeface="Times New Roman" panose="02020603050405020304" pitchFamily="18" charset="0"/>
                <a:ea typeface="Calibri" panose="020F0502020204030204" pitchFamily="34" charset="0"/>
                <a:cs typeface="Arial" panose="020B0604020202020204" pitchFamily="34" charset="0"/>
              </a:rPr>
              <a:t>21 Juli</a:t>
            </a:r>
            <a:r>
              <a:rPr lang="id-ID" sz="1800" kern="100">
                <a:effectLst/>
                <a:latin typeface="Times New Roman" panose="02020603050405020304" pitchFamily="18" charset="0"/>
                <a:ea typeface="Calibri" panose="020F0502020204030204" pitchFamily="34" charset="0"/>
                <a:cs typeface="Arial" panose="020B0604020202020204" pitchFamily="34" charset="0"/>
              </a:rPr>
              <a:t> 2023</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Penulis</a:t>
            </a:r>
          </a:p>
          <a:p>
            <a:pPr marL="301625"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(Hendro Gunawan)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2114293B-A966-7030-8AC3-36ACE38A197B}"/>
              </a:ext>
            </a:extLst>
          </p:cNvPr>
          <p:cNvSpPr>
            <a:spLocks noGrp="1"/>
          </p:cNvSpPr>
          <p:nvPr>
            <p:ph type="sldNum" sz="quarter" idx="12"/>
          </p:nvPr>
        </p:nvSpPr>
        <p:spPr/>
        <p:txBody>
          <a:bodyPr/>
          <a:lstStyle/>
          <a:p>
            <a:fld id="{BC747D3B-175B-4D47-82BD-C88F3EB3FA46}" type="slidenum">
              <a:rPr lang="id-ID" smtClean="0"/>
              <a:t>2</a:t>
            </a:fld>
            <a:endParaRPr lang="id-ID"/>
          </a:p>
        </p:txBody>
      </p:sp>
    </p:spTree>
    <p:extLst>
      <p:ext uri="{BB962C8B-B14F-4D97-AF65-F5344CB8AC3E}">
        <p14:creationId xmlns:p14="http://schemas.microsoft.com/office/powerpoint/2010/main" val="124911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2" name="Tampungan Nomor Slide 11">
            <a:extLst>
              <a:ext uri="{FF2B5EF4-FFF2-40B4-BE49-F238E27FC236}">
                <a16:creationId xmlns:a16="http://schemas.microsoft.com/office/drawing/2014/main" id="{C130F613-AB53-F412-B9CF-8797A68FF11A}"/>
              </a:ext>
            </a:extLst>
          </p:cNvPr>
          <p:cNvSpPr>
            <a:spLocks noGrp="1"/>
          </p:cNvSpPr>
          <p:nvPr>
            <p:ph type="sldNum" sz="quarter" idx="12"/>
          </p:nvPr>
        </p:nvSpPr>
        <p:spPr/>
        <p:txBody>
          <a:bodyPr/>
          <a:lstStyle/>
          <a:p>
            <a:fld id="{BC747D3B-175B-4D47-82BD-C88F3EB3FA46}" type="slidenum">
              <a:rPr lang="id-ID" smtClean="0"/>
              <a:t>20</a:t>
            </a:fld>
            <a:endParaRPr lang="id-ID"/>
          </a:p>
        </p:txBody>
      </p:sp>
      <mc:AlternateContent xmlns:mc="http://schemas.openxmlformats.org/markup-compatibility/2006" xmlns:a14="http://schemas.microsoft.com/office/drawing/2010/main">
        <mc:Choice Requires="a14">
          <p:sp>
            <p:nvSpPr>
              <p:cNvPr id="22" name="Kotak Teks 21">
                <a:extLst>
                  <a:ext uri="{FF2B5EF4-FFF2-40B4-BE49-F238E27FC236}">
                    <a16:creationId xmlns:a16="http://schemas.microsoft.com/office/drawing/2014/main" id="{9F7CB17C-34E4-C2F6-E13A-3E7F6AE68C7B}"/>
                  </a:ext>
                </a:extLst>
              </p:cNvPr>
              <p:cNvSpPr txBox="1"/>
              <p:nvPr/>
            </p:nvSpPr>
            <p:spPr>
              <a:xfrm>
                <a:off x="156483" y="993408"/>
                <a:ext cx="11126560" cy="2836482"/>
              </a:xfrm>
              <a:prstGeom prst="rect">
                <a:avLst/>
              </a:prstGeom>
              <a:noFill/>
            </p:spPr>
            <p:txBody>
              <a:bodyPr wrap="square">
                <a:spAutoFit/>
              </a:bodyPr>
              <a:lstStyle/>
              <a:p>
                <a:pPr marL="301625" algn="just"/>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3.9 Strategi Pembentukan Frequent Itemset</a:t>
                </a: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kandidat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Complete search</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teknik pemangkasan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untuk mengurangi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transaksi (N)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ukuran N saat ukuran dari itemset meningkat.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proses pencocokan (NM)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struktur data yang efisien untuk menyimpan kandidat ataupun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Tidak diperlukan untuk mencocokkan setiap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candidate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dengan tiap-tiap transaksi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2" name="Kotak Teks 21">
                <a:extLst>
                  <a:ext uri="{FF2B5EF4-FFF2-40B4-BE49-F238E27FC236}">
                    <a16:creationId xmlns:a16="http://schemas.microsoft.com/office/drawing/2014/main" id="{9F7CB17C-34E4-C2F6-E13A-3E7F6AE68C7B}"/>
                  </a:ext>
                </a:extLst>
              </p:cNvPr>
              <p:cNvSpPr txBox="1">
                <a:spLocks noRot="1" noChangeAspect="1" noMove="1" noResize="1" noEditPoints="1" noAdjustHandles="1" noChangeArrowheads="1" noChangeShapeType="1" noTextEdit="1"/>
              </p:cNvSpPr>
              <p:nvPr/>
            </p:nvSpPr>
            <p:spPr>
              <a:xfrm>
                <a:off x="156483" y="993408"/>
                <a:ext cx="11126560" cy="2836482"/>
              </a:xfrm>
              <a:prstGeom prst="rect">
                <a:avLst/>
              </a:prstGeom>
              <a:blipFill>
                <a:blip r:embed="rId4"/>
                <a:stretch>
                  <a:fillRect t="-129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4" name="Kotak Teks 23">
                <a:extLst>
                  <a:ext uri="{FF2B5EF4-FFF2-40B4-BE49-F238E27FC236}">
                    <a16:creationId xmlns:a16="http://schemas.microsoft.com/office/drawing/2014/main" id="{DB823871-A185-AFF9-7431-4BED7C2E063D}"/>
                  </a:ext>
                </a:extLst>
              </p:cNvPr>
              <p:cNvSpPr txBox="1"/>
              <p:nvPr/>
            </p:nvSpPr>
            <p:spPr>
              <a:xfrm>
                <a:off x="156482" y="3519868"/>
                <a:ext cx="11197317" cy="2970044"/>
              </a:xfrm>
              <a:prstGeom prst="rect">
                <a:avLst/>
              </a:prstGeom>
              <a:noFill/>
            </p:spPr>
            <p:txBody>
              <a:bodyPr wrap="square">
                <a:spAutoFit/>
              </a:bodyPr>
              <a:lstStyle/>
              <a:p>
                <a:pPr marL="301625" algn="l">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3.10 Mengurangi Jumlah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suatu itemset seringkali muncul, maka semua himpunan bagiannya semestinya juga sering muncul.</a:t>
                </a:r>
              </a:p>
              <a:p>
                <a:pPr marL="449263" lvl="0" indent="-179388" algn="l">
                  <a:lnSpc>
                    <a:spcPct val="150000"/>
                  </a:lnSpc>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 memiliki kecenderungan sifat ukuran support sebagai berikut: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algn="l">
                  <a:lnSpc>
                    <a:spcPct val="150000"/>
                  </a:lnSpc>
                </a:pPr>
                <a14:m>
                  <m:oMath xmlns:m="http://schemas.openxmlformats.org/officeDocument/2006/math">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𝒀</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        s(</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 dari suatu itemset tidak pernah melampaui support dari subsetnya.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Hal ini dikenal sebagai sifat anti-</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monotone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4" name="Kotak Teks 23">
                <a:extLst>
                  <a:ext uri="{FF2B5EF4-FFF2-40B4-BE49-F238E27FC236}">
                    <a16:creationId xmlns:a16="http://schemas.microsoft.com/office/drawing/2014/main" id="{DB823871-A185-AFF9-7431-4BED7C2E063D}"/>
                  </a:ext>
                </a:extLst>
              </p:cNvPr>
              <p:cNvSpPr txBox="1">
                <a:spLocks noRot="1" noChangeAspect="1" noMove="1" noResize="1" noEditPoints="1" noAdjustHandles="1" noChangeArrowheads="1" noChangeShapeType="1" noTextEdit="1"/>
              </p:cNvSpPr>
              <p:nvPr/>
            </p:nvSpPr>
            <p:spPr>
              <a:xfrm>
                <a:off x="156482" y="3519868"/>
                <a:ext cx="11197317" cy="2970044"/>
              </a:xfrm>
              <a:prstGeom prst="rect">
                <a:avLst/>
              </a:prstGeom>
              <a:blipFill>
                <a:blip r:embed="rId5"/>
                <a:stretch>
                  <a:fillRect/>
                </a:stretch>
              </a:blipFill>
            </p:spPr>
            <p:txBody>
              <a:bodyPr/>
              <a:lstStyle/>
              <a:p>
                <a:r>
                  <a:rPr lang="id-ID">
                    <a:noFill/>
                  </a:rPr>
                  <a:t> </a:t>
                </a:r>
              </a:p>
            </p:txBody>
          </p:sp>
        </mc:Fallback>
      </mc:AlternateContent>
      <p:sp>
        <p:nvSpPr>
          <p:cNvPr id="28" name="Panah: Kanan 27">
            <a:extLst>
              <a:ext uri="{FF2B5EF4-FFF2-40B4-BE49-F238E27FC236}">
                <a16:creationId xmlns:a16="http://schemas.microsoft.com/office/drawing/2014/main" id="{4E32CAE2-805D-1861-7A00-4A7688C3E4E0}"/>
              </a:ext>
            </a:extLst>
          </p:cNvPr>
          <p:cNvSpPr/>
          <p:nvPr/>
        </p:nvSpPr>
        <p:spPr>
          <a:xfrm>
            <a:off x="2396218" y="5143020"/>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40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AD4E134-5A45-CAAB-8023-88F590D5175E}"/>
              </a:ext>
            </a:extLst>
          </p:cNvPr>
          <p:cNvSpPr txBox="1"/>
          <p:nvPr/>
        </p:nvSpPr>
        <p:spPr>
          <a:xfrm>
            <a:off x="498021" y="894522"/>
            <a:ext cx="11887200" cy="64633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3.11 Gambaran Prinsip Apriori</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id-ID">
              <a:latin typeface="Times New Roman" panose="02020603050405020304" pitchFamily="18"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4B6FF150-723F-8D89-F77F-B9F8930CF7D0}"/>
              </a:ext>
            </a:extLst>
          </p:cNvPr>
          <p:cNvSpPr>
            <a:spLocks noGrp="1"/>
          </p:cNvSpPr>
          <p:nvPr>
            <p:ph type="sldNum" sz="quarter" idx="12"/>
          </p:nvPr>
        </p:nvSpPr>
        <p:spPr/>
        <p:txBody>
          <a:bodyPr/>
          <a:lstStyle/>
          <a:p>
            <a:fld id="{BC747D3B-175B-4D47-82BD-C88F3EB3FA46}" type="slidenum">
              <a:rPr lang="id-ID" smtClean="0"/>
              <a:t>21</a:t>
            </a:fld>
            <a:endParaRPr lang="id-ID"/>
          </a:p>
        </p:txBody>
      </p:sp>
      <p:pic>
        <p:nvPicPr>
          <p:cNvPr id="2" name="Gambar 1">
            <a:extLst>
              <a:ext uri="{FF2B5EF4-FFF2-40B4-BE49-F238E27FC236}">
                <a16:creationId xmlns:a16="http://schemas.microsoft.com/office/drawing/2014/main" id="{61A2F358-7F61-8221-192B-E39C9CDF6F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4337" y="1237057"/>
            <a:ext cx="8463326" cy="4726421"/>
          </a:xfrm>
          <a:prstGeom prst="rect">
            <a:avLst/>
          </a:prstGeom>
          <a:noFill/>
          <a:ln>
            <a:solidFill>
              <a:srgbClr val="00B050"/>
            </a:solidFill>
          </a:ln>
          <a:effectLst>
            <a:outerShdw blurRad="50800" dist="38100" algn="l" rotWithShape="0">
              <a:prstClr val="black">
                <a:alpha val="40000"/>
              </a:prstClr>
            </a:outerShdw>
          </a:effectLst>
        </p:spPr>
      </p:pic>
      <p:sp>
        <p:nvSpPr>
          <p:cNvPr id="9" name="Kotak Teks 8">
            <a:extLst>
              <a:ext uri="{FF2B5EF4-FFF2-40B4-BE49-F238E27FC236}">
                <a16:creationId xmlns:a16="http://schemas.microsoft.com/office/drawing/2014/main" id="{7CAA8B96-1C00-DD78-4EFB-E46BF8629E4F}"/>
              </a:ext>
            </a:extLst>
          </p:cNvPr>
          <p:cNvSpPr txBox="1"/>
          <p:nvPr/>
        </p:nvSpPr>
        <p:spPr>
          <a:xfrm>
            <a:off x="3345316" y="5820657"/>
            <a:ext cx="6192610"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3. Gambaran 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849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Tampungan Nomor Slide 8">
            <a:extLst>
              <a:ext uri="{FF2B5EF4-FFF2-40B4-BE49-F238E27FC236}">
                <a16:creationId xmlns:a16="http://schemas.microsoft.com/office/drawing/2014/main" id="{6CDEE104-DC2E-64DF-8589-842EF761C896}"/>
              </a:ext>
            </a:extLst>
          </p:cNvPr>
          <p:cNvSpPr>
            <a:spLocks noGrp="1"/>
          </p:cNvSpPr>
          <p:nvPr>
            <p:ph type="sldNum" sz="quarter" idx="12"/>
          </p:nvPr>
        </p:nvSpPr>
        <p:spPr/>
        <p:txBody>
          <a:bodyPr/>
          <a:lstStyle/>
          <a:p>
            <a:fld id="{BC747D3B-175B-4D47-82BD-C88F3EB3FA46}" type="slidenum">
              <a:rPr lang="id-ID" smtClean="0"/>
              <a:t>22</a:t>
            </a:fld>
            <a:endParaRPr lang="id-ID"/>
          </a:p>
        </p:txBody>
      </p:sp>
      <p:pic>
        <p:nvPicPr>
          <p:cNvPr id="4" name="Gambar 3">
            <a:extLst>
              <a:ext uri="{FF2B5EF4-FFF2-40B4-BE49-F238E27FC236}">
                <a16:creationId xmlns:a16="http://schemas.microsoft.com/office/drawing/2014/main" id="{381DF63B-220E-2C0C-FDCE-EADE8618F3ED}"/>
              </a:ext>
            </a:extLst>
          </p:cNvPr>
          <p:cNvPicPr>
            <a:picLocks noChangeAspect="1"/>
          </p:cNvPicPr>
          <p:nvPr/>
        </p:nvPicPr>
        <p:blipFill rotWithShape="1">
          <a:blip r:embed="rId4"/>
          <a:srcRect t="1632"/>
          <a:stretch/>
        </p:blipFill>
        <p:spPr bwMode="auto">
          <a:xfrm>
            <a:off x="2450844" y="826900"/>
            <a:ext cx="7290312" cy="5204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36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60F9D71-E9AD-F184-BCFE-38579FF471AC}"/>
              </a:ext>
            </a:extLst>
          </p:cNvPr>
          <p:cNvSpPr txBox="1"/>
          <p:nvPr/>
        </p:nvSpPr>
        <p:spPr>
          <a:xfrm>
            <a:off x="3048681" y="3156481"/>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9. Gerbang LSTM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2B97A497-E1A5-1A04-5570-81C42486F964}"/>
              </a:ext>
            </a:extLst>
          </p:cNvPr>
          <p:cNvSpPr>
            <a:spLocks noGrp="1"/>
          </p:cNvSpPr>
          <p:nvPr>
            <p:ph type="sldNum" sz="quarter" idx="12"/>
          </p:nvPr>
        </p:nvSpPr>
        <p:spPr/>
        <p:txBody>
          <a:bodyPr/>
          <a:lstStyle/>
          <a:p>
            <a:fld id="{BC747D3B-175B-4D47-82BD-C88F3EB3FA46}" type="slidenum">
              <a:rPr lang="id-ID" smtClean="0"/>
              <a:t>23</a:t>
            </a:fld>
            <a:endParaRPr lang="id-ID"/>
          </a:p>
        </p:txBody>
      </p:sp>
      <p:sp>
        <p:nvSpPr>
          <p:cNvPr id="7" name="Kotak Teks 6">
            <a:extLst>
              <a:ext uri="{FF2B5EF4-FFF2-40B4-BE49-F238E27FC236}">
                <a16:creationId xmlns:a16="http://schemas.microsoft.com/office/drawing/2014/main" id="{E3B6E43B-D5B7-AAA8-AA1F-3A6791D71297}"/>
              </a:ext>
            </a:extLst>
          </p:cNvPr>
          <p:cNvSpPr txBox="1"/>
          <p:nvPr/>
        </p:nvSpPr>
        <p:spPr>
          <a:xfrm>
            <a:off x="181655" y="761709"/>
            <a:ext cx="6127296"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3.12 Contoh Perhitungan Manual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Gambar 9">
            <a:extLst>
              <a:ext uri="{FF2B5EF4-FFF2-40B4-BE49-F238E27FC236}">
                <a16:creationId xmlns:a16="http://schemas.microsoft.com/office/drawing/2014/main" id="{8CA4F63F-DCF8-462D-82F4-4606C711EEBA}"/>
              </a:ext>
            </a:extLst>
          </p:cNvPr>
          <p:cNvPicPr>
            <a:picLocks noChangeAspect="1"/>
          </p:cNvPicPr>
          <p:nvPr/>
        </p:nvPicPr>
        <p:blipFill>
          <a:blip r:embed="rId4"/>
          <a:stretch>
            <a:fillRect/>
          </a:stretch>
        </p:blipFill>
        <p:spPr>
          <a:xfrm>
            <a:off x="2667928" y="1253753"/>
            <a:ext cx="6856144" cy="4966072"/>
          </a:xfrm>
          <a:prstGeom prst="rect">
            <a:avLst/>
          </a:prstGeom>
        </p:spPr>
      </p:pic>
    </p:spTree>
    <p:extLst>
      <p:ext uri="{BB962C8B-B14F-4D97-AF65-F5344CB8AC3E}">
        <p14:creationId xmlns:p14="http://schemas.microsoft.com/office/powerpoint/2010/main" val="825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190694D-EC01-8171-56CC-4B5672A480F3}"/>
              </a:ext>
            </a:extLst>
          </p:cNvPr>
          <p:cNvSpPr txBox="1"/>
          <p:nvPr/>
        </p:nvSpPr>
        <p:spPr>
          <a:xfrm>
            <a:off x="232362" y="1140673"/>
            <a:ext cx="7862207"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3.13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C36BDE45-76A5-6973-4AA0-2A574B63AD10}"/>
              </a:ext>
            </a:extLst>
          </p:cNvPr>
          <p:cNvSpPr>
            <a:spLocks noGrp="1"/>
          </p:cNvSpPr>
          <p:nvPr>
            <p:ph type="sldNum" sz="quarter" idx="12"/>
          </p:nvPr>
        </p:nvSpPr>
        <p:spPr>
          <a:xfrm>
            <a:off x="8635092" y="6341521"/>
            <a:ext cx="2743200" cy="365125"/>
          </a:xfrm>
        </p:spPr>
        <p:txBody>
          <a:bodyPr/>
          <a:lstStyle/>
          <a:p>
            <a:fld id="{BC747D3B-175B-4D47-82BD-C88F3EB3FA46}" type="slidenum">
              <a:rPr lang="id-ID" smtClean="0"/>
              <a:t>24</a:t>
            </a:fld>
            <a:endParaRPr lang="id-ID"/>
          </a:p>
        </p:txBody>
      </p:sp>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F9043F5D-8332-B9D9-5DC6-9DDA3D2C5CD1}"/>
                  </a:ext>
                </a:extLst>
              </p:cNvPr>
              <p:cNvSpPr txBox="1"/>
              <p:nvPr/>
            </p:nvSpPr>
            <p:spPr>
              <a:xfrm>
                <a:off x="552450" y="1815425"/>
                <a:ext cx="11087100" cy="3970318"/>
              </a:xfrm>
              <a:prstGeom prst="rect">
                <a:avLst/>
              </a:prstGeom>
              <a:solidFill>
                <a:srgbClr val="00FFFF"/>
              </a:solidFill>
            </p:spPr>
            <p:txBody>
              <a:bodyPr wrap="square">
                <a:spAutoFit/>
              </a:bodyPr>
              <a:lstStyle/>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penggabungan: </a:t>
                </a:r>
                <a14:m>
                  <m:oMath xmlns:m="http://schemas.openxmlformats.org/officeDocument/2006/math">
                    <m:sSub>
                      <m:sSubPr>
                        <m:ctrlPr>
                          <a:rPr lang="id-ID"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dibangun dengan menggabungkan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dirinya sendiri.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pemangkasan: Setiap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itemset yang tidak sering muncul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 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dapat menjadi subset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itemset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Pseudo-Code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88900"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do begin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generated from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179388" indent="269875" algn="just"/>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𝑒𝑎𝑐h</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𝑡𝑟𝑎𝑛𝑠𝑎𝑐𝑡𝑖𝑜𝑛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𝑑𝑎𝑡𝑎𝑏𝑎𝑠𝑒</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𝑑𝑜</m:t>
                    </m:r>
                  </m:oMath>
                </a14:m>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increment the count of all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that are contained in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with min_support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𝑒𝑛𝑑</m:t>
                    </m:r>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Return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F9043F5D-8332-B9D9-5DC6-9DDA3D2C5CD1}"/>
                  </a:ext>
                </a:extLst>
              </p:cNvPr>
              <p:cNvSpPr txBox="1">
                <a:spLocks noRot="1" noChangeAspect="1" noMove="1" noResize="1" noEditPoints="1" noAdjustHandles="1" noChangeArrowheads="1" noChangeShapeType="1" noTextEdit="1"/>
              </p:cNvSpPr>
              <p:nvPr/>
            </p:nvSpPr>
            <p:spPr>
              <a:xfrm>
                <a:off x="552450" y="1815425"/>
                <a:ext cx="11087100" cy="3970318"/>
              </a:xfrm>
              <a:prstGeom prst="rect">
                <a:avLst/>
              </a:prstGeom>
              <a:blipFill>
                <a:blip r:embed="rId4"/>
                <a:stretch>
                  <a:fillRect l="-495" t="-1229" r="-495" b="-1382"/>
                </a:stretch>
              </a:blipFill>
            </p:spPr>
            <p:txBody>
              <a:bodyPr/>
              <a:lstStyle/>
              <a:p>
                <a:r>
                  <a:rPr lang="id-ID">
                    <a:noFill/>
                  </a:rPr>
                  <a:t> </a:t>
                </a:r>
              </a:p>
            </p:txBody>
          </p:sp>
        </mc:Fallback>
      </mc:AlternateContent>
    </p:spTree>
    <p:extLst>
      <p:ext uri="{BB962C8B-B14F-4D97-AF65-F5344CB8AC3E}">
        <p14:creationId xmlns:p14="http://schemas.microsoft.com/office/powerpoint/2010/main" val="287859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1EED190-556E-9A83-00F5-DB5E1BF25337}"/>
              </a:ext>
            </a:extLst>
          </p:cNvPr>
          <p:cNvSpPr txBox="1"/>
          <p:nvPr/>
        </p:nvSpPr>
        <p:spPr>
          <a:xfrm>
            <a:off x="0" y="864246"/>
            <a:ext cx="11985171" cy="369332"/>
          </a:xfrm>
          <a:prstGeom prst="rect">
            <a:avLst/>
          </a:prstGeom>
          <a:noFill/>
        </p:spPr>
        <p:txBody>
          <a:bodyPr wrap="square">
            <a:spAutoFit/>
          </a:bodyPr>
          <a:lstStyle/>
          <a:p>
            <a:pPr marL="538163" indent="-88900" algn="l"/>
            <a:r>
              <a:rPr lang="en-US" sz="1800" b="1">
                <a:solidFill>
                  <a:srgbClr val="000000"/>
                </a:solidFill>
                <a:effectLst/>
                <a:latin typeface="Times New Roman" panose="02020603050405020304" pitchFamily="18" charset="0"/>
                <a:ea typeface="Times New Roman" panose="02020603050405020304" pitchFamily="18" charset="0"/>
              </a:rPr>
              <a:t>3.14 Bagaimana Membentuk Kandidat?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ampungan Nomor Slide 15">
            <a:extLst>
              <a:ext uri="{FF2B5EF4-FFF2-40B4-BE49-F238E27FC236}">
                <a16:creationId xmlns:a16="http://schemas.microsoft.com/office/drawing/2014/main" id="{EB589E14-B082-3698-783A-3B828154CE21}"/>
              </a:ext>
            </a:extLst>
          </p:cNvPr>
          <p:cNvSpPr>
            <a:spLocks noGrp="1"/>
          </p:cNvSpPr>
          <p:nvPr>
            <p:ph type="sldNum" sz="quarter" idx="12"/>
          </p:nvPr>
        </p:nvSpPr>
        <p:spPr/>
        <p:txBody>
          <a:bodyPr/>
          <a:lstStyle/>
          <a:p>
            <a:fld id="{BC747D3B-175B-4D47-82BD-C88F3EB3FA46}" type="slidenum">
              <a:rPr lang="id-ID" smtClean="0"/>
              <a:t>25</a:t>
            </a:fld>
            <a:endParaRPr lang="id-ID"/>
          </a:p>
        </p:txBody>
      </p:sp>
      <mc:AlternateContent xmlns:mc="http://schemas.openxmlformats.org/markup-compatibility/2006" xmlns:a14="http://schemas.microsoft.com/office/drawing/2010/main">
        <mc:Choice Requires="a14">
          <p:sp>
            <p:nvSpPr>
              <p:cNvPr id="6" name="Kotak Teks 5">
                <a:extLst>
                  <a:ext uri="{FF2B5EF4-FFF2-40B4-BE49-F238E27FC236}">
                    <a16:creationId xmlns:a16="http://schemas.microsoft.com/office/drawing/2014/main" id="{F719667C-68DE-7978-B28A-2C1E569A02F1}"/>
                  </a:ext>
                </a:extLst>
              </p:cNvPr>
              <p:cNvSpPr txBox="1"/>
              <p:nvPr/>
            </p:nvSpPr>
            <p:spPr>
              <a:xfrm>
                <a:off x="451077" y="1247085"/>
                <a:ext cx="10902723" cy="2862322"/>
              </a:xfrm>
              <a:prstGeom prst="rect">
                <a:avLst/>
              </a:prstGeom>
              <a:solidFill>
                <a:srgbClr val="FFCCFF"/>
              </a:solidFill>
            </p:spPr>
            <p:txBody>
              <a:bodyPr wrap="square">
                <a:spAutoFit/>
              </a:bodyPr>
              <a:lstStyle/>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Andaikan item dalam</a:t>
                </a: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terdaftar dalam suatu transaksi.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1: </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insert into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where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2: </a:t>
                </a:r>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for all </a:t>
                </a:r>
                <a:r>
                  <a:rPr lang="en-US"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itemsets c in </a:t>
                </a:r>
                <a14:m>
                  <m:oMath xmlns:m="http://schemas.openxmlformats.org/officeDocument/2006/math">
                    <m:sSub>
                      <m:sSubPr>
                        <m:ctrlPr>
                          <a:rPr lang="id-ID"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for all (k-1)-</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subsets s of c</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if (s is not in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then delete c from</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Kotak Teks 5">
                <a:extLst>
                  <a:ext uri="{FF2B5EF4-FFF2-40B4-BE49-F238E27FC236}">
                    <a16:creationId xmlns:a16="http://schemas.microsoft.com/office/drawing/2014/main" id="{F719667C-68DE-7978-B28A-2C1E569A02F1}"/>
                  </a:ext>
                </a:extLst>
              </p:cNvPr>
              <p:cNvSpPr txBox="1">
                <a:spLocks noRot="1" noChangeAspect="1" noMove="1" noResize="1" noEditPoints="1" noAdjustHandles="1" noChangeArrowheads="1" noChangeShapeType="1" noTextEdit="1"/>
              </p:cNvSpPr>
              <p:nvPr/>
            </p:nvSpPr>
            <p:spPr>
              <a:xfrm>
                <a:off x="451077" y="1247085"/>
                <a:ext cx="10902723" cy="2862322"/>
              </a:xfrm>
              <a:prstGeom prst="rect">
                <a:avLst/>
              </a:prstGeom>
              <a:blipFill>
                <a:blip r:embed="rId4"/>
                <a:stretch>
                  <a:fillRect l="-503" t="-1706" b="-2345"/>
                </a:stretch>
              </a:blipFill>
            </p:spPr>
            <p:txBody>
              <a:bodyPr/>
              <a:lstStyle/>
              <a:p>
                <a:r>
                  <a:rPr lang="id-ID">
                    <a:noFill/>
                  </a:rPr>
                  <a:t> </a:t>
                </a:r>
              </a:p>
            </p:txBody>
          </p:sp>
        </mc:Fallback>
      </mc:AlternateContent>
      <p:sp>
        <p:nvSpPr>
          <p:cNvPr id="10" name="Kotak Teks 9">
            <a:extLst>
              <a:ext uri="{FF2B5EF4-FFF2-40B4-BE49-F238E27FC236}">
                <a16:creationId xmlns:a16="http://schemas.microsoft.com/office/drawing/2014/main" id="{EF1ED8CF-CCB4-5D81-8E10-58F8F945637A}"/>
              </a:ext>
            </a:extLst>
          </p:cNvPr>
          <p:cNvSpPr txBox="1"/>
          <p:nvPr/>
        </p:nvSpPr>
        <p:spPr>
          <a:xfrm>
            <a:off x="143365" y="401284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3.15 Contoh Pembentukan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Kotak Teks 13">
                <a:extLst>
                  <a:ext uri="{FF2B5EF4-FFF2-40B4-BE49-F238E27FC236}">
                    <a16:creationId xmlns:a16="http://schemas.microsoft.com/office/drawing/2014/main" id="{251A90E9-0320-2945-2323-1FEB3231E6C4}"/>
                  </a:ext>
                </a:extLst>
              </p:cNvPr>
              <p:cNvSpPr txBox="1"/>
              <p:nvPr/>
            </p:nvSpPr>
            <p:spPr>
              <a:xfrm>
                <a:off x="451077" y="4450074"/>
                <a:ext cx="10939166" cy="2031325"/>
              </a:xfrm>
              <a:prstGeom prst="rect">
                <a:avLst/>
              </a:prstGeom>
              <a:solidFill>
                <a:srgbClr val="00FF99"/>
              </a:solidFill>
            </p:spPr>
            <p:txBody>
              <a:bodyPr wrap="square">
                <a:spAutoFit/>
              </a:bodyPr>
              <a:lstStyle/>
              <a:p>
                <a:pPr marL="179388" lvl="0" indent="-179388" algn="just">
                  <a:buFont typeface="Wingdings" panose="05000000000000000000" pitchFamily="2" charset="2"/>
                  <a:buChar char=""/>
                </a:pPr>
                <a14:m>
                  <m:oMath xmlns:m="http://schemas.openxmlformats.org/officeDocument/2006/math">
                    <m:sSub>
                      <m:sSubPr>
                        <m:ctrlPr>
                          <a:rPr lang="id-ID"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abd</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Pruning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dihapus karena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dalam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4" name="Kotak Teks 13">
                <a:extLst>
                  <a:ext uri="{FF2B5EF4-FFF2-40B4-BE49-F238E27FC236}">
                    <a16:creationId xmlns:a16="http://schemas.microsoft.com/office/drawing/2014/main" id="{251A90E9-0320-2945-2323-1FEB3231E6C4}"/>
                  </a:ext>
                </a:extLst>
              </p:cNvPr>
              <p:cNvSpPr txBox="1">
                <a:spLocks noRot="1" noChangeAspect="1" noMove="1" noResize="1" noEditPoints="1" noAdjustHandles="1" noChangeArrowheads="1" noChangeShapeType="1" noTextEdit="1"/>
              </p:cNvSpPr>
              <p:nvPr/>
            </p:nvSpPr>
            <p:spPr>
              <a:xfrm>
                <a:off x="451077" y="4450074"/>
                <a:ext cx="10939166" cy="2031325"/>
              </a:xfrm>
              <a:prstGeom prst="rect">
                <a:avLst/>
              </a:prstGeom>
              <a:blipFill>
                <a:blip r:embed="rId5"/>
                <a:stretch>
                  <a:fillRect l="-390" t="-2102" b="-3604"/>
                </a:stretch>
              </a:blipFill>
            </p:spPr>
            <p:txBody>
              <a:bodyPr/>
              <a:lstStyle/>
              <a:p>
                <a:r>
                  <a:rPr lang="id-ID">
                    <a:noFill/>
                  </a:rPr>
                  <a:t> </a:t>
                </a:r>
              </a:p>
            </p:txBody>
          </p:sp>
        </mc:Fallback>
      </mc:AlternateContent>
    </p:spTree>
    <p:extLst>
      <p:ext uri="{BB962C8B-B14F-4D97-AF65-F5344CB8AC3E}">
        <p14:creationId xmlns:p14="http://schemas.microsoft.com/office/powerpoint/2010/main" val="30003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AAC2121-66A6-F534-E025-7DD973C34467}"/>
              </a:ext>
            </a:extLst>
          </p:cNvPr>
          <p:cNvSpPr txBox="1"/>
          <p:nvPr/>
        </p:nvSpPr>
        <p:spPr>
          <a:xfrm>
            <a:off x="148998" y="1040032"/>
            <a:ext cx="9705649" cy="281103"/>
          </a:xfrm>
          <a:prstGeom prst="rect">
            <a:avLst/>
          </a:prstGeom>
          <a:noFill/>
        </p:spPr>
        <p:txBody>
          <a:bodyPr wrap="square">
            <a:spAutoFit/>
          </a:bodyPr>
          <a:lstStyle/>
          <a:p>
            <a:pPr marL="301625" algn="l">
              <a:lnSpc>
                <a:spcPts val="1425"/>
              </a:lnSpc>
            </a:pPr>
            <a:r>
              <a:rPr lang="en-US" sz="1800" b="1">
                <a:solidFill>
                  <a:srgbClr val="000000"/>
                </a:solidFill>
                <a:effectLst/>
                <a:latin typeface="Times New Roman" panose="02020603050405020304" pitchFamily="18" charset="0"/>
                <a:ea typeface="Times New Roman" panose="02020603050405020304" pitchFamily="18" charset="0"/>
              </a:rPr>
              <a:t>3.16 Perhitungan Menggunakan Python</a:t>
            </a:r>
            <a:endParaRPr lang="id-ID"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ampungan Nomor Slide 19">
            <a:extLst>
              <a:ext uri="{FF2B5EF4-FFF2-40B4-BE49-F238E27FC236}">
                <a16:creationId xmlns:a16="http://schemas.microsoft.com/office/drawing/2014/main" id="{4B0AD4AF-C2CC-CB2A-C627-0D5039635CBE}"/>
              </a:ext>
            </a:extLst>
          </p:cNvPr>
          <p:cNvSpPr>
            <a:spLocks noGrp="1"/>
          </p:cNvSpPr>
          <p:nvPr>
            <p:ph type="sldNum" sz="quarter" idx="12"/>
          </p:nvPr>
        </p:nvSpPr>
        <p:spPr/>
        <p:txBody>
          <a:bodyPr/>
          <a:lstStyle/>
          <a:p>
            <a:fld id="{BC747D3B-175B-4D47-82BD-C88F3EB3FA46}" type="slidenum">
              <a:rPr lang="id-ID" smtClean="0"/>
              <a:t>26</a:t>
            </a:fld>
            <a:endParaRPr lang="id-ID"/>
          </a:p>
        </p:txBody>
      </p:sp>
      <p:sp>
        <p:nvSpPr>
          <p:cNvPr id="10" name="Kotak Teks 9">
            <a:extLst>
              <a:ext uri="{FF2B5EF4-FFF2-40B4-BE49-F238E27FC236}">
                <a16:creationId xmlns:a16="http://schemas.microsoft.com/office/drawing/2014/main" id="{99C07B19-7012-037D-62AC-6265E0974EA6}"/>
              </a:ext>
            </a:extLst>
          </p:cNvPr>
          <p:cNvSpPr txBox="1"/>
          <p:nvPr/>
        </p:nvSpPr>
        <p:spPr>
          <a:xfrm>
            <a:off x="148998" y="1312406"/>
            <a:ext cx="11591245" cy="1200329"/>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lebih memahami cara apriori, kita akan menggunakan kasus dengan Python. Dataset yang akan digunakan adalah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kaggle.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Data tersebut dapat didownload di situs </a:t>
            </a:r>
            <a:r>
              <a:rPr lang="en-US" sz="1800" u="sng" kern="10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https://www.kaggle.com/datasets/irfanasrullah/groceries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Langkah-langkah yang akan kita gunakan untuk memproses dataset tersebut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Kotak Teks 12">
            <a:extLst>
              <a:ext uri="{FF2B5EF4-FFF2-40B4-BE49-F238E27FC236}">
                <a16:creationId xmlns:a16="http://schemas.microsoft.com/office/drawing/2014/main" id="{6044D0E8-FA2A-C89C-BE54-017D91CF13CF}"/>
              </a:ext>
            </a:extLst>
          </p:cNvPr>
          <p:cNvSpPr txBox="1"/>
          <p:nvPr/>
        </p:nvSpPr>
        <p:spPr>
          <a:xfrm>
            <a:off x="148998" y="2402375"/>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3.16.1 Install Apyori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43B0D276-69AC-08D4-E67A-F650290CB79D}"/>
              </a:ext>
            </a:extLst>
          </p:cNvPr>
          <p:cNvSpPr txBox="1"/>
          <p:nvPr/>
        </p:nvSpPr>
        <p:spPr>
          <a:xfrm>
            <a:off x="148998" y="2865772"/>
            <a:ext cx="11591244"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pertama yang harus kita lakukan adalah menginstal apyori terlebih dahulu hal ini bertujuan supaya aplikasi yang kita jalankan berjalan dengan sukses, yaitu dengan cara mengetikkan program python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7" name="Kotak Teks 16">
            <a:extLst>
              <a:ext uri="{FF2B5EF4-FFF2-40B4-BE49-F238E27FC236}">
                <a16:creationId xmlns:a16="http://schemas.microsoft.com/office/drawing/2014/main" id="{11EC99BA-61AF-802E-9410-B42F18AF29A4}"/>
              </a:ext>
            </a:extLst>
          </p:cNvPr>
          <p:cNvSpPr txBox="1"/>
          <p:nvPr/>
        </p:nvSpPr>
        <p:spPr>
          <a:xfrm>
            <a:off x="148998" y="3593890"/>
            <a:ext cx="6094638" cy="287579"/>
          </a:xfrm>
          <a:prstGeom prst="rect">
            <a:avLst/>
          </a:prstGeom>
          <a:noFill/>
        </p:spPr>
        <p:txBody>
          <a:bodyPr wrap="square">
            <a:spAutoFit/>
          </a:bodyPr>
          <a:lstStyle/>
          <a:p>
            <a:pPr marL="301625" algn="l">
              <a:lnSpc>
                <a:spcPts val="1425"/>
              </a:lnSpc>
            </a:pPr>
            <a:r>
              <a:rPr lang="id-ID" sz="16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pip</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install</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FF"/>
                </a:solidFill>
                <a:effectLst/>
                <a:latin typeface="Consolas" panose="020B0609020204030204" pitchFamily="49" charset="0"/>
                <a:ea typeface="Times New Roman" panose="02020603050405020304" pitchFamily="18" charset="0"/>
                <a:cs typeface="Times New Roman" panose="02020603050405020304" pitchFamily="18" charset="0"/>
              </a:rPr>
              <a:t>apyori</a:t>
            </a:r>
            <a:endParaRPr lang="id-ID" sz="16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Kotak Teks 20">
            <a:extLst>
              <a:ext uri="{FF2B5EF4-FFF2-40B4-BE49-F238E27FC236}">
                <a16:creationId xmlns:a16="http://schemas.microsoft.com/office/drawing/2014/main" id="{6C385677-5A33-70F2-5E45-CE61114D6B72}"/>
              </a:ext>
            </a:extLst>
          </p:cNvPr>
          <p:cNvSpPr txBox="1"/>
          <p:nvPr/>
        </p:nvSpPr>
        <p:spPr>
          <a:xfrm>
            <a:off x="148998" y="3894936"/>
            <a:ext cx="11591244" cy="2769989"/>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Collecting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Downloading apyori-1.1.2.tar.gz (8.6 kB)</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Preparing metadata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Building wheels for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Building wheel for apyori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Created wheel for apyori: filename=apyori-1.1.2-py3-none-any.whl size=5956 sha256=7a65336ac446038b4191b4ef2652762405ebc79be6baf62321c8db3d5b0f7533</a:t>
            </a:r>
            <a:endParaRPr lang="en-US"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Stored in directory: /root/.cache/pip/wheels/c4/1a/79/20f55c470a50bb3702a8cb7c94d8ada15573538c7f4baebe2d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built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Installing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installed apyori-1.1.2</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88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25EECD-2F0A-2597-182E-D0CC067774C5}"/>
              </a:ext>
            </a:extLst>
          </p:cNvPr>
          <p:cNvSpPr txBox="1"/>
          <p:nvPr/>
        </p:nvSpPr>
        <p:spPr>
          <a:xfrm>
            <a:off x="0" y="894522"/>
            <a:ext cx="11748407" cy="1338828"/>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!pip install 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menginstall paket Python bernama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menggunakan pip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Python Package Installer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Paket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implementasi dari algoritma apriori yang digunakan untuk menemukan asosiasi dalam dataset yang berisi kumpulan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A06A0E0F-8A47-152D-03E6-1ED9A2B8AD76}"/>
              </a:ext>
            </a:extLst>
          </p:cNvPr>
          <p:cNvSpPr>
            <a:spLocks noGrp="1"/>
          </p:cNvSpPr>
          <p:nvPr>
            <p:ph type="sldNum" sz="quarter" idx="12"/>
          </p:nvPr>
        </p:nvSpPr>
        <p:spPr/>
        <p:txBody>
          <a:bodyPr/>
          <a:lstStyle/>
          <a:p>
            <a:fld id="{BC747D3B-175B-4D47-82BD-C88F3EB3FA46}" type="slidenum">
              <a:rPr lang="id-ID" smtClean="0"/>
              <a:t>27</a:t>
            </a:fld>
            <a:endParaRPr lang="id-ID"/>
          </a:p>
        </p:txBody>
      </p:sp>
      <p:sp>
        <p:nvSpPr>
          <p:cNvPr id="6" name="Kotak Teks 5">
            <a:extLst>
              <a:ext uri="{FF2B5EF4-FFF2-40B4-BE49-F238E27FC236}">
                <a16:creationId xmlns:a16="http://schemas.microsoft.com/office/drawing/2014/main" id="{52AE315A-871A-7CB5-0FAF-3F46CA203639}"/>
              </a:ext>
            </a:extLst>
          </p:cNvPr>
          <p:cNvSpPr txBox="1"/>
          <p:nvPr/>
        </p:nvSpPr>
        <p:spPr>
          <a:xfrm>
            <a:off x="0" y="2100537"/>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3.16.2 Import Library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5B05FEE-AF94-E425-D343-089459A12C5B}"/>
              </a:ext>
            </a:extLst>
          </p:cNvPr>
          <p:cNvSpPr txBox="1"/>
          <p:nvPr/>
        </p:nvSpPr>
        <p:spPr>
          <a:xfrm>
            <a:off x="1" y="2461655"/>
            <a:ext cx="11748406" cy="3580467"/>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Library yang digunakan pada kasus ini diantaranya adalah: numpy, matplotlib, dan pandas. Berikut adalah kode programnya.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matplotlib.pyplot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pandas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pd</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numpy as np</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berfungsi untuk memudahkan operasi perhitungan tipe data numerik seperti penjumlahan, perkalian, pengurangan, pemangkatan dan operasi aritmatika lainnya.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matplotlib.pyplot as plt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memanggil library matplotlib untuk membuat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chart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atau grafik.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pandas as pd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bisa digunakan untuk mengubah dimensi data, membuat tabel, memeriksa data, membaca data dan lain sebagainya.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339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04F6D782-957E-123A-E372-0DA5A46B1D9F}"/>
              </a:ext>
            </a:extLst>
          </p:cNvPr>
          <p:cNvSpPr>
            <a:spLocks noGrp="1"/>
          </p:cNvSpPr>
          <p:nvPr>
            <p:ph type="sldNum" sz="quarter" idx="12"/>
          </p:nvPr>
        </p:nvSpPr>
        <p:spPr/>
        <p:txBody>
          <a:bodyPr/>
          <a:lstStyle/>
          <a:p>
            <a:fld id="{BC747D3B-175B-4D47-82BD-C88F3EB3FA46}" type="slidenum">
              <a:rPr lang="id-ID" smtClean="0"/>
              <a:t>28</a:t>
            </a:fld>
            <a:endParaRPr lang="id-ID"/>
          </a:p>
        </p:txBody>
      </p:sp>
      <p:sp>
        <p:nvSpPr>
          <p:cNvPr id="8" name="Kotak Teks 7">
            <a:extLst>
              <a:ext uri="{FF2B5EF4-FFF2-40B4-BE49-F238E27FC236}">
                <a16:creationId xmlns:a16="http://schemas.microsoft.com/office/drawing/2014/main" id="{20F6D493-EFA8-91F5-6328-B6385953E81D}"/>
              </a:ext>
            </a:extLst>
          </p:cNvPr>
          <p:cNvSpPr txBox="1"/>
          <p:nvPr/>
        </p:nvSpPr>
        <p:spPr>
          <a:xfrm>
            <a:off x="173491" y="89452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3.16.3 Pra Proses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4150A02-1E21-2E7B-D928-C83A51E2B9A5}"/>
              </a:ext>
            </a:extLst>
          </p:cNvPr>
          <p:cNvSpPr txBox="1"/>
          <p:nvPr/>
        </p:nvSpPr>
        <p:spPr>
          <a:xfrm>
            <a:off x="173491" y="1407776"/>
            <a:ext cx="11493273" cy="446276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Sebelum melakukan proses data, terlebih dahulu kita harus menyiapkan data kita berupa file yang letaknya berada di dalam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supaya nanti dapat terhubung dengan aplikasi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Code programnya adalah sebagai berikut.</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Mounted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google.colab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drive</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drive.mount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Drive already mounted at /content/drive; to attempt to forcibly remount, call drive.mount("/content/drive", force_remount=True).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from google.colab import drive</a:t>
            </a:r>
            <a:r>
              <a:rPr lang="en-US" sz="18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menghubungkan dan mengakses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dalam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notebook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memungkinkan Anda untuk menyimpan dan membaca file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secara langsung dalam lingkungan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drive.mount(‘/content/drive’)</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mengakses file dan folder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path</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7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8B64D73-C6A7-C7FB-363A-0D3D1D52915D}"/>
              </a:ext>
            </a:extLst>
          </p:cNvPr>
          <p:cNvSpPr txBox="1"/>
          <p:nvPr/>
        </p:nvSpPr>
        <p:spPr>
          <a:xfrm>
            <a:off x="0" y="940535"/>
            <a:ext cx="6094638" cy="286425"/>
          </a:xfrm>
          <a:prstGeom prst="rect">
            <a:avLst/>
          </a:prstGeom>
          <a:noFill/>
        </p:spPr>
        <p:txBody>
          <a:bodyPr wrap="square">
            <a:spAutoFit/>
          </a:bodyPr>
          <a:lstStyle/>
          <a:p>
            <a:pPr marL="301625">
              <a:lnSpc>
                <a:spcPts val="1425"/>
              </a:lnSpc>
            </a:pP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3.16.4 Memanggil Dataset</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FFB4511-DDC9-4FF3-4B9A-8A51F40C72C0}"/>
              </a:ext>
            </a:extLst>
          </p:cNvPr>
          <p:cNvSpPr txBox="1"/>
          <p:nvPr/>
        </p:nvSpPr>
        <p:spPr>
          <a:xfrm>
            <a:off x="0" y="1218008"/>
            <a:ext cx="11846379"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Berikut adalah kode program untuk memanggil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ada di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dan kemudian memasukkannya ke dalam variabel dataset.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EDCB77BB-6D69-3932-060F-94E49A5A21FB}"/>
              </a:ext>
            </a:extLst>
          </p:cNvPr>
          <p:cNvSpPr txBox="1"/>
          <p:nvPr/>
        </p:nvSpPr>
        <p:spPr>
          <a:xfrm>
            <a:off x="-187779" y="1929410"/>
            <a:ext cx="12034158" cy="1185261"/>
          </a:xfrm>
          <a:prstGeom prst="rect">
            <a:avLst/>
          </a:prstGeom>
          <a:noFill/>
        </p:spPr>
        <p:txBody>
          <a:bodyPr wrap="square">
            <a:spAutoFit/>
          </a:bodyPr>
          <a:lstStyle/>
          <a:p>
            <a:pPr marL="457200" algn="l">
              <a:lnSpc>
                <a:spcPts val="1425"/>
              </a:lnSpc>
            </a:pP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pd.read_csv</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7501</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values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426B6DE5-2798-19E1-77C7-6BF09AD628E3}"/>
              </a:ext>
            </a:extLst>
          </p:cNvPr>
          <p:cNvSpPr>
            <a:spLocks noGrp="1"/>
          </p:cNvSpPr>
          <p:nvPr>
            <p:ph type="sldNum" sz="quarter" idx="12"/>
          </p:nvPr>
        </p:nvSpPr>
        <p:spPr/>
        <p:txBody>
          <a:bodyPr/>
          <a:lstStyle/>
          <a:p>
            <a:fld id="{BC747D3B-175B-4D47-82BD-C88F3EB3FA46}" type="slidenum">
              <a:rPr lang="id-ID" smtClean="0"/>
              <a:t>29</a:t>
            </a:fld>
            <a:endParaRPr lang="id-ID"/>
          </a:p>
        </p:txBody>
      </p:sp>
      <p:sp>
        <p:nvSpPr>
          <p:cNvPr id="6" name="Kotak Teks 5">
            <a:extLst>
              <a:ext uri="{FF2B5EF4-FFF2-40B4-BE49-F238E27FC236}">
                <a16:creationId xmlns:a16="http://schemas.microsoft.com/office/drawing/2014/main" id="{667D8DE6-357F-3D5B-E0D2-27EE75141E3C}"/>
              </a:ext>
            </a:extLst>
          </p:cNvPr>
          <p:cNvSpPr txBox="1"/>
          <p:nvPr/>
        </p:nvSpPr>
        <p:spPr>
          <a:xfrm>
            <a:off x="-93890" y="3114671"/>
            <a:ext cx="11846379" cy="335476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dataset=pd.read_csv(‘/content/drive/MyDrive/KuliahUNSIA/Semester5/MachineLearning/Pertemuan16/Tugas2/Grocery_Store_Dataset.csv’, header = None),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membaca file ‘data.csv’ yang ada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 =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mendefinisikan sebuah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sebagai daftar kosong dalam bahasa Python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.”Daftar”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dalam Python adalah tipe data yang digunakan untuk menyimpan sekumpulan elemen atau nilai, dan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representasi dari daftar kosong.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 i in range(0, 7501)</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adalah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loop for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akan berjalan dari 0 hingga 7500 (7501 tidak akan diikutsertakan). Angka 7501 mungkin merupakan jumlah baris dalam dataset yang diinginkan untuk diproses.</a:t>
            </a:r>
          </a:p>
          <a:p>
            <a:pPr marL="538163"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transactions.append(...)</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 adalah fungsi untuk menambahkan data ke dalam daftar transactions. Baris kode ini akan dijalankan pada setiap iterasi loop, sehingga data akan ditambahkan ke daftar transactions dalam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30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C51901-1757-B38D-3719-E0B753D4F221}"/>
              </a:ext>
            </a:extLst>
          </p:cNvPr>
          <p:cNvSpPr txBox="1"/>
          <p:nvPr/>
        </p:nvSpPr>
        <p:spPr>
          <a:xfrm>
            <a:off x="5171055" y="1034122"/>
            <a:ext cx="1849890" cy="646331"/>
          </a:xfrm>
          <a:prstGeom prst="rect">
            <a:avLst/>
          </a:prstGeom>
          <a:noFill/>
        </p:spPr>
        <p:txBody>
          <a:bodyPr wrap="square">
            <a:spAutoFit/>
          </a:bodyPr>
          <a:lstStyle/>
          <a:p>
            <a:pPr marL="301625" algn="ctr">
              <a:tabLst>
                <a:tab pos="4772025" algn="l"/>
              </a:tabLst>
            </a:pPr>
            <a:r>
              <a:rPr lang="id-ID" kern="100">
                <a:effectLst/>
                <a:latin typeface="Times New Roman" panose="02020603050405020304" pitchFamily="18" charset="0"/>
                <a:ea typeface="Calibri" panose="020F0502020204030204" pitchFamily="34" charset="0"/>
                <a:cs typeface="Times New Roman" panose="02020603050405020304" pitchFamily="18" charset="0"/>
              </a:rPr>
              <a:t>Daftar Isi</a:t>
            </a:r>
          </a:p>
          <a:p>
            <a:pPr marL="301625" algn="ctr">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67489A82-5339-EDA9-39A9-01B06FBDA5CC}"/>
              </a:ext>
            </a:extLst>
          </p:cNvPr>
          <p:cNvSpPr txBox="1"/>
          <p:nvPr/>
        </p:nvSpPr>
        <p:spPr>
          <a:xfrm>
            <a:off x="1283833" y="1665771"/>
            <a:ext cx="8929688" cy="4532266"/>
          </a:xfrm>
          <a:prstGeom prst="rect">
            <a:avLst/>
          </a:prstGeom>
          <a:noFill/>
        </p:spPr>
        <p:txBody>
          <a:bodyPr wrap="square">
            <a:spAutoFit/>
          </a:bodyPr>
          <a:lstStyle/>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Kata Pengantar..................................................................................................</a:t>
            </a:r>
            <a:r>
              <a:rPr lang="en-US" sz="1800" kern="100">
                <a:effectLst/>
                <a:latin typeface="Times New Roman" panose="02020603050405020304" pitchFamily="18" charset="0"/>
                <a:ea typeface="Calibri" panose="020F0502020204030204" pitchFamily="34" charset="0"/>
                <a:cs typeface="Arial" panose="020B0604020202020204" pitchFamily="34" charset="0"/>
              </a:rPr>
              <a:t>2</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Daftar Isi..........................................................................................................</a:t>
            </a:r>
            <a:r>
              <a:rPr lang="en-US" sz="1800" kern="100">
                <a:effectLst/>
                <a:latin typeface="Times New Roman" panose="02020603050405020304" pitchFamily="18" charset="0"/>
                <a:ea typeface="Calibri" panose="020F0502020204030204" pitchFamily="34" charset="0"/>
                <a:cs typeface="Arial" panose="020B0604020202020204" pitchFamily="34" charset="0"/>
              </a:rPr>
              <a:t>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BAB </a:t>
            </a:r>
            <a:r>
              <a:rPr lang="en-US" sz="1800" kern="100">
                <a:effectLst/>
                <a:latin typeface="Times New Roman" panose="02020603050405020304" pitchFamily="18" charset="0"/>
                <a:ea typeface="Calibri" panose="020F0502020204030204" pitchFamily="34" charset="0"/>
                <a:cs typeface="Arial" panose="020B0604020202020204" pitchFamily="34" charset="0"/>
              </a:rPr>
              <a:t>I</a:t>
            </a:r>
            <a:r>
              <a:rPr lang="id-ID" sz="1800" kern="100">
                <a:effectLst/>
                <a:latin typeface="Times New Roman" panose="02020603050405020304" pitchFamily="18" charset="0"/>
                <a:ea typeface="Calibri" panose="020F0502020204030204" pitchFamily="34" charset="0"/>
                <a:cs typeface="Arial" panose="020B0604020202020204" pitchFamily="34" charset="0"/>
              </a:rPr>
              <a:t> PENDAHULUAN................................................................................</a:t>
            </a:r>
            <a:r>
              <a:rPr lang="en-US" sz="1800" kern="100">
                <a:effectLst/>
                <a:latin typeface="Times New Roman" panose="02020603050405020304" pitchFamily="18" charset="0"/>
                <a:ea typeface="Calibri" panose="020F0502020204030204" pitchFamily="34" charset="0"/>
                <a:cs typeface="Arial" panose="020B0604020202020204" pitchFamily="34" charset="0"/>
              </a:rPr>
              <a:t>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 TINJAUAN PUSTAKA……………………………………………..7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III HASIL PEMBAHASAN……………………………………………9</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IV PENUTUP………………………………………………………….43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UCAPAN TERIMA KASIH…………………………………………………46</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DAFTAR PUSTAKA………………………………………………………...</a:t>
            </a:r>
            <a:r>
              <a:rPr lang="en-US" kern="100">
                <a:latin typeface="Times New Roman" panose="02020603050405020304" pitchFamily="18" charset="0"/>
                <a:ea typeface="Calibri" panose="020F0502020204030204" pitchFamily="34" charset="0"/>
                <a:cs typeface="Arial" panose="020B0604020202020204" pitchFamily="34" charset="0"/>
              </a:rPr>
              <a:t>47</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Biodata Penulis………………………………………………………………48</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Link File………………………………………………………………………………..</a:t>
            </a:r>
            <a:r>
              <a:rPr lang="en-US" sz="1600" kern="100">
                <a:latin typeface="Times New Roman" panose="02020603050405020304" pitchFamily="18" charset="0"/>
                <a:ea typeface="Calibri" panose="020F0502020204030204" pitchFamily="34" charset="0"/>
                <a:cs typeface="Arial" panose="020B0604020202020204" pitchFamily="34" charset="0"/>
              </a:rPr>
              <a:t>49</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Tabel Nilai……………………………………………………………………………...50</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C7F2727-867A-E546-AD0B-BB91CC7AF259}"/>
              </a:ext>
            </a:extLst>
          </p:cNvPr>
          <p:cNvSpPr>
            <a:spLocks noGrp="1"/>
          </p:cNvSpPr>
          <p:nvPr>
            <p:ph type="sldNum" sz="quarter" idx="12"/>
          </p:nvPr>
        </p:nvSpPr>
        <p:spPr/>
        <p:txBody>
          <a:bodyPr/>
          <a:lstStyle/>
          <a:p>
            <a:fld id="{BC747D3B-175B-4D47-82BD-C88F3EB3FA46}" type="slidenum">
              <a:rPr lang="id-ID" smtClean="0"/>
              <a:t>3</a:t>
            </a:fld>
            <a:endParaRPr lang="id-ID"/>
          </a:p>
        </p:txBody>
      </p:sp>
    </p:spTree>
    <p:extLst>
      <p:ext uri="{BB962C8B-B14F-4D97-AF65-F5344CB8AC3E}">
        <p14:creationId xmlns:p14="http://schemas.microsoft.com/office/powerpoint/2010/main" val="23589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8"/>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9034961D-6A55-1151-6F0C-8C62AE11CB9C}"/>
              </a:ext>
            </a:extLst>
          </p:cNvPr>
          <p:cNvSpPr>
            <a:spLocks noGrp="1"/>
          </p:cNvSpPr>
          <p:nvPr>
            <p:ph type="sldNum" sz="quarter" idx="12"/>
          </p:nvPr>
        </p:nvSpPr>
        <p:spPr/>
        <p:txBody>
          <a:bodyPr/>
          <a:lstStyle/>
          <a:p>
            <a:fld id="{BC747D3B-175B-4D47-82BD-C88F3EB3FA46}" type="slidenum">
              <a:rPr lang="id-ID" smtClean="0"/>
              <a:t>30</a:t>
            </a:fld>
            <a:endParaRPr lang="id-ID"/>
          </a:p>
        </p:txBody>
      </p:sp>
      <p:sp>
        <p:nvSpPr>
          <p:cNvPr id="8" name="Kotak Teks 7">
            <a:extLst>
              <a:ext uri="{FF2B5EF4-FFF2-40B4-BE49-F238E27FC236}">
                <a16:creationId xmlns:a16="http://schemas.microsoft.com/office/drawing/2014/main" id="{9A1E8E06-368A-C573-4607-7D69D6A79CC9}"/>
              </a:ext>
            </a:extLst>
          </p:cNvPr>
          <p:cNvSpPr txBox="1"/>
          <p:nvPr/>
        </p:nvSpPr>
        <p:spPr>
          <a:xfrm>
            <a:off x="0" y="882244"/>
            <a:ext cx="11691257" cy="2585323"/>
          </a:xfrm>
          <a:prstGeom prst="rect">
            <a:avLst/>
          </a:prstGeom>
          <a:noFill/>
        </p:spPr>
        <p:txBody>
          <a:bodyPr wrap="square">
            <a:spAutoFit/>
          </a:bodyPr>
          <a:lstStyle/>
          <a:p>
            <a:pPr marL="628650"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[str(dataset.values[i,j]) for j in range(0, 20)]</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Bagian ini adalah list comprehension, yang berarti akan menghasilkan daftar baru berdasarkan ekspresi yang diberikan. Di sini, kita sedang membuat daftar dengan melakukan iterasi melalui kolom-kolom (diasumsikan 20 kolom) dalam dataset pada baris ke-</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Fungsi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mengkonversi nilai menjadi string, karena item dalam daftar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biasanya perlu berupa string (seperti dalam implementasi algoritma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Jadi , tujuan dari kode tersebut adalah untuk mengambil nilai dari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pada setiap baris dan mengubahnya menjadi bentuk daftar yang kemudian ditambahkan ke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Hal ini akan berguna ketika Anda ingin menggunakan dataset ini sebagai input untuk analisis asosiasi data menggunakan algoritma seperti Apriori.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A855360F-329B-434E-9C24-69F7492EA0A2}"/>
              </a:ext>
            </a:extLst>
          </p:cNvPr>
          <p:cNvSpPr txBox="1"/>
          <p:nvPr/>
        </p:nvSpPr>
        <p:spPr>
          <a:xfrm>
            <a:off x="157163" y="3334754"/>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3.16.5 Melihat Isi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974001DE-3360-520A-9670-58BE4B4075CC}"/>
              </a:ext>
            </a:extLst>
          </p:cNvPr>
          <p:cNvSpPr txBox="1"/>
          <p:nvPr/>
        </p:nvSpPr>
        <p:spPr>
          <a:xfrm>
            <a:off x="157163" y="4280308"/>
            <a:ext cx="11492933" cy="2246769"/>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1                    2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Item(s)               Item 1               Item 2            Item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4         citrus fruit  semi-finished bread         margarine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3       tropical fruit               yogurt            coffee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1           whole milk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4            pip fruit               yogurt      cream cheese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17              sausage              chicken              beef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1    cooking chocolate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10              chicken         citrus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Kotak Teks 15">
            <a:extLst>
              <a:ext uri="{FF2B5EF4-FFF2-40B4-BE49-F238E27FC236}">
                <a16:creationId xmlns:a16="http://schemas.microsoft.com/office/drawing/2014/main" id="{8009A92F-4584-B3EF-515D-21CE7D016AD1}"/>
              </a:ext>
            </a:extLst>
          </p:cNvPr>
          <p:cNvSpPr txBox="1"/>
          <p:nvPr/>
        </p:nvSpPr>
        <p:spPr>
          <a:xfrm>
            <a:off x="157163" y="3869913"/>
            <a:ext cx="6095170" cy="287579"/>
          </a:xfrm>
          <a:prstGeom prst="rect">
            <a:avLst/>
          </a:prstGeom>
          <a:noFill/>
        </p:spPr>
        <p:txBody>
          <a:bodyPr wrap="square">
            <a:spAutoFit/>
          </a:bodyPr>
          <a:lstStyle/>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300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F2511D3-42F2-F4C1-99BB-DF3CB732293F}"/>
              </a:ext>
            </a:extLst>
          </p:cNvPr>
          <p:cNvSpPr txBox="1"/>
          <p:nvPr/>
        </p:nvSpPr>
        <p:spPr>
          <a:xfrm>
            <a:off x="173488" y="948839"/>
            <a:ext cx="11470201" cy="5478423"/>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4  semi-finished bread        bottled water              soda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5              chicken       tropical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4              5               6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 4         Item 5          Item 6           Item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ready soups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meat spreads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hamburger meat   citrus fruit          grapes  root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butter         yogurt  frozen dessert    domestic eggs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bottled beer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vinegar  shopping bags             NaN              NaN   </a:t>
            </a:r>
            <a:endParaRPr lang="en-US"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8       9   ...       23       24       25       26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0         Item 8  Item 9  ...  Item 23  Item 24  Item 25  Item 26  Item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1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2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3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4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4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3294AC2D-D904-0F55-0444-3C15374D9F79}"/>
              </a:ext>
            </a:extLst>
          </p:cNvPr>
          <p:cNvSpPr>
            <a:spLocks noGrp="1"/>
          </p:cNvSpPr>
          <p:nvPr>
            <p:ph type="sldNum" sz="quarter" idx="12"/>
          </p:nvPr>
        </p:nvSpPr>
        <p:spPr/>
        <p:txBody>
          <a:bodyPr/>
          <a:lstStyle/>
          <a:p>
            <a:fld id="{BC747D3B-175B-4D47-82BD-C88F3EB3FA46}" type="slidenum">
              <a:rPr lang="id-ID" smtClean="0"/>
              <a:t>31</a:t>
            </a:fld>
            <a:endParaRPr lang="id-ID"/>
          </a:p>
        </p:txBody>
      </p:sp>
      <p:sp>
        <p:nvSpPr>
          <p:cNvPr id="2" name="Kotak Teks 1">
            <a:extLst>
              <a:ext uri="{FF2B5EF4-FFF2-40B4-BE49-F238E27FC236}">
                <a16:creationId xmlns:a16="http://schemas.microsoft.com/office/drawing/2014/main" id="{FB8668EF-A0C0-5E60-713F-4505FDBE8855}"/>
              </a:ext>
            </a:extLst>
          </p:cNvPr>
          <p:cNvSpPr txBox="1"/>
          <p:nvPr/>
        </p:nvSpPr>
        <p:spPr>
          <a:xfrm>
            <a:off x="1512774" y="7043849"/>
            <a:ext cx="11795352" cy="523220"/>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     ...  ...      ...      ...      ...      ...      ...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3034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Tampungan Nomor Slide 6">
            <a:extLst>
              <a:ext uri="{FF2B5EF4-FFF2-40B4-BE49-F238E27FC236}">
                <a16:creationId xmlns:a16="http://schemas.microsoft.com/office/drawing/2014/main" id="{E268BB4B-1585-E2FC-F5B4-68526FF02DC4}"/>
              </a:ext>
            </a:extLst>
          </p:cNvPr>
          <p:cNvSpPr>
            <a:spLocks noGrp="1"/>
          </p:cNvSpPr>
          <p:nvPr>
            <p:ph type="sldNum" sz="quarter" idx="12"/>
          </p:nvPr>
        </p:nvSpPr>
        <p:spPr/>
        <p:txBody>
          <a:bodyPr/>
          <a:lstStyle/>
          <a:p>
            <a:fld id="{BC747D3B-175B-4D47-82BD-C88F3EB3FA46}" type="slidenum">
              <a:rPr lang="id-ID" smtClean="0"/>
              <a:t>32</a:t>
            </a:fld>
            <a:endParaRPr lang="id-ID"/>
          </a:p>
        </p:txBody>
      </p:sp>
      <p:sp>
        <p:nvSpPr>
          <p:cNvPr id="6" name="Kotak Teks 5">
            <a:extLst>
              <a:ext uri="{FF2B5EF4-FFF2-40B4-BE49-F238E27FC236}">
                <a16:creationId xmlns:a16="http://schemas.microsoft.com/office/drawing/2014/main" id="{88A45588-4187-D45B-BC46-0FDC12431684}"/>
              </a:ext>
            </a:extLst>
          </p:cNvPr>
          <p:cNvSpPr txBox="1"/>
          <p:nvPr/>
        </p:nvSpPr>
        <p:spPr>
          <a:xfrm>
            <a:off x="228601" y="894522"/>
            <a:ext cx="11353800" cy="4401205"/>
          </a:xfrm>
          <a:prstGeom prst="rect">
            <a:avLst/>
          </a:prstGeom>
          <a:noFill/>
        </p:spPr>
        <p:txBody>
          <a:bodyPr wrap="square">
            <a:spAutoFit/>
          </a:bodyPr>
          <a:lstStyle/>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whole milk  butter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rolls/buns     rum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28       29       30       31       32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0     Item 28  Item 29  Item 30  Item 31  Item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      ...      ...      ...      ...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[9836 rows x 33 columns]</a:t>
            </a:r>
            <a:endParaRPr lang="id-ID" sz="1400"/>
          </a:p>
        </p:txBody>
      </p:sp>
      <p:sp>
        <p:nvSpPr>
          <p:cNvPr id="9" name="Kotak Teks 8">
            <a:extLst>
              <a:ext uri="{FF2B5EF4-FFF2-40B4-BE49-F238E27FC236}">
                <a16:creationId xmlns:a16="http://schemas.microsoft.com/office/drawing/2014/main" id="{298DC275-FB79-2DDB-9616-3369AFD2435A}"/>
              </a:ext>
            </a:extLst>
          </p:cNvPr>
          <p:cNvSpPr txBox="1"/>
          <p:nvPr/>
        </p:nvSpPr>
        <p:spPr>
          <a:xfrm>
            <a:off x="114300" y="5314931"/>
            <a:ext cx="11582401" cy="923330"/>
          </a:xfrm>
          <a:prstGeom prst="rect">
            <a:avLst/>
          </a:prstGeom>
          <a:noFill/>
        </p:spPr>
        <p:txBody>
          <a:bodyPr wrap="square">
            <a:spAutoFit/>
          </a:bodyPr>
          <a:lstStyle/>
          <a:p>
            <a:pPr marL="538163" indent="-179388"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Perintah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 (dataset)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mencetak isi dari variabel ‘dataset’ ke output konsol atau layer. Saat dijalankan, perintah ini akan menampilkan isi dari objek yang disimpan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layar.</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828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010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30"/>
            <a:ext cx="12192000" cy="347870"/>
          </a:xfrm>
          <a:prstGeom prst="rect">
            <a:avLst/>
          </a:prstGeom>
        </p:spPr>
      </p:pic>
      <p:sp>
        <p:nvSpPr>
          <p:cNvPr id="4" name="Kotak Teks 3">
            <a:extLst>
              <a:ext uri="{FF2B5EF4-FFF2-40B4-BE49-F238E27FC236}">
                <a16:creationId xmlns:a16="http://schemas.microsoft.com/office/drawing/2014/main" id="{727C2C44-DC9A-DFA1-5B4A-2C9A1635CEAD}"/>
              </a:ext>
            </a:extLst>
          </p:cNvPr>
          <p:cNvSpPr txBox="1"/>
          <p:nvPr/>
        </p:nvSpPr>
        <p:spPr>
          <a:xfrm>
            <a:off x="-3" y="576853"/>
            <a:ext cx="11797393" cy="2369880"/>
          </a:xfrm>
          <a:prstGeom prst="rect">
            <a:avLst/>
          </a:prstGeom>
          <a:noFill/>
        </p:spPr>
        <p:txBody>
          <a:bodyPr wrap="square">
            <a:spAutoFit/>
          </a:bodyPr>
          <a:lstStyle/>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3.16.6 Menampilkan Sebanyak 5 Data Teratas</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melihat dan menampilkan lima data teratas,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 dataset = pd.read_csv</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p>
            <a:r>
              <a:rPr lang="en-US"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df.head(5)</a:t>
            </a:r>
            <a:endParaRPr lang="id-ID" sz="1600" kern="100">
              <a:solidFill>
                <a:schemeClr val="accent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6F2EFA4-095C-6AB8-4111-C01380AE7BDC}"/>
              </a:ext>
            </a:extLst>
          </p:cNvPr>
          <p:cNvSpPr>
            <a:spLocks noGrp="1"/>
          </p:cNvSpPr>
          <p:nvPr>
            <p:ph type="sldNum" sz="quarter" idx="12"/>
          </p:nvPr>
        </p:nvSpPr>
        <p:spPr/>
        <p:txBody>
          <a:bodyPr/>
          <a:lstStyle/>
          <a:p>
            <a:fld id="{BC747D3B-175B-4D47-82BD-C88F3EB3FA46}" type="slidenum">
              <a:rPr lang="id-ID" smtClean="0"/>
              <a:t>33</a:t>
            </a:fld>
            <a:endParaRPr lang="id-ID"/>
          </a:p>
        </p:txBody>
      </p:sp>
      <p:sp>
        <p:nvSpPr>
          <p:cNvPr id="10" name="Kotak Teks 9">
            <a:extLst>
              <a:ext uri="{FF2B5EF4-FFF2-40B4-BE49-F238E27FC236}">
                <a16:creationId xmlns:a16="http://schemas.microsoft.com/office/drawing/2014/main" id="{91942231-C930-4CE9-E479-BDFE640A03EC}"/>
              </a:ext>
            </a:extLst>
          </p:cNvPr>
          <p:cNvSpPr txBox="1"/>
          <p:nvPr/>
        </p:nvSpPr>
        <p:spPr>
          <a:xfrm>
            <a:off x="0" y="2791364"/>
            <a:ext cx="11797392" cy="2079224"/>
          </a:xfrm>
          <a:prstGeom prst="rect">
            <a:avLst/>
          </a:prstGeom>
          <a:noFill/>
        </p:spPr>
        <p:txBody>
          <a:bodyPr wrap="square">
            <a:spAutoFit/>
          </a:bodyPr>
          <a:lstStyle/>
          <a:p>
            <a:pPr marL="449263" indent="-179388"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df=dataset=pd.read_csv('/content/drive/MyDrive/KuliahUNSIA/Semester5/MachineLearning/Pertemuan16/Tugas2/Grocery_Store_Dataset.csv', header = None), </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mengubah dataset untuk divariabelkan menjadi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sehingga jika ingin melihat isi dari dataset tersebut kita tinggal mengetikkan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atau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saja.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df.head(5),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menampilkan sebanyak 5 data teratas.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046AEAF6-5254-3673-AF5C-5604F7FE8461}"/>
              </a:ext>
            </a:extLst>
          </p:cNvPr>
          <p:cNvSpPr txBox="1"/>
          <p:nvPr/>
        </p:nvSpPr>
        <p:spPr>
          <a:xfrm>
            <a:off x="1362" y="482867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3.16.7 Melihat Variabel dalam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8047A74D-A048-7414-630E-68F663E61462}"/>
              </a:ext>
            </a:extLst>
          </p:cNvPr>
          <p:cNvSpPr txBox="1"/>
          <p:nvPr/>
        </p:nvSpPr>
        <p:spPr>
          <a:xfrm>
            <a:off x="0" y="5350676"/>
            <a:ext cx="11797391" cy="869149"/>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Kita juga bisa menampilkan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dictionary keys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DataFrame dengan mengetikkan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keys</a:t>
            </a: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246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6967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0434"/>
            <a:ext cx="12192000" cy="397565"/>
          </a:xfrm>
          <a:prstGeom prst="rect">
            <a:avLst/>
          </a:prstGeom>
        </p:spPr>
      </p:pic>
      <p:sp>
        <p:nvSpPr>
          <p:cNvPr id="4" name="Kotak Teks 3">
            <a:extLst>
              <a:ext uri="{FF2B5EF4-FFF2-40B4-BE49-F238E27FC236}">
                <a16:creationId xmlns:a16="http://schemas.microsoft.com/office/drawing/2014/main" id="{B9801F70-9A13-F2F2-6C7A-4AAE0749CB49}"/>
              </a:ext>
            </a:extLst>
          </p:cNvPr>
          <p:cNvSpPr txBox="1"/>
          <p:nvPr/>
        </p:nvSpPr>
        <p:spPr>
          <a:xfrm>
            <a:off x="136780" y="973758"/>
            <a:ext cx="11633753" cy="1492716"/>
          </a:xfrm>
          <a:prstGeom prst="rect">
            <a:avLst/>
          </a:prstGeom>
          <a:noFill/>
        </p:spPr>
        <p:txBody>
          <a:bodyPr wrap="square">
            <a:spAutoFit/>
          </a:bodyPr>
          <a:lstStyle/>
          <a:p>
            <a:pPr marL="301625" algn="just">
              <a:tabLst>
                <a:tab pos="4772025" algn="l"/>
              </a:tabLst>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Int64Index([ 0, 1, 2, 3, 4, 5, 6, 7, 8, 9, 10, 11, 12, 13, 14, 15, 16, 17, 18, 19, 20, 21, 22, 23, 24, 25, 26, 27, 28, 29, 30, 31, 32], dtype='int64')</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df.keys(),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mendapatkan daftar (</a:t>
            </a:r>
            <a:r>
              <a:rPr lang="en-US" sz="1800" i="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list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semua nama kolom yang ada dalam DataFrame</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pada library pandas.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70DC7B6C-1D46-D0E3-1F90-09493525A844}"/>
              </a:ext>
            </a:extLst>
          </p:cNvPr>
          <p:cNvSpPr>
            <a:spLocks noGrp="1"/>
          </p:cNvSpPr>
          <p:nvPr>
            <p:ph type="sldNum" sz="quarter" idx="12"/>
          </p:nvPr>
        </p:nvSpPr>
        <p:spPr/>
        <p:txBody>
          <a:bodyPr/>
          <a:lstStyle/>
          <a:p>
            <a:fld id="{BC747D3B-175B-4D47-82BD-C88F3EB3FA46}" type="slidenum">
              <a:rPr lang="id-ID" smtClean="0"/>
              <a:t>34</a:t>
            </a:fld>
            <a:endParaRPr lang="id-ID"/>
          </a:p>
        </p:txBody>
      </p:sp>
      <p:sp>
        <p:nvSpPr>
          <p:cNvPr id="7" name="Kotak Teks 6">
            <a:extLst>
              <a:ext uri="{FF2B5EF4-FFF2-40B4-BE49-F238E27FC236}">
                <a16:creationId xmlns:a16="http://schemas.microsoft.com/office/drawing/2014/main" id="{ABE88B13-1CCF-FBF1-4402-56D71D95E5B5}"/>
              </a:ext>
            </a:extLst>
          </p:cNvPr>
          <p:cNvSpPr txBox="1"/>
          <p:nvPr/>
        </p:nvSpPr>
        <p:spPr>
          <a:xfrm>
            <a:off x="63301" y="2404499"/>
            <a:ext cx="6094638" cy="463397"/>
          </a:xfrm>
          <a:prstGeom prst="rect">
            <a:avLst/>
          </a:prstGeom>
          <a:noFill/>
        </p:spPr>
        <p:txBody>
          <a:bodyPr wrap="square">
            <a:spAutoFit/>
          </a:bodyPr>
          <a:lstStyle/>
          <a:p>
            <a:pPr marL="301625" algn="just">
              <a:lnSpc>
                <a:spcPct val="150000"/>
              </a:lnSpc>
            </a:pPr>
            <a:r>
              <a:rPr lang="en-US" sz="1800" b="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3.16.8 Melihat Shape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11EB939-18F5-6962-8944-C53DAE1A80D2}"/>
              </a:ext>
            </a:extLst>
          </p:cNvPr>
          <p:cNvSpPr txBox="1"/>
          <p:nvPr/>
        </p:nvSpPr>
        <p:spPr>
          <a:xfrm>
            <a:off x="68389" y="2711698"/>
            <a:ext cx="11770533" cy="2575064"/>
          </a:xfrm>
          <a:prstGeom prst="rect">
            <a:avLst/>
          </a:prstGeom>
          <a:noFill/>
        </p:spPr>
        <p:txBody>
          <a:bodyPr wrap="square">
            <a:spAutoFit/>
          </a:bodyPr>
          <a:lstStyle/>
          <a:p>
            <a:pPr marL="301625" algn="just">
              <a:lnSpc>
                <a:spcPct val="150000"/>
              </a:lnSpc>
            </a:pP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Kita bisa menampilkan jumlah baris dan kolom dari dataset menggunakan kode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en-US" sz="1600" kern="100">
              <a:solidFill>
                <a:schemeClr val="accent1"/>
              </a:solidFill>
              <a:effectLst/>
              <a:latin typeface="Courier New" panose="02070309020205020404" pitchFamily="49" charset="0"/>
              <a:ea typeface="Calibri" panose="020F0502020204030204" pitchFamily="34" charset="0"/>
              <a:cs typeface="Arial" panose="020B0604020202020204" pitchFamily="34" charset="0"/>
            </a:endParaRPr>
          </a:p>
          <a:p>
            <a:pPr marL="301625" algn="just">
              <a:lnSpc>
                <a:spcPct val="150000"/>
              </a:lnSpc>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(9836, 33)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melihat berapa banyak baris dan kolom yang ada dalam data set tersebut, dengan kata lain yaitu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mendapatkan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tuple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yang berisi dimensi dari DataFrame</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 ‘df’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library pandas. Tuple ini berisi dua nilai: jumlah baris dan jumlah kolom dalam DataFrame. Di sini terlihat bahwa DataFrame memiliki 9836 baris dan 33 kolom.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76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25040"/>
            <a:ext cx="12192000" cy="332960"/>
          </a:xfrm>
          <a:prstGeom prst="rect">
            <a:avLst/>
          </a:prstGeom>
        </p:spPr>
      </p:pic>
      <p:sp>
        <p:nvSpPr>
          <p:cNvPr id="4" name="Kotak Teks 3">
            <a:extLst>
              <a:ext uri="{FF2B5EF4-FFF2-40B4-BE49-F238E27FC236}">
                <a16:creationId xmlns:a16="http://schemas.microsoft.com/office/drawing/2014/main" id="{6FAB2669-70C2-E0C6-15E0-A9CA2EEFBABA}"/>
              </a:ext>
            </a:extLst>
          </p:cNvPr>
          <p:cNvSpPr txBox="1"/>
          <p:nvPr/>
        </p:nvSpPr>
        <p:spPr>
          <a:xfrm>
            <a:off x="198692" y="894522"/>
            <a:ext cx="11562935" cy="6335068"/>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3.16.9 Training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Selanjutnya pada DataFrame perlu dilakukan pemisahan data dengan kode program sebagai berikut.</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apriori</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rules = apriori</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min_support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0.003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min_confidence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min_lift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max_length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endParaRPr lang="en-US" sz="1600" kern="10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from apyori import apriori</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mengimpor fungsi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Modul </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adalah pustaka  Python yang menyediakan implementasi algoritma Apriori untuk analisis asosiasi data.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rules = apriori(transactions=transactions, min_support=0.003)</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fungsi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apyori’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menerapkan algoritma Apriori pada dataset transaksi atau itemset yang disimpan dalam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transactions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Tujuan dari pemanggilan fungsi ini adalah untuk menemukan aturan asosiasi yang relevan berdasarkan kriteria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(dukungan) yang ditentukan.</a:t>
            </a: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3.16.10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Berikut adalah kode program python untuk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rules</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07CD0C0-A37C-05E2-B26B-3503BCB8F159}"/>
              </a:ext>
            </a:extLst>
          </p:cNvPr>
          <p:cNvSpPr>
            <a:spLocks noGrp="1"/>
          </p:cNvSpPr>
          <p:nvPr>
            <p:ph type="sldNum" sz="quarter" idx="12"/>
          </p:nvPr>
        </p:nvSpPr>
        <p:spPr/>
        <p:txBody>
          <a:bodyPr/>
          <a:lstStyle/>
          <a:p>
            <a:fld id="{BC747D3B-175B-4D47-82BD-C88F3EB3FA46}" type="slidenum">
              <a:rPr lang="id-ID" smtClean="0"/>
              <a:t>35</a:t>
            </a:fld>
            <a:endParaRPr lang="id-ID"/>
          </a:p>
        </p:txBody>
      </p:sp>
    </p:spTree>
    <p:extLst>
      <p:ext uri="{BB962C8B-B14F-4D97-AF65-F5344CB8AC3E}">
        <p14:creationId xmlns:p14="http://schemas.microsoft.com/office/powerpoint/2010/main" val="306081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3488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099"/>
            <a:ext cx="12192000" cy="377687"/>
          </a:xfrm>
          <a:prstGeom prst="rect">
            <a:avLst/>
          </a:prstGeom>
        </p:spPr>
      </p:pic>
      <p:sp>
        <p:nvSpPr>
          <p:cNvPr id="4" name="Kotak Teks 3">
            <a:extLst>
              <a:ext uri="{FF2B5EF4-FFF2-40B4-BE49-F238E27FC236}">
                <a16:creationId xmlns:a16="http://schemas.microsoft.com/office/drawing/2014/main" id="{232C8F2C-FDD5-86B2-3840-906CACCAB1B4}"/>
              </a:ext>
            </a:extLst>
          </p:cNvPr>
          <p:cNvSpPr txBox="1"/>
          <p:nvPr/>
        </p:nvSpPr>
        <p:spPr>
          <a:xfrm>
            <a:off x="0" y="946920"/>
            <a:ext cx="11743083" cy="5409430"/>
          </a:xfrm>
          <a:prstGeom prst="rect">
            <a:avLst/>
          </a:prstGeom>
          <a:noFill/>
        </p:spPr>
        <p:txBody>
          <a:bodyPr wrap="square">
            <a:spAutoFit/>
          </a:bodyPr>
          <a:lstStyle/>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 = list(rules)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mengonversi hasil aturan asosiasi yang dihasilkan oleh algoritma Apriori (yang disimpan dalam bentuk generator) menjadi list yang lebih mudah digunakan dan diakses. Ketika algoritma Apriori dijalankan, hasilnya berupa objek generator, yang merupakan struktur data yang menghasilkan nilai-nilai secara lazy, artinya nilai-nilai baru dihasilkan saat kita mengaksesnya dan tidak semua nilai dihasilkan sekaligus pada awal.</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rule in 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digunakan untuk melakukan iterasi (pengulangan) melalui setiap aturan asosiasi yang ada dalam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Setiap aturan asosiasi akan menjadi elemen dari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pada setiap iterasi, sehingga Anda dapat mengakses dan melakukan tindakan terhadap setiap aturan secara terpisah.</a:t>
            </a:r>
          </a:p>
          <a:p>
            <a:pPr marL="449263" indent="-179388" algn="just">
              <a:lnSpc>
                <a:spcPct val="150000"/>
              </a:lnSpc>
              <a:buFont typeface="Symbol" panose="05050102010706020507" pitchFamily="18" charset="2"/>
              <a:buChar char=""/>
            </a:pP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print(rule)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mencetak atau menampilkan satu aturan asosiasi (dalam bentuk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RelationRecord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 dalam output konsol atau tampilan layar. Ketika kita melakukan iterasi melalui hasil algoritma Apriori, setiap aturan asosiasi akan menjadi nilai dari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sehingga kita dapat mencetak atau menampilkan satu aturan asosiasi pada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lvl="0"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BC6702C-F9F3-B7CC-F8E2-97CDA31DED3F}"/>
              </a:ext>
            </a:extLst>
          </p:cNvPr>
          <p:cNvSpPr>
            <a:spLocks noGrp="1"/>
          </p:cNvSpPr>
          <p:nvPr>
            <p:ph type="sldNum" sz="quarter" idx="12"/>
          </p:nvPr>
        </p:nvSpPr>
        <p:spPr/>
        <p:txBody>
          <a:bodyPr/>
          <a:lstStyle/>
          <a:p>
            <a:fld id="{BC747D3B-175B-4D47-82BD-C88F3EB3FA46}" type="slidenum">
              <a:rPr lang="id-ID" smtClean="0"/>
              <a:t>36</a:t>
            </a:fld>
            <a:endParaRPr lang="id-ID"/>
          </a:p>
        </p:txBody>
      </p:sp>
    </p:spTree>
    <p:extLst>
      <p:ext uri="{BB962C8B-B14F-4D97-AF65-F5344CB8AC3E}">
        <p14:creationId xmlns:p14="http://schemas.microsoft.com/office/powerpoint/2010/main" val="412173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35E7F32-F671-1037-FB2C-F492E76E6902}"/>
              </a:ext>
            </a:extLst>
          </p:cNvPr>
          <p:cNvSpPr txBox="1"/>
          <p:nvPr/>
        </p:nvSpPr>
        <p:spPr>
          <a:xfrm>
            <a:off x="64604" y="894522"/>
            <a:ext cx="11648661" cy="591726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3.16.11 Merubah Dataset Ke Dalam Bentuk Kolom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Untuk merubah dataset ke dalam bentuk kolom,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inspect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esults</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lhs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rhs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supports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lifts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zip</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supports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lifts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pd.DataFrame(inspect(results)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'Left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'Right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'Support'</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'Confidence'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'Lift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Fungsi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inspect(results)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merupakan sebuah fungsi yang digunakan untuk memeriksa dan mengeksplorasi hasil dari analisis aturan asosiasi yang dihasilkan oleh algoritma Apriori. Fungsi ini membantu Anda dalam melakukan tugas-tugas tertentu terhadap hasil aturan asosiasi yang berguna untuk analisis lebih lanjut atau pemahaman pola asosiasi dalam dataset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lhs = [tuple(result[2][0][0])[0]</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result in 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itu digunakan untuk mendapatkan item di sebelah kiri (left-hand side) dari setiap aturan asosiasi yang ada dalam hasil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Aturan asosiasi terdiri dari itemset X -&gt; Y, di mana X adalah left-hand side dan Y adalah right-hand side dari aturan tersebut.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Jadi</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lhs</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akan berisi daftar item di sebelah kiri dari setiap aturan asosiasi dalam</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result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09E2B10-79F3-2E00-7EEF-D63492361A2A}"/>
              </a:ext>
            </a:extLst>
          </p:cNvPr>
          <p:cNvSpPr>
            <a:spLocks noGrp="1"/>
          </p:cNvSpPr>
          <p:nvPr>
            <p:ph type="sldNum" sz="quarter" idx="12"/>
          </p:nvPr>
        </p:nvSpPr>
        <p:spPr/>
        <p:txBody>
          <a:bodyPr/>
          <a:lstStyle/>
          <a:p>
            <a:fld id="{BC747D3B-175B-4D47-82BD-C88F3EB3FA46}" type="slidenum">
              <a:rPr lang="id-ID" smtClean="0"/>
              <a:t>37</a:t>
            </a:fld>
            <a:endParaRPr lang="id-ID"/>
          </a:p>
        </p:txBody>
      </p:sp>
    </p:spTree>
    <p:extLst>
      <p:ext uri="{BB962C8B-B14F-4D97-AF65-F5344CB8AC3E}">
        <p14:creationId xmlns:p14="http://schemas.microsoft.com/office/powerpoint/2010/main" val="115097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2F6C569-361D-9B3C-CD27-35C3D38DADA1}"/>
              </a:ext>
            </a:extLst>
          </p:cNvPr>
          <p:cNvSpPr txBox="1"/>
          <p:nvPr/>
        </p:nvSpPr>
        <p:spPr>
          <a:xfrm>
            <a:off x="0" y="945157"/>
            <a:ext cx="12135678" cy="576568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3.16.12 Melihat Hasil</a:t>
            </a: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DataFrame)</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Left Hand Side         Right Hand Side	 Support	       Confidence	 Lift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0	          10 	         fruit/vegetable juice    0.006133        0.251366	3.465988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	          10	         margarine	               0.005466	       0.224044	3.734560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	          10	         root vegetables            0.008132	       0.333333	3.016084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	          11	         domestic eggs              0.003866	       0.218045	3.379249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4	          11	         margarine	               0.003866	       0.218045	3.634570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5	          12	         domestic eggs               0.003466	       0.276596	4.286663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6	          12	         fruit/vegetable juice    0.003200	       0.255319	3.520494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7	          12	         other vegetables           0.007599	       0.606383	3.156474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8	          12	         pip fruit	                0.003333	       0.265957	3.445504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141D0D0-6BD7-3E68-FB6D-76AD12A989EE}"/>
              </a:ext>
            </a:extLst>
          </p:cNvPr>
          <p:cNvSpPr>
            <a:spLocks noGrp="1"/>
          </p:cNvSpPr>
          <p:nvPr>
            <p:ph type="sldNum" sz="quarter" idx="12"/>
          </p:nvPr>
        </p:nvSpPr>
        <p:spPr/>
        <p:txBody>
          <a:bodyPr/>
          <a:lstStyle/>
          <a:p>
            <a:fld id="{BC747D3B-175B-4D47-82BD-C88F3EB3FA46}" type="slidenum">
              <a:rPr lang="id-ID" smtClean="0"/>
              <a:t>38</a:t>
            </a:fld>
            <a:endParaRPr lang="id-ID"/>
          </a:p>
        </p:txBody>
      </p:sp>
    </p:spTree>
    <p:extLst>
      <p:ext uri="{BB962C8B-B14F-4D97-AF65-F5344CB8AC3E}">
        <p14:creationId xmlns:p14="http://schemas.microsoft.com/office/powerpoint/2010/main" val="379272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D12D69D-BE00-705E-9812-BD32B16EC206}"/>
              </a:ext>
            </a:extLst>
          </p:cNvPr>
          <p:cNvSpPr txBox="1"/>
          <p:nvPr/>
        </p:nvSpPr>
        <p:spPr>
          <a:xfrm>
            <a:off x="0" y="851305"/>
            <a:ext cx="11663571" cy="5449377"/>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9	          12	            root vegetables	   0.004399        0.351064        3.176514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10	          12	            tropical fruit	   0.004133        0.329787	 3.139256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11	          12	            whipped/sour cream    0.003333        0.265957	 3.640414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12	          13	            whipped/sour cream	   0.003066        0.377049	 5.161033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13	          13	            yogurt               	   0.003733        0.459016        3.342798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14	          14	            other vegetables	   0.004933        0.649123        3.378952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15	          14	            root vegetables	   0.003466        0.456140	 4.127272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16	          14	            yogurt	                   0.003333        0.438596	 3.194090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17  baking powder       sugar	                   0.003733        0.208955        6.269493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18  baking powder       whipped/sour cream	   0.005066        0.283582	 3.881659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19  beef	            root vegetables	   0.017598        0.346457        3.134827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20  berries	            whipped/sour cream	   0.007732        0.250000	 3.421989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21  liquor	            bottled beer	   0.004533        0.409639	 5.087250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D1B9CBF-4E5C-564A-9AE4-6B350817C168}"/>
              </a:ext>
            </a:extLst>
          </p:cNvPr>
          <p:cNvSpPr>
            <a:spLocks noGrp="1"/>
          </p:cNvSpPr>
          <p:nvPr>
            <p:ph type="sldNum" sz="quarter" idx="12"/>
          </p:nvPr>
        </p:nvSpPr>
        <p:spPr/>
        <p:txBody>
          <a:bodyPr/>
          <a:lstStyle/>
          <a:p>
            <a:fld id="{BC747D3B-175B-4D47-82BD-C88F3EB3FA46}" type="slidenum">
              <a:rPr lang="id-ID" smtClean="0"/>
              <a:t>39</a:t>
            </a:fld>
            <a:endParaRPr lang="id-ID"/>
          </a:p>
        </p:txBody>
      </p:sp>
    </p:spTree>
    <p:extLst>
      <p:ext uri="{BB962C8B-B14F-4D97-AF65-F5344CB8AC3E}">
        <p14:creationId xmlns:p14="http://schemas.microsoft.com/office/powerpoint/2010/main" val="34140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74869CE-DB30-1157-0E47-2862219D5A5C}"/>
              </a:ext>
            </a:extLst>
          </p:cNvPr>
          <p:cNvSpPr txBox="1"/>
          <p:nvPr/>
        </p:nvSpPr>
        <p:spPr>
          <a:xfrm>
            <a:off x="4628129" y="504518"/>
            <a:ext cx="293574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CFA6603-5E15-056F-8B93-8FAEA8DA8EF7}"/>
              </a:ext>
            </a:extLst>
          </p:cNvPr>
          <p:cNvSpPr txBox="1"/>
          <p:nvPr/>
        </p:nvSpPr>
        <p:spPr>
          <a:xfrm>
            <a:off x="319767" y="1399040"/>
            <a:ext cx="11552465" cy="2308324"/>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dasarnya,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menggantikan manusia dalam mengambil keputusan. Karena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tidak memiliki perasaan, maka keputusan yang akan diambil berdasarkan data yang sudah diolah, kemudian data tersebut akan diekstraksi pengetahuannya dan didapatkan hasil yang sesuai. Jadi memahami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secara umum itu sama seperti tugas manusia yang digantikan oleh machine. Jika kita  bisa memprediksikan siapa yang akan terpilih menjadi calon presiden Indonesia di tahun 2024 dengan rumus secara manual,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dapat melakukan hal tersebut. Jika manusia bisa mengklasifikasikan buah-buahan mana yang mentah dan mana yang matang,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bisa melakukan hal yang sama. Jika manusia bisa mengelompokkan dokumen berdasarkan kategori-kategori yang ada,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pun juga bisa melakukan hal yang sama.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FE1A715A-F979-8459-FE2D-031B003032DA}"/>
              </a:ext>
            </a:extLst>
          </p:cNvPr>
          <p:cNvSpPr txBox="1"/>
          <p:nvPr/>
        </p:nvSpPr>
        <p:spPr>
          <a:xfrm>
            <a:off x="319767" y="366524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 Latar Belakang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568FF782-8175-9F52-66A9-5B5EED092F41}"/>
              </a:ext>
            </a:extLst>
          </p:cNvPr>
          <p:cNvSpPr txBox="1"/>
          <p:nvPr/>
        </p:nvSpPr>
        <p:spPr>
          <a:xfrm>
            <a:off x="319767" y="4211882"/>
            <a:ext cx="11657240"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Ada suatu perusahaan yang memiliki data transaksi tahun 2010 dan tahun 2011. Data tahun 2010 itu lebih kecil penjualannya daripada data transaksi tahun 2011, sebab berisi informasi bahwa ada kenaikan penjualan dari tahun sebelumnya. Ini adalah sebatas informasi saja, karena informasi tersebut dapat dengan mudah diperoleh berdasarkan data yang dijumlahkan setiap tahun dan dibandingkan dengan tahun tahun sebelumnya.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Atau pada kasus lain, ada data transaksi dari suatu minimarket yaitu data transaksi mie instan, coklat, dan telur. Misalnya kita hanya ingin mengambil informasi, maka kita bisa dengan mudahnya melihat berapa jumlah mie instan, coklat dan telur yang terjual. Namun kita tidak bisa menemukan pola berapa persen orang yang membeli mie instan dan juga coklat, dan berapa persen orang yang membeli ketiganya sekaligus?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C8326503-9B94-ED47-5308-FFC85EE3FD3C}"/>
              </a:ext>
            </a:extLst>
          </p:cNvPr>
          <p:cNvSpPr>
            <a:spLocks noGrp="1"/>
          </p:cNvSpPr>
          <p:nvPr>
            <p:ph type="sldNum" sz="quarter" idx="12"/>
          </p:nvPr>
        </p:nvSpPr>
        <p:spPr/>
        <p:txBody>
          <a:bodyPr/>
          <a:lstStyle/>
          <a:p>
            <a:fld id="{BC747D3B-175B-4D47-82BD-C88F3EB3FA46}" type="slidenum">
              <a:rPr lang="id-ID" smtClean="0"/>
              <a:t>4</a:t>
            </a:fld>
            <a:endParaRPr lang="id-ID"/>
          </a:p>
        </p:txBody>
      </p:sp>
    </p:spTree>
    <p:extLst>
      <p:ext uri="{BB962C8B-B14F-4D97-AF65-F5344CB8AC3E}">
        <p14:creationId xmlns:p14="http://schemas.microsoft.com/office/powerpoint/2010/main" val="33947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7638165-BF68-90E8-7AA7-5E34BE22AEA5}"/>
              </a:ext>
            </a:extLst>
          </p:cNvPr>
          <p:cNvSpPr txBox="1"/>
          <p:nvPr/>
        </p:nvSpPr>
        <p:spPr>
          <a:xfrm>
            <a:off x="0" y="702822"/>
            <a:ext cx="11792778" cy="6093976"/>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22  red/blush wine        bottled beer	    0.004933        0.262411        3.258854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23  flour	             margarine	                    0.004133        0.234848        3.914663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24  flour	             sugar	                    0.005066        0.287879	  8.637515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25  flour	             whipped/sour cream	    0.004133        0.234848	  3.214596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26  mustard	             frankfurter       	    0.003066        0.230000	  3.920977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27  processed cheese     fruit/vegetable juice	    0.003466        0.218487  	  3.012636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28  grapes	             tropical fruit	    0.005999        0.326087  	  3.104033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29  processed cheese     ham	                    0.003333        0.210084	  8.207502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30  ham	             white bread	    0.005333        0.208333	  4.823174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  herbs	             root vegetables   	    0.006532        0.404959	  3.664168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32  processed cheese     white bread       	    0.004799        0.302521	  7.003735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33  rice     	             root vegetables 	    0.003200        0.406780	  3.680644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34  sliced cheese            sausage	                    0.006932        0.300578	  3.239419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35  turkey	             tropical fruit      	    0.003066        0.348485	  3.317240</a:t>
            </a: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57CB9ED3-2321-43D2-B4BD-FF5C1A53B52E}"/>
              </a:ext>
            </a:extLst>
          </p:cNvPr>
          <p:cNvSpPr>
            <a:spLocks noGrp="1"/>
          </p:cNvSpPr>
          <p:nvPr>
            <p:ph type="sldNum" sz="quarter" idx="12"/>
          </p:nvPr>
        </p:nvSpPr>
        <p:spPr/>
        <p:txBody>
          <a:bodyPr/>
          <a:lstStyle/>
          <a:p>
            <a:fld id="{BC747D3B-175B-4D47-82BD-C88F3EB3FA46}" type="slidenum">
              <a:rPr lang="id-ID" smtClean="0"/>
              <a:t>40</a:t>
            </a:fld>
            <a:endParaRPr lang="id-ID"/>
          </a:p>
        </p:txBody>
      </p:sp>
    </p:spTree>
    <p:extLst>
      <p:ext uri="{BB962C8B-B14F-4D97-AF65-F5344CB8AC3E}">
        <p14:creationId xmlns:p14="http://schemas.microsoft.com/office/powerpoint/2010/main" val="225357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343"/>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9826"/>
            <a:ext cx="12192000" cy="298174"/>
          </a:xfrm>
          <a:prstGeom prst="rect">
            <a:avLst/>
          </a:prstGeom>
        </p:spPr>
      </p:pic>
      <p:sp>
        <p:nvSpPr>
          <p:cNvPr id="4" name="Kotak Teks 3">
            <a:extLst>
              <a:ext uri="{FF2B5EF4-FFF2-40B4-BE49-F238E27FC236}">
                <a16:creationId xmlns:a16="http://schemas.microsoft.com/office/drawing/2014/main" id="{00112D31-8733-A248-A20B-E5C244350836}"/>
              </a:ext>
            </a:extLst>
          </p:cNvPr>
          <p:cNvSpPr txBox="1"/>
          <p:nvPr/>
        </p:nvSpPr>
        <p:spPr>
          <a:xfrm>
            <a:off x="0" y="827208"/>
            <a:ext cx="11764736" cy="144655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print(resultsinDataFrame)</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mencetak atau menampilkan DataFrame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dalam output konsol atau tampilan layar. Dengan menggunakan fungsi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 dapat melihat isi dari DataFrame yang telah dibuat atau hasil analisis aturan asosiasi dalam bentuk tabular.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456C5D92-BCE6-1962-7E18-820D5933031E}"/>
              </a:ext>
            </a:extLst>
          </p:cNvPr>
          <p:cNvSpPr>
            <a:spLocks noGrp="1"/>
          </p:cNvSpPr>
          <p:nvPr>
            <p:ph type="sldNum" sz="quarter" idx="12"/>
          </p:nvPr>
        </p:nvSpPr>
        <p:spPr/>
        <p:txBody>
          <a:bodyPr/>
          <a:lstStyle/>
          <a:p>
            <a:fld id="{BC747D3B-175B-4D47-82BD-C88F3EB3FA46}" type="slidenum">
              <a:rPr lang="id-ID" smtClean="0"/>
              <a:t>41</a:t>
            </a:fld>
            <a:endParaRPr lang="id-ID"/>
          </a:p>
        </p:txBody>
      </p:sp>
      <p:sp>
        <p:nvSpPr>
          <p:cNvPr id="7" name="Kotak Teks 6">
            <a:extLst>
              <a:ext uri="{FF2B5EF4-FFF2-40B4-BE49-F238E27FC236}">
                <a16:creationId xmlns:a16="http://schemas.microsoft.com/office/drawing/2014/main" id="{9FB6C6AD-D399-59A7-BB32-11D5E0669D83}"/>
              </a:ext>
            </a:extLst>
          </p:cNvPr>
          <p:cNvSpPr txBox="1"/>
          <p:nvPr/>
        </p:nvSpPr>
        <p:spPr>
          <a:xfrm>
            <a:off x="0" y="2024604"/>
            <a:ext cx="11764736" cy="4708981"/>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3.17 Kelebihan dan Kekurangan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Beberapa kelebihan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 Mudah dipahami.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Mendukung penambangan data tidak terarah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Bekerja pada catatan data panjang variabel dan perhitungan sederhana.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Pemahaman pola hubungan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dapat membantu dalam pemahaman pola hubungan antara item atau variabel dalam data. Hal ini dapat mengungkapkan hubungan yang mungkin tidak terlihat secara intuitif atau terdapat dalam data yang kompleks.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Pengambilan keputusan: Aturan asosiasi dapat digunakan untuk pengambilan keputusan yang lebih baik dalam berbagai bidang seperti pemasaran, manajemen rantai pasokan, dan rekomendasi produk. Dengan memahami hubungan antara item, organisasi atau bisnis dapat mengoptimalkan strategi mereka dan meningkatkan kinerja.</a:t>
            </a: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 Identifikasi Peluang Bisnis: Dengan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bisnis dapat mengidentifikasi peluang baru, peningkatan penjualan lintas produk, dan peluang lintas penjualan. Ini memungkinkan mereka untuk mengembangkan strategi pemasaran yang lebih efektif dan meningkatkan pendapatan.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067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531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100"/>
            <a:ext cx="12192000" cy="342900"/>
          </a:xfrm>
          <a:prstGeom prst="rect">
            <a:avLst/>
          </a:prstGeom>
        </p:spPr>
      </p:pic>
      <p:sp>
        <p:nvSpPr>
          <p:cNvPr id="4" name="Kotak Teks 3">
            <a:extLst>
              <a:ext uri="{FF2B5EF4-FFF2-40B4-BE49-F238E27FC236}">
                <a16:creationId xmlns:a16="http://schemas.microsoft.com/office/drawing/2014/main" id="{F3CBC15C-C3A8-8DED-F09C-0BEEBEA72A11}"/>
              </a:ext>
            </a:extLst>
          </p:cNvPr>
          <p:cNvSpPr txBox="1"/>
          <p:nvPr/>
        </p:nvSpPr>
        <p:spPr>
          <a:xfrm>
            <a:off x="0" y="765314"/>
            <a:ext cx="11877261" cy="584775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 Efisiensi Operasional: Dengan pemahaman yang lebih baik tentang pola pembelian pelanggan, bisnis dapat mengatur stok dan rantai pasokan dengan lebih efisien. Ini dapat mengurangi biaya operasional, menghindari kelebihan persediaan, dan memastikan ketersediaan produk yang tepat pada waktu yang tepat.</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Kekurangan Association rule learning:</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buFont typeface="+mj-lt"/>
              <a:buAutoNum type="arabicPeriod"/>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Peningkatan eksponensial dalam komputasi dengan sejumlah item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Keterbatasan pada Data Terstruktur</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umumnya bekerja lebih baik dengan data terstruktur yang memiliki atribut diskrit atau kategorik. Data yang kontinu atau memiliki atribut berkelanjutan mungkin membutuhkan pra-pemrosesan atau pendekatan lain sebelum dapat dianalisis dengan baik menggunakan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Masalah Spuriosity: Aturan asosiasi dapat menghasilkan aturan yang terlihat signifikan tetapi sebenarnya tidak bermakna atau hanya kebetulan. Ini dapat terjadi ketika terdapat hubungan yang tidak terduga dalam data yang tidak relevan secara praktis.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Masalah skala dan efisiensi: Analisis aturan asosiasi dapat menjadi sulit untuk data yang sangat besar dan kompleks. Pencarian aturan yang valid dapat memakan waktu dan membutuhkan sumber daya komputasi yang signifikan.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Tidak memberikan penjelasan Sebab-akibat: Aturan asosiasi hanya menunjukkan hubungan antara item atau variabel, tetapi tidak memberikan penjelasan sebab akibat mengapa hubungan tersebut ada. Oleh karena itu, informasi yang lebih mendalam mungkin diperlukan untuk memahami hubungan yang terungkap oleh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Penting untuk mempertimbangkan kelebihan dan kekurangan ini ketika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dan memastikan bahwa pendekatan ini sesuai dengan konteks dan tujuan analisis data yang dilakukan.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98DC9FE6-1686-802B-5B2F-ECA928E905A9}"/>
              </a:ext>
            </a:extLst>
          </p:cNvPr>
          <p:cNvSpPr>
            <a:spLocks noGrp="1"/>
          </p:cNvSpPr>
          <p:nvPr>
            <p:ph type="sldNum" sz="quarter" idx="12"/>
          </p:nvPr>
        </p:nvSpPr>
        <p:spPr/>
        <p:txBody>
          <a:bodyPr/>
          <a:lstStyle/>
          <a:p>
            <a:fld id="{BC747D3B-175B-4D47-82BD-C88F3EB3FA46}" type="slidenum">
              <a:rPr lang="id-ID" smtClean="0"/>
              <a:t>42</a:t>
            </a:fld>
            <a:endParaRPr lang="id-ID"/>
          </a:p>
        </p:txBody>
      </p:sp>
    </p:spTree>
    <p:extLst>
      <p:ext uri="{BB962C8B-B14F-4D97-AF65-F5344CB8AC3E}">
        <p14:creationId xmlns:p14="http://schemas.microsoft.com/office/powerpoint/2010/main" val="348871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FA8C5F4-2DE9-2CF1-06AD-9708640376F8}"/>
              </a:ext>
            </a:extLst>
          </p:cNvPr>
          <p:cNvSpPr txBox="1"/>
          <p:nvPr/>
        </p:nvSpPr>
        <p:spPr>
          <a:xfrm>
            <a:off x="0" y="1463078"/>
            <a:ext cx="11830050" cy="5078313"/>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Kesimpulan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Berdasarkan hasil perhitungan menggunakan python di atas dapat disimpulkan bahwa: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beef</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sapi)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berries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(buah beri)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liquor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(minuman beralkohol)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bootled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red/blushwine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merah)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bottled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margarine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(mentega),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mustard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(saus moster)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frankfurter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fruit/vegetable juice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(jus sayur/buah),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grapes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babi yang dikeringkan),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(daging babi yang dikeringkan)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white bread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(roti putih),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herbs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(tanaman herba)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vagetables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rice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(beras)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sliced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(irisan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sausage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dan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turkey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(ayam kalkun)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823B5D0-3B25-1D13-0CBF-7B4769E61EA2}"/>
              </a:ext>
            </a:extLst>
          </p:cNvPr>
          <p:cNvSpPr>
            <a:spLocks noGrp="1"/>
          </p:cNvSpPr>
          <p:nvPr>
            <p:ph type="sldNum" sz="quarter" idx="12"/>
          </p:nvPr>
        </p:nvSpPr>
        <p:spPr/>
        <p:txBody>
          <a:bodyPr/>
          <a:lstStyle/>
          <a:p>
            <a:fld id="{BC747D3B-175B-4D47-82BD-C88F3EB3FA46}" type="slidenum">
              <a:rPr lang="id-ID" smtClean="0"/>
              <a:t>43</a:t>
            </a:fld>
            <a:endParaRPr lang="id-ID"/>
          </a:p>
        </p:txBody>
      </p:sp>
      <p:sp>
        <p:nvSpPr>
          <p:cNvPr id="7" name="Kotak Teks 6">
            <a:extLst>
              <a:ext uri="{FF2B5EF4-FFF2-40B4-BE49-F238E27FC236}">
                <a16:creationId xmlns:a16="http://schemas.microsoft.com/office/drawing/2014/main" id="{8713F132-20F4-491D-78CD-0611BCB4EE90}"/>
              </a:ext>
            </a:extLst>
          </p:cNvPr>
          <p:cNvSpPr txBox="1"/>
          <p:nvPr/>
        </p:nvSpPr>
        <p:spPr>
          <a:xfrm>
            <a:off x="3048681" y="523337"/>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PENUTUP</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762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8FF370-9470-08E8-E660-4B933C71CE51}"/>
              </a:ext>
            </a:extLst>
          </p:cNvPr>
          <p:cNvSpPr txBox="1"/>
          <p:nvPr/>
        </p:nvSpPr>
        <p:spPr>
          <a:xfrm>
            <a:off x="349112" y="992595"/>
            <a:ext cx="11493776" cy="5355312"/>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4.2 </a:t>
            </a:r>
            <a:r>
              <a:rPr lang="id-ID" sz="1800" b="1" kern="100">
                <a:effectLst/>
                <a:latin typeface="Times New Roman" panose="02020603050405020304" pitchFamily="18" charset="0"/>
                <a:ea typeface="Calibri" panose="020F0502020204030204" pitchFamily="34" charset="0"/>
                <a:cs typeface="Arial" panose="020B0604020202020204" pitchFamily="34" charset="0"/>
              </a:rPr>
              <a:t>Saran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mempelajari aturan asosiasi (Algoritma Apriori) ada beberapa hal yang harus kita perhatikan, yaitu diantaranya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 Pahami Konsep Aturan Asosiasi: Mulailah dengan memahami konsep dasar aturan asosiasi, seperti support, confidence, dan lift. Ketahui bagaimana aturan asosiasi dapat membantu mengidentifikasi hubungan antara item dalam data transaksi dan bagaimana menginterpretasi hasilnya.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2. Pelajari Algoritma Apriori: Pelajari dengan baik cara kerja algoritma Apriori. Pahami bagaimana algoritma tersebut bekerja untuk menemukan aturan asosiasi dengan berbagai tingkat support dan confidence.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3. Kenali Dataset Transaksi: Pastikan Anda mengerti tentang dataset transaksi yang akan digunakan dalam analisis. Ketahui struktur data dan formatnya serta bagaimana cara mengolahnya untuk digunakan dalam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Implementasi Algoritma: Cobalah untuk mengimplementasikan algoritma Apriori secara manual dalam bahasa pemrograman yang Anda kuasai (misalnya Python). Ini akan membantu Anda memahami prosesnya dengan lebih baik dan meningkatkan pemahaman Anda tentang algoritma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5. Gunakan Library atau Package yang Tersedia: Manfaatkan library atau package yang menyediakan implementasi algoritma Apriori. Contohnya, di Python, Anda dapat menggunakan library seperti apyori atau mlxtend untuk menerapkan algoritma Apriori dengan mudah.</a:t>
            </a: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6. Eksplorasi Parameter: Eksplorasi berbagai parameter dalam algoritma Apriori seperti min_support, min_confidence, dan lainnya. Pahami bagaimana nilai-nilai parameter ini mempengaruhi hasil aturan asosiasi yang dihasilkan.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BCDF790A-5601-E2A9-D314-B48BB940156B}"/>
              </a:ext>
            </a:extLst>
          </p:cNvPr>
          <p:cNvSpPr>
            <a:spLocks noGrp="1"/>
          </p:cNvSpPr>
          <p:nvPr>
            <p:ph type="sldNum" sz="quarter" idx="12"/>
          </p:nvPr>
        </p:nvSpPr>
        <p:spPr/>
        <p:txBody>
          <a:bodyPr/>
          <a:lstStyle/>
          <a:p>
            <a:fld id="{BC747D3B-175B-4D47-82BD-C88F3EB3FA46}" type="slidenum">
              <a:rPr lang="id-ID" smtClean="0"/>
              <a:t>44</a:t>
            </a:fld>
            <a:endParaRPr lang="id-ID"/>
          </a:p>
        </p:txBody>
      </p:sp>
    </p:spTree>
    <p:extLst>
      <p:ext uri="{BB962C8B-B14F-4D97-AF65-F5344CB8AC3E}">
        <p14:creationId xmlns:p14="http://schemas.microsoft.com/office/powerpoint/2010/main" val="42101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CC0DA22-DE97-50DF-8157-2D4E8F16958C}"/>
              </a:ext>
            </a:extLst>
          </p:cNvPr>
          <p:cNvSpPr txBox="1"/>
          <p:nvPr/>
        </p:nvSpPr>
        <p:spPr>
          <a:xfrm>
            <a:off x="0" y="1026873"/>
            <a:ext cx="11743083" cy="5047536"/>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7. Analisis Hasil: Setelah mendapatkan hasil aturan asosiasi, lakukan analisis lebih lanjut terhadap hasil tersebut. Identifikasi aturan yang paling relevan dan berarti dalam konteks dataset Anda.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8. Pelajari Aturan Asosiasi Lainnya: Selain algoritma Apriori, ada juga metode lain untuk menemukan aturan asosiasi seperti FP-Growth dan Eclat. Pelajari perbedaan dan kelebihan dari setiap metode untuk memahami kapan dan bagaimana cara menggunakannya.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9. Studi Kasus: Coba terapkan algoritma Apriori pada berbagai studi kasus dan dataset yang berbeda. Dengan menghadapi berbagai masalah dan data, Anda akan mendapatkan pengalaman yang berharga dalam memahami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10. Sumber Belajar: Manfaatkan berbagai sumber belajar seperti buku, tutorial online, video, dan kursus terstruktur yang membahas aturan asosiasi dan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Ingatlah bahwa mempelajari aturan asosiasi adalah proses yang memerlukan latihan dan pemahaman mendalam tentang konsep dan algoritma yang terlibat. Dengan berlatih dan eksplorasi lebih lanjut, Anda akan menjadi lebih mahir dalam menerapkan dan memahami aturan asosiasi untuk analisis data dan penemuan pola dalam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5B566DC-C7B6-EF46-2765-EC3EB145CC48}"/>
              </a:ext>
            </a:extLst>
          </p:cNvPr>
          <p:cNvSpPr>
            <a:spLocks noGrp="1"/>
          </p:cNvSpPr>
          <p:nvPr>
            <p:ph type="sldNum" sz="quarter" idx="12"/>
          </p:nvPr>
        </p:nvSpPr>
        <p:spPr/>
        <p:txBody>
          <a:bodyPr/>
          <a:lstStyle/>
          <a:p>
            <a:fld id="{BC747D3B-175B-4D47-82BD-C88F3EB3FA46}" type="slidenum">
              <a:rPr lang="id-ID" smtClean="0"/>
              <a:t>45</a:t>
            </a:fld>
            <a:endParaRPr lang="id-ID"/>
          </a:p>
        </p:txBody>
      </p:sp>
    </p:spTree>
    <p:extLst>
      <p:ext uri="{BB962C8B-B14F-4D97-AF65-F5344CB8AC3E}">
        <p14:creationId xmlns:p14="http://schemas.microsoft.com/office/powerpoint/2010/main" val="2114731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DCC68F1F-AD73-3BC7-F906-5F85A2012A8E}"/>
              </a:ext>
            </a:extLst>
          </p:cNvPr>
          <p:cNvSpPr txBox="1"/>
          <p:nvPr/>
        </p:nvSpPr>
        <p:spPr>
          <a:xfrm>
            <a:off x="1362" y="927713"/>
            <a:ext cx="11897139" cy="5878532"/>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Terima kasih saya ucapkan kepada Bapak Syahid Abdullah, S.Si., M.Kom. yang telah memberikan pengalamannya dalam mengajarkan ilmunya kepada kami terutama dalam hal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selama semester lima ini di Universitas Siber Asia (UNSIA). Saya sangat bangga dengan cara menyampaikan materi pembelajaran baik secara sinkron maupun asinkron. Di sini kami telah mempelajari materi yang telah diajarkan dari pertemuan ke-1 yaitu mempelajari tentang Konsep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pertemuan ke-2 membahas tentang Supervised dan Unsupervised Learning, kemudian pada sesi ke-3 membahas tentang Praproses Data, pada sesi ke-4 belajar tentang Supervised Learning: Regresi Linear Sederhana, lanjut pada pertemuan ke-5 membahas tentang Supervised Learning: Naïve Bayes, kemudian pada sesi ke-6 kita belajar tentang Supervised Learning: KNN (K-Nearest Neighbor), pada pertemuan ke-7 membahas tentang Supervised Learning: SVM (Support Vector Machine), kemudian kita lanjut pada Ujuan Tengah Semester (UTS) yang diadakan pada pertemuan ke delapan. Pada pertemuan ke-9 kita lanjut ke sesi berikutnya yaitu membahas tentang Unsupervised Learning: K-Means Clustering, pada sesi berikutnya yaitu pertemuan ke-10 membahas tentang Unsupervised Learning: Hierarchical Clustering, kemudian melangkah ke sesi-11 membahas tentang Aturan asosiasi (Algoritma Apriori), pada sesi ke-12 ada Artificial Neural Network (ANN)/Jaringan Syaraf Tiruan, selanjutnya pada sesi ke-13 belajar tentang Reinforcement Learning, Principal Component Analysis (PCA) diajarkan pada sesi ke-14, dan pada pertemuan terakhir yaitu sesi ke-15 kita belajar mengenai Studi Kasus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Namun masih ada lagi pertemuan yang paling kita nanti yaitu pada sesi ke-16 kita mengadakan Ujian Akhir semester (UAS). Tidak lupa juga saya ucapkan rasa terima kasih yang banyak kepada Bapak Ikhwani Saputra, S.Kom., M.Kom. selaku dosen pembimbing dan semua teman-teman yang telah membantu dalam menyelesaikan laporan penelitian ini. Kami sangat senang dengan adanya diskusi yang diadakan pada setiap sesinya beserta praktikum-praktikum yang telah dilakukan menggunakan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semoga kita bisa bertemu kembali pada semester berikutnya.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6E22AF8B-2DFB-8729-52AE-72A86128705B}"/>
              </a:ext>
            </a:extLst>
          </p:cNvPr>
          <p:cNvSpPr>
            <a:spLocks noGrp="1"/>
          </p:cNvSpPr>
          <p:nvPr>
            <p:ph type="sldNum" sz="quarter" idx="12"/>
          </p:nvPr>
        </p:nvSpPr>
        <p:spPr/>
        <p:txBody>
          <a:bodyPr/>
          <a:lstStyle/>
          <a:p>
            <a:fld id="{BC747D3B-175B-4D47-82BD-C88F3EB3FA46}" type="slidenum">
              <a:rPr lang="id-ID" smtClean="0"/>
              <a:t>46</a:t>
            </a:fld>
            <a:endParaRPr lang="id-ID"/>
          </a:p>
        </p:txBody>
      </p:sp>
      <p:sp>
        <p:nvSpPr>
          <p:cNvPr id="7" name="Kotak Teks 6">
            <a:extLst>
              <a:ext uri="{FF2B5EF4-FFF2-40B4-BE49-F238E27FC236}">
                <a16:creationId xmlns:a16="http://schemas.microsoft.com/office/drawing/2014/main" id="{5816344F-A8DB-0E86-A58E-DCD10783B410}"/>
              </a:ext>
            </a:extLst>
          </p:cNvPr>
          <p:cNvSpPr txBox="1"/>
          <p:nvPr/>
        </p:nvSpPr>
        <p:spPr>
          <a:xfrm>
            <a:off x="2902613" y="541344"/>
            <a:ext cx="6094638" cy="463397"/>
          </a:xfrm>
          <a:prstGeom prst="rect">
            <a:avLst/>
          </a:prstGeom>
          <a:noFill/>
        </p:spPr>
        <p:txBody>
          <a:bodyPr wrap="square">
            <a:spAutoFit/>
          </a:bodyPr>
          <a:lstStyle/>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UCAPAN TERIMA KASIH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60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536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14B96082-BF6B-6FA7-727A-1130EE072FF9}"/>
              </a:ext>
            </a:extLst>
          </p:cNvPr>
          <p:cNvSpPr txBox="1"/>
          <p:nvPr/>
        </p:nvSpPr>
        <p:spPr>
          <a:xfrm>
            <a:off x="179614" y="993808"/>
            <a:ext cx="11708296" cy="5262979"/>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Syahid Abdullah, S. M. (2023, Juni 28).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Edlink UniversitasSiberAsia:</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https://api.edlink.id/api/v1.4/media/download/eyJpdiI6IlBDc0MwYkZoUm0ram40cnRRQUZrRlE9PSIsInZhbHVlIjoia1hrN0NlQUFvakM1aTFLejZNVVJ2dz09IiwibWFjIjoiZjYyZjZiZGQxODM2Yjk0MTdhMzkxMjRlMzNkM2ZiNWNiNGFiMjM3MDMyNTczZjViNzU1NDM0YzU4MDU0YzUyMSJ9</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Juni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Irwansyah Saputra, D. A. (2021).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 Untuk Pemula.</a:t>
            </a:r>
            <a:r>
              <a:rPr lang="en-US" sz="1800" kern="100">
                <a:effectLst/>
                <a:latin typeface="Times New Roman" panose="02020603050405020304" pitchFamily="18" charset="0"/>
                <a:ea typeface="Calibri" panose="020F0502020204030204" pitchFamily="34" charset="0"/>
                <a:cs typeface="Arial" panose="020B0604020202020204" pitchFamily="34" charset="0"/>
              </a:rPr>
              <a:t> Bandung: Informatika.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Nasrullah, I. (2019, Juli 16).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Groceries Market Basket Dataset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kaggle: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Trivusi. (2022, September 17).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Algoritma Apriori: Pengertian, Cara Kerja, Kelebihan, dan Kekurangannya</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Trivusi: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https://www.trivusi.web.id/2022/08/algoritma-apriori.html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Ilmu Skripsi. (2016, Juni 30).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ilmuskripsi.com: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https://www.ilmuskripsi.com/2016/06/association-rules.html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23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EC54654C-059D-1A59-9F40-B5A18538911A}"/>
              </a:ext>
            </a:extLst>
          </p:cNvPr>
          <p:cNvSpPr>
            <a:spLocks noGrp="1"/>
          </p:cNvSpPr>
          <p:nvPr>
            <p:ph type="sldNum" sz="quarter" idx="12"/>
          </p:nvPr>
        </p:nvSpPr>
        <p:spPr/>
        <p:txBody>
          <a:bodyPr/>
          <a:lstStyle/>
          <a:p>
            <a:fld id="{BC747D3B-175B-4D47-82BD-C88F3EB3FA46}" type="slidenum">
              <a:rPr lang="id-ID" smtClean="0"/>
              <a:t>47</a:t>
            </a:fld>
            <a:endParaRPr lang="id-ID"/>
          </a:p>
        </p:txBody>
      </p:sp>
    </p:spTree>
    <p:extLst>
      <p:ext uri="{BB962C8B-B14F-4D97-AF65-F5344CB8AC3E}">
        <p14:creationId xmlns:p14="http://schemas.microsoft.com/office/powerpoint/2010/main" val="164662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AF41FF8-B1FD-05E9-84B2-67A18811E524}"/>
              </a:ext>
            </a:extLst>
          </p:cNvPr>
          <p:cNvSpPr txBox="1"/>
          <p:nvPr/>
        </p:nvSpPr>
        <p:spPr>
          <a:xfrm>
            <a:off x="-4851" y="2664976"/>
            <a:ext cx="11842474" cy="4108817"/>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Hendro Gunawan, lahir di Jakarta, pada tanggal 1 Januari 1981. Menyelesaikan pendidikan Taman Kanak-Kanak (TK) dan Sekolah Dasar (SD) di Desa Sumber Sari Kecamatan Sine Kabupaten Ngawi Jawa Timur, kemudian Sekolah Menengah Pertama (SMP), dan Sekolah Menengah Atas (SMA) di kabupaten Muara Enim Provinsi Sumatra Selatan. Saat ini sedang menempuh pendidikan S1 jurusan PJJ Informatika di Universitas Siber Asia (UNSIA) Jakarta. Selain sebagai mahasiswa, penulis juga aktif sebagai karyawan di PT Indospring Tbk. Penulis juga menyukai bahasa pemrograman PHP, Java, Lua, dan Python. Dengan membaca makalah ini penulis berharap dapat menambah pengetahuan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skill</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bidang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terutama mengenai Aturan Assosiasi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Penulis dapat dihubungi melalui:</a:t>
            </a:r>
          </a:p>
          <a:p>
            <a:pPr marL="301625"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Telp          : 081259640815</a:t>
            </a: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Email       :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hendro.gnwn@gmail.com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hendro.gnwn@outlook.com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hendro.gnwn@ymail.com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FB8E9EF2-E532-824A-6270-612FB7279819}"/>
              </a:ext>
            </a:extLst>
          </p:cNvPr>
          <p:cNvSpPr>
            <a:spLocks noGrp="1"/>
          </p:cNvSpPr>
          <p:nvPr>
            <p:ph type="sldNum" sz="quarter" idx="12"/>
          </p:nvPr>
        </p:nvSpPr>
        <p:spPr/>
        <p:txBody>
          <a:bodyPr/>
          <a:lstStyle/>
          <a:p>
            <a:fld id="{BC747D3B-175B-4D47-82BD-C88F3EB3FA46}" type="slidenum">
              <a:rPr lang="id-ID" smtClean="0"/>
              <a:t>48</a:t>
            </a:fld>
            <a:endParaRPr lang="id-ID"/>
          </a:p>
        </p:txBody>
      </p:sp>
      <p:sp>
        <p:nvSpPr>
          <p:cNvPr id="7" name="Kotak Teks 6">
            <a:extLst>
              <a:ext uri="{FF2B5EF4-FFF2-40B4-BE49-F238E27FC236}">
                <a16:creationId xmlns:a16="http://schemas.microsoft.com/office/drawing/2014/main" id="{DDA687E7-825C-6AB9-0F07-9E08F568E9A4}"/>
              </a:ext>
            </a:extLst>
          </p:cNvPr>
          <p:cNvSpPr txBox="1"/>
          <p:nvPr/>
        </p:nvSpPr>
        <p:spPr>
          <a:xfrm>
            <a:off x="2869067" y="604013"/>
            <a:ext cx="6094638" cy="646331"/>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Biodata Penulis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7BC53EDC-41F0-92DF-5DC2-4144F93DBC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2425" y="927179"/>
            <a:ext cx="1327150" cy="1654175"/>
          </a:xfrm>
          <a:prstGeom prst="rect">
            <a:avLst/>
          </a:prstGeom>
        </p:spPr>
      </p:pic>
    </p:spTree>
    <p:extLst>
      <p:ext uri="{BB962C8B-B14F-4D97-AF65-F5344CB8AC3E}">
        <p14:creationId xmlns:p14="http://schemas.microsoft.com/office/powerpoint/2010/main" val="2611581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927AA38-4AFF-9B9C-A1DA-C2F136938B43}"/>
              </a:ext>
            </a:extLst>
          </p:cNvPr>
          <p:cNvSpPr txBox="1"/>
          <p:nvPr/>
        </p:nvSpPr>
        <p:spPr>
          <a:xfrm>
            <a:off x="311425" y="3325220"/>
            <a:ext cx="11569149" cy="3139321"/>
          </a:xfrm>
          <a:prstGeom prst="rect">
            <a:avLst/>
          </a:prstGeom>
          <a:noFill/>
        </p:spPr>
        <p:txBody>
          <a:bodyPr wrap="square">
            <a:spAutoFit/>
          </a:bodyPr>
          <a:lstStyle/>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Collab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https://colab.research.google.com/drive/1-TVIkpxRLrLZmb9iyX0maOCX56Y-4E3x</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Drive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b="0" i="0">
                <a:solidFill>
                  <a:srgbClr val="0D0D0D"/>
                </a:solidFill>
                <a:effectLst/>
                <a:latin typeface="Times New Roman" panose="02020603050405020304" pitchFamily="18" charset="0"/>
                <a:cs typeface="Times New Roman" panose="02020603050405020304" pitchFamily="18" charset="0"/>
                <a:hlinkClick r:id="rId5"/>
              </a:rPr>
              <a:t>https://docs.google.com/presentation/d/1OXhJlSzlbnxEU8n9nHKNeqoFCGzF8O7Y/edit?usp=sharing&amp;ouid=101456110840209175777&amp;rtpof=true&amp;sd=true</a:t>
            </a:r>
            <a:endParaRPr lang="en-US" b="0" i="0">
              <a:solidFill>
                <a:srgbClr val="0D0D0D"/>
              </a:solidFill>
              <a:effectLst/>
              <a:latin typeface="Times New Roman" panose="02020603050405020304" pitchFamily="18" charset="0"/>
              <a:cs typeface="Times New Roman" panose="02020603050405020304" pitchFamily="18" charset="0"/>
            </a:endParaRPr>
          </a:p>
          <a:p>
            <a:pPr marL="301625" algn="ctr"/>
            <a:endParaRPr lang="en-US" sz="1800" i="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GitHub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a:latin typeface="Times New Roman" panose="02020603050405020304" pitchFamily="18" charset="0"/>
                <a:cs typeface="Times New Roman" panose="02020603050405020304" pitchFamily="18" charset="0"/>
                <a:hlinkClick r:id="rId6"/>
              </a:rPr>
              <a:t>UAS_MACHINE_LEARNING_NIM-200401072103_NAMA_HENDRO_GUNAWAN_KELAS_IT-501/README.md at main · Hendro10/UAS_MACHINE_LEARNING_NIM-200401072103_NAMA_HENDRO_GUNAWAN_KELAS_IT-501 (github.com)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ampungan Nomor Slide 5">
            <a:extLst>
              <a:ext uri="{FF2B5EF4-FFF2-40B4-BE49-F238E27FC236}">
                <a16:creationId xmlns:a16="http://schemas.microsoft.com/office/drawing/2014/main" id="{36EE4E21-5BB4-594C-76FF-06567F2B4C6C}"/>
              </a:ext>
            </a:extLst>
          </p:cNvPr>
          <p:cNvSpPr>
            <a:spLocks noGrp="1"/>
          </p:cNvSpPr>
          <p:nvPr>
            <p:ph type="sldNum" sz="quarter" idx="12"/>
          </p:nvPr>
        </p:nvSpPr>
        <p:spPr/>
        <p:txBody>
          <a:bodyPr/>
          <a:lstStyle/>
          <a:p>
            <a:fld id="{BC747D3B-175B-4D47-82BD-C88F3EB3FA46}" type="slidenum">
              <a:rPr lang="id-ID" smtClean="0"/>
              <a:t>49</a:t>
            </a:fld>
            <a:endParaRPr lang="id-ID"/>
          </a:p>
        </p:txBody>
      </p:sp>
      <p:sp>
        <p:nvSpPr>
          <p:cNvPr id="7" name="Kotak Teks 6">
            <a:extLst>
              <a:ext uri="{FF2B5EF4-FFF2-40B4-BE49-F238E27FC236}">
                <a16:creationId xmlns:a16="http://schemas.microsoft.com/office/drawing/2014/main" id="{872299AF-E510-75F2-3406-E31B75744B1D}"/>
              </a:ext>
            </a:extLst>
          </p:cNvPr>
          <p:cNvSpPr txBox="1"/>
          <p:nvPr/>
        </p:nvSpPr>
        <p:spPr>
          <a:xfrm>
            <a:off x="2843213" y="709856"/>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Link File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6C690AAB-1330-8879-A6DE-4D74855EFC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36770" y="1178074"/>
            <a:ext cx="2918460" cy="1800225"/>
          </a:xfrm>
          <a:prstGeom prst="rect">
            <a:avLst/>
          </a:prstGeom>
        </p:spPr>
      </p:pic>
      <p:sp>
        <p:nvSpPr>
          <p:cNvPr id="9" name="Kotak Teks 2">
            <a:extLst>
              <a:ext uri="{FF2B5EF4-FFF2-40B4-BE49-F238E27FC236}">
                <a16:creationId xmlns:a16="http://schemas.microsoft.com/office/drawing/2014/main" id="{A831528A-0CCF-770E-AEE0-1061EDD49C74}"/>
              </a:ext>
            </a:extLst>
          </p:cNvPr>
          <p:cNvSpPr txBox="1"/>
          <p:nvPr/>
        </p:nvSpPr>
        <p:spPr>
          <a:xfrm>
            <a:off x="4860925" y="1124204"/>
            <a:ext cx="2241550" cy="4546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200" kern="100">
                <a:solidFill>
                  <a:srgbClr val="66FFFF"/>
                </a:solidFill>
                <a:effectLst/>
                <a:latin typeface="Times New Roman" panose="02020603050405020304" pitchFamily="18" charset="0"/>
                <a:ea typeface="Calibri" panose="020F0502020204030204" pitchFamily="34" charset="0"/>
                <a:cs typeface="Arial" panose="020B0604020202020204" pitchFamily="34" charset="0"/>
              </a:rPr>
              <a:t>THANK YOU</a:t>
            </a:r>
            <a:endParaRPr lang="id-ID" sz="11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59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0CC0A6C0-A379-BCA0-6508-47E535CC82AF}"/>
              </a:ext>
            </a:extLst>
          </p:cNvPr>
          <p:cNvSpPr txBox="1"/>
          <p:nvPr/>
        </p:nvSpPr>
        <p:spPr>
          <a:xfrm>
            <a:off x="0" y="849880"/>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Rumusan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1C5B5686-1160-523C-7C94-421CDF622249}"/>
              </a:ext>
            </a:extLst>
          </p:cNvPr>
          <p:cNvSpPr txBox="1"/>
          <p:nvPr/>
        </p:nvSpPr>
        <p:spPr>
          <a:xfrm>
            <a:off x="0" y="1313277"/>
            <a:ext cx="11880396" cy="1754326"/>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Dengan melihat latar belakang masalah yang telah dikemukakan maka, beberapa masalah yang dapat penulis rumuskan dan akan dibahas dalam laporan</a:t>
            </a:r>
            <a:r>
              <a:rPr lang="en-US" sz="1800" kern="100">
                <a:effectLst/>
                <a:latin typeface="Times New Roman" panose="02020603050405020304" pitchFamily="18" charset="0"/>
                <a:ea typeface="Calibri" panose="020F0502020204030204" pitchFamily="34" charset="0"/>
                <a:cs typeface="Arial" panose="020B0604020202020204" pitchFamily="34" charset="0"/>
              </a:rPr>
              <a:t> penelitian</a:t>
            </a:r>
            <a:r>
              <a:rPr lang="id-ID" sz="1800" kern="100">
                <a:effectLst/>
                <a:latin typeface="Times New Roman" panose="02020603050405020304" pitchFamily="18" charset="0"/>
                <a:ea typeface="Calibri" panose="020F0502020204030204" pitchFamily="34" charset="0"/>
                <a:cs typeface="Arial" panose="020B0604020202020204" pitchFamily="34" charset="0"/>
              </a:rPr>
              <a:t> ini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2.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3.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dalam penjualan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C4519555-9034-DE09-2982-72C918FD2E9B}"/>
              </a:ext>
            </a:extLst>
          </p:cNvPr>
          <p:cNvSpPr>
            <a:spLocks noGrp="1"/>
          </p:cNvSpPr>
          <p:nvPr>
            <p:ph type="sldNum" sz="quarter" idx="12"/>
          </p:nvPr>
        </p:nvSpPr>
        <p:spPr/>
        <p:txBody>
          <a:bodyPr/>
          <a:lstStyle/>
          <a:p>
            <a:fld id="{BC747D3B-175B-4D47-82BD-C88F3EB3FA46}" type="slidenum">
              <a:rPr lang="id-ID" smtClean="0"/>
              <a:t>5</a:t>
            </a:fld>
            <a:endParaRPr lang="id-ID"/>
          </a:p>
        </p:txBody>
      </p:sp>
      <p:sp>
        <p:nvSpPr>
          <p:cNvPr id="8" name="Kotak Teks 7">
            <a:extLst>
              <a:ext uri="{FF2B5EF4-FFF2-40B4-BE49-F238E27FC236}">
                <a16:creationId xmlns:a16="http://schemas.microsoft.com/office/drawing/2014/main" id="{DB857C1F-3CBD-129A-FDDE-C8778AB2FBEC}"/>
              </a:ext>
            </a:extLst>
          </p:cNvPr>
          <p:cNvSpPr txBox="1"/>
          <p:nvPr/>
        </p:nvSpPr>
        <p:spPr>
          <a:xfrm>
            <a:off x="-1362" y="3599839"/>
            <a:ext cx="12192000"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Tujuan dan manfaat penelitian yang ingin dicapai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Mengetahui </a:t>
            </a:r>
            <a:r>
              <a:rPr lang="en-US" sz="1800" kern="100">
                <a:effectLst/>
                <a:latin typeface="Times New Roman" panose="02020603050405020304" pitchFamily="18" charset="0"/>
                <a:ea typeface="Calibri" panose="020F0502020204030204" pitchFamily="34" charset="0"/>
                <a:cs typeface="Arial" panose="020B0604020202020204" pitchFamily="34" charset="0"/>
              </a:rPr>
              <a:t>pengertian dari aturan asosiasi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2.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3. Meng</a:t>
            </a:r>
            <a:r>
              <a:rPr lang="en-US" sz="1800" kern="100">
                <a:effectLst/>
                <a:latin typeface="Times New Roman" panose="02020603050405020304" pitchFamily="18" charset="0"/>
                <a:ea typeface="Calibri" panose="020F0502020204030204" pitchFamily="34" charset="0"/>
                <a:cs typeface="Arial" panose="020B0604020202020204" pitchFamily="34" charset="0"/>
              </a:rPr>
              <a:t>e</a:t>
            </a:r>
            <a:r>
              <a:rPr lang="id-ID" sz="1800" kern="100">
                <a:effectLst/>
                <a:latin typeface="Times New Roman" panose="02020603050405020304" pitchFamily="18" charset="0"/>
                <a:ea typeface="Calibri" panose="020F0502020204030204" pitchFamily="34" charset="0"/>
                <a:cs typeface="Arial" panose="020B0604020202020204" pitchFamily="34" charset="0"/>
              </a:rPr>
              <a:t>tahui bagaimana</a:t>
            </a:r>
            <a:r>
              <a:rPr lang="en-US" sz="1800" kern="100">
                <a:effectLst/>
                <a:latin typeface="Times New Roman" panose="02020603050405020304" pitchFamily="18" charset="0"/>
                <a:ea typeface="Calibri" panose="020F0502020204030204" pitchFamily="34" charset="0"/>
                <a:cs typeface="Arial" panose="020B0604020202020204" pitchFamily="34" charset="0"/>
              </a:rPr>
              <a:t> manfaat aturan asosiasi bagi manajer?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Mengetahui bagaimana memprediksi kemunculan suatu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FF3E3A96-43FD-3467-3ABD-ECB8B64C42E9}"/>
              </a:ext>
            </a:extLst>
          </p:cNvPr>
          <p:cNvSpPr txBox="1"/>
          <p:nvPr/>
        </p:nvSpPr>
        <p:spPr>
          <a:xfrm>
            <a:off x="0" y="3123433"/>
            <a:ext cx="6094638" cy="463397"/>
          </a:xfrm>
          <a:prstGeom prst="rect">
            <a:avLst/>
          </a:prstGeom>
          <a:noFill/>
        </p:spPr>
        <p:txBody>
          <a:bodyPr wrap="square">
            <a:spAutoFit/>
          </a:bodyPr>
          <a:lstStyle/>
          <a:p>
            <a:pPr marL="301625" algn="just">
              <a:lnSpc>
                <a:spcPct val="150000"/>
              </a:lnSpc>
            </a:pPr>
            <a:r>
              <a:rPr lang="en-US" b="1" kern="100">
                <a:latin typeface="Times New Roman" panose="02020603050405020304" pitchFamily="18" charset="0"/>
                <a:ea typeface="Calibri" panose="020F0502020204030204" pitchFamily="34" charset="0"/>
                <a:cs typeface="Arial" panose="020B0604020202020204" pitchFamily="34" charset="0"/>
              </a:rPr>
              <a:t>1.3</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Tujuan Dan Manfaat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3366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214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05160"/>
            <a:ext cx="12192000" cy="352839"/>
          </a:xfrm>
          <a:prstGeom prst="rect">
            <a:avLst/>
          </a:prstGeom>
        </p:spPr>
      </p:pic>
      <p:sp>
        <p:nvSpPr>
          <p:cNvPr id="8" name="Tampungan Nomor Slide 7">
            <a:extLst>
              <a:ext uri="{FF2B5EF4-FFF2-40B4-BE49-F238E27FC236}">
                <a16:creationId xmlns:a16="http://schemas.microsoft.com/office/drawing/2014/main" id="{A98CB815-2163-7CED-F80D-C5E8384197D2}"/>
              </a:ext>
            </a:extLst>
          </p:cNvPr>
          <p:cNvSpPr>
            <a:spLocks noGrp="1"/>
          </p:cNvSpPr>
          <p:nvPr>
            <p:ph type="sldNum" sz="quarter" idx="12"/>
          </p:nvPr>
        </p:nvSpPr>
        <p:spPr/>
        <p:txBody>
          <a:bodyPr/>
          <a:lstStyle/>
          <a:p>
            <a:fld id="{BC747D3B-175B-4D47-82BD-C88F3EB3FA46}" type="slidenum">
              <a:rPr lang="id-ID" smtClean="0"/>
              <a:t>50</a:t>
            </a:fld>
            <a:endParaRPr lang="id-ID"/>
          </a:p>
        </p:txBody>
      </p:sp>
      <p:sp>
        <p:nvSpPr>
          <p:cNvPr id="4" name="Kotak Teks 3">
            <a:extLst>
              <a:ext uri="{FF2B5EF4-FFF2-40B4-BE49-F238E27FC236}">
                <a16:creationId xmlns:a16="http://schemas.microsoft.com/office/drawing/2014/main" id="{0F8F00E3-81B7-2445-56DD-992B72082CD0}"/>
              </a:ext>
            </a:extLst>
          </p:cNvPr>
          <p:cNvSpPr txBox="1"/>
          <p:nvPr/>
        </p:nvSpPr>
        <p:spPr>
          <a:xfrm>
            <a:off x="2959229" y="2290182"/>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Tabel Nilai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Objek 5">
            <a:extLst>
              <a:ext uri="{FF2B5EF4-FFF2-40B4-BE49-F238E27FC236}">
                <a16:creationId xmlns:a16="http://schemas.microsoft.com/office/drawing/2014/main" id="{D16A53C0-1CE5-0A47-BCBB-2231025B79FB}"/>
              </a:ext>
            </a:extLst>
          </p:cNvPr>
          <p:cNvGraphicFramePr>
            <a:graphicFrameLocks noChangeAspect="1"/>
          </p:cNvGraphicFramePr>
          <p:nvPr>
            <p:extLst>
              <p:ext uri="{D42A27DB-BD31-4B8C-83A1-F6EECF244321}">
                <p14:modId xmlns:p14="http://schemas.microsoft.com/office/powerpoint/2010/main" val="3525019967"/>
              </p:ext>
            </p:extLst>
          </p:nvPr>
        </p:nvGraphicFramePr>
        <p:xfrm>
          <a:off x="1951037" y="2918585"/>
          <a:ext cx="8289925" cy="3251200"/>
        </p:xfrm>
        <a:graphic>
          <a:graphicData uri="http://schemas.openxmlformats.org/presentationml/2006/ole">
            <mc:AlternateContent xmlns:mc="http://schemas.openxmlformats.org/markup-compatibility/2006">
              <mc:Choice xmlns:v="urn:schemas-microsoft-com:vml" Requires="v">
                <p:oleObj name="Document" r:id="rId4" imgW="5866535" imgH="2299544" progId="Word.Document.12">
                  <p:embed/>
                </p:oleObj>
              </mc:Choice>
              <mc:Fallback>
                <p:oleObj name="Document" r:id="rId4" imgW="5866535" imgH="2299544" progId="Word.Document.12">
                  <p:embed/>
                  <p:pic>
                    <p:nvPicPr>
                      <p:cNvPr id="0" name=""/>
                      <p:cNvPicPr/>
                      <p:nvPr/>
                    </p:nvPicPr>
                    <p:blipFill>
                      <a:blip r:embed="rId5"/>
                      <a:stretch>
                        <a:fillRect/>
                      </a:stretch>
                    </p:blipFill>
                    <p:spPr>
                      <a:xfrm>
                        <a:off x="1951037" y="2918585"/>
                        <a:ext cx="8289925" cy="3251200"/>
                      </a:xfrm>
                      <a:prstGeom prst="rect">
                        <a:avLst/>
                      </a:prstGeom>
                    </p:spPr>
                  </p:pic>
                </p:oleObj>
              </mc:Fallback>
            </mc:AlternateContent>
          </a:graphicData>
        </a:graphic>
      </p:graphicFrame>
      <p:sp>
        <p:nvSpPr>
          <p:cNvPr id="7" name="Kotak Teks 6">
            <a:extLst>
              <a:ext uri="{FF2B5EF4-FFF2-40B4-BE49-F238E27FC236}">
                <a16:creationId xmlns:a16="http://schemas.microsoft.com/office/drawing/2014/main" id="{7BDD3CBE-7C28-66E0-4DD9-EA06E1CC644A}"/>
              </a:ext>
            </a:extLst>
          </p:cNvPr>
          <p:cNvSpPr txBox="1"/>
          <p:nvPr/>
        </p:nvSpPr>
        <p:spPr>
          <a:xfrm>
            <a:off x="2958697" y="681886"/>
            <a:ext cx="6095170" cy="369332"/>
          </a:xfrm>
          <a:prstGeom prst="rect">
            <a:avLst/>
          </a:prstGeom>
          <a:noFill/>
        </p:spPr>
        <p:txBody>
          <a:bodyPr wrap="square">
            <a:spAutoFit/>
          </a:bodyPr>
          <a:lstStyle/>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a:t>
            </a:r>
            <a:r>
              <a:rPr lang="en-US" i="1" kern="100">
                <a:latin typeface="Times New Roman" panose="02020603050405020304" pitchFamily="18" charset="0"/>
                <a:ea typeface="Calibri" panose="020F0502020204030204" pitchFamily="34" charset="0"/>
                <a:cs typeface="Arial" panose="020B0604020202020204" pitchFamily="34" charset="0"/>
              </a:rPr>
              <a:t>Video Praktikum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F0E19F57-6287-240E-7B62-A2B00569FBD7}"/>
              </a:ext>
            </a:extLst>
          </p:cNvPr>
          <p:cNvSpPr txBox="1"/>
          <p:nvPr/>
        </p:nvSpPr>
        <p:spPr>
          <a:xfrm>
            <a:off x="3048414" y="1145422"/>
            <a:ext cx="6095170" cy="646331"/>
          </a:xfrm>
          <a:prstGeom prst="rect">
            <a:avLst/>
          </a:prstGeom>
          <a:noFill/>
        </p:spPr>
        <p:txBody>
          <a:bodyPr wrap="square">
            <a:spAutoFit/>
          </a:bodyPr>
          <a:lstStyle/>
          <a:p>
            <a:pPr algn="ctr"/>
            <a:r>
              <a:rPr lang="id-ID">
                <a:latin typeface="Times New Roman" panose="02020603050405020304" pitchFamily="18" charset="0"/>
                <a:cs typeface="Times New Roman" panose="02020603050405020304" pitchFamily="18" charset="0"/>
                <a:hlinkClick r:id="rId6"/>
              </a:rPr>
              <a:t>https://youtu.be/Qmfd7UeAhyw</a:t>
            </a:r>
            <a:endParaRPr lang="en-US">
              <a:latin typeface="Times New Roman" panose="02020603050405020304" pitchFamily="18" charset="0"/>
              <a:cs typeface="Times New Roman" panose="02020603050405020304" pitchFamily="18" charset="0"/>
            </a:endParaRPr>
          </a:p>
          <a:p>
            <a:pPr algn="ctr"/>
            <a:endParaRPr lang="id-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2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9021E705-FCCC-7040-FF9F-83FF85714B7A}"/>
              </a:ext>
            </a:extLst>
          </p:cNvPr>
          <p:cNvSpPr txBox="1"/>
          <p:nvPr/>
        </p:nvSpPr>
        <p:spPr>
          <a:xfrm>
            <a:off x="1362" y="89452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1.4</a:t>
            </a:r>
            <a:r>
              <a:rPr lang="id-ID" sz="1800" b="1" kern="100">
                <a:effectLst/>
                <a:latin typeface="Times New Roman" panose="02020603050405020304" pitchFamily="18" charset="0"/>
                <a:ea typeface="Calibri" panose="020F0502020204030204" pitchFamily="34" charset="0"/>
                <a:cs typeface="Arial" panose="020B0604020202020204" pitchFamily="34" charset="0"/>
              </a:rPr>
              <a:t> Metode penelitian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3B85B774-62DE-FCF3-1A55-C6D1904A7941}"/>
              </a:ext>
            </a:extLst>
          </p:cNvPr>
          <p:cNvSpPr txBox="1"/>
          <p:nvPr/>
        </p:nvSpPr>
        <p:spPr>
          <a:xfrm>
            <a:off x="0" y="1447748"/>
            <a:ext cx="11985171" cy="3193438"/>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Tahapan percobaan dalam penelitian ini yaitu pertama melakukan pengumpulan data dengan cara browsing di internet seperti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Edge</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Search</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Microsoft Bing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Youtube</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file datasetnya peneliti menggunakan dataset dari Kaggle yaitu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Grocery_Store_Dataset.csv</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dapat di download secara gratis di halaman website berikut ini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 sini peneliti memilih metode </a:t>
            </a:r>
            <a:r>
              <a:rPr lang="en-US" sz="1800" i="1" kern="100">
                <a:effectLst/>
                <a:latin typeface="Times New Roman" panose="02020603050405020304" pitchFamily="18" charset="0"/>
                <a:ea typeface="Calibri" panose="020F0502020204030204" pitchFamily="34" charset="0"/>
                <a:cs typeface="Arial" panose="020B0604020202020204" pitchFamily="34" charset="0"/>
              </a:rPr>
              <a:t>Unsupervised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dengan menggunakan Algoritma Apriori untuk mengolah dan memproses dataset.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Tools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digunakan dalam penelitian ini yaitu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Python </a:t>
            </a:r>
            <a:r>
              <a:rPr lang="en-US" sz="1800" kern="100">
                <a:effectLst/>
                <a:latin typeface="Times New Roman" panose="02020603050405020304" pitchFamily="18" charset="0"/>
                <a:ea typeface="Calibri" panose="020F0502020204030204" pitchFamily="34" charset="0"/>
                <a:cs typeface="Arial" panose="020B0604020202020204" pitchFamily="34" charset="0"/>
              </a:rPr>
              <a:t>versi 3.5,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Portable Computer</a:t>
            </a:r>
            <a:r>
              <a:rPr lang="en-US" sz="1800" kern="100">
                <a:effectLst/>
                <a:latin typeface="Times New Roman" panose="02020603050405020304" pitchFamily="18" charset="0"/>
                <a:ea typeface="Calibri" panose="020F0502020204030204" pitchFamily="34" charset="0"/>
                <a:cs typeface="Arial" panose="020B0604020202020204" pitchFamily="34" charset="0"/>
              </a:rPr>
              <a:t> (PC) dengan spesifikasi yang digunakan  yaitu CPU Intel® Core ™ i9-12900KF LGA 1700 yang berjalan pada 3.19 GHz dan GPU NVIDIA G-Force GTX 1650 OC Edition 4GB DUAL, dengan RAM terinstal 24GB, sistem operasi 64-bit, dengan spesifikasi windows 11 Pro Insider Preview. Versi 22H2, Build OS 23493.1000.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9868768B-1BAC-E870-3ACB-8641063A25FC}"/>
              </a:ext>
            </a:extLst>
          </p:cNvPr>
          <p:cNvSpPr>
            <a:spLocks noGrp="1"/>
          </p:cNvSpPr>
          <p:nvPr>
            <p:ph type="sldNum" sz="quarter" idx="12"/>
          </p:nvPr>
        </p:nvSpPr>
        <p:spPr/>
        <p:txBody>
          <a:bodyPr/>
          <a:lstStyle/>
          <a:p>
            <a:fld id="{BC747D3B-175B-4D47-82BD-C88F3EB3FA46}" type="slidenum">
              <a:rPr lang="id-ID" smtClean="0"/>
              <a:t>6</a:t>
            </a:fld>
            <a:endParaRPr lang="id-ID"/>
          </a:p>
        </p:txBody>
      </p:sp>
      <p:sp>
        <p:nvSpPr>
          <p:cNvPr id="6" name="Kotak Teks 5">
            <a:extLst>
              <a:ext uri="{FF2B5EF4-FFF2-40B4-BE49-F238E27FC236}">
                <a16:creationId xmlns:a16="http://schemas.microsoft.com/office/drawing/2014/main" id="{5550B254-B121-4AB6-A544-BE8088C929A0}"/>
              </a:ext>
            </a:extLst>
          </p:cNvPr>
          <p:cNvSpPr txBox="1"/>
          <p:nvPr/>
        </p:nvSpPr>
        <p:spPr>
          <a:xfrm>
            <a:off x="-1" y="3914348"/>
            <a:ext cx="11985171"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1.5 Sistematika</a:t>
            </a:r>
            <a:r>
              <a:rPr lang="id-ID" sz="1800" b="1" kern="100">
                <a:effectLst/>
                <a:latin typeface="Times New Roman" panose="02020603050405020304" pitchFamily="18" charset="0"/>
                <a:ea typeface="Calibri" panose="020F0502020204030204" pitchFamily="34" charset="0"/>
                <a:cs typeface="Arial" panose="020B0604020202020204" pitchFamily="34" charset="0"/>
              </a:rPr>
              <a:t> Penulisan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Dalam penyusunan </a:t>
            </a: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ini terdiri dari hal-hal yang saling berkaitan antara bab I sampai dengan bab IV yang memuat beberapa isi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 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latar belakang masalah, rumusan masalah, tujuan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manfaat penelitian, metode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 dan sistematika penulisan.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7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432E3DFC-D9CE-621B-8AF7-88A46BA2B0A3}"/>
              </a:ext>
            </a:extLst>
          </p:cNvPr>
          <p:cNvSpPr txBox="1"/>
          <p:nvPr/>
        </p:nvSpPr>
        <p:spPr>
          <a:xfrm>
            <a:off x="15649" y="729021"/>
            <a:ext cx="12176351" cy="3385542"/>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 Tinjauan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tinjauan tentang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beserta pengertiannya, membahas tinjauan tentang cara kerja algoritma apriori beserta pengertiannya, membahas tinjauan tentang aturan asosiasi dalam penjualan beserta pengertiannya, dan membahas tinjauan tentang aturan asosiasi dalam penjualan beserta penjelasannya.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 </a:t>
            </a: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Cara Kerja Algoritma Apriori Itu?, apakah Aturan Asosiasi dalam Penjualan Itu?,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 Penutup</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kesimpulan, saran, </a:t>
            </a:r>
            <a:r>
              <a:rPr lang="en-US" sz="1800" kern="100">
                <a:effectLst/>
                <a:latin typeface="Times New Roman" panose="02020603050405020304" pitchFamily="18" charset="0"/>
                <a:ea typeface="Calibri" panose="020F0502020204030204" pitchFamily="34" charset="0"/>
                <a:cs typeface="Arial" panose="020B0604020202020204" pitchFamily="34" charset="0"/>
              </a:rPr>
              <a:t>ucapan terima kasih </a:t>
            </a:r>
            <a:r>
              <a:rPr lang="id-ID" sz="1800" kern="100">
                <a:effectLst/>
                <a:latin typeface="Times New Roman" panose="02020603050405020304" pitchFamily="18" charset="0"/>
                <a:ea typeface="Calibri" panose="020F0502020204030204" pitchFamily="34" charset="0"/>
                <a:cs typeface="Arial" panose="020B0604020202020204" pitchFamily="34" charset="0"/>
              </a:rPr>
              <a:t>dan 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4F1C4079-C105-43BF-815D-0E74ED6DE629}"/>
              </a:ext>
            </a:extLst>
          </p:cNvPr>
          <p:cNvSpPr txBox="1"/>
          <p:nvPr/>
        </p:nvSpPr>
        <p:spPr>
          <a:xfrm>
            <a:off x="3048681" y="3729792"/>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PUSTAKA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B333B38A-95CC-D14C-BB89-358F46802EB7}"/>
              </a:ext>
            </a:extLst>
          </p:cNvPr>
          <p:cNvSpPr txBox="1"/>
          <p:nvPr/>
        </p:nvSpPr>
        <p:spPr>
          <a:xfrm>
            <a:off x="15649" y="4479507"/>
            <a:ext cx="12034157"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a:t>
            </a:r>
            <a:r>
              <a:rPr lang="en-US" sz="1800" b="1" kern="100">
                <a:effectLst/>
                <a:latin typeface="Times New Roman" panose="02020603050405020304" pitchFamily="18" charset="0"/>
                <a:ea typeface="Calibri" panose="020F0502020204030204" pitchFamily="34" charset="0"/>
                <a:cs typeface="Arial" panose="020B0604020202020204" pitchFamily="34" charset="0"/>
              </a:rPr>
              <a:t>g Aturan Asosiasi (Algoritma Apriori)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2.1.1 Pengertian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id-ID" sz="1800" kern="0">
                <a:effectLst/>
                <a:latin typeface="Times New Roman" panose="02020603050405020304" pitchFamily="18" charset="0"/>
                <a:ea typeface="Times New Roman" panose="02020603050405020304" pitchFamily="18" charset="0"/>
              </a:rPr>
              <a:t>Algoritma Apriori adalah </a:t>
            </a:r>
            <a:r>
              <a:rPr lang="id-ID" kern="0">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algoritma</a:t>
            </a:r>
            <a:r>
              <a:rPr lang="id-ID" sz="1800" kern="0">
                <a:effectLst/>
                <a:latin typeface="Times New Roman" panose="02020603050405020304" pitchFamily="18" charset="0"/>
                <a:ea typeface="Times New Roman" panose="02020603050405020304" pitchFamily="18" charset="0"/>
              </a:rPr>
              <a:t> yang digunakan untuk menghitung aturan asosiasi antar objek. Aturan asosiasi menjelaskan bagaimana dua atau lebih objek terkait satu sama lain. Dengan kata lain, algoritma apriori adalah algoritma berbasis aturan asosiasi yang menganalisis apakah orang yang membeli produk A juga membeli produk B. Algoritma ini dikemukakan oleh ilmuwan </a:t>
            </a:r>
            <a:r>
              <a:rPr lang="id-ID" sz="1800" kern="0">
                <a:solidFill>
                  <a:srgbClr val="0070C0"/>
                </a:solidFill>
                <a:effectLst/>
                <a:latin typeface="Times New Roman" panose="02020603050405020304" pitchFamily="18" charset="0"/>
                <a:ea typeface="Times New Roman" panose="02020603050405020304" pitchFamily="18" charset="0"/>
              </a:rPr>
              <a:t>R. Agrawal </a:t>
            </a:r>
            <a:r>
              <a:rPr lang="id-ID" sz="1800" kern="0">
                <a:effectLst/>
                <a:latin typeface="Times New Roman" panose="02020603050405020304" pitchFamily="18" charset="0"/>
                <a:ea typeface="Times New Roman" panose="02020603050405020304" pitchFamily="18" charset="0"/>
              </a:rPr>
              <a:t>dan </a:t>
            </a:r>
            <a:r>
              <a:rPr lang="id-ID" sz="1800" kern="0">
                <a:solidFill>
                  <a:srgbClr val="0070C0"/>
                </a:solidFill>
                <a:effectLst/>
                <a:latin typeface="Times New Roman" panose="02020603050405020304" pitchFamily="18" charset="0"/>
                <a:ea typeface="Times New Roman" panose="02020603050405020304" pitchFamily="18" charset="0"/>
              </a:rPr>
              <a:t>Srikant</a:t>
            </a:r>
            <a:r>
              <a:rPr lang="id-ID" sz="1800" kern="0">
                <a:effectLst/>
                <a:latin typeface="Times New Roman" panose="02020603050405020304" pitchFamily="18" charset="0"/>
                <a:ea typeface="Times New Roman" panose="02020603050405020304" pitchFamily="18" charset="0"/>
              </a:rPr>
              <a:t> pada tahun 1994.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ampungan Nomor Slide 12">
            <a:extLst>
              <a:ext uri="{FF2B5EF4-FFF2-40B4-BE49-F238E27FC236}">
                <a16:creationId xmlns:a16="http://schemas.microsoft.com/office/drawing/2014/main" id="{06726205-344B-C6FB-EAE6-6263A9DB83B9}"/>
              </a:ext>
            </a:extLst>
          </p:cNvPr>
          <p:cNvSpPr>
            <a:spLocks noGrp="1"/>
          </p:cNvSpPr>
          <p:nvPr>
            <p:ph type="sldNum" sz="quarter" idx="12"/>
          </p:nvPr>
        </p:nvSpPr>
        <p:spPr/>
        <p:txBody>
          <a:bodyPr/>
          <a:lstStyle/>
          <a:p>
            <a:fld id="{BC747D3B-175B-4D47-82BD-C88F3EB3FA46}" type="slidenum">
              <a:rPr lang="id-ID" smtClean="0"/>
              <a:t>7</a:t>
            </a:fld>
            <a:endParaRPr lang="id-ID"/>
          </a:p>
        </p:txBody>
      </p:sp>
    </p:spTree>
    <p:extLst>
      <p:ext uri="{BB962C8B-B14F-4D97-AF65-F5344CB8AC3E}">
        <p14:creationId xmlns:p14="http://schemas.microsoft.com/office/powerpoint/2010/main" val="427058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28953D6E-C3C3-647C-5C60-74F49FABA4CB}"/>
              </a:ext>
            </a:extLst>
          </p:cNvPr>
          <p:cNvSpPr txBox="1"/>
          <p:nvPr/>
        </p:nvSpPr>
        <p:spPr>
          <a:xfrm>
            <a:off x="0" y="1026253"/>
            <a:ext cx="11903529" cy="1754326"/>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Tinjauan Tentang </a:t>
            </a:r>
            <a:r>
              <a:rPr lang="en-US" sz="1800" b="1"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2.2.1 Pengertian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Algoritma Apriori bekerja untuk menemukan aturan asosiasi yang relevan dalam dataset transaksi. Aturan asosiasi adalah aturan yang menunjukkan hubungan antara satu set item dengan item lainnya dalam transaksi. Misalnya, jika seseorang membeli roti, maka kemungkinan besar dia juga akan membeli mentega. Algoritma Apriori membantu mengidentifikasi asosiasi semacam itu berdasarkan dukungan (support) dan kepercayaan (</a:t>
            </a:r>
            <a:r>
              <a:rPr lang="id-ID" sz="1800" i="1" kern="100">
                <a:effectLst/>
                <a:latin typeface="Times New Roman" panose="02020603050405020304" pitchFamily="18" charset="0"/>
                <a:ea typeface="Calibri" panose="020F0502020204030204" pitchFamily="34" charset="0"/>
                <a:cs typeface="Arial" panose="020B0604020202020204" pitchFamily="34" charset="0"/>
              </a:rPr>
              <a:t>confidence</a:t>
            </a:r>
            <a:r>
              <a:rPr lang="id-ID" sz="1800" kern="100">
                <a:effectLst/>
                <a:latin typeface="Times New Roman" panose="02020603050405020304" pitchFamily="18" charset="0"/>
                <a:ea typeface="Calibri" panose="020F0502020204030204" pitchFamily="34" charset="0"/>
                <a:cs typeface="Arial" panose="020B0604020202020204" pitchFamily="34" charset="0"/>
              </a:rPr>
              <a:t>) dari kombinasi item.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8F9B22B-680B-68DD-BF16-5B7A5A504082}"/>
              </a:ext>
            </a:extLst>
          </p:cNvPr>
          <p:cNvSpPr txBox="1"/>
          <p:nvPr/>
        </p:nvSpPr>
        <p:spPr>
          <a:xfrm>
            <a:off x="-1" y="2847696"/>
            <a:ext cx="11903529" cy="1477328"/>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 Tinjauan Tentang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2.3.1 Pengertian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proses mendeteksi kumpulan atribut-atribut yang muncul bersamaan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co-occur</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frekuensi yang sering, dan membentuk sejumlah kaidah dari kumpulan-kumpulan tersebut. Contoh: 90% orang yang berbelanja di suatu supermarket yang membeli roti juga membeli selai, dan 60% dari semua orang yang berbelanja membeli keduanya.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AEF60A6D-F93B-0B53-B006-75E5125A3FE0}"/>
              </a:ext>
            </a:extLst>
          </p:cNvPr>
          <p:cNvSpPr txBox="1"/>
          <p:nvPr/>
        </p:nvSpPr>
        <p:spPr>
          <a:xfrm>
            <a:off x="0" y="4507587"/>
            <a:ext cx="11903529" cy="2031325"/>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 Tinjauan Tentang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2.4.1 Pengertian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atau penambangan aturan asosiasi, adalah teknik dalam bidang analisis data dan data mining yang bertujuan untuk menemukan hubungan atau pola asosiasi antara item atau atribut dalam dataset transaksi. Tujuan utama dari </a:t>
            </a: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adalah untuk mengidentifikasi aturan asosiasi yang kuat atau relevan, yang dapat memberikan wawasan dan informasi yang berharga untuk pengambilan keputusan bisnis, pemasaran, dan rekomendasi produk.</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DBB52BB9-5CE7-AEA4-A4CA-F824E1AA4CB2}"/>
              </a:ext>
            </a:extLst>
          </p:cNvPr>
          <p:cNvSpPr>
            <a:spLocks noGrp="1"/>
          </p:cNvSpPr>
          <p:nvPr>
            <p:ph type="sldNum" sz="quarter" idx="12"/>
          </p:nvPr>
        </p:nvSpPr>
        <p:spPr/>
        <p:txBody>
          <a:bodyPr/>
          <a:lstStyle/>
          <a:p>
            <a:fld id="{BC747D3B-175B-4D47-82BD-C88F3EB3FA46}" type="slidenum">
              <a:rPr lang="id-ID" smtClean="0"/>
              <a:t>8</a:t>
            </a:fld>
            <a:endParaRPr lang="id-ID"/>
          </a:p>
        </p:txBody>
      </p:sp>
    </p:spTree>
    <p:extLst>
      <p:ext uri="{BB962C8B-B14F-4D97-AF65-F5344CB8AC3E}">
        <p14:creationId xmlns:p14="http://schemas.microsoft.com/office/powerpoint/2010/main" val="238171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9A7B2830-FD25-16C9-1D81-6D935D7A2355}"/>
              </a:ext>
            </a:extLst>
          </p:cNvPr>
          <p:cNvSpPr txBox="1"/>
          <p:nvPr/>
        </p:nvSpPr>
        <p:spPr>
          <a:xfrm>
            <a:off x="0" y="4879022"/>
            <a:ext cx="11895364"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sering disebut sebagai analisis afinitas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affinity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 atau analisis pertalian. Aturan asosiasi merupakan studi mengenai ‘apa bersama apa’ atau “sesuatu memiliki pertalian dengan sesuatu”. Misalnya saat seseorang belanja di supermarket, jika seseorang membeli susu bayi biasanya seseorang juga membeli diapers, dapat dikatakan susu bayi bersama diapers atau susu bayi memiliki pertalian dengan diapers. Karena studi ini diawali pada database transaksi pelanggan, maka studi ini juga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market basket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FF6D9DB9-1594-BD43-9ABB-8E7DA40CA138}"/>
              </a:ext>
            </a:extLst>
          </p:cNvPr>
          <p:cNvSpPr>
            <a:spLocks noGrp="1"/>
          </p:cNvSpPr>
          <p:nvPr>
            <p:ph type="sldNum" sz="quarter" idx="12"/>
          </p:nvPr>
        </p:nvSpPr>
        <p:spPr/>
        <p:txBody>
          <a:bodyPr/>
          <a:lstStyle/>
          <a:p>
            <a:fld id="{BC747D3B-175B-4D47-82BD-C88F3EB3FA46}" type="slidenum">
              <a:rPr lang="id-ID" smtClean="0"/>
              <a:t>9</a:t>
            </a:fld>
            <a:endParaRPr lang="id-ID"/>
          </a:p>
        </p:txBody>
      </p:sp>
      <p:sp>
        <p:nvSpPr>
          <p:cNvPr id="10" name="Kotak Teks 9">
            <a:extLst>
              <a:ext uri="{FF2B5EF4-FFF2-40B4-BE49-F238E27FC236}">
                <a16:creationId xmlns:a16="http://schemas.microsoft.com/office/drawing/2014/main" id="{7DB4F09B-BC4F-9A39-96B1-6EF1B6217A5F}"/>
              </a:ext>
            </a:extLst>
          </p:cNvPr>
          <p:cNvSpPr txBox="1"/>
          <p:nvPr/>
        </p:nvSpPr>
        <p:spPr>
          <a:xfrm>
            <a:off x="3042557" y="585540"/>
            <a:ext cx="6106886"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8A4EF576-37ED-1875-3F31-C784472115F6}"/>
              </a:ext>
            </a:extLst>
          </p:cNvPr>
          <p:cNvSpPr txBox="1"/>
          <p:nvPr/>
        </p:nvSpPr>
        <p:spPr>
          <a:xfrm>
            <a:off x="0" y="1445284"/>
            <a:ext cx="6106886" cy="463397"/>
          </a:xfrm>
          <a:prstGeom prst="rect">
            <a:avLst/>
          </a:prstGeom>
          <a:noFill/>
        </p:spPr>
        <p:txBody>
          <a:bodyPr wrap="square">
            <a:spAutoFit/>
          </a:bodyPr>
          <a:lstStyle/>
          <a:p>
            <a:pPr marL="301625" algn="l">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 Apakah Asosiasi (Algoritma Apriori) Itu?</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3" name="Gambar 12" descr="ASSOCIATION RULE ALGORITMA APRIORI Analisis asosiasi atau association">
            <a:extLst>
              <a:ext uri="{FF2B5EF4-FFF2-40B4-BE49-F238E27FC236}">
                <a16:creationId xmlns:a16="http://schemas.microsoft.com/office/drawing/2014/main" id="{AC49B7FF-F60F-3BB5-03AD-7CBB1F2FE0DC}"/>
              </a:ext>
            </a:extLst>
          </p:cNvPr>
          <p:cNvPicPr>
            <a:picLocks noChangeAspect="1"/>
          </p:cNvPicPr>
          <p:nvPr/>
        </p:nvPicPr>
        <p:blipFill rotWithShape="1">
          <a:blip r:embed="rId4">
            <a:extLst>
              <a:ext uri="{28A0092B-C50C-407E-A947-70E740481C1C}">
                <a14:useLocalDpi xmlns:a14="http://schemas.microsoft.com/office/drawing/2010/main" val="0"/>
              </a:ext>
            </a:extLst>
          </a:blip>
          <a:srcRect t="6267" b="12721"/>
          <a:stretch/>
        </p:blipFill>
        <p:spPr bwMode="auto">
          <a:xfrm>
            <a:off x="3874180" y="1842952"/>
            <a:ext cx="4465411" cy="2713141"/>
          </a:xfrm>
          <a:prstGeom prst="rect">
            <a:avLst/>
          </a:prstGeom>
          <a:noFill/>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15" name="Kotak Teks 14">
            <a:extLst>
              <a:ext uri="{FF2B5EF4-FFF2-40B4-BE49-F238E27FC236}">
                <a16:creationId xmlns:a16="http://schemas.microsoft.com/office/drawing/2014/main" id="{399E59FB-3CEF-7D8F-000F-684E0FD91387}"/>
              </a:ext>
            </a:extLst>
          </p:cNvPr>
          <p:cNvSpPr txBox="1"/>
          <p:nvPr/>
        </p:nvSpPr>
        <p:spPr>
          <a:xfrm>
            <a:off x="3042557" y="4512443"/>
            <a:ext cx="6106886" cy="422167"/>
          </a:xfrm>
          <a:prstGeom prst="rect">
            <a:avLst/>
          </a:prstGeom>
          <a:noFill/>
        </p:spPr>
        <p:txBody>
          <a:bodyPr wrap="square">
            <a:spAutoFit/>
          </a:bodyPr>
          <a:lstStyle/>
          <a:p>
            <a:pPr marL="301625" algn="ctr">
              <a:lnSpc>
                <a:spcPct val="150000"/>
              </a:lnSpc>
              <a:tabLst>
                <a:tab pos="4772025" algn="l"/>
              </a:tabLst>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1. Ilustrasi metode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634014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8248</Words>
  <Application>Microsoft Office PowerPoint</Application>
  <PresentationFormat>Layar Lebar</PresentationFormat>
  <Paragraphs>608</Paragraphs>
  <Slides>50</Slides>
  <Notes>0</Notes>
  <HiddenSlides>0</HiddenSlides>
  <MMClips>0</MMClips>
  <ScaleCrop>false</ScaleCrop>
  <HeadingPairs>
    <vt:vector size="8" baseType="variant">
      <vt:variant>
        <vt:lpstr>Font Dipakai</vt:lpstr>
      </vt:variant>
      <vt:variant>
        <vt:i4>11</vt:i4>
      </vt:variant>
      <vt:variant>
        <vt:lpstr>Tema</vt:lpstr>
      </vt:variant>
      <vt:variant>
        <vt:i4>1</vt:i4>
      </vt:variant>
      <vt:variant>
        <vt:lpstr>Server OLE Tertanam</vt:lpstr>
      </vt:variant>
      <vt:variant>
        <vt:i4>1</vt:i4>
      </vt:variant>
      <vt:variant>
        <vt:lpstr>Judul Slide</vt:lpstr>
      </vt:variant>
      <vt:variant>
        <vt:i4>50</vt:i4>
      </vt:variant>
    </vt:vector>
  </HeadingPairs>
  <TitlesOfParts>
    <vt:vector size="63" baseType="lpstr">
      <vt:lpstr>Arial</vt:lpstr>
      <vt:lpstr>Calibri</vt:lpstr>
      <vt:lpstr>Calibri Light</vt:lpstr>
      <vt:lpstr>Cambria Math</vt:lpstr>
      <vt:lpstr>Century</vt:lpstr>
      <vt:lpstr>Consolas</vt:lpstr>
      <vt:lpstr>Courier New</vt:lpstr>
      <vt:lpstr>Segoe UI</vt:lpstr>
      <vt:lpstr>Symbol</vt:lpstr>
      <vt:lpstr>Times New Roman</vt:lpstr>
      <vt:lpstr>Wingdings</vt:lpstr>
      <vt:lpstr>Tema Office</vt:lpstr>
      <vt:lpstr>Document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11</cp:revision>
  <dcterms:created xsi:type="dcterms:W3CDTF">2023-07-24T18:46:26Z</dcterms:created>
  <dcterms:modified xsi:type="dcterms:W3CDTF">2023-07-26T08:01:33Z</dcterms:modified>
</cp:coreProperties>
</file>