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36" r:id="rId2"/>
    <p:sldId id="535" r:id="rId3"/>
    <p:sldId id="530" r:id="rId4"/>
    <p:sldId id="471" r:id="rId5"/>
    <p:sldId id="364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28" r:id="rId19"/>
    <p:sldId id="516" r:id="rId20"/>
    <p:sldId id="517" r:id="rId21"/>
    <p:sldId id="520" r:id="rId22"/>
    <p:sldId id="519" r:id="rId23"/>
    <p:sldId id="518" r:id="rId24"/>
    <p:sldId id="531" r:id="rId25"/>
    <p:sldId id="521" r:id="rId26"/>
    <p:sldId id="534" r:id="rId27"/>
    <p:sldId id="522" r:id="rId28"/>
    <p:sldId id="523" r:id="rId29"/>
    <p:sldId id="524" r:id="rId30"/>
    <p:sldId id="525" r:id="rId31"/>
    <p:sldId id="526" r:id="rId32"/>
    <p:sldId id="527" r:id="rId33"/>
    <p:sldId id="503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0000"/>
    <a:srgbClr val="006699"/>
    <a:srgbClr val="008000"/>
    <a:srgbClr val="CCE8EA"/>
    <a:srgbClr val="BBE0E3"/>
    <a:srgbClr val="CC00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4" autoAdjust="0"/>
    <p:restoredTop sz="71980" autoAdjust="0"/>
  </p:normalViewPr>
  <p:slideViewPr>
    <p:cSldViewPr>
      <p:cViewPr varScale="1">
        <p:scale>
          <a:sx n="85" d="100"/>
          <a:sy n="85" d="100"/>
        </p:scale>
        <p:origin x="19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YU WENHAN#" userId="57c7d524-3a3c-48d0-8609-7432eb4d10a9" providerId="ADAL" clId="{4DBEA096-09A4-46F3-83E2-C8411BDDF73F}"/>
    <pc:docChg chg="modSld">
      <pc:chgData name="#YU WENHAN#" userId="57c7d524-3a3c-48d0-8609-7432eb4d10a9" providerId="ADAL" clId="{4DBEA096-09A4-46F3-83E2-C8411BDDF73F}" dt="2023-02-07T11:57:58.509" v="0"/>
      <pc:docMkLst>
        <pc:docMk/>
      </pc:docMkLst>
      <pc:sldChg chg="modSp">
        <pc:chgData name="#YU WENHAN#" userId="57c7d524-3a3c-48d0-8609-7432eb4d10a9" providerId="ADAL" clId="{4DBEA096-09A4-46F3-83E2-C8411BDDF73F}" dt="2023-02-07T11:57:58.509" v="0"/>
        <pc:sldMkLst>
          <pc:docMk/>
          <pc:sldMk cId="170791139" sldId="447"/>
        </pc:sldMkLst>
        <pc:graphicFrameChg chg="mod">
          <ac:chgData name="#YU WENHAN#" userId="57c7d524-3a3c-48d0-8609-7432eb4d10a9" providerId="ADAL" clId="{4DBEA096-09A4-46F3-83E2-C8411BDDF73F}" dt="2023-02-07T11:57:58.509" v="0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  <pc:docChgLst>
    <pc:chgData name="#YU WENHAN#" userId="57c7d524-3a3c-48d0-8609-7432eb4d10a9" providerId="ADAL" clId="{B091F444-9C1D-47AA-8407-CEB9C6B66A84}"/>
    <pc:docChg chg="custSel addSld delSld modSld sldOrd">
      <pc:chgData name="#YU WENHAN#" userId="57c7d524-3a3c-48d0-8609-7432eb4d10a9" providerId="ADAL" clId="{B091F444-9C1D-47AA-8407-CEB9C6B66A84}" dt="2023-01-28T09:00:18.887" v="34" actId="207"/>
      <pc:docMkLst>
        <pc:docMk/>
      </pc:docMkLst>
      <pc:sldChg chg="modSp add del mod ord">
        <pc:chgData name="#YU WENHAN#" userId="57c7d524-3a3c-48d0-8609-7432eb4d10a9" providerId="ADAL" clId="{B091F444-9C1D-47AA-8407-CEB9C6B66A84}" dt="2023-01-28T09:00:18.887" v="34" actId="207"/>
        <pc:sldMkLst>
          <pc:docMk/>
          <pc:sldMk cId="170791139" sldId="447"/>
        </pc:sldMkLst>
        <pc:graphicFrameChg chg="modGraphic">
          <ac:chgData name="#YU WENHAN#" userId="57c7d524-3a3c-48d0-8609-7432eb4d10a9" providerId="ADAL" clId="{B091F444-9C1D-47AA-8407-CEB9C6B66A84}" dt="2023-01-28T09:00:18.887" v="34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  <pc:sldChg chg="addSp modSp mod">
        <pc:chgData name="#YU WENHAN#" userId="57c7d524-3a3c-48d0-8609-7432eb4d10a9" providerId="ADAL" clId="{B091F444-9C1D-47AA-8407-CEB9C6B66A84}" dt="2023-01-27T09:27:22.773" v="27" actId="1076"/>
        <pc:sldMkLst>
          <pc:docMk/>
          <pc:sldMk cId="1164267211" sldId="505"/>
        </pc:sldMkLst>
        <pc:spChg chg="add mod">
          <ac:chgData name="#YU WENHAN#" userId="57c7d524-3a3c-48d0-8609-7432eb4d10a9" providerId="ADAL" clId="{B091F444-9C1D-47AA-8407-CEB9C6B66A84}" dt="2023-01-27T09:27:22.773" v="27" actId="1076"/>
          <ac:spMkLst>
            <pc:docMk/>
            <pc:sldMk cId="1164267211" sldId="505"/>
            <ac:spMk id="5" creationId="{74B80987-8CBB-F5CC-22E7-5ED2966BB3B1}"/>
          </ac:spMkLst>
        </pc:spChg>
      </pc:sldChg>
      <pc:sldChg chg="addSp modSp">
        <pc:chgData name="#YU WENHAN#" userId="57c7d524-3a3c-48d0-8609-7432eb4d10a9" providerId="ADAL" clId="{B091F444-9C1D-47AA-8407-CEB9C6B66A84}" dt="2023-01-27T09:27:29.528" v="28"/>
        <pc:sldMkLst>
          <pc:docMk/>
          <pc:sldMk cId="4052193088" sldId="506"/>
        </pc:sldMkLst>
        <pc:spChg chg="add mod">
          <ac:chgData name="#YU WENHAN#" userId="57c7d524-3a3c-48d0-8609-7432eb4d10a9" providerId="ADAL" clId="{B091F444-9C1D-47AA-8407-CEB9C6B66A84}" dt="2023-01-27T09:27:29.528" v="28"/>
          <ac:spMkLst>
            <pc:docMk/>
            <pc:sldMk cId="4052193088" sldId="506"/>
            <ac:spMk id="5" creationId="{CDE55DB3-23DD-36C7-AF63-D2DBF97DA608}"/>
          </ac:spMkLst>
        </pc:spChg>
      </pc:sldChg>
    </pc:docChg>
  </pc:docChgLst>
  <pc:docChgLst>
    <pc:chgData name="Jun Zhao" userId="538759df-267d-4aba-bd0a-795aec6ee9fc" providerId="ADAL" clId="{87439A55-F2B4-774B-8C43-D70EAE6316E1}"/>
    <pc:docChg chg="undo custSel modSld">
      <pc:chgData name="Jun Zhao" userId="538759df-267d-4aba-bd0a-795aec6ee9fc" providerId="ADAL" clId="{87439A55-F2B4-774B-8C43-D70EAE6316E1}" dt="2023-01-28T07:53:26.353" v="81"/>
      <pc:docMkLst>
        <pc:docMk/>
      </pc:docMkLst>
      <pc:sldChg chg="addSp modSp">
        <pc:chgData name="Jun Zhao" userId="538759df-267d-4aba-bd0a-795aec6ee9fc" providerId="ADAL" clId="{87439A55-F2B4-774B-8C43-D70EAE6316E1}" dt="2023-01-27T20:14:38.567" v="0"/>
        <pc:sldMkLst>
          <pc:docMk/>
          <pc:sldMk cId="2497670994" sldId="507"/>
        </pc:sldMkLst>
        <pc:spChg chg="add mod">
          <ac:chgData name="Jun Zhao" userId="538759df-267d-4aba-bd0a-795aec6ee9fc" providerId="ADAL" clId="{87439A55-F2B4-774B-8C43-D70EAE6316E1}" dt="2023-01-27T20:14:38.567" v="0"/>
          <ac:spMkLst>
            <pc:docMk/>
            <pc:sldMk cId="2497670994" sldId="507"/>
            <ac:spMk id="72" creationId="{E6ACBAE4-11B6-C249-9729-5EE9536EE8D6}"/>
          </ac:spMkLst>
        </pc:spChg>
      </pc:sldChg>
      <pc:sldChg chg="addSp modSp">
        <pc:chgData name="Jun Zhao" userId="538759df-267d-4aba-bd0a-795aec6ee9fc" providerId="ADAL" clId="{87439A55-F2B4-774B-8C43-D70EAE6316E1}" dt="2023-01-27T20:14:42.410" v="1"/>
        <pc:sldMkLst>
          <pc:docMk/>
          <pc:sldMk cId="438470096" sldId="508"/>
        </pc:sldMkLst>
        <pc:spChg chg="add mod">
          <ac:chgData name="Jun Zhao" userId="538759df-267d-4aba-bd0a-795aec6ee9fc" providerId="ADAL" clId="{87439A55-F2B4-774B-8C43-D70EAE6316E1}" dt="2023-01-27T20:14:42.410" v="1"/>
          <ac:spMkLst>
            <pc:docMk/>
            <pc:sldMk cId="438470096" sldId="508"/>
            <ac:spMk id="5" creationId="{B3581994-DCB6-9440-9228-E41E65BAD006}"/>
          </ac:spMkLst>
        </pc:spChg>
      </pc:sldChg>
      <pc:sldChg chg="addSp modSp">
        <pc:chgData name="Jun Zhao" userId="538759df-267d-4aba-bd0a-795aec6ee9fc" providerId="ADAL" clId="{87439A55-F2B4-774B-8C43-D70EAE6316E1}" dt="2023-01-27T20:14:46.474" v="2"/>
        <pc:sldMkLst>
          <pc:docMk/>
          <pc:sldMk cId="2550067849" sldId="509"/>
        </pc:sldMkLst>
        <pc:spChg chg="add mod">
          <ac:chgData name="Jun Zhao" userId="538759df-267d-4aba-bd0a-795aec6ee9fc" providerId="ADAL" clId="{87439A55-F2B4-774B-8C43-D70EAE6316E1}" dt="2023-01-27T20:14:46.474" v="2"/>
          <ac:spMkLst>
            <pc:docMk/>
            <pc:sldMk cId="2550067849" sldId="509"/>
            <ac:spMk id="364" creationId="{6541FE8B-4040-2A46-BD3B-99BF110B34D7}"/>
          </ac:spMkLst>
        </pc:spChg>
      </pc:sldChg>
      <pc:sldChg chg="addSp modSp mod">
        <pc:chgData name="Jun Zhao" userId="538759df-267d-4aba-bd0a-795aec6ee9fc" providerId="ADAL" clId="{87439A55-F2B4-774B-8C43-D70EAE6316E1}" dt="2023-01-28T07:24:16.876" v="44" actId="108"/>
        <pc:sldMkLst>
          <pc:docMk/>
          <pc:sldMk cId="4008181367" sldId="510"/>
        </pc:sldMkLst>
        <pc:spChg chg="add mod">
          <ac:chgData name="Jun Zhao" userId="538759df-267d-4aba-bd0a-795aec6ee9fc" providerId="ADAL" clId="{87439A55-F2B4-774B-8C43-D70EAE6316E1}" dt="2023-01-28T07:24:16.876" v="44" actId="108"/>
          <ac:spMkLst>
            <pc:docMk/>
            <pc:sldMk cId="4008181367" sldId="510"/>
            <ac:spMk id="4" creationId="{D042EC8F-1A22-5546-8FEA-DDEBE31B806A}"/>
          </ac:spMkLst>
        </pc:spChg>
      </pc:sldChg>
      <pc:sldChg chg="addSp modSp mod">
        <pc:chgData name="Jun Zhao" userId="538759df-267d-4aba-bd0a-795aec6ee9fc" providerId="ADAL" clId="{87439A55-F2B4-774B-8C43-D70EAE6316E1}" dt="2023-01-28T07:51:49.649" v="53" actId="1076"/>
        <pc:sldMkLst>
          <pc:docMk/>
          <pc:sldMk cId="2875220241" sldId="511"/>
        </pc:sldMkLst>
        <pc:spChg chg="add mod">
          <ac:chgData name="Jun Zhao" userId="538759df-267d-4aba-bd0a-795aec6ee9fc" providerId="ADAL" clId="{87439A55-F2B4-774B-8C43-D70EAE6316E1}" dt="2023-01-28T07:51:49.649" v="53" actId="1076"/>
          <ac:spMkLst>
            <pc:docMk/>
            <pc:sldMk cId="2875220241" sldId="511"/>
            <ac:spMk id="16" creationId="{61B9D333-1180-424F-873F-FFAF53AFF340}"/>
          </ac:spMkLst>
        </pc:spChg>
      </pc:sldChg>
      <pc:sldChg chg="addSp delSp modSp">
        <pc:chgData name="Jun Zhao" userId="538759df-267d-4aba-bd0a-795aec6ee9fc" providerId="ADAL" clId="{87439A55-F2B4-774B-8C43-D70EAE6316E1}" dt="2023-01-28T07:51:53.697" v="54"/>
        <pc:sldMkLst>
          <pc:docMk/>
          <pc:sldMk cId="1735789652" sldId="512"/>
        </pc:sldMkLst>
        <pc:spChg chg="add del mod">
          <ac:chgData name="Jun Zhao" userId="538759df-267d-4aba-bd0a-795aec6ee9fc" providerId="ADAL" clId="{87439A55-F2B4-774B-8C43-D70EAE6316E1}" dt="2023-01-28T07:51:41.864" v="50"/>
          <ac:spMkLst>
            <pc:docMk/>
            <pc:sldMk cId="1735789652" sldId="512"/>
            <ac:spMk id="18" creationId="{82DB4FEE-0F45-4444-8A17-BBCC35A9654D}"/>
          </ac:spMkLst>
        </pc:spChg>
        <pc:spChg chg="add mod">
          <ac:chgData name="Jun Zhao" userId="538759df-267d-4aba-bd0a-795aec6ee9fc" providerId="ADAL" clId="{87439A55-F2B4-774B-8C43-D70EAE6316E1}" dt="2023-01-28T07:51:53.697" v="54"/>
          <ac:spMkLst>
            <pc:docMk/>
            <pc:sldMk cId="1735789652" sldId="512"/>
            <ac:spMk id="19" creationId="{9AF1F2BC-C0CB-E147-9B9B-A082E9097F6B}"/>
          </ac:spMkLst>
        </pc:spChg>
      </pc:sldChg>
      <pc:sldChg chg="addSp delSp modSp">
        <pc:chgData name="Jun Zhao" userId="538759df-267d-4aba-bd0a-795aec6ee9fc" providerId="ADAL" clId="{87439A55-F2B4-774B-8C43-D70EAE6316E1}" dt="2023-01-28T07:51:55.901" v="55"/>
        <pc:sldMkLst>
          <pc:docMk/>
          <pc:sldMk cId="840677907" sldId="513"/>
        </pc:sldMkLst>
        <pc:spChg chg="add del mod">
          <ac:chgData name="Jun Zhao" userId="538759df-267d-4aba-bd0a-795aec6ee9fc" providerId="ADAL" clId="{87439A55-F2B4-774B-8C43-D70EAE6316E1}" dt="2023-01-28T07:51:41.237" v="49"/>
          <ac:spMkLst>
            <pc:docMk/>
            <pc:sldMk cId="840677907" sldId="513"/>
            <ac:spMk id="54" creationId="{5ABB8435-3CF9-B842-A8AA-FF0D48B2A788}"/>
          </ac:spMkLst>
        </pc:spChg>
        <pc:spChg chg="add mod">
          <ac:chgData name="Jun Zhao" userId="538759df-267d-4aba-bd0a-795aec6ee9fc" providerId="ADAL" clId="{87439A55-F2B4-774B-8C43-D70EAE6316E1}" dt="2023-01-28T07:51:55.901" v="55"/>
          <ac:spMkLst>
            <pc:docMk/>
            <pc:sldMk cId="840677907" sldId="513"/>
            <ac:spMk id="55" creationId="{E476BBDD-3A7D-004E-A3E5-2F841F8B08BB}"/>
          </ac:spMkLst>
        </pc:spChg>
      </pc:sldChg>
      <pc:sldChg chg="addSp modSp">
        <pc:chgData name="Jun Zhao" userId="538759df-267d-4aba-bd0a-795aec6ee9fc" providerId="ADAL" clId="{87439A55-F2B4-774B-8C43-D70EAE6316E1}" dt="2023-01-28T07:51:57.829" v="56"/>
        <pc:sldMkLst>
          <pc:docMk/>
          <pc:sldMk cId="2954446655" sldId="514"/>
        </pc:sldMkLst>
        <pc:spChg chg="add mod">
          <ac:chgData name="Jun Zhao" userId="538759df-267d-4aba-bd0a-795aec6ee9fc" providerId="ADAL" clId="{87439A55-F2B4-774B-8C43-D70EAE6316E1}" dt="2023-01-28T07:51:57.829" v="56"/>
          <ac:spMkLst>
            <pc:docMk/>
            <pc:sldMk cId="2954446655" sldId="514"/>
            <ac:spMk id="51" creationId="{E432282C-A47D-504D-A69D-1183F1AE87B6}"/>
          </ac:spMkLst>
        </pc:spChg>
      </pc:sldChg>
      <pc:sldChg chg="addSp modSp">
        <pc:chgData name="Jun Zhao" userId="538759df-267d-4aba-bd0a-795aec6ee9fc" providerId="ADAL" clId="{87439A55-F2B4-774B-8C43-D70EAE6316E1}" dt="2023-01-28T07:51:59.894" v="57"/>
        <pc:sldMkLst>
          <pc:docMk/>
          <pc:sldMk cId="2440208507" sldId="515"/>
        </pc:sldMkLst>
        <pc:spChg chg="add mod">
          <ac:chgData name="Jun Zhao" userId="538759df-267d-4aba-bd0a-795aec6ee9fc" providerId="ADAL" clId="{87439A55-F2B4-774B-8C43-D70EAE6316E1}" dt="2023-01-28T07:51:59.894" v="57"/>
          <ac:spMkLst>
            <pc:docMk/>
            <pc:sldMk cId="2440208507" sldId="515"/>
            <ac:spMk id="9" creationId="{9A46593E-5C2B-3949-8CBB-238FF4FB64A2}"/>
          </ac:spMkLst>
        </pc:spChg>
      </pc:sldChg>
      <pc:sldChg chg="addSp modSp">
        <pc:chgData name="Jun Zhao" userId="538759df-267d-4aba-bd0a-795aec6ee9fc" providerId="ADAL" clId="{87439A55-F2B4-774B-8C43-D70EAE6316E1}" dt="2023-01-28T07:52:04.426" v="59"/>
        <pc:sldMkLst>
          <pc:docMk/>
          <pc:sldMk cId="3317898310" sldId="516"/>
        </pc:sldMkLst>
        <pc:spChg chg="add mod">
          <ac:chgData name="Jun Zhao" userId="538759df-267d-4aba-bd0a-795aec6ee9fc" providerId="ADAL" clId="{87439A55-F2B4-774B-8C43-D70EAE6316E1}" dt="2023-01-28T07:52:04.426" v="59"/>
          <ac:spMkLst>
            <pc:docMk/>
            <pc:sldMk cId="3317898310" sldId="516"/>
            <ac:spMk id="6" creationId="{F352DCB4-2A18-8B4D-83B8-95984FA435C6}"/>
          </ac:spMkLst>
        </pc:spChg>
      </pc:sldChg>
      <pc:sldChg chg="addSp modSp">
        <pc:chgData name="Jun Zhao" userId="538759df-267d-4aba-bd0a-795aec6ee9fc" providerId="ADAL" clId="{87439A55-F2B4-774B-8C43-D70EAE6316E1}" dt="2023-01-28T07:52:06.767" v="60"/>
        <pc:sldMkLst>
          <pc:docMk/>
          <pc:sldMk cId="2617381026" sldId="517"/>
        </pc:sldMkLst>
        <pc:spChg chg="add mod">
          <ac:chgData name="Jun Zhao" userId="538759df-267d-4aba-bd0a-795aec6ee9fc" providerId="ADAL" clId="{87439A55-F2B4-774B-8C43-D70EAE6316E1}" dt="2023-01-28T07:52:06.767" v="60"/>
          <ac:spMkLst>
            <pc:docMk/>
            <pc:sldMk cId="2617381026" sldId="517"/>
            <ac:spMk id="5" creationId="{A95DCB07-20D0-2F4E-BBCF-06E273B668C9}"/>
          </ac:spMkLst>
        </pc:spChg>
      </pc:sldChg>
      <pc:sldChg chg="addSp modSp">
        <pc:chgData name="Jun Zhao" userId="538759df-267d-4aba-bd0a-795aec6ee9fc" providerId="ADAL" clId="{87439A55-F2B4-774B-8C43-D70EAE6316E1}" dt="2023-01-28T07:52:12.988" v="63"/>
        <pc:sldMkLst>
          <pc:docMk/>
          <pc:sldMk cId="795543448" sldId="518"/>
        </pc:sldMkLst>
        <pc:spChg chg="add mod">
          <ac:chgData name="Jun Zhao" userId="538759df-267d-4aba-bd0a-795aec6ee9fc" providerId="ADAL" clId="{87439A55-F2B4-774B-8C43-D70EAE6316E1}" dt="2023-01-28T07:52:12.988" v="63"/>
          <ac:spMkLst>
            <pc:docMk/>
            <pc:sldMk cId="795543448" sldId="518"/>
            <ac:spMk id="7" creationId="{A8DF15F3-0661-1C44-BF94-0A62DE726F56}"/>
          </ac:spMkLst>
        </pc:spChg>
      </pc:sldChg>
      <pc:sldChg chg="addSp modSp">
        <pc:chgData name="Jun Zhao" userId="538759df-267d-4aba-bd0a-795aec6ee9fc" providerId="ADAL" clId="{87439A55-F2B4-774B-8C43-D70EAE6316E1}" dt="2023-01-28T07:52:10.941" v="62"/>
        <pc:sldMkLst>
          <pc:docMk/>
          <pc:sldMk cId="618999904" sldId="519"/>
        </pc:sldMkLst>
        <pc:spChg chg="add mod">
          <ac:chgData name="Jun Zhao" userId="538759df-267d-4aba-bd0a-795aec6ee9fc" providerId="ADAL" clId="{87439A55-F2B4-774B-8C43-D70EAE6316E1}" dt="2023-01-28T07:52:10.941" v="62"/>
          <ac:spMkLst>
            <pc:docMk/>
            <pc:sldMk cId="618999904" sldId="519"/>
            <ac:spMk id="5" creationId="{9DF303DB-D215-C146-BCA5-F43C1A0A9E05}"/>
          </ac:spMkLst>
        </pc:spChg>
      </pc:sldChg>
      <pc:sldChg chg="addSp modSp">
        <pc:chgData name="Jun Zhao" userId="538759df-267d-4aba-bd0a-795aec6ee9fc" providerId="ADAL" clId="{87439A55-F2B4-774B-8C43-D70EAE6316E1}" dt="2023-01-28T07:52:08.964" v="61"/>
        <pc:sldMkLst>
          <pc:docMk/>
          <pc:sldMk cId="4150837545" sldId="520"/>
        </pc:sldMkLst>
        <pc:spChg chg="add mod">
          <ac:chgData name="Jun Zhao" userId="538759df-267d-4aba-bd0a-795aec6ee9fc" providerId="ADAL" clId="{87439A55-F2B4-774B-8C43-D70EAE6316E1}" dt="2023-01-28T07:52:08.964" v="61"/>
          <ac:spMkLst>
            <pc:docMk/>
            <pc:sldMk cId="4150837545" sldId="520"/>
            <ac:spMk id="6" creationId="{59F94811-7B00-6544-B60D-C26AECE63605}"/>
          </ac:spMkLst>
        </pc:spChg>
      </pc:sldChg>
      <pc:sldChg chg="addSp modSp">
        <pc:chgData name="Jun Zhao" userId="538759df-267d-4aba-bd0a-795aec6ee9fc" providerId="ADAL" clId="{87439A55-F2B4-774B-8C43-D70EAE6316E1}" dt="2023-01-28T07:53:05.480" v="74"/>
        <pc:sldMkLst>
          <pc:docMk/>
          <pc:sldMk cId="3370997024" sldId="521"/>
        </pc:sldMkLst>
        <pc:spChg chg="add mod">
          <ac:chgData name="Jun Zhao" userId="538759df-267d-4aba-bd0a-795aec6ee9fc" providerId="ADAL" clId="{87439A55-F2B4-774B-8C43-D70EAE6316E1}" dt="2023-01-28T07:53:05.480" v="74"/>
          <ac:spMkLst>
            <pc:docMk/>
            <pc:sldMk cId="3370997024" sldId="521"/>
            <ac:spMk id="45" creationId="{B6E7D1A8-A5CF-9447-AA44-FE9C0498BFFC}"/>
          </ac:spMkLst>
        </pc:spChg>
      </pc:sldChg>
      <pc:sldChg chg="addSp modSp">
        <pc:chgData name="Jun Zhao" userId="538759df-267d-4aba-bd0a-795aec6ee9fc" providerId="ADAL" clId="{87439A55-F2B4-774B-8C43-D70EAE6316E1}" dt="2023-01-28T07:53:11.834" v="76"/>
        <pc:sldMkLst>
          <pc:docMk/>
          <pc:sldMk cId="1864885605" sldId="522"/>
        </pc:sldMkLst>
        <pc:spChg chg="add mod">
          <ac:chgData name="Jun Zhao" userId="538759df-267d-4aba-bd0a-795aec6ee9fc" providerId="ADAL" clId="{87439A55-F2B4-774B-8C43-D70EAE6316E1}" dt="2023-01-28T07:53:11.834" v="76"/>
          <ac:spMkLst>
            <pc:docMk/>
            <pc:sldMk cId="1864885605" sldId="522"/>
            <ac:spMk id="44" creationId="{0A4748A4-5474-5648-BFD5-E14F54698B29}"/>
          </ac:spMkLst>
        </pc:spChg>
      </pc:sldChg>
      <pc:sldChg chg="addSp modSp">
        <pc:chgData name="Jun Zhao" userId="538759df-267d-4aba-bd0a-795aec6ee9fc" providerId="ADAL" clId="{87439A55-F2B4-774B-8C43-D70EAE6316E1}" dt="2023-01-28T07:53:17.077" v="77"/>
        <pc:sldMkLst>
          <pc:docMk/>
          <pc:sldMk cId="2141387106" sldId="523"/>
        </pc:sldMkLst>
        <pc:spChg chg="add mod">
          <ac:chgData name="Jun Zhao" userId="538759df-267d-4aba-bd0a-795aec6ee9fc" providerId="ADAL" clId="{87439A55-F2B4-774B-8C43-D70EAE6316E1}" dt="2023-01-28T07:53:17.077" v="77"/>
          <ac:spMkLst>
            <pc:docMk/>
            <pc:sldMk cId="2141387106" sldId="523"/>
            <ac:spMk id="6" creationId="{5CE3B76D-1AE3-FE47-88D3-C341717B0D47}"/>
          </ac:spMkLst>
        </pc:spChg>
      </pc:sldChg>
      <pc:sldChg chg="addSp modSp">
        <pc:chgData name="Jun Zhao" userId="538759df-267d-4aba-bd0a-795aec6ee9fc" providerId="ADAL" clId="{87439A55-F2B4-774B-8C43-D70EAE6316E1}" dt="2023-01-28T07:53:19.264" v="78"/>
        <pc:sldMkLst>
          <pc:docMk/>
          <pc:sldMk cId="3235370791" sldId="524"/>
        </pc:sldMkLst>
        <pc:spChg chg="add mod">
          <ac:chgData name="Jun Zhao" userId="538759df-267d-4aba-bd0a-795aec6ee9fc" providerId="ADAL" clId="{87439A55-F2B4-774B-8C43-D70EAE6316E1}" dt="2023-01-28T07:53:19.264" v="78"/>
          <ac:spMkLst>
            <pc:docMk/>
            <pc:sldMk cId="3235370791" sldId="524"/>
            <ac:spMk id="138" creationId="{CF3170CC-0A7E-2B42-B5A3-22A4A50A755A}"/>
          </ac:spMkLst>
        </pc:spChg>
      </pc:sldChg>
      <pc:sldChg chg="addSp modSp">
        <pc:chgData name="Jun Zhao" userId="538759df-267d-4aba-bd0a-795aec6ee9fc" providerId="ADAL" clId="{87439A55-F2B4-774B-8C43-D70EAE6316E1}" dt="2023-01-28T07:53:21.614" v="79"/>
        <pc:sldMkLst>
          <pc:docMk/>
          <pc:sldMk cId="3547684956" sldId="525"/>
        </pc:sldMkLst>
        <pc:spChg chg="add mod">
          <ac:chgData name="Jun Zhao" userId="538759df-267d-4aba-bd0a-795aec6ee9fc" providerId="ADAL" clId="{87439A55-F2B4-774B-8C43-D70EAE6316E1}" dt="2023-01-28T07:53:21.614" v="79"/>
          <ac:spMkLst>
            <pc:docMk/>
            <pc:sldMk cId="3547684956" sldId="525"/>
            <ac:spMk id="137" creationId="{4C8D234E-87F0-DE41-9750-C26200D29798}"/>
          </ac:spMkLst>
        </pc:spChg>
      </pc:sldChg>
      <pc:sldChg chg="addSp modSp">
        <pc:chgData name="Jun Zhao" userId="538759df-267d-4aba-bd0a-795aec6ee9fc" providerId="ADAL" clId="{87439A55-F2B4-774B-8C43-D70EAE6316E1}" dt="2023-01-28T07:53:23.743" v="80"/>
        <pc:sldMkLst>
          <pc:docMk/>
          <pc:sldMk cId="725062711" sldId="526"/>
        </pc:sldMkLst>
        <pc:spChg chg="add mod">
          <ac:chgData name="Jun Zhao" userId="538759df-267d-4aba-bd0a-795aec6ee9fc" providerId="ADAL" clId="{87439A55-F2B4-774B-8C43-D70EAE6316E1}" dt="2023-01-28T07:53:23.743" v="80"/>
          <ac:spMkLst>
            <pc:docMk/>
            <pc:sldMk cId="725062711" sldId="526"/>
            <ac:spMk id="59" creationId="{84FA5EE8-40B7-9B4E-B2BA-3056312EBD89}"/>
          </ac:spMkLst>
        </pc:spChg>
      </pc:sldChg>
      <pc:sldChg chg="addSp modSp">
        <pc:chgData name="Jun Zhao" userId="538759df-267d-4aba-bd0a-795aec6ee9fc" providerId="ADAL" clId="{87439A55-F2B4-774B-8C43-D70EAE6316E1}" dt="2023-01-28T07:53:26.353" v="81"/>
        <pc:sldMkLst>
          <pc:docMk/>
          <pc:sldMk cId="1380535979" sldId="527"/>
        </pc:sldMkLst>
        <pc:spChg chg="add mod">
          <ac:chgData name="Jun Zhao" userId="538759df-267d-4aba-bd0a-795aec6ee9fc" providerId="ADAL" clId="{87439A55-F2B4-774B-8C43-D70EAE6316E1}" dt="2023-01-28T07:53:26.353" v="81"/>
          <ac:spMkLst>
            <pc:docMk/>
            <pc:sldMk cId="1380535979" sldId="527"/>
            <ac:spMk id="10" creationId="{656C9A83-DE72-6340-8641-1082BA49D0E1}"/>
          </ac:spMkLst>
        </pc:spChg>
      </pc:sldChg>
      <pc:sldChg chg="addSp modSp">
        <pc:chgData name="Jun Zhao" userId="538759df-267d-4aba-bd0a-795aec6ee9fc" providerId="ADAL" clId="{87439A55-F2B4-774B-8C43-D70EAE6316E1}" dt="2023-01-28T07:52:01.975" v="58"/>
        <pc:sldMkLst>
          <pc:docMk/>
          <pc:sldMk cId="4038434053" sldId="528"/>
        </pc:sldMkLst>
        <pc:spChg chg="add mod">
          <ac:chgData name="Jun Zhao" userId="538759df-267d-4aba-bd0a-795aec6ee9fc" providerId="ADAL" clId="{87439A55-F2B4-774B-8C43-D70EAE6316E1}" dt="2023-01-28T07:52:01.975" v="58"/>
          <ac:spMkLst>
            <pc:docMk/>
            <pc:sldMk cId="4038434053" sldId="528"/>
            <ac:spMk id="21" creationId="{B737795C-4583-FF48-94EA-DC23DF30721D}"/>
          </ac:spMkLst>
        </pc:spChg>
      </pc:sldChg>
      <pc:sldChg chg="addSp delSp modSp mod">
        <pc:chgData name="Jun Zhao" userId="538759df-267d-4aba-bd0a-795aec6ee9fc" providerId="ADAL" clId="{87439A55-F2B4-774B-8C43-D70EAE6316E1}" dt="2023-01-28T07:52:33.695" v="73" actId="478"/>
        <pc:sldMkLst>
          <pc:docMk/>
          <pc:sldMk cId="1890297398" sldId="531"/>
        </pc:sldMkLst>
        <pc:spChg chg="add del mod">
          <ac:chgData name="Jun Zhao" userId="538759df-267d-4aba-bd0a-795aec6ee9fc" providerId="ADAL" clId="{87439A55-F2B4-774B-8C43-D70EAE6316E1}" dt="2023-01-28T07:52:16.287" v="65"/>
          <ac:spMkLst>
            <pc:docMk/>
            <pc:sldMk cId="1890297398" sldId="531"/>
            <ac:spMk id="5" creationId="{9C17C1DB-DCB3-114C-8B86-6D21D6669C71}"/>
          </ac:spMkLst>
        </pc:spChg>
        <pc:spChg chg="add del mod">
          <ac:chgData name="Jun Zhao" userId="538759df-267d-4aba-bd0a-795aec6ee9fc" providerId="ADAL" clId="{87439A55-F2B4-774B-8C43-D70EAE6316E1}" dt="2023-01-28T07:52:33.695" v="73" actId="478"/>
          <ac:spMkLst>
            <pc:docMk/>
            <pc:sldMk cId="1890297398" sldId="531"/>
            <ac:spMk id="6" creationId="{524D6FD7-BE15-F74A-A6D7-E9624D1D001F}"/>
          </ac:spMkLst>
        </pc:spChg>
      </pc:sldChg>
      <pc:sldChg chg="addSp modSp">
        <pc:chgData name="Jun Zhao" userId="538759df-267d-4aba-bd0a-795aec6ee9fc" providerId="ADAL" clId="{87439A55-F2B4-774B-8C43-D70EAE6316E1}" dt="2023-01-28T07:53:09.211" v="75"/>
        <pc:sldMkLst>
          <pc:docMk/>
          <pc:sldMk cId="4169468279" sldId="534"/>
        </pc:sldMkLst>
        <pc:spChg chg="add mod">
          <ac:chgData name="Jun Zhao" userId="538759df-267d-4aba-bd0a-795aec6ee9fc" providerId="ADAL" clId="{87439A55-F2B4-774B-8C43-D70EAE6316E1}" dt="2023-01-28T07:53:09.211" v="75"/>
          <ac:spMkLst>
            <pc:docMk/>
            <pc:sldMk cId="4169468279" sldId="534"/>
            <ac:spMk id="6" creationId="{7C102417-9E5F-3542-8E58-C16A3B72D5E1}"/>
          </ac:spMkLst>
        </pc:spChg>
      </pc:sldChg>
      <pc:sldChg chg="modSp mod">
        <pc:chgData name="Jun Zhao" userId="538759df-267d-4aba-bd0a-795aec6ee9fc" providerId="ADAL" clId="{87439A55-F2B4-774B-8C43-D70EAE6316E1}" dt="2023-01-28T07:23:12.761" v="18"/>
        <pc:sldMkLst>
          <pc:docMk/>
          <pc:sldMk cId="1402133528" sldId="535"/>
        </pc:sldMkLst>
        <pc:spChg chg="mod">
          <ac:chgData name="Jun Zhao" userId="538759df-267d-4aba-bd0a-795aec6ee9fc" providerId="ADAL" clId="{87439A55-F2B4-774B-8C43-D70EAE6316E1}" dt="2023-01-28T07:23:12.761" v="18"/>
          <ac:spMkLst>
            <pc:docMk/>
            <pc:sldMk cId="1402133528" sldId="535"/>
            <ac:spMk id="3" creationId="{ACA69945-4E56-D4C7-CAE2-57669027916B}"/>
          </ac:spMkLst>
        </pc:spChg>
      </pc:sldChg>
    </pc:docChg>
  </pc:docChgLst>
  <pc:docChgLst>
    <pc:chgData name="#YU WENHAN#" userId="57c7d524-3a3c-48d0-8609-7432eb4d10a9" providerId="ADAL" clId="{4391B02A-E8AD-4A2F-BC3B-1039EFBB0A69}"/>
    <pc:docChg chg="custSel addSld delSld modSld">
      <pc:chgData name="#YU WENHAN#" userId="57c7d524-3a3c-48d0-8609-7432eb4d10a9" providerId="ADAL" clId="{4391B02A-E8AD-4A2F-BC3B-1039EFBB0A69}" dt="2023-02-12T14:58:45.161" v="7" actId="47"/>
      <pc:docMkLst>
        <pc:docMk/>
      </pc:docMkLst>
      <pc:sldChg chg="addSp delSp modSp del mod">
        <pc:chgData name="#YU WENHAN#" userId="57c7d524-3a3c-48d0-8609-7432eb4d10a9" providerId="ADAL" clId="{4391B02A-E8AD-4A2F-BC3B-1039EFBB0A69}" dt="2023-02-12T14:58:45.161" v="7" actId="47"/>
        <pc:sldMkLst>
          <pc:docMk/>
          <pc:sldMk cId="170791139" sldId="447"/>
        </pc:sldMkLst>
        <pc:graphicFrameChg chg="add mod modGraphic">
          <ac:chgData name="#YU WENHAN#" userId="57c7d524-3a3c-48d0-8609-7432eb4d10a9" providerId="ADAL" clId="{4391B02A-E8AD-4A2F-BC3B-1039EFBB0A69}" dt="2023-01-24T11:55:36.585" v="3" actId="207"/>
          <ac:graphicFrameMkLst>
            <pc:docMk/>
            <pc:sldMk cId="170791139" sldId="447"/>
            <ac:graphicFrameMk id="3" creationId="{692BE20F-5575-5DC4-AB65-706ADFAF88AB}"/>
          </ac:graphicFrameMkLst>
        </pc:graphicFrameChg>
        <pc:graphicFrameChg chg="del modGraphic">
          <ac:chgData name="#YU WENHAN#" userId="57c7d524-3a3c-48d0-8609-7432eb4d10a9" providerId="ADAL" clId="{4391B02A-E8AD-4A2F-BC3B-1039EFBB0A69}" dt="2023-01-24T11:55:32.242" v="1" actId="478"/>
          <ac:graphicFrameMkLst>
            <pc:docMk/>
            <pc:sldMk cId="170791139" sldId="447"/>
            <ac:graphicFrameMk id="7" creationId="{EA94A354-5431-4FD4-8394-473B21F34893}"/>
          </ac:graphicFrameMkLst>
        </pc:graphicFrameChg>
      </pc:sldChg>
      <pc:sldChg chg="modSp add mod">
        <pc:chgData name="#YU WENHAN#" userId="57c7d524-3a3c-48d0-8609-7432eb4d10a9" providerId="ADAL" clId="{4391B02A-E8AD-4A2F-BC3B-1039EFBB0A69}" dt="2023-02-12T14:58:43.238" v="6" actId="207"/>
        <pc:sldMkLst>
          <pc:docMk/>
          <pc:sldMk cId="30357539" sldId="536"/>
        </pc:sldMkLst>
        <pc:graphicFrameChg chg="modGraphic">
          <ac:chgData name="#YU WENHAN#" userId="57c7d524-3a3c-48d0-8609-7432eb4d10a9" providerId="ADAL" clId="{4391B02A-E8AD-4A2F-BC3B-1039EFBB0A69}" dt="2023-02-12T14:58:43.238" v="6" actId="207"/>
          <ac:graphicFrameMkLst>
            <pc:docMk/>
            <pc:sldMk cId="30357539" sldId="536"/>
            <ac:graphicFrameMk id="3" creationId="{08D450A3-C3EB-2B82-1A88-559B7A0D6B1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8EA16DF-896E-4B65-A130-D33292CC6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908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474" y="4863136"/>
            <a:ext cx="5676353" cy="460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89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08" y="9721189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360A08E-B480-4EEB-AC0A-E85FC61EE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7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23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9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9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3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5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3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914400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6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8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4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9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4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64FE6-B8C9-42F4-B91E-7C7B87173A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E754-B31F-4A71-867E-0FE19050E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5F94-5301-41FF-931C-44E881EE5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800AF-2274-4DC7-9776-A1368569D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E7CC-9FFD-4EC8-A9FD-9B2CC3C2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C729-A1BC-4763-ACA0-4C3C90564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480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E754-B31F-4A71-867E-0FE19050EF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24600"/>
            <a:ext cx="6096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A82A8-6361-4164-890C-6BD521304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3B80-BBE8-4C6F-8E15-C53EE22F5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80DD-18F3-4465-92B0-555423998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5226-2584-4A1E-A406-890E9C0B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27CF-AB06-4D23-8E88-D17D6292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0BDD-6FC1-4E61-AEE9-981D493E5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3E4F-EDA9-45E0-80D9-1F38880BC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fld id="{5959F1F9-0F1C-4545-9E94-286A3EFE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76193"/>
            <a:ext cx="1346994" cy="4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57200" y="1066800"/>
            <a:ext cx="8229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2455" y="6248400"/>
            <a:ext cx="8229600" cy="76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6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file.php/TP326/%CE%98%CE%B5%CF%89%CF%81%CE%AF%CE%B1%20(Lectures)/Computer_Networking_A_Top-Down_Approac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LnbvhoxHn8M" TargetMode="External"/><Relationship Id="rId5" Type="http://schemas.openxmlformats.org/officeDocument/2006/relationships/hyperlink" Target="https://www.youtube.com/watch?v=n09DfvemnTQ" TargetMode="External"/><Relationship Id="rId4" Type="http://schemas.openxmlformats.org/officeDocument/2006/relationships/hyperlink" Target="https://www.geeksforgeeks.org/flow-control-in-data-link-laye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8" y="208343"/>
            <a:ext cx="8941444" cy="5273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Part I Syllabus – Fundamental Underlying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08D450A3-C3EB-2B82-1A88-559B7A0D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82827"/>
              </p:ext>
            </p:extLst>
          </p:nvPr>
        </p:nvGraphicFramePr>
        <p:xfrm>
          <a:off x="354842" y="930208"/>
          <a:ext cx="8434316" cy="5158308"/>
        </p:xfrm>
        <a:graphic>
          <a:graphicData uri="http://schemas.openxmlformats.org/drawingml/2006/table">
            <a:tbl>
              <a:tblPr/>
              <a:tblGrid>
                <a:gridCol w="1225448">
                  <a:extLst>
                    <a:ext uri="{9D8B030D-6E8A-4147-A177-3AD203B41FA5}">
                      <a16:colId xmlns:a16="http://schemas.microsoft.com/office/drawing/2014/main" val="242221198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3036812357"/>
                    </a:ext>
                  </a:extLst>
                </a:gridCol>
                <a:gridCol w="5336238">
                  <a:extLst>
                    <a:ext uri="{9D8B030D-6E8A-4147-A177-3AD203B41FA5}">
                      <a16:colId xmlns:a16="http://schemas.microsoft.com/office/drawing/2014/main" val="3656309321"/>
                    </a:ext>
                  </a:extLst>
                </a:gridCol>
              </a:tblGrid>
              <a:tr h="2055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65977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Introduction: Course Logistics and Internet History​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28656"/>
                  </a:ext>
                </a:extLst>
              </a:tr>
              <a:tr h="22783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Layered Network Architecture​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6155"/>
                  </a:ext>
                </a:extLst>
              </a:tr>
              <a:tr h="338425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2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Physical-layer Resilience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97863"/>
                  </a:ext>
                </a:extLst>
              </a:tr>
              <a:tr h="20555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18/Jan/2023​</a:t>
                      </a:r>
                      <a:endParaRPr kumimoji="0" lang="nl-N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Layer: Flow Control​</a:t>
                      </a:r>
                      <a:endParaRPr lang="en-US" sz="1400" b="0" i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82017"/>
                  </a:ext>
                </a:extLst>
              </a:tr>
              <a:tr h="657049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25/Jan/2023​</a:t>
                      </a:r>
                      <a:br>
                        <a:rPr lang="nl-N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nl-N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(no class on 23/Jan/2023, a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holiday</a:t>
                      </a:r>
                      <a:r>
                        <a:rPr lang="nl-N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​)</a:t>
                      </a:r>
                      <a:endParaRPr lang="nl-NL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Layer: Error 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022"/>
                  </a:ext>
                </a:extLst>
              </a:tr>
              <a:tr h="20555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30/Jan/2023​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Introduction​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04970"/>
                  </a:ext>
                </a:extLst>
              </a:tr>
              <a:tr h="3519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01/Feb/2023​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Medium Access Control (MAC)​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55579"/>
                  </a:ext>
                </a:extLst>
              </a:tr>
              <a:tr h="234399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06/Feb/2023​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</a:t>
                      </a:r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Ethernet​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8883"/>
                  </a:ext>
                </a:extLst>
              </a:tr>
              <a:tr h="23439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08/Feb/2023​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</a:t>
                      </a:r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Ethernet Evolutions​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48469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Wireless Local Area Network (WLAN): Overview and 802.11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76197"/>
                  </a:ext>
                </a:extLst>
              </a:tr>
              <a:tr h="54005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Part: WLAN’s Multi-Access Reservation Protocol (MARP)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Part: A Brief Overview of Network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aradigms​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34817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Week 7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Network Paradigms​: Circuit Switching versus Packet Switching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05927"/>
                  </a:ext>
                </a:extLst>
              </a:tr>
              <a:tr h="20555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22/Feb/2023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</a:rPr>
                        <a:t>Mobile Access Networks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Configuration/Access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determine </a:t>
            </a:r>
            <a:r>
              <a:rPr lang="en-US" i="1" dirty="0">
                <a:solidFill>
                  <a:srgbClr val="FF0000"/>
                </a:solidFill>
              </a:rPr>
              <a:t>who</a:t>
            </a:r>
            <a:r>
              <a:rPr lang="en-US" dirty="0"/>
              <a:t> gets to transmit at </a:t>
            </a:r>
            <a:r>
              <a:rPr lang="en-US" i="1" dirty="0">
                <a:solidFill>
                  <a:srgbClr val="FF0000"/>
                </a:solidFill>
              </a:rPr>
              <a:t>when</a:t>
            </a:r>
            <a:r>
              <a:rPr lang="en-US" dirty="0"/>
              <a:t> on a link</a:t>
            </a:r>
          </a:p>
          <a:p>
            <a:r>
              <a:rPr lang="en-US" dirty="0"/>
              <a:t>Topology: physical arrangement of stations</a:t>
            </a:r>
          </a:p>
          <a:p>
            <a:pPr lvl="1"/>
            <a:r>
              <a:rPr lang="en-US" dirty="0"/>
              <a:t>Point-to-Point: pairs of hosts are directly connected</a:t>
            </a:r>
          </a:p>
          <a:p>
            <a:pPr lvl="1"/>
            <a:r>
              <a:rPr lang="en-US" dirty="0"/>
              <a:t>Broadcast: all stations share a single channel</a:t>
            </a:r>
          </a:p>
          <a:p>
            <a:r>
              <a:rPr lang="en-US" dirty="0" err="1"/>
              <a:t>Duplexity</a:t>
            </a:r>
            <a:endParaRPr lang="en-US" dirty="0"/>
          </a:p>
          <a:p>
            <a:pPr marL="569913" lvl="1" eaLnBrk="1" hangingPunct="1"/>
            <a:r>
              <a:rPr lang="en-US" dirty="0">
                <a:solidFill>
                  <a:schemeClr val="tx2"/>
                </a:solidFill>
              </a:rPr>
              <a:t>Half Duplex: Only one party may transmit at a time.</a:t>
            </a:r>
          </a:p>
          <a:p>
            <a:pPr marL="569913" lvl="1" eaLnBrk="1" hangingPunct="1"/>
            <a:r>
              <a:rPr lang="en-US" dirty="0">
                <a:solidFill>
                  <a:schemeClr val="tx2"/>
                </a:solidFill>
              </a:rPr>
              <a:t>Full Duplex: Allows simultaneous transmission and reception between two parties (e.g., two logical half-duplex channels on a single physical channel).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81994-DCB6-9440-9228-E41E65BAD006}"/>
              </a:ext>
            </a:extLst>
          </p:cNvPr>
          <p:cNvSpPr txBox="1"/>
          <p:nvPr/>
        </p:nvSpPr>
        <p:spPr>
          <a:xfrm>
            <a:off x="12700" y="25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43847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9587" y="1271587"/>
            <a:ext cx="2636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990099"/>
                </a:solidFill>
              </a:rPr>
              <a:t>Point-to-point: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9006" y="3429000"/>
            <a:ext cx="5599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990099"/>
                </a:solidFill>
              </a:rPr>
              <a:t>Point-to-Multipoint (Broadcast):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313238" y="2216150"/>
            <a:ext cx="2057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313238" y="282575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389438" y="183515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119069"/>
              </p:ext>
            </p:extLst>
          </p:nvPr>
        </p:nvGraphicFramePr>
        <p:xfrm>
          <a:off x="2941638" y="1835150"/>
          <a:ext cx="15240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986213" imgH="4144963" progId="">
                  <p:embed/>
                </p:oleObj>
              </mc:Choice>
              <mc:Fallback>
                <p:oleObj name="Clip" r:id="rId3" imgW="3986213" imgH="4144963" progId="">
                  <p:embed/>
                  <p:pic>
                    <p:nvPicPr>
                      <p:cNvPr id="9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835150"/>
                        <a:ext cx="15240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121275" y="1524000"/>
            <a:ext cx="944563" cy="615950"/>
            <a:chOff x="2093" y="1340"/>
            <a:chExt cx="787" cy="484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8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9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0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1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23" name="Group 24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46" name="Line 25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26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27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28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9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33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37" name="Line 34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35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36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38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40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43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44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28" name="Line 45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46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7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8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50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21" name="Freeform 52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53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Freeform 54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18" name="AutoShape 56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AutoShape 57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60"/>
          <p:cNvGrpSpPr>
            <a:grpSpLocks/>
          </p:cNvGrpSpPr>
          <p:nvPr/>
        </p:nvGrpSpPr>
        <p:grpSpPr bwMode="auto">
          <a:xfrm>
            <a:off x="5989638" y="1911350"/>
            <a:ext cx="944562" cy="615950"/>
            <a:chOff x="2093" y="1340"/>
            <a:chExt cx="787" cy="484"/>
          </a:xfrm>
        </p:grpSpPr>
        <p:grpSp>
          <p:nvGrpSpPr>
            <p:cNvPr id="60" name="Group 61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105" name="Rectangle 62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63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64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" name="Group 65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99" name="Freeform 66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7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8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9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70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1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72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72" name="Group 73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95" name="Line 74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75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76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77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8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92" name="Line 79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80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1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82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86" name="Line 83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84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85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86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87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88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89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83" name="Line 90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91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92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93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77" name="Line 94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95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96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97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98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99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100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70" name="Freeform 101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102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Freeform 103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" name="Group 104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67" name="AutoShape 105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AutoShape 106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107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Rectangle 108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109"/>
          <p:cNvGrpSpPr>
            <a:grpSpLocks/>
          </p:cNvGrpSpPr>
          <p:nvPr/>
        </p:nvGrpSpPr>
        <p:grpSpPr bwMode="auto">
          <a:xfrm>
            <a:off x="5151438" y="2590800"/>
            <a:ext cx="944562" cy="615950"/>
            <a:chOff x="2093" y="1340"/>
            <a:chExt cx="787" cy="484"/>
          </a:xfrm>
        </p:grpSpPr>
        <p:grpSp>
          <p:nvGrpSpPr>
            <p:cNvPr id="109" name="Group 110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154" name="Rectangle 111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12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13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" name="Group 114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148" name="Freeform 115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16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17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18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19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20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" name="Group 121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121" name="Group 122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144" name="Line 123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124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125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126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2" name="Group 127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141" name="Line 128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29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130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31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135" name="Line 132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133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Line 134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Line 135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Line 136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137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138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132" name="Line 139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Line 140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41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" name="Group 142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126" name="Line 143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44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45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146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Line 147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48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" name="Group 149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119" name="Freeform 150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51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" name="Freeform 152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116" name="AutoShape 154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55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AutoShape 156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" name="Rectangle 157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" name="Line 158"/>
          <p:cNvSpPr>
            <a:spLocks noChangeShapeType="1"/>
          </p:cNvSpPr>
          <p:nvPr/>
        </p:nvSpPr>
        <p:spPr bwMode="auto">
          <a:xfrm>
            <a:off x="7620000" y="450532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159"/>
          <p:cNvSpPr>
            <a:spLocks noChangeShapeType="1"/>
          </p:cNvSpPr>
          <p:nvPr/>
        </p:nvSpPr>
        <p:spPr bwMode="auto">
          <a:xfrm>
            <a:off x="6381750" y="450532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5181600" y="450532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3848100" y="450532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V="1">
            <a:off x="2514600" y="4505325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2" name="Object 16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763780"/>
              </p:ext>
            </p:extLst>
          </p:nvPr>
        </p:nvGraphicFramePr>
        <p:xfrm>
          <a:off x="1143000" y="4127500"/>
          <a:ext cx="15240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986213" imgH="4144963" progId="">
                  <p:embed/>
                </p:oleObj>
              </mc:Choice>
              <mc:Fallback>
                <p:oleObj name="Clip" r:id="rId5" imgW="3986213" imgH="4144963" progId="">
                  <p:embed/>
                  <p:pic>
                    <p:nvPicPr>
                      <p:cNvPr id="162" name="Object 16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27500"/>
                        <a:ext cx="15240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Group 164"/>
          <p:cNvGrpSpPr>
            <a:grpSpLocks/>
          </p:cNvGrpSpPr>
          <p:nvPr/>
        </p:nvGrpSpPr>
        <p:grpSpPr bwMode="auto">
          <a:xfrm>
            <a:off x="4694238" y="4879975"/>
            <a:ext cx="944562" cy="615950"/>
            <a:chOff x="2093" y="1340"/>
            <a:chExt cx="787" cy="484"/>
          </a:xfrm>
        </p:grpSpPr>
        <p:grpSp>
          <p:nvGrpSpPr>
            <p:cNvPr id="164" name="Group 165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209" name="Rectangle 166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167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68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" name="Group 169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203" name="Freeform 170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171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172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173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174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175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6" name="Group 176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176" name="Group 177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199" name="Line 178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79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80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181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2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196" name="Line 183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84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185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186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190" name="Line 187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188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189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190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191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192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193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187" name="Line 194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95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96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197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181" name="Line 198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199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200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201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02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03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7" name="Group 204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174" name="Freeform 205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206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" name="Freeform 207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" name="Group 208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171" name="AutoShape 209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210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211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Rectangle 212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2" name="Group 213"/>
          <p:cNvGrpSpPr>
            <a:grpSpLocks/>
          </p:cNvGrpSpPr>
          <p:nvPr/>
        </p:nvGrpSpPr>
        <p:grpSpPr bwMode="auto">
          <a:xfrm>
            <a:off x="5913438" y="4879975"/>
            <a:ext cx="944562" cy="615950"/>
            <a:chOff x="2093" y="1340"/>
            <a:chExt cx="787" cy="484"/>
          </a:xfrm>
        </p:grpSpPr>
        <p:grpSp>
          <p:nvGrpSpPr>
            <p:cNvPr id="213" name="Group 214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258" name="Rectangle 215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16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217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4" name="Group 218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252" name="Freeform 219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220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21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22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23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24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" name="Group 225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225" name="Group 226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248" name="Line 227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228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229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230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231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245" name="Line 232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233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234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35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239" name="Line 236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37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38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239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240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242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236" name="Line 243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244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45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46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230" name="Line 247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248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49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250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251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252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53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223" name="Freeform 254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255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" name="Freeform 256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257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220" name="AutoShape 258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AutoShape 259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AutoShape 260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Rectangle 261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" name="Group 262"/>
          <p:cNvGrpSpPr>
            <a:grpSpLocks/>
          </p:cNvGrpSpPr>
          <p:nvPr/>
        </p:nvGrpSpPr>
        <p:grpSpPr bwMode="auto">
          <a:xfrm>
            <a:off x="3352800" y="4883150"/>
            <a:ext cx="944563" cy="615950"/>
            <a:chOff x="2093" y="1340"/>
            <a:chExt cx="787" cy="484"/>
          </a:xfrm>
        </p:grpSpPr>
        <p:grpSp>
          <p:nvGrpSpPr>
            <p:cNvPr id="262" name="Group 263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307" name="Rectangle 264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265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266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267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301" name="Freeform 268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269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270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271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272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Freeform 273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4" name="Group 274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274" name="Group 275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297" name="Line 276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277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278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279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280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294" name="Line 281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Line 282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283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284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288" name="Line 285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286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Line 287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Line 288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Line 289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Line 290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" name="Group 291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285" name="Line 292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293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294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8" name="Group 295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279" name="Line 296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297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Line 298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299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Line 300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Line 301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5" name="Group 302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272" name="Freeform 303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304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" name="Freeform 305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" name="Group 306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269" name="AutoShape 307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AutoShape 308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AutoShape 309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" name="Rectangle 310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" name="Group 311"/>
          <p:cNvGrpSpPr>
            <a:grpSpLocks/>
          </p:cNvGrpSpPr>
          <p:nvPr/>
        </p:nvGrpSpPr>
        <p:grpSpPr bwMode="auto">
          <a:xfrm>
            <a:off x="7132638" y="4886325"/>
            <a:ext cx="944562" cy="615950"/>
            <a:chOff x="2093" y="1340"/>
            <a:chExt cx="787" cy="484"/>
          </a:xfrm>
        </p:grpSpPr>
        <p:grpSp>
          <p:nvGrpSpPr>
            <p:cNvPr id="311" name="Group 312"/>
            <p:cNvGrpSpPr>
              <a:grpSpLocks/>
            </p:cNvGrpSpPr>
            <p:nvPr/>
          </p:nvGrpSpPr>
          <p:grpSpPr bwMode="auto">
            <a:xfrm>
              <a:off x="2093" y="1716"/>
              <a:ext cx="787" cy="108"/>
              <a:chOff x="650" y="3201"/>
              <a:chExt cx="787" cy="108"/>
            </a:xfrm>
          </p:grpSpPr>
          <p:sp>
            <p:nvSpPr>
              <p:cNvPr id="356" name="Rectangle 313"/>
              <p:cNvSpPr>
                <a:spLocks noChangeArrowheads="1"/>
              </p:cNvSpPr>
              <p:nvPr/>
            </p:nvSpPr>
            <p:spPr bwMode="auto">
              <a:xfrm>
                <a:off x="651" y="3288"/>
                <a:ext cx="786" cy="21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Freeform 314"/>
              <p:cNvSpPr>
                <a:spLocks/>
              </p:cNvSpPr>
              <p:nvPr/>
            </p:nvSpPr>
            <p:spPr bwMode="auto">
              <a:xfrm>
                <a:off x="650" y="3201"/>
                <a:ext cx="787" cy="87"/>
              </a:xfrm>
              <a:custGeom>
                <a:avLst/>
                <a:gdLst>
                  <a:gd name="T0" fmla="*/ 0 w 3147"/>
                  <a:gd name="T1" fmla="*/ 0 h 350"/>
                  <a:gd name="T2" fmla="*/ 1 w 3147"/>
                  <a:gd name="T3" fmla="*/ 0 h 350"/>
                  <a:gd name="T4" fmla="*/ 1 w 3147"/>
                  <a:gd name="T5" fmla="*/ 0 h 350"/>
                  <a:gd name="T6" fmla="*/ 0 w 3147"/>
                  <a:gd name="T7" fmla="*/ 0 h 350"/>
                  <a:gd name="T8" fmla="*/ 0 w 3147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7"/>
                  <a:gd name="T16" fmla="*/ 0 h 350"/>
                  <a:gd name="T17" fmla="*/ 3147 w 3147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7" h="350">
                    <a:moveTo>
                      <a:pt x="0" y="350"/>
                    </a:moveTo>
                    <a:lnTo>
                      <a:pt x="3147" y="350"/>
                    </a:lnTo>
                    <a:lnTo>
                      <a:pt x="2965" y="2"/>
                    </a:lnTo>
                    <a:lnTo>
                      <a:pt x="229" y="0"/>
                    </a:lnTo>
                    <a:lnTo>
                      <a:pt x="0" y="350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Freeform 315"/>
              <p:cNvSpPr>
                <a:spLocks/>
              </p:cNvSpPr>
              <p:nvPr/>
            </p:nvSpPr>
            <p:spPr bwMode="auto">
              <a:xfrm>
                <a:off x="673" y="3211"/>
                <a:ext cx="737" cy="67"/>
              </a:xfrm>
              <a:custGeom>
                <a:avLst/>
                <a:gdLst>
                  <a:gd name="T0" fmla="*/ 0 w 2949"/>
                  <a:gd name="T1" fmla="*/ 0 h 268"/>
                  <a:gd name="T2" fmla="*/ 0 w 2949"/>
                  <a:gd name="T3" fmla="*/ 0 h 268"/>
                  <a:gd name="T4" fmla="*/ 1 w 2949"/>
                  <a:gd name="T5" fmla="*/ 0 h 268"/>
                  <a:gd name="T6" fmla="*/ 1 w 2949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49"/>
                  <a:gd name="T13" fmla="*/ 0 h 268"/>
                  <a:gd name="T14" fmla="*/ 2949 w 2949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49" h="268">
                    <a:moveTo>
                      <a:pt x="169" y="0"/>
                    </a:moveTo>
                    <a:lnTo>
                      <a:pt x="0" y="268"/>
                    </a:lnTo>
                    <a:lnTo>
                      <a:pt x="2949" y="268"/>
                    </a:lnTo>
                    <a:lnTo>
                      <a:pt x="2814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2" name="Group 316"/>
            <p:cNvGrpSpPr>
              <a:grpSpLocks/>
            </p:cNvGrpSpPr>
            <p:nvPr/>
          </p:nvGrpSpPr>
          <p:grpSpPr bwMode="auto">
            <a:xfrm>
              <a:off x="2180" y="1724"/>
              <a:ext cx="620" cy="20"/>
              <a:chOff x="737" y="3209"/>
              <a:chExt cx="620" cy="20"/>
            </a:xfrm>
          </p:grpSpPr>
          <p:sp>
            <p:nvSpPr>
              <p:cNvPr id="350" name="Freeform 317"/>
              <p:cNvSpPr>
                <a:spLocks/>
              </p:cNvSpPr>
              <p:nvPr/>
            </p:nvSpPr>
            <p:spPr bwMode="auto">
              <a:xfrm>
                <a:off x="737" y="3209"/>
                <a:ext cx="25" cy="13"/>
              </a:xfrm>
              <a:custGeom>
                <a:avLst/>
                <a:gdLst>
                  <a:gd name="T0" fmla="*/ 0 w 98"/>
                  <a:gd name="T1" fmla="*/ 0 h 50"/>
                  <a:gd name="T2" fmla="*/ 0 w 98"/>
                  <a:gd name="T3" fmla="*/ 0 h 50"/>
                  <a:gd name="T4" fmla="*/ 0 w 98"/>
                  <a:gd name="T5" fmla="*/ 0 h 50"/>
                  <a:gd name="T6" fmla="*/ 0 w 98"/>
                  <a:gd name="T7" fmla="*/ 0 h 50"/>
                  <a:gd name="T8" fmla="*/ 0 w 98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50"/>
                  <a:gd name="T17" fmla="*/ 98 w 98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50">
                    <a:moveTo>
                      <a:pt x="26" y="0"/>
                    </a:moveTo>
                    <a:lnTo>
                      <a:pt x="98" y="0"/>
                    </a:lnTo>
                    <a:lnTo>
                      <a:pt x="74" y="50"/>
                    </a:lnTo>
                    <a:lnTo>
                      <a:pt x="0" y="5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Freeform 318"/>
              <p:cNvSpPr>
                <a:spLocks/>
              </p:cNvSpPr>
              <p:nvPr/>
            </p:nvSpPr>
            <p:spPr bwMode="auto">
              <a:xfrm>
                <a:off x="797" y="3209"/>
                <a:ext cx="98" cy="12"/>
              </a:xfrm>
              <a:custGeom>
                <a:avLst/>
                <a:gdLst>
                  <a:gd name="T0" fmla="*/ 0 w 391"/>
                  <a:gd name="T1" fmla="*/ 0 h 46"/>
                  <a:gd name="T2" fmla="*/ 0 w 391"/>
                  <a:gd name="T3" fmla="*/ 0 h 46"/>
                  <a:gd name="T4" fmla="*/ 0 w 391"/>
                  <a:gd name="T5" fmla="*/ 0 h 46"/>
                  <a:gd name="T6" fmla="*/ 0 w 391"/>
                  <a:gd name="T7" fmla="*/ 0 h 46"/>
                  <a:gd name="T8" fmla="*/ 0 w 39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1"/>
                  <a:gd name="T16" fmla="*/ 0 h 46"/>
                  <a:gd name="T17" fmla="*/ 391 w 39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1" h="46">
                    <a:moveTo>
                      <a:pt x="18" y="0"/>
                    </a:moveTo>
                    <a:lnTo>
                      <a:pt x="391" y="0"/>
                    </a:lnTo>
                    <a:lnTo>
                      <a:pt x="377" y="46"/>
                    </a:lnTo>
                    <a:lnTo>
                      <a:pt x="0" y="4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Freeform 319"/>
              <p:cNvSpPr>
                <a:spLocks/>
              </p:cNvSpPr>
              <p:nvPr/>
            </p:nvSpPr>
            <p:spPr bwMode="auto">
              <a:xfrm>
                <a:off x="923" y="3209"/>
                <a:ext cx="93" cy="13"/>
              </a:xfrm>
              <a:custGeom>
                <a:avLst/>
                <a:gdLst>
                  <a:gd name="T0" fmla="*/ 0 w 371"/>
                  <a:gd name="T1" fmla="*/ 0 h 50"/>
                  <a:gd name="T2" fmla="*/ 0 w 371"/>
                  <a:gd name="T3" fmla="*/ 0 h 50"/>
                  <a:gd name="T4" fmla="*/ 0 w 371"/>
                  <a:gd name="T5" fmla="*/ 0 h 50"/>
                  <a:gd name="T6" fmla="*/ 0 w 371"/>
                  <a:gd name="T7" fmla="*/ 0 h 50"/>
                  <a:gd name="T8" fmla="*/ 0 w 371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1"/>
                  <a:gd name="T16" fmla="*/ 0 h 50"/>
                  <a:gd name="T17" fmla="*/ 371 w 371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1" h="50">
                    <a:moveTo>
                      <a:pt x="12" y="0"/>
                    </a:moveTo>
                    <a:lnTo>
                      <a:pt x="371" y="0"/>
                    </a:lnTo>
                    <a:lnTo>
                      <a:pt x="368" y="50"/>
                    </a:lnTo>
                    <a:lnTo>
                      <a:pt x="0" y="5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320"/>
              <p:cNvSpPr>
                <a:spLocks/>
              </p:cNvSpPr>
              <p:nvPr/>
            </p:nvSpPr>
            <p:spPr bwMode="auto">
              <a:xfrm>
                <a:off x="1035" y="3209"/>
                <a:ext cx="95" cy="13"/>
              </a:xfrm>
              <a:custGeom>
                <a:avLst/>
                <a:gdLst>
                  <a:gd name="T0" fmla="*/ 0 w 380"/>
                  <a:gd name="T1" fmla="*/ 0 h 50"/>
                  <a:gd name="T2" fmla="*/ 0 w 380"/>
                  <a:gd name="T3" fmla="*/ 0 h 50"/>
                  <a:gd name="T4" fmla="*/ 0 w 380"/>
                  <a:gd name="T5" fmla="*/ 0 h 50"/>
                  <a:gd name="T6" fmla="*/ 0 w 380"/>
                  <a:gd name="T7" fmla="*/ 0 h 50"/>
                  <a:gd name="T8" fmla="*/ 0 w 38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0"/>
                  <a:gd name="T16" fmla="*/ 0 h 50"/>
                  <a:gd name="T17" fmla="*/ 380 w 380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0" h="50">
                    <a:moveTo>
                      <a:pt x="3" y="0"/>
                    </a:moveTo>
                    <a:lnTo>
                      <a:pt x="380" y="0"/>
                    </a:lnTo>
                    <a:lnTo>
                      <a:pt x="380" y="50"/>
                    </a:lnTo>
                    <a:lnTo>
                      <a:pt x="0" y="5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Freeform 321"/>
              <p:cNvSpPr>
                <a:spLocks/>
              </p:cNvSpPr>
              <p:nvPr/>
            </p:nvSpPr>
            <p:spPr bwMode="auto">
              <a:xfrm>
                <a:off x="1150" y="3209"/>
                <a:ext cx="83" cy="14"/>
              </a:xfrm>
              <a:custGeom>
                <a:avLst/>
                <a:gdLst>
                  <a:gd name="T0" fmla="*/ 0 w 333"/>
                  <a:gd name="T1" fmla="*/ 0 h 54"/>
                  <a:gd name="T2" fmla="*/ 0 w 333"/>
                  <a:gd name="T3" fmla="*/ 0 h 54"/>
                  <a:gd name="T4" fmla="*/ 0 w 333"/>
                  <a:gd name="T5" fmla="*/ 0 h 54"/>
                  <a:gd name="T6" fmla="*/ 0 w 333"/>
                  <a:gd name="T7" fmla="*/ 0 h 54"/>
                  <a:gd name="T8" fmla="*/ 0 w 333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3"/>
                  <a:gd name="T16" fmla="*/ 0 h 54"/>
                  <a:gd name="T17" fmla="*/ 333 w 333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3" h="54">
                    <a:moveTo>
                      <a:pt x="0" y="0"/>
                    </a:moveTo>
                    <a:lnTo>
                      <a:pt x="324" y="0"/>
                    </a:lnTo>
                    <a:lnTo>
                      <a:pt x="33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Freeform 322"/>
              <p:cNvSpPr>
                <a:spLocks/>
              </p:cNvSpPr>
              <p:nvPr/>
            </p:nvSpPr>
            <p:spPr bwMode="auto">
              <a:xfrm>
                <a:off x="1253" y="3217"/>
                <a:ext cx="104" cy="12"/>
              </a:xfrm>
              <a:custGeom>
                <a:avLst/>
                <a:gdLst>
                  <a:gd name="T0" fmla="*/ 0 w 413"/>
                  <a:gd name="T1" fmla="*/ 0 h 46"/>
                  <a:gd name="T2" fmla="*/ 0 w 413"/>
                  <a:gd name="T3" fmla="*/ 0 h 46"/>
                  <a:gd name="T4" fmla="*/ 0 w 413"/>
                  <a:gd name="T5" fmla="*/ 0 h 46"/>
                  <a:gd name="T6" fmla="*/ 0 w 413"/>
                  <a:gd name="T7" fmla="*/ 0 h 46"/>
                  <a:gd name="T8" fmla="*/ 0 w 413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46"/>
                  <a:gd name="T17" fmla="*/ 413 w 413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46">
                    <a:moveTo>
                      <a:pt x="0" y="0"/>
                    </a:moveTo>
                    <a:lnTo>
                      <a:pt x="376" y="0"/>
                    </a:lnTo>
                    <a:lnTo>
                      <a:pt x="413" y="46"/>
                    </a:lnTo>
                    <a:lnTo>
                      <a:pt x="17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3" name="Group 323"/>
            <p:cNvGrpSpPr>
              <a:grpSpLocks/>
            </p:cNvGrpSpPr>
            <p:nvPr/>
          </p:nvGrpSpPr>
          <p:grpSpPr bwMode="auto">
            <a:xfrm>
              <a:off x="2156" y="1747"/>
              <a:ext cx="652" cy="37"/>
              <a:chOff x="713" y="3232"/>
              <a:chExt cx="652" cy="37"/>
            </a:xfrm>
          </p:grpSpPr>
          <p:grpSp>
            <p:nvGrpSpPr>
              <p:cNvPr id="323" name="Group 324"/>
              <p:cNvGrpSpPr>
                <a:grpSpLocks/>
              </p:cNvGrpSpPr>
              <p:nvPr/>
            </p:nvGrpSpPr>
            <p:grpSpPr bwMode="auto">
              <a:xfrm>
                <a:off x="769" y="3234"/>
                <a:ext cx="322" cy="32"/>
                <a:chOff x="769" y="3234"/>
                <a:chExt cx="322" cy="32"/>
              </a:xfrm>
            </p:grpSpPr>
            <p:sp>
              <p:nvSpPr>
                <p:cNvPr id="346" name="Line 325"/>
                <p:cNvSpPr>
                  <a:spLocks noChangeShapeType="1"/>
                </p:cNvSpPr>
                <p:nvPr/>
              </p:nvSpPr>
              <p:spPr bwMode="auto">
                <a:xfrm>
                  <a:off x="769" y="3234"/>
                  <a:ext cx="30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Line 326"/>
                <p:cNvSpPr>
                  <a:spLocks noChangeShapeType="1"/>
                </p:cNvSpPr>
                <p:nvPr/>
              </p:nvSpPr>
              <p:spPr bwMode="auto">
                <a:xfrm>
                  <a:off x="782" y="3244"/>
                  <a:ext cx="30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327"/>
                <p:cNvSpPr>
                  <a:spLocks noChangeShapeType="1"/>
                </p:cNvSpPr>
                <p:nvPr/>
              </p:nvSpPr>
              <p:spPr bwMode="auto">
                <a:xfrm>
                  <a:off x="785" y="3254"/>
                  <a:ext cx="27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328"/>
                <p:cNvSpPr>
                  <a:spLocks noChangeShapeType="1"/>
                </p:cNvSpPr>
                <p:nvPr/>
              </p:nvSpPr>
              <p:spPr bwMode="auto">
                <a:xfrm>
                  <a:off x="792" y="3265"/>
                  <a:ext cx="3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4" name="Group 329"/>
              <p:cNvGrpSpPr>
                <a:grpSpLocks/>
              </p:cNvGrpSpPr>
              <p:nvPr/>
            </p:nvGrpSpPr>
            <p:grpSpPr bwMode="auto">
              <a:xfrm>
                <a:off x="713" y="3238"/>
                <a:ext cx="54" cy="21"/>
                <a:chOff x="713" y="3238"/>
                <a:chExt cx="54" cy="21"/>
              </a:xfrm>
            </p:grpSpPr>
            <p:sp>
              <p:nvSpPr>
                <p:cNvPr id="343" name="Line 330"/>
                <p:cNvSpPr>
                  <a:spLocks noChangeShapeType="1"/>
                </p:cNvSpPr>
                <p:nvPr/>
              </p:nvSpPr>
              <p:spPr bwMode="auto">
                <a:xfrm>
                  <a:off x="727" y="3238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Line 331"/>
                <p:cNvSpPr>
                  <a:spLocks noChangeShapeType="1"/>
                </p:cNvSpPr>
                <p:nvPr/>
              </p:nvSpPr>
              <p:spPr bwMode="auto">
                <a:xfrm>
                  <a:off x="721" y="3249"/>
                  <a:ext cx="30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Line 332"/>
                <p:cNvSpPr>
                  <a:spLocks noChangeShapeType="1"/>
                </p:cNvSpPr>
                <p:nvPr/>
              </p:nvSpPr>
              <p:spPr bwMode="auto">
                <a:xfrm>
                  <a:off x="713" y="3258"/>
                  <a:ext cx="5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5" name="Group 333"/>
              <p:cNvGrpSpPr>
                <a:grpSpLocks/>
              </p:cNvGrpSpPr>
              <p:nvPr/>
            </p:nvGrpSpPr>
            <p:grpSpPr bwMode="auto">
              <a:xfrm>
                <a:off x="839" y="3232"/>
                <a:ext cx="295" cy="34"/>
                <a:chOff x="839" y="3232"/>
                <a:chExt cx="295" cy="34"/>
              </a:xfrm>
            </p:grpSpPr>
            <p:sp>
              <p:nvSpPr>
                <p:cNvPr id="337" name="Line 334"/>
                <p:cNvSpPr>
                  <a:spLocks noChangeShapeType="1"/>
                </p:cNvSpPr>
                <p:nvPr/>
              </p:nvSpPr>
              <p:spPr bwMode="auto">
                <a:xfrm>
                  <a:off x="839" y="3265"/>
                  <a:ext cx="1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335"/>
                <p:cNvSpPr>
                  <a:spLocks noChangeShapeType="1"/>
                </p:cNvSpPr>
                <p:nvPr/>
              </p:nvSpPr>
              <p:spPr bwMode="auto">
                <a:xfrm>
                  <a:off x="1089" y="3232"/>
                  <a:ext cx="4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336"/>
                <p:cNvSpPr>
                  <a:spLocks noChangeShapeType="1"/>
                </p:cNvSpPr>
                <p:nvPr/>
              </p:nvSpPr>
              <p:spPr bwMode="auto">
                <a:xfrm>
                  <a:off x="1100" y="3244"/>
                  <a:ext cx="34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Line 337"/>
                <p:cNvSpPr>
                  <a:spLocks noChangeShapeType="1"/>
                </p:cNvSpPr>
                <p:nvPr/>
              </p:nvSpPr>
              <p:spPr bwMode="auto">
                <a:xfrm>
                  <a:off x="1077" y="3254"/>
                  <a:ext cx="5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Line 338"/>
                <p:cNvSpPr>
                  <a:spLocks noChangeShapeType="1"/>
                </p:cNvSpPr>
                <p:nvPr/>
              </p:nvSpPr>
              <p:spPr bwMode="auto">
                <a:xfrm>
                  <a:off x="1030" y="3265"/>
                  <a:ext cx="29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Line 339"/>
                <p:cNvSpPr>
                  <a:spLocks noChangeShapeType="1"/>
                </p:cNvSpPr>
                <p:nvPr/>
              </p:nvSpPr>
              <p:spPr bwMode="auto">
                <a:xfrm>
                  <a:off x="1068" y="3265"/>
                  <a:ext cx="6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6" name="Group 340"/>
              <p:cNvGrpSpPr>
                <a:grpSpLocks/>
              </p:cNvGrpSpPr>
              <p:nvPr/>
            </p:nvGrpSpPr>
            <p:grpSpPr bwMode="auto">
              <a:xfrm>
                <a:off x="1149" y="3238"/>
                <a:ext cx="91" cy="29"/>
                <a:chOff x="1149" y="3238"/>
                <a:chExt cx="91" cy="29"/>
              </a:xfrm>
            </p:grpSpPr>
            <p:sp>
              <p:nvSpPr>
                <p:cNvPr id="334" name="Line 341"/>
                <p:cNvSpPr>
                  <a:spLocks noChangeShapeType="1"/>
                </p:cNvSpPr>
                <p:nvPr/>
              </p:nvSpPr>
              <p:spPr bwMode="auto">
                <a:xfrm>
                  <a:off x="1149" y="3238"/>
                  <a:ext cx="86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Line 342"/>
                <p:cNvSpPr>
                  <a:spLocks noChangeShapeType="1"/>
                </p:cNvSpPr>
                <p:nvPr/>
              </p:nvSpPr>
              <p:spPr bwMode="auto">
                <a:xfrm>
                  <a:off x="1161" y="3251"/>
                  <a:ext cx="75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343"/>
                <p:cNvSpPr>
                  <a:spLocks noChangeShapeType="1"/>
                </p:cNvSpPr>
                <p:nvPr/>
              </p:nvSpPr>
              <p:spPr bwMode="auto">
                <a:xfrm>
                  <a:off x="1162" y="3266"/>
                  <a:ext cx="78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" name="Group 344"/>
              <p:cNvGrpSpPr>
                <a:grpSpLocks/>
              </p:cNvGrpSpPr>
              <p:nvPr/>
            </p:nvGrpSpPr>
            <p:grpSpPr bwMode="auto">
              <a:xfrm>
                <a:off x="1256" y="3238"/>
                <a:ext cx="109" cy="31"/>
                <a:chOff x="1256" y="3238"/>
                <a:chExt cx="109" cy="31"/>
              </a:xfrm>
            </p:grpSpPr>
            <p:sp>
              <p:nvSpPr>
                <p:cNvPr id="328" name="Line 345"/>
                <p:cNvSpPr>
                  <a:spLocks noChangeShapeType="1"/>
                </p:cNvSpPr>
                <p:nvPr/>
              </p:nvSpPr>
              <p:spPr bwMode="auto">
                <a:xfrm>
                  <a:off x="1264" y="3238"/>
                  <a:ext cx="83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346"/>
                <p:cNvSpPr>
                  <a:spLocks noChangeShapeType="1"/>
                </p:cNvSpPr>
                <p:nvPr/>
              </p:nvSpPr>
              <p:spPr bwMode="auto">
                <a:xfrm>
                  <a:off x="1256" y="3249"/>
                  <a:ext cx="6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347"/>
                <p:cNvSpPr>
                  <a:spLocks noChangeShapeType="1"/>
                </p:cNvSpPr>
                <p:nvPr/>
              </p:nvSpPr>
              <p:spPr bwMode="auto">
                <a:xfrm>
                  <a:off x="1264" y="3258"/>
                  <a:ext cx="6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Line 348"/>
                <p:cNvSpPr>
                  <a:spLocks noChangeShapeType="1"/>
                </p:cNvSpPr>
                <p:nvPr/>
              </p:nvSpPr>
              <p:spPr bwMode="auto">
                <a:xfrm>
                  <a:off x="1262" y="3268"/>
                  <a:ext cx="77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Line 349"/>
                <p:cNvSpPr>
                  <a:spLocks noChangeShapeType="1"/>
                </p:cNvSpPr>
                <p:nvPr/>
              </p:nvSpPr>
              <p:spPr bwMode="auto">
                <a:xfrm>
                  <a:off x="1337" y="3250"/>
                  <a:ext cx="22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Line 350"/>
                <p:cNvSpPr>
                  <a:spLocks noChangeShapeType="1"/>
                </p:cNvSpPr>
                <p:nvPr/>
              </p:nvSpPr>
              <p:spPr bwMode="auto">
                <a:xfrm>
                  <a:off x="1344" y="3263"/>
                  <a:ext cx="21" cy="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4" name="Group 351"/>
            <p:cNvGrpSpPr>
              <a:grpSpLocks/>
            </p:cNvGrpSpPr>
            <p:nvPr/>
          </p:nvGrpSpPr>
          <p:grpSpPr bwMode="auto">
            <a:xfrm>
              <a:off x="2325" y="1658"/>
              <a:ext cx="342" cy="48"/>
              <a:chOff x="882" y="3002"/>
              <a:chExt cx="342" cy="48"/>
            </a:xfrm>
          </p:grpSpPr>
          <p:sp>
            <p:nvSpPr>
              <p:cNvPr id="321" name="Freeform 352"/>
              <p:cNvSpPr>
                <a:spLocks/>
              </p:cNvSpPr>
              <p:nvPr/>
            </p:nvSpPr>
            <p:spPr bwMode="auto">
              <a:xfrm>
                <a:off x="882" y="3002"/>
                <a:ext cx="342" cy="25"/>
              </a:xfrm>
              <a:custGeom>
                <a:avLst/>
                <a:gdLst>
                  <a:gd name="T0" fmla="*/ 0 w 1367"/>
                  <a:gd name="T1" fmla="*/ 0 h 99"/>
                  <a:gd name="T2" fmla="*/ 1 w 1367"/>
                  <a:gd name="T3" fmla="*/ 0 h 99"/>
                  <a:gd name="T4" fmla="*/ 0 w 1367"/>
                  <a:gd name="T5" fmla="*/ 0 h 99"/>
                  <a:gd name="T6" fmla="*/ 0 w 1367"/>
                  <a:gd name="T7" fmla="*/ 0 h 99"/>
                  <a:gd name="T8" fmla="*/ 0 w 136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7"/>
                  <a:gd name="T16" fmla="*/ 0 h 99"/>
                  <a:gd name="T17" fmla="*/ 1367 w 136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7" h="99">
                    <a:moveTo>
                      <a:pt x="0" y="99"/>
                    </a:moveTo>
                    <a:lnTo>
                      <a:pt x="1367" y="99"/>
                    </a:lnTo>
                    <a:lnTo>
                      <a:pt x="1287" y="0"/>
                    </a:lnTo>
                    <a:lnTo>
                      <a:pt x="82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Rectangle 353"/>
              <p:cNvSpPr>
                <a:spLocks noChangeArrowheads="1"/>
              </p:cNvSpPr>
              <p:nvPr/>
            </p:nvSpPr>
            <p:spPr bwMode="auto">
              <a:xfrm>
                <a:off x="882" y="3027"/>
                <a:ext cx="342" cy="23"/>
              </a:xfrm>
              <a:prstGeom prst="rect">
                <a:avLst/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5" name="Freeform 354"/>
            <p:cNvSpPr>
              <a:spLocks/>
            </p:cNvSpPr>
            <p:nvPr/>
          </p:nvSpPr>
          <p:spPr bwMode="auto">
            <a:xfrm>
              <a:off x="2404" y="1637"/>
              <a:ext cx="182" cy="45"/>
            </a:xfrm>
            <a:custGeom>
              <a:avLst/>
              <a:gdLst>
                <a:gd name="T0" fmla="*/ 0 w 727"/>
                <a:gd name="T1" fmla="*/ 0 h 181"/>
                <a:gd name="T2" fmla="*/ 0 w 727"/>
                <a:gd name="T3" fmla="*/ 0 h 181"/>
                <a:gd name="T4" fmla="*/ 0 w 727"/>
                <a:gd name="T5" fmla="*/ 0 h 181"/>
                <a:gd name="T6" fmla="*/ 0 w 727"/>
                <a:gd name="T7" fmla="*/ 0 h 181"/>
                <a:gd name="T8" fmla="*/ 0 w 727"/>
                <a:gd name="T9" fmla="*/ 0 h 181"/>
                <a:gd name="T10" fmla="*/ 0 w 727"/>
                <a:gd name="T11" fmla="*/ 0 h 181"/>
                <a:gd name="T12" fmla="*/ 0 w 727"/>
                <a:gd name="T13" fmla="*/ 0 h 181"/>
                <a:gd name="T14" fmla="*/ 0 w 727"/>
                <a:gd name="T15" fmla="*/ 0 h 181"/>
                <a:gd name="T16" fmla="*/ 0 w 727"/>
                <a:gd name="T17" fmla="*/ 0 h 181"/>
                <a:gd name="T18" fmla="*/ 0 w 727"/>
                <a:gd name="T19" fmla="*/ 0 h 181"/>
                <a:gd name="T20" fmla="*/ 0 w 727"/>
                <a:gd name="T21" fmla="*/ 0 h 181"/>
                <a:gd name="T22" fmla="*/ 0 w 727"/>
                <a:gd name="T23" fmla="*/ 0 h 181"/>
                <a:gd name="T24" fmla="*/ 0 w 727"/>
                <a:gd name="T25" fmla="*/ 0 h 181"/>
                <a:gd name="T26" fmla="*/ 0 w 727"/>
                <a:gd name="T27" fmla="*/ 0 h 181"/>
                <a:gd name="T28" fmla="*/ 0 w 727"/>
                <a:gd name="T29" fmla="*/ 0 h 181"/>
                <a:gd name="T30" fmla="*/ 0 w 727"/>
                <a:gd name="T31" fmla="*/ 0 h 181"/>
                <a:gd name="T32" fmla="*/ 0 w 727"/>
                <a:gd name="T33" fmla="*/ 0 h 181"/>
                <a:gd name="T34" fmla="*/ 0 w 727"/>
                <a:gd name="T35" fmla="*/ 0 h 181"/>
                <a:gd name="T36" fmla="*/ 0 w 727"/>
                <a:gd name="T37" fmla="*/ 0 h 181"/>
                <a:gd name="T38" fmla="*/ 0 w 727"/>
                <a:gd name="T39" fmla="*/ 0 h 181"/>
                <a:gd name="T40" fmla="*/ 0 w 727"/>
                <a:gd name="T41" fmla="*/ 0 h 181"/>
                <a:gd name="T42" fmla="*/ 0 w 727"/>
                <a:gd name="T43" fmla="*/ 0 h 181"/>
                <a:gd name="T44" fmla="*/ 0 w 727"/>
                <a:gd name="T45" fmla="*/ 0 h 181"/>
                <a:gd name="T46" fmla="*/ 0 w 727"/>
                <a:gd name="T47" fmla="*/ 0 h 181"/>
                <a:gd name="T48" fmla="*/ 0 w 727"/>
                <a:gd name="T49" fmla="*/ 0 h 181"/>
                <a:gd name="T50" fmla="*/ 0 w 727"/>
                <a:gd name="T51" fmla="*/ 0 h 181"/>
                <a:gd name="T52" fmla="*/ 0 w 727"/>
                <a:gd name="T53" fmla="*/ 0 h 181"/>
                <a:gd name="T54" fmla="*/ 0 w 727"/>
                <a:gd name="T55" fmla="*/ 0 h 181"/>
                <a:gd name="T56" fmla="*/ 0 w 727"/>
                <a:gd name="T57" fmla="*/ 0 h 181"/>
                <a:gd name="T58" fmla="*/ 0 w 727"/>
                <a:gd name="T59" fmla="*/ 0 h 181"/>
                <a:gd name="T60" fmla="*/ 0 w 727"/>
                <a:gd name="T61" fmla="*/ 0 h 181"/>
                <a:gd name="T62" fmla="*/ 0 w 727"/>
                <a:gd name="T63" fmla="*/ 0 h 181"/>
                <a:gd name="T64" fmla="*/ 0 w 727"/>
                <a:gd name="T65" fmla="*/ 0 h 1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7"/>
                <a:gd name="T100" fmla="*/ 0 h 181"/>
                <a:gd name="T101" fmla="*/ 727 w 727"/>
                <a:gd name="T102" fmla="*/ 181 h 1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7" h="181">
                  <a:moveTo>
                    <a:pt x="0" y="102"/>
                  </a:moveTo>
                  <a:lnTo>
                    <a:pt x="0" y="0"/>
                  </a:lnTo>
                  <a:lnTo>
                    <a:pt x="727" y="0"/>
                  </a:lnTo>
                  <a:lnTo>
                    <a:pt x="727" y="104"/>
                  </a:lnTo>
                  <a:lnTo>
                    <a:pt x="723" y="114"/>
                  </a:lnTo>
                  <a:lnTo>
                    <a:pt x="717" y="122"/>
                  </a:lnTo>
                  <a:lnTo>
                    <a:pt x="703" y="130"/>
                  </a:lnTo>
                  <a:lnTo>
                    <a:pt x="687" y="138"/>
                  </a:lnTo>
                  <a:lnTo>
                    <a:pt x="667" y="145"/>
                  </a:lnTo>
                  <a:lnTo>
                    <a:pt x="648" y="152"/>
                  </a:lnTo>
                  <a:lnTo>
                    <a:pt x="624" y="157"/>
                  </a:lnTo>
                  <a:lnTo>
                    <a:pt x="596" y="162"/>
                  </a:lnTo>
                  <a:lnTo>
                    <a:pt x="572" y="166"/>
                  </a:lnTo>
                  <a:lnTo>
                    <a:pt x="535" y="172"/>
                  </a:lnTo>
                  <a:lnTo>
                    <a:pt x="503" y="174"/>
                  </a:lnTo>
                  <a:lnTo>
                    <a:pt x="472" y="178"/>
                  </a:lnTo>
                  <a:lnTo>
                    <a:pt x="436" y="179"/>
                  </a:lnTo>
                  <a:lnTo>
                    <a:pt x="396" y="181"/>
                  </a:lnTo>
                  <a:lnTo>
                    <a:pt x="345" y="181"/>
                  </a:lnTo>
                  <a:lnTo>
                    <a:pt x="298" y="179"/>
                  </a:lnTo>
                  <a:lnTo>
                    <a:pt x="254" y="178"/>
                  </a:lnTo>
                  <a:lnTo>
                    <a:pt x="212" y="174"/>
                  </a:lnTo>
                  <a:lnTo>
                    <a:pt x="180" y="171"/>
                  </a:lnTo>
                  <a:lnTo>
                    <a:pt x="153" y="166"/>
                  </a:lnTo>
                  <a:lnTo>
                    <a:pt x="119" y="161"/>
                  </a:lnTo>
                  <a:lnTo>
                    <a:pt x="92" y="154"/>
                  </a:lnTo>
                  <a:lnTo>
                    <a:pt x="68" y="148"/>
                  </a:lnTo>
                  <a:lnTo>
                    <a:pt x="45" y="139"/>
                  </a:lnTo>
                  <a:lnTo>
                    <a:pt x="30" y="133"/>
                  </a:lnTo>
                  <a:lnTo>
                    <a:pt x="19" y="127"/>
                  </a:lnTo>
                  <a:lnTo>
                    <a:pt x="10" y="119"/>
                  </a:lnTo>
                  <a:lnTo>
                    <a:pt x="4" y="11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6" name="Group 355"/>
            <p:cNvGrpSpPr>
              <a:grpSpLocks/>
            </p:cNvGrpSpPr>
            <p:nvPr/>
          </p:nvGrpSpPr>
          <p:grpSpPr bwMode="auto">
            <a:xfrm>
              <a:off x="2283" y="1340"/>
              <a:ext cx="425" cy="307"/>
              <a:chOff x="840" y="2684"/>
              <a:chExt cx="425" cy="307"/>
            </a:xfrm>
          </p:grpSpPr>
          <p:sp>
            <p:nvSpPr>
              <p:cNvPr id="318" name="AutoShape 356"/>
              <p:cNvSpPr>
                <a:spLocks noChangeArrowheads="1"/>
              </p:cNvSpPr>
              <p:nvPr/>
            </p:nvSpPr>
            <p:spPr bwMode="auto">
              <a:xfrm>
                <a:off x="840" y="2684"/>
                <a:ext cx="425" cy="307"/>
              </a:xfrm>
              <a:prstGeom prst="roundRect">
                <a:avLst>
                  <a:gd name="adj" fmla="val 12310"/>
                </a:avLst>
              </a:prstGeom>
              <a:solidFill>
                <a:srgbClr val="C0C0C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AutoShape 357"/>
              <p:cNvSpPr>
                <a:spLocks noChangeArrowheads="1"/>
              </p:cNvSpPr>
              <p:nvPr/>
            </p:nvSpPr>
            <p:spPr bwMode="auto">
              <a:xfrm>
                <a:off x="888" y="2718"/>
                <a:ext cx="330" cy="239"/>
              </a:xfrm>
              <a:prstGeom prst="roundRect">
                <a:avLst>
                  <a:gd name="adj" fmla="val 12241"/>
                </a:avLst>
              </a:prstGeom>
              <a:solidFill>
                <a:srgbClr val="80808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AutoShape 358"/>
              <p:cNvSpPr>
                <a:spLocks noChangeArrowheads="1"/>
              </p:cNvSpPr>
              <p:nvPr/>
            </p:nvSpPr>
            <p:spPr bwMode="auto">
              <a:xfrm>
                <a:off x="906" y="2731"/>
                <a:ext cx="293" cy="213"/>
              </a:xfrm>
              <a:prstGeom prst="roundRect">
                <a:avLst>
                  <a:gd name="adj" fmla="val 12208"/>
                </a:avLst>
              </a:prstGeom>
              <a:solidFill>
                <a:srgbClr val="00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" name="Rectangle 359"/>
            <p:cNvSpPr>
              <a:spLocks noChangeArrowheads="1"/>
            </p:cNvSpPr>
            <p:nvPr/>
          </p:nvSpPr>
          <p:spPr bwMode="auto">
            <a:xfrm>
              <a:off x="2638" y="1629"/>
              <a:ext cx="12" cy="3"/>
            </a:xfrm>
            <a:prstGeom prst="rect">
              <a:avLst/>
            </a:prstGeom>
            <a:solidFill>
              <a:srgbClr val="008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" name="Text Box 360"/>
          <p:cNvSpPr txBox="1">
            <a:spLocks noChangeArrowheads="1"/>
          </p:cNvSpPr>
          <p:nvPr/>
        </p:nvSpPr>
        <p:spPr bwMode="auto">
          <a:xfrm>
            <a:off x="3146425" y="47339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T</a:t>
            </a:r>
            <a:r>
              <a:rPr lang="en-US" sz="2400" b="1" baseline="-25000">
                <a:latin typeface="Times New Roman" pitchFamily="18" charset="0"/>
              </a:rPr>
              <a:t>1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60" name="Text Box 361"/>
          <p:cNvSpPr txBox="1">
            <a:spLocks noChangeArrowheads="1"/>
          </p:cNvSpPr>
          <p:nvPr/>
        </p:nvSpPr>
        <p:spPr bwMode="auto">
          <a:xfrm>
            <a:off x="4464050" y="47339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T</a:t>
            </a:r>
            <a:r>
              <a:rPr lang="en-US" sz="2400" b="1" baseline="-25000">
                <a:latin typeface="Times New Roman" pitchFamily="18" charset="0"/>
              </a:rPr>
              <a:t>2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61" name="Text Box 362"/>
          <p:cNvSpPr txBox="1">
            <a:spLocks noChangeArrowheads="1"/>
          </p:cNvSpPr>
          <p:nvPr/>
        </p:nvSpPr>
        <p:spPr bwMode="auto">
          <a:xfrm>
            <a:off x="5695950" y="47339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T</a:t>
            </a:r>
            <a:r>
              <a:rPr lang="en-US" sz="2400" b="1" baseline="-25000">
                <a:latin typeface="Times New Roman" pitchFamily="18" charset="0"/>
              </a:rPr>
              <a:t>3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62" name="Text Box 363"/>
          <p:cNvSpPr txBox="1">
            <a:spLocks noChangeArrowheads="1"/>
          </p:cNvSpPr>
          <p:nvPr/>
        </p:nvSpPr>
        <p:spPr bwMode="auto">
          <a:xfrm>
            <a:off x="6902450" y="47339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T</a:t>
            </a:r>
            <a:r>
              <a:rPr lang="en-US" sz="2400" b="1" baseline="-25000">
                <a:latin typeface="Times New Roman" pitchFamily="18" charset="0"/>
              </a:rPr>
              <a:t>4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363" name="Rectangle 364"/>
          <p:cNvSpPr>
            <a:spLocks noChangeArrowheads="1"/>
          </p:cNvSpPr>
          <p:nvPr/>
        </p:nvSpPr>
        <p:spPr bwMode="auto">
          <a:xfrm>
            <a:off x="2819400" y="568325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6699"/>
                </a:solidFill>
              </a:rPr>
              <a:t>All terminals share the same medium controlled by the primary station (mainframe)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6541FE8B-4040-2A46-BD3B-99BF110B34D7}"/>
              </a:ext>
            </a:extLst>
          </p:cNvPr>
          <p:cNvSpPr txBox="1"/>
          <p:nvPr/>
        </p:nvSpPr>
        <p:spPr>
          <a:xfrm>
            <a:off x="12700" y="25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55006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EC8F-1A22-5546-8FEA-DDEBE31B806A}"/>
              </a:ext>
            </a:extLst>
          </p:cNvPr>
          <p:cNvSpPr txBox="1"/>
          <p:nvPr/>
        </p:nvSpPr>
        <p:spPr>
          <a:xfrm>
            <a:off x="12699" y="25401"/>
            <a:ext cx="711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All slides about </a:t>
            </a:r>
            <a:r>
              <a:rPr lang="en-US" sz="2400" b="1" dirty="0">
                <a:solidFill>
                  <a:srgbClr val="FF0000"/>
                </a:solidFill>
              </a:rPr>
              <a:t>Flow Control are </a:t>
            </a:r>
            <a:r>
              <a:rPr lang="en-SG" sz="2400" b="1" dirty="0">
                <a:solidFill>
                  <a:srgbClr val="FF0000"/>
                </a:solidFill>
              </a:rPr>
              <a:t>Examinable.</a:t>
            </a:r>
          </a:p>
        </p:txBody>
      </p:sp>
    </p:spTree>
    <p:extLst>
      <p:ext uri="{BB962C8B-B14F-4D97-AF65-F5344CB8AC3E}">
        <p14:creationId xmlns:p14="http://schemas.microsoft.com/office/powerpoint/2010/main" val="400818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Flow control 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Ensuring that a transmitting station does not overwhelm a receiving station with data, i.e., buffers at the receiver do not get overflow</a:t>
            </a:r>
            <a:r>
              <a:rPr lang="en-US" altLang="zh-CN" dirty="0">
                <a:solidFill>
                  <a:schemeClr val="accent4"/>
                </a:solidFill>
              </a:rPr>
              <a:t>ed</a:t>
            </a:r>
            <a:r>
              <a:rPr lang="en-US" dirty="0">
                <a:solidFill>
                  <a:schemeClr val="accent4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No frame error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Two Flow-Control Mechanisms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Stop-and-Wait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Sliding Window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4459287" y="4413250"/>
            <a:ext cx="33464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9687" y="2971800"/>
            <a:ext cx="511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sz="3600" b="1">
                <a:latin typeface="Times New Roman" pitchFamily="18" charset="0"/>
              </a:rPr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0650" y="298608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3200" b="1"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98987" y="3997325"/>
            <a:ext cx="3683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80037" y="3997325"/>
            <a:ext cx="3683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89637" y="3997325"/>
            <a:ext cx="3683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99237" y="3997325"/>
            <a:ext cx="3683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08837" y="3997325"/>
            <a:ext cx="3683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922837" y="372745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182435"/>
              </p:ext>
            </p:extLst>
          </p:nvPr>
        </p:nvGraphicFramePr>
        <p:xfrm>
          <a:off x="7659687" y="3790950"/>
          <a:ext cx="722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333333" imgH="352474" progId="">
                  <p:embed/>
                </p:oleObj>
              </mc:Choice>
              <mc:Fallback>
                <p:oleObj name="Photo Editor Photo" r:id="rId3" imgW="333333" imgH="352474" progId="">
                  <p:embed/>
                  <p:pic>
                    <p:nvPicPr>
                      <p:cNvPr id="1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87" y="3790950"/>
                        <a:ext cx="722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81834"/>
              </p:ext>
            </p:extLst>
          </p:nvPr>
        </p:nvGraphicFramePr>
        <p:xfrm>
          <a:off x="3527425" y="3562350"/>
          <a:ext cx="1084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333333" imgH="352474" progId="">
                  <p:embed/>
                </p:oleObj>
              </mc:Choice>
              <mc:Fallback>
                <p:oleObj name="Photo Editor Photo" r:id="rId5" imgW="333333" imgH="352474" progId="">
                  <p:embed/>
                  <p:pic>
                    <p:nvPicPr>
                      <p:cNvPr id="1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562350"/>
                        <a:ext cx="10842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1B9D333-1180-424F-873F-FFAF53AFF340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287522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Stop-and-Wait Flow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974850" y="30480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35100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13650" y="2555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8200" y="3863975"/>
            <a:ext cx="7664450" cy="230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sym typeface="Wingdings" pitchFamily="2" charset="2"/>
              </a:rPr>
              <a:t>Operations:</a:t>
            </a:r>
          </a:p>
          <a:p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 </a:t>
            </a:r>
            <a:r>
              <a:rPr lang="en-US" sz="2400" b="1" i="1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 packs binary information into a frame</a:t>
            </a:r>
          </a:p>
          <a:p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 </a:t>
            </a:r>
            <a:r>
              <a:rPr lang="en-US" sz="2400" b="1" i="1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 sends the frame to </a:t>
            </a:r>
            <a:r>
              <a:rPr lang="en-US" sz="2400" b="1" i="1">
                <a:solidFill>
                  <a:srgbClr val="7030A0"/>
                </a:solidFill>
                <a:sym typeface="Wingdings" pitchFamily="2" charset="2"/>
              </a:rPr>
              <a:t>B</a:t>
            </a:r>
          </a:p>
          <a:p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 </a:t>
            </a:r>
            <a:r>
              <a:rPr lang="en-US" sz="2400" b="1" i="1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 waits for an ACK</a:t>
            </a:r>
          </a:p>
          <a:p>
            <a:r>
              <a:rPr lang="en-US" sz="2400" b="1">
                <a:solidFill>
                  <a:srgbClr val="CC0000"/>
                </a:solidFill>
                <a:sym typeface="Wingdings" pitchFamily="2" charset="2"/>
              </a:rPr>
              <a:t> When </a:t>
            </a:r>
            <a:r>
              <a:rPr lang="en-US" sz="2400" b="1" i="1">
                <a:solidFill>
                  <a:srgbClr val="CC0000"/>
                </a:solidFill>
                <a:sym typeface="Wingdings" pitchFamily="2" charset="2"/>
              </a:rPr>
              <a:t>B</a:t>
            </a:r>
            <a:r>
              <a:rPr lang="en-US" sz="2400" b="1">
                <a:solidFill>
                  <a:srgbClr val="CC0000"/>
                </a:solidFill>
                <a:sym typeface="Wingdings" pitchFamily="2" charset="2"/>
              </a:rPr>
              <a:t> has received the frame, </a:t>
            </a:r>
            <a:r>
              <a:rPr lang="en-US" sz="2400" b="1" i="1">
                <a:solidFill>
                  <a:srgbClr val="CC0000"/>
                </a:solidFill>
                <a:sym typeface="Wingdings" pitchFamily="2" charset="2"/>
              </a:rPr>
              <a:t>B</a:t>
            </a:r>
            <a:r>
              <a:rPr lang="en-US" sz="2400" b="1">
                <a:solidFill>
                  <a:srgbClr val="CC0000"/>
                </a:solidFill>
                <a:sym typeface="Wingdings" pitchFamily="2" charset="2"/>
              </a:rPr>
              <a:t> sends an ACK</a:t>
            </a:r>
          </a:p>
          <a:p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 When </a:t>
            </a:r>
            <a:r>
              <a:rPr lang="en-US" sz="2400" b="1" i="1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 has received the ACK, </a:t>
            </a:r>
            <a:r>
              <a:rPr lang="en-US" sz="2400" b="1" i="1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400" b="1">
                <a:solidFill>
                  <a:srgbClr val="7030A0"/>
                </a:solidFill>
                <a:sym typeface="Wingdings" pitchFamily="2" charset="2"/>
              </a:rPr>
              <a:t> repeats 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70450" y="2436813"/>
            <a:ext cx="976313" cy="46990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frame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861050" y="2667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346450" y="3187700"/>
            <a:ext cx="823913" cy="469900"/>
          </a:xfrm>
          <a:prstGeom prst="rect">
            <a:avLst/>
          </a:prstGeom>
          <a:noFill/>
          <a:ln w="12700">
            <a:solidFill>
              <a:srgbClr val="99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99"/>
                </a:solidFill>
              </a:rPr>
              <a:t>ACK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965450" y="34305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413250" y="22860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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168775" y="3049588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99"/>
                </a:solidFill>
                <a:latin typeface="Times New Roman" pitchFamily="18" charset="0"/>
                <a:sym typeface="Wingdings" pitchFamily="2" charset="2"/>
              </a:rPr>
              <a:t>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54683"/>
              </p:ext>
            </p:extLst>
          </p:nvPr>
        </p:nvGraphicFramePr>
        <p:xfrm>
          <a:off x="7004050" y="2514600"/>
          <a:ext cx="722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333333" imgH="352474" progId="">
                  <p:embed/>
                </p:oleObj>
              </mc:Choice>
              <mc:Fallback>
                <p:oleObj name="Photo Editor Photo" r:id="rId3" imgW="333333" imgH="352474" progId="">
                  <p:embed/>
                  <p:pic>
                    <p:nvPicPr>
                      <p:cNvPr id="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2514600"/>
                        <a:ext cx="722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77521"/>
              </p:ext>
            </p:extLst>
          </p:nvPr>
        </p:nvGraphicFramePr>
        <p:xfrm>
          <a:off x="1670050" y="2514600"/>
          <a:ext cx="722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333333" imgH="352474" progId="">
                  <p:embed/>
                </p:oleObj>
              </mc:Choice>
              <mc:Fallback>
                <p:oleObj name="Photo Editor Photo" r:id="rId5" imgW="333333" imgH="352474" progId="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514600"/>
                        <a:ext cx="722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 descr="C:\Users\WenYg\AppData\Local\Microsoft\Windows\Temporary Internet Files\Content.IE5\EK2PP2DV\MP900439294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5" y="1219200"/>
            <a:ext cx="839185" cy="12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WenYg\AppData\Local\Microsoft\Windows\Temporary Internet Files\Content.IE5\3JYAPH0E\MP900439331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977" y="1288255"/>
            <a:ext cx="869965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F1F2BC-C0CB-E147-9B9B-A082E9097F6B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173578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Flow in Stop-and-Wait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1828800" y="3605212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828800" y="4672012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90600" y="3568700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sender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0600" y="4254500"/>
            <a:ext cx="127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receiver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727156" y="4926012"/>
            <a:ext cx="760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362200" y="3376612"/>
            <a:ext cx="685800" cy="2286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590800" y="4672012"/>
            <a:ext cx="685800" cy="2286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362200" y="3605212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048000" y="3605212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362200" y="284321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743200" y="3875087"/>
            <a:ext cx="369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276600" y="4670425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3352800" y="3570287"/>
            <a:ext cx="228600" cy="1101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502025" y="3376612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 rot="-4796175">
            <a:off x="3167062" y="3892550"/>
            <a:ext cx="981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ACK1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193925" y="2427287"/>
            <a:ext cx="369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124200" y="5170487"/>
            <a:ext cx="369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3276600" y="4900612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4189412" y="3376612"/>
            <a:ext cx="685800" cy="2286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4418012" y="4672012"/>
            <a:ext cx="685800" cy="2286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>
            <a:off x="4189412" y="3605212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4875212" y="3605212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4494212" y="3875087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5103812" y="4670425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60"/>
          <p:cNvSpPr>
            <a:spLocks noChangeShapeType="1"/>
          </p:cNvSpPr>
          <p:nvPr/>
        </p:nvSpPr>
        <p:spPr bwMode="auto">
          <a:xfrm flipV="1">
            <a:off x="5180012" y="3570287"/>
            <a:ext cx="228600" cy="1101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61"/>
          <p:cNvSpPr>
            <a:spLocks noChangeArrowheads="1"/>
          </p:cNvSpPr>
          <p:nvPr/>
        </p:nvSpPr>
        <p:spPr bwMode="auto">
          <a:xfrm>
            <a:off x="5329237" y="3376612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4021137" y="2427287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" name="Text Box 66"/>
          <p:cNvSpPr txBox="1">
            <a:spLocks noChangeArrowheads="1"/>
          </p:cNvSpPr>
          <p:nvPr/>
        </p:nvSpPr>
        <p:spPr bwMode="auto">
          <a:xfrm rot="-4510071">
            <a:off x="4994274" y="3984625"/>
            <a:ext cx="981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ACK0</a:t>
            </a:r>
          </a:p>
        </p:txBody>
      </p:sp>
      <p:sp>
        <p:nvSpPr>
          <p:cNvPr id="32" name="Line 75"/>
          <p:cNvSpPr>
            <a:spLocks noChangeShapeType="1"/>
          </p:cNvSpPr>
          <p:nvPr/>
        </p:nvSpPr>
        <p:spPr bwMode="auto">
          <a:xfrm>
            <a:off x="4187825" y="284956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4948237" y="5181600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1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" name="Line 77"/>
          <p:cNvSpPr>
            <a:spLocks noChangeShapeType="1"/>
          </p:cNvSpPr>
          <p:nvPr/>
        </p:nvSpPr>
        <p:spPr bwMode="auto">
          <a:xfrm>
            <a:off x="5100637" y="491172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78"/>
          <p:cNvSpPr>
            <a:spLocks noChangeArrowheads="1"/>
          </p:cNvSpPr>
          <p:nvPr/>
        </p:nvSpPr>
        <p:spPr bwMode="auto">
          <a:xfrm>
            <a:off x="5789612" y="3379787"/>
            <a:ext cx="685800" cy="2286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" name="Rectangle 79"/>
          <p:cNvSpPr>
            <a:spLocks noChangeArrowheads="1"/>
          </p:cNvSpPr>
          <p:nvPr/>
        </p:nvSpPr>
        <p:spPr bwMode="auto">
          <a:xfrm>
            <a:off x="6018212" y="4675187"/>
            <a:ext cx="685800" cy="2286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80"/>
          <p:cNvSpPr>
            <a:spLocks noChangeShapeType="1"/>
          </p:cNvSpPr>
          <p:nvPr/>
        </p:nvSpPr>
        <p:spPr bwMode="auto">
          <a:xfrm>
            <a:off x="5789612" y="3608387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1"/>
          <p:cNvSpPr>
            <a:spLocks noChangeShapeType="1"/>
          </p:cNvSpPr>
          <p:nvPr/>
        </p:nvSpPr>
        <p:spPr bwMode="auto">
          <a:xfrm>
            <a:off x="6475412" y="3608387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82"/>
          <p:cNvSpPr>
            <a:spLocks noChangeShapeType="1"/>
          </p:cNvSpPr>
          <p:nvPr/>
        </p:nvSpPr>
        <p:spPr bwMode="auto">
          <a:xfrm>
            <a:off x="5789612" y="284638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3"/>
          <p:cNvSpPr txBox="1">
            <a:spLocks noChangeArrowheads="1"/>
          </p:cNvSpPr>
          <p:nvPr/>
        </p:nvSpPr>
        <p:spPr bwMode="auto">
          <a:xfrm>
            <a:off x="6170612" y="3878262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" name="Rectangle 84"/>
          <p:cNvSpPr>
            <a:spLocks noChangeArrowheads="1"/>
          </p:cNvSpPr>
          <p:nvPr/>
        </p:nvSpPr>
        <p:spPr bwMode="auto">
          <a:xfrm>
            <a:off x="6704012" y="4673600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5"/>
          <p:cNvSpPr>
            <a:spLocks noChangeShapeType="1"/>
          </p:cNvSpPr>
          <p:nvPr/>
        </p:nvSpPr>
        <p:spPr bwMode="auto">
          <a:xfrm flipV="1">
            <a:off x="6780212" y="3573462"/>
            <a:ext cx="228600" cy="1101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86"/>
          <p:cNvSpPr>
            <a:spLocks noChangeArrowheads="1"/>
          </p:cNvSpPr>
          <p:nvPr/>
        </p:nvSpPr>
        <p:spPr bwMode="auto">
          <a:xfrm>
            <a:off x="6929437" y="3379787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87"/>
          <p:cNvSpPr txBox="1">
            <a:spLocks noChangeArrowheads="1"/>
          </p:cNvSpPr>
          <p:nvPr/>
        </p:nvSpPr>
        <p:spPr bwMode="auto">
          <a:xfrm rot="-4796175">
            <a:off x="6594474" y="3895725"/>
            <a:ext cx="981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ACK1</a:t>
            </a:r>
          </a:p>
        </p:txBody>
      </p:sp>
      <p:sp>
        <p:nvSpPr>
          <p:cNvPr id="45" name="Text Box 88"/>
          <p:cNvSpPr txBox="1">
            <a:spLocks noChangeArrowheads="1"/>
          </p:cNvSpPr>
          <p:nvPr/>
        </p:nvSpPr>
        <p:spPr bwMode="auto">
          <a:xfrm>
            <a:off x="5621337" y="2430462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6551612" y="5173662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Times New Roman" pitchFamily="18" charset="0"/>
              </a:rPr>
              <a:t>f</a:t>
            </a:r>
            <a:r>
              <a:rPr lang="en-US" sz="2400" i="1" baseline="-25000">
                <a:solidFill>
                  <a:srgbClr val="CC0000"/>
                </a:solidFill>
                <a:latin typeface="Times New Roman" pitchFamily="18" charset="0"/>
              </a:rPr>
              <a:t>0</a:t>
            </a:r>
            <a:endParaRPr lang="en-US" sz="2400" i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" name="Line 90"/>
          <p:cNvSpPr>
            <a:spLocks noChangeShapeType="1"/>
          </p:cNvSpPr>
          <p:nvPr/>
        </p:nvSpPr>
        <p:spPr bwMode="auto">
          <a:xfrm>
            <a:off x="6704012" y="4903787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>
            <a:off x="3808412" y="2411412"/>
            <a:ext cx="0" cy="1295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989012" y="1497012"/>
            <a:ext cx="3048000" cy="925513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8000"/>
                </a:solidFill>
              </a:rPr>
              <a:t>ACK1 means the receiver expects </a:t>
            </a:r>
            <a:r>
              <a:rPr lang="en-US" b="1" i="1">
                <a:solidFill>
                  <a:srgbClr val="008000"/>
                </a:solidFill>
              </a:rPr>
              <a:t>f</a:t>
            </a:r>
            <a:r>
              <a:rPr lang="en-US" b="1" i="1" baseline="-25000">
                <a:solidFill>
                  <a:srgbClr val="008000"/>
                </a:solidFill>
              </a:rPr>
              <a:t>1</a:t>
            </a:r>
            <a:r>
              <a:rPr lang="en-US" b="1">
                <a:solidFill>
                  <a:srgbClr val="008000"/>
                </a:solidFill>
              </a:rPr>
              <a:t>, implying </a:t>
            </a:r>
            <a:r>
              <a:rPr lang="en-US" b="1" i="1">
                <a:solidFill>
                  <a:srgbClr val="008000"/>
                </a:solidFill>
              </a:rPr>
              <a:t>f</a:t>
            </a:r>
            <a:r>
              <a:rPr lang="en-US" b="1" i="1" baseline="-25000">
                <a:solidFill>
                  <a:srgbClr val="008000"/>
                </a:solidFill>
              </a:rPr>
              <a:t>0</a:t>
            </a:r>
            <a:r>
              <a:rPr lang="en-US" b="1">
                <a:solidFill>
                  <a:srgbClr val="008000"/>
                </a:solidFill>
              </a:rPr>
              <a:t> is received successfully</a:t>
            </a:r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7618412" y="38592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pic>
        <p:nvPicPr>
          <p:cNvPr id="19458" name="Picture 2" descr="C:\Users\WenYg\AppData\Local\Microsoft\Windows\Temporary Internet Files\Content.IE5\EK2PP2DV\MP90043929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06124"/>
            <a:ext cx="889027" cy="13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WenYg\AppData\Local\Microsoft\Windows\Temporary Internet Files\Content.IE5\3JYAPH0E\MP90043933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5" y="4721170"/>
            <a:ext cx="789342" cy="1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73"/>
          <p:cNvSpPr txBox="1">
            <a:spLocks noChangeArrowheads="1"/>
          </p:cNvSpPr>
          <p:nvPr/>
        </p:nvSpPr>
        <p:spPr bwMode="auto">
          <a:xfrm>
            <a:off x="5168899" y="1636602"/>
            <a:ext cx="3048000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Binary sequence number is sufficient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76BBDD-3A7D-004E-A3E5-2F841F8B08BB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84067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Flow-Control Link Utilization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3181350" y="4415111"/>
            <a:ext cx="685800" cy="228600"/>
            <a:chOff x="1968" y="2928"/>
            <a:chExt cx="432" cy="144"/>
          </a:xfrm>
        </p:grpSpPr>
        <p:sp>
          <p:nvSpPr>
            <p:cNvPr id="13" name="Rectangle 43"/>
            <p:cNvSpPr>
              <a:spLocks noChangeArrowheads="1"/>
            </p:cNvSpPr>
            <p:nvPr/>
          </p:nvSpPr>
          <p:spPr bwMode="auto">
            <a:xfrm>
              <a:off x="1968" y="2928"/>
              <a:ext cx="432" cy="144"/>
            </a:xfrm>
            <a:prstGeom prst="rect">
              <a:avLst/>
            </a:prstGeom>
            <a:gradFill rotWithShape="1">
              <a:gsLst>
                <a:gs pos="0">
                  <a:srgbClr val="FF00FF"/>
                </a:gs>
                <a:gs pos="100000">
                  <a:srgbClr val="760076">
                    <a:alpha val="9000"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V="1"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1968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04950" y="4454798"/>
            <a:ext cx="739775" cy="188913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733550" y="5710511"/>
            <a:ext cx="739775" cy="192087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1504950" y="4607198"/>
            <a:ext cx="228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244725" y="4643711"/>
            <a:ext cx="22860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03213" y="4607198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sender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82575" y="5251723"/>
            <a:ext cx="127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receiver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622550" y="5710511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2701925" y="4608786"/>
            <a:ext cx="228600" cy="1101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867025" y="4415111"/>
            <a:ext cx="155575" cy="228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733800" y="4911998"/>
            <a:ext cx="760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1504950" y="3616598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504950" y="346419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181350" y="342451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224088" y="414999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504950" y="4226198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428750" y="3692798"/>
            <a:ext cx="890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 i="1" baseline="-25000"/>
              <a:t>frame</a:t>
            </a:r>
            <a:endParaRPr lang="en-US" sz="2400" i="1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885950" y="3083198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/>
              <a:t>T</a:t>
            </a:r>
            <a:r>
              <a:rPr lang="en-US" sz="2400" i="1" baseline="-25000" dirty="0" err="1"/>
              <a:t>cycle</a:t>
            </a:r>
            <a:endParaRPr lang="en-US" sz="2400" i="1" dirty="0"/>
          </a:p>
        </p:txBody>
      </p: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1200150" y="4643711"/>
            <a:ext cx="3124200" cy="1066800"/>
            <a:chOff x="562" y="3072"/>
            <a:chExt cx="2078" cy="672"/>
          </a:xfrm>
        </p:grpSpPr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62" y="3744"/>
              <a:ext cx="2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562" y="3072"/>
              <a:ext cx="2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2159000" y="6015311"/>
            <a:ext cx="777875" cy="152400"/>
            <a:chOff x="1420" y="3936"/>
            <a:chExt cx="490" cy="96"/>
          </a:xfrm>
        </p:grpSpPr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1420" y="39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 flipH="1">
              <a:off x="1718" y="39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1612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1718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57"/>
          <p:cNvGrpSpPr>
            <a:grpSpLocks/>
          </p:cNvGrpSpPr>
          <p:nvPr/>
        </p:nvGrpSpPr>
        <p:grpSpPr bwMode="auto">
          <a:xfrm>
            <a:off x="2724150" y="4149998"/>
            <a:ext cx="777875" cy="152400"/>
            <a:chOff x="1420" y="3936"/>
            <a:chExt cx="490" cy="96"/>
          </a:xfrm>
        </p:grpSpPr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420" y="39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9"/>
            <p:cNvSpPr>
              <a:spLocks noChangeShapeType="1"/>
            </p:cNvSpPr>
            <p:nvPr/>
          </p:nvSpPr>
          <p:spPr bwMode="auto">
            <a:xfrm flipH="1">
              <a:off x="1718" y="39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>
              <a:off x="1612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1718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62"/>
          <p:cNvSpPr txBox="1">
            <a:spLocks noChangeArrowheads="1"/>
          </p:cNvSpPr>
          <p:nvPr/>
        </p:nvSpPr>
        <p:spPr bwMode="auto">
          <a:xfrm>
            <a:off x="2724150" y="3692798"/>
            <a:ext cx="765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/>
              <a:t>T</a:t>
            </a:r>
            <a:r>
              <a:rPr lang="en-US" sz="2400" i="1" baseline="-25000" dirty="0" err="1"/>
              <a:t>proc</a:t>
            </a:r>
            <a:endParaRPr lang="en-US" sz="2400" i="1" dirty="0"/>
          </a:p>
        </p:txBody>
      </p: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4419600" y="3196022"/>
            <a:ext cx="4721217" cy="304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indent="-914400"/>
            <a:r>
              <a:rPr lang="en-US" sz="2400" i="1" dirty="0" err="1">
                <a:solidFill>
                  <a:srgbClr val="006699"/>
                </a:solidFill>
              </a:rPr>
              <a:t>T</a:t>
            </a:r>
            <a:r>
              <a:rPr lang="en-US" sz="2400" i="1" baseline="-25000" dirty="0" err="1">
                <a:solidFill>
                  <a:srgbClr val="006699"/>
                </a:solidFill>
              </a:rPr>
              <a:t>cycle</a:t>
            </a:r>
            <a:r>
              <a:rPr lang="en-US" sz="2400" dirty="0">
                <a:solidFill>
                  <a:srgbClr val="006699"/>
                </a:solidFill>
              </a:rPr>
              <a:t>:	T</a:t>
            </a:r>
            <a:r>
              <a:rPr lang="en-US" altLang="zh-CN" sz="2400" dirty="0">
                <a:solidFill>
                  <a:srgbClr val="006699"/>
                </a:solidFill>
              </a:rPr>
              <a:t>otal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t</a:t>
            </a:r>
            <a:r>
              <a:rPr lang="en-US" sz="2400" dirty="0">
                <a:solidFill>
                  <a:srgbClr val="006699"/>
                </a:solidFill>
              </a:rPr>
              <a:t>ime needed to send a frame</a:t>
            </a:r>
          </a:p>
          <a:p>
            <a:pPr marL="914400" indent="-914400"/>
            <a:r>
              <a:rPr lang="en-US" sz="2400" i="1" dirty="0" err="1">
                <a:solidFill>
                  <a:srgbClr val="006699"/>
                </a:solidFill>
              </a:rPr>
              <a:t>T</a:t>
            </a:r>
            <a:r>
              <a:rPr lang="en-US" sz="2400" i="1" baseline="-25000" dirty="0" err="1">
                <a:solidFill>
                  <a:srgbClr val="006699"/>
                </a:solidFill>
              </a:rPr>
              <a:t>proc</a:t>
            </a:r>
            <a:r>
              <a:rPr lang="en-US" sz="2400" dirty="0">
                <a:solidFill>
                  <a:srgbClr val="006699"/>
                </a:solidFill>
              </a:rPr>
              <a:t>:	Processing time</a:t>
            </a:r>
          </a:p>
          <a:p>
            <a:pPr marL="914400" indent="-914400"/>
            <a:r>
              <a:rPr lang="en-US" sz="2400" i="1" dirty="0" err="1">
                <a:solidFill>
                  <a:srgbClr val="006699"/>
                </a:solidFill>
              </a:rPr>
              <a:t>T</a:t>
            </a:r>
            <a:r>
              <a:rPr lang="en-US" sz="2400" i="1" baseline="-25000" dirty="0" err="1">
                <a:solidFill>
                  <a:srgbClr val="006699"/>
                </a:solidFill>
              </a:rPr>
              <a:t>frame</a:t>
            </a:r>
            <a:r>
              <a:rPr lang="en-US" sz="2400" dirty="0">
                <a:solidFill>
                  <a:srgbClr val="006699"/>
                </a:solidFill>
              </a:rPr>
              <a:t>:	Frame </a:t>
            </a:r>
            <a:r>
              <a:rPr lang="en-US" altLang="zh-CN" sz="2400" dirty="0">
                <a:solidFill>
                  <a:srgbClr val="006699"/>
                </a:solidFill>
              </a:rPr>
              <a:t>transmission</a:t>
            </a:r>
            <a:r>
              <a:rPr lang="en-US" sz="2400" dirty="0">
                <a:solidFill>
                  <a:srgbClr val="006699"/>
                </a:solidFill>
              </a:rPr>
              <a:t> time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(i.e.,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to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pump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out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a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frame’s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bits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from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your</a:t>
            </a:r>
            <a:r>
              <a:rPr lang="zh-CN" altLang="en-US" sz="2400" dirty="0">
                <a:solidFill>
                  <a:srgbClr val="006699"/>
                </a:solidFill>
              </a:rPr>
              <a:t> </a:t>
            </a:r>
            <a:r>
              <a:rPr lang="en-US" altLang="zh-CN" sz="2400" dirty="0">
                <a:solidFill>
                  <a:srgbClr val="006699"/>
                </a:solidFill>
              </a:rPr>
              <a:t>computer)</a:t>
            </a:r>
            <a:endParaRPr lang="en-US" sz="2400" dirty="0">
              <a:solidFill>
                <a:srgbClr val="006699"/>
              </a:solidFill>
            </a:endParaRPr>
          </a:p>
          <a:p>
            <a:pPr marL="914400" indent="-914400"/>
            <a:r>
              <a:rPr lang="en-US" sz="2400" i="1" dirty="0">
                <a:solidFill>
                  <a:srgbClr val="006699"/>
                </a:solidFill>
              </a:rPr>
              <a:t>T</a:t>
            </a:r>
            <a:r>
              <a:rPr lang="en-US" sz="2400" i="1" baseline="-25000" dirty="0">
                <a:solidFill>
                  <a:srgbClr val="006699"/>
                </a:solidFill>
              </a:rPr>
              <a:t>ack</a:t>
            </a:r>
            <a:r>
              <a:rPr lang="en-US" sz="2400" dirty="0">
                <a:solidFill>
                  <a:srgbClr val="006699"/>
                </a:solidFill>
              </a:rPr>
              <a:t>:	ACK </a:t>
            </a:r>
            <a:r>
              <a:rPr lang="en-US" altLang="zh-CN" sz="2400" dirty="0">
                <a:solidFill>
                  <a:srgbClr val="006699"/>
                </a:solidFill>
              </a:rPr>
              <a:t>transmission</a:t>
            </a:r>
            <a:r>
              <a:rPr lang="en-US" sz="2400" dirty="0">
                <a:solidFill>
                  <a:srgbClr val="006699"/>
                </a:solidFill>
              </a:rPr>
              <a:t> time</a:t>
            </a:r>
          </a:p>
          <a:p>
            <a:pPr marL="914400" indent="-914400"/>
            <a:r>
              <a:rPr lang="en-US" sz="2400" i="1" dirty="0" err="1">
                <a:solidFill>
                  <a:srgbClr val="006699"/>
                </a:solidFill>
              </a:rPr>
              <a:t>T</a:t>
            </a:r>
            <a:r>
              <a:rPr lang="en-US" sz="2400" i="1" baseline="-25000" dirty="0" err="1">
                <a:solidFill>
                  <a:srgbClr val="006699"/>
                </a:solidFill>
              </a:rPr>
              <a:t>prop</a:t>
            </a:r>
            <a:r>
              <a:rPr lang="en-US" sz="2400" dirty="0">
                <a:solidFill>
                  <a:srgbClr val="006699"/>
                </a:solidFill>
              </a:rPr>
              <a:t>:	Signal Propagation delay</a:t>
            </a:r>
            <a:endParaRPr lang="en-US" sz="2400" b="1" i="1" baseline="-25000" dirty="0">
              <a:solidFill>
                <a:srgbClr val="CC0000"/>
              </a:solidFill>
            </a:endParaRPr>
          </a:p>
        </p:txBody>
      </p:sp>
      <p:sp>
        <p:nvSpPr>
          <p:cNvPr id="48" name="Line 65"/>
          <p:cNvSpPr>
            <a:spLocks noChangeShapeType="1"/>
          </p:cNvSpPr>
          <p:nvPr/>
        </p:nvSpPr>
        <p:spPr bwMode="auto">
          <a:xfrm flipH="1">
            <a:off x="2263775" y="2930798"/>
            <a:ext cx="38100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67"/>
          <p:cNvSpPr>
            <a:spLocks noChangeArrowheads="1"/>
          </p:cNvSpPr>
          <p:nvPr/>
        </p:nvSpPr>
        <p:spPr bwMode="auto">
          <a:xfrm>
            <a:off x="2416175" y="2473598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cycle</a:t>
            </a:r>
            <a:r>
              <a:rPr lang="en-US" sz="2400">
                <a:solidFill>
                  <a:srgbClr val="008000"/>
                </a:solidFill>
              </a:rPr>
              <a:t> = </a:t>
            </a:r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frame</a:t>
            </a:r>
            <a:r>
              <a:rPr lang="en-US" sz="2400">
                <a:solidFill>
                  <a:srgbClr val="008000"/>
                </a:solidFill>
              </a:rPr>
              <a:t> + </a:t>
            </a:r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prop</a:t>
            </a:r>
            <a:r>
              <a:rPr lang="en-US" sz="2400">
                <a:solidFill>
                  <a:srgbClr val="008000"/>
                </a:solidFill>
              </a:rPr>
              <a:t> + </a:t>
            </a:r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proc</a:t>
            </a:r>
            <a:r>
              <a:rPr lang="en-US" sz="2400">
                <a:solidFill>
                  <a:srgbClr val="008000"/>
                </a:solidFill>
              </a:rPr>
              <a:t> + </a:t>
            </a:r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ack</a:t>
            </a:r>
            <a:r>
              <a:rPr lang="en-US" sz="2400">
                <a:solidFill>
                  <a:srgbClr val="008000"/>
                </a:solidFill>
              </a:rPr>
              <a:t> + </a:t>
            </a:r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prop</a:t>
            </a:r>
            <a:r>
              <a:rPr lang="en-US" sz="2400">
                <a:solidFill>
                  <a:srgbClr val="008000"/>
                </a:solidFill>
              </a:rPr>
              <a:t> + </a:t>
            </a:r>
            <a:r>
              <a:rPr lang="en-US" sz="2400" i="1">
                <a:solidFill>
                  <a:srgbClr val="008000"/>
                </a:solidFill>
              </a:rPr>
              <a:t>T</a:t>
            </a:r>
            <a:r>
              <a:rPr lang="en-US" sz="2400" i="1" baseline="-25000">
                <a:solidFill>
                  <a:srgbClr val="008000"/>
                </a:solidFill>
              </a:rPr>
              <a:t>proc</a:t>
            </a: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2847920" y="5715000"/>
            <a:ext cx="765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/>
              <a:t>T</a:t>
            </a:r>
            <a:r>
              <a:rPr lang="en-US" sz="2400" i="1" baseline="-25000" dirty="0" err="1"/>
              <a:t>proc</a:t>
            </a:r>
            <a:endParaRPr lang="en-US" sz="2400" i="1" dirty="0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718595" y="1613541"/>
            <a:ext cx="237757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U</a:t>
            </a:r>
          </a:p>
          <a:p>
            <a:pPr algn="ctr"/>
            <a:r>
              <a:rPr lang="en-US" sz="2400" dirty="0"/>
              <a:t>(Link Utilization)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3261519" y="1765941"/>
            <a:ext cx="35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=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3185319" y="1264291"/>
            <a:ext cx="4267200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the time that the link</a:t>
            </a:r>
          </a:p>
          <a:p>
            <a:pPr algn="ctr"/>
            <a:r>
              <a:rPr lang="en-US" sz="2400" dirty="0"/>
              <a:t> carries useful information</a:t>
            </a:r>
          </a:p>
          <a:p>
            <a:pPr algn="ctr"/>
            <a:r>
              <a:rPr lang="en-US" sz="2400" dirty="0"/>
              <a:t>the total time</a:t>
            </a:r>
          </a:p>
        </p:txBody>
      </p:sp>
      <p:sp>
        <p:nvSpPr>
          <p:cNvPr id="55" name="Rectangle 69"/>
          <p:cNvSpPr>
            <a:spLocks noChangeArrowheads="1"/>
          </p:cNvSpPr>
          <p:nvPr/>
        </p:nvSpPr>
        <p:spPr bwMode="auto">
          <a:xfrm>
            <a:off x="7528719" y="1461141"/>
            <a:ext cx="9747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frame</a:t>
            </a:r>
            <a:endParaRPr lang="en-US" sz="2400" i="1" baseline="-25000" dirty="0"/>
          </a:p>
          <a:p>
            <a:pPr algn="ctr">
              <a:lnSpc>
                <a:spcPct val="120000"/>
              </a:lnSpc>
            </a:pPr>
            <a:r>
              <a:rPr lang="en-US" sz="2400" i="1" dirty="0" err="1"/>
              <a:t>T</a:t>
            </a:r>
            <a:r>
              <a:rPr lang="en-US" sz="2400" i="1" baseline="-25000" dirty="0" err="1"/>
              <a:t>cycle</a:t>
            </a:r>
            <a:endParaRPr lang="en-US" sz="2400" i="1" baseline="-25000" dirty="0"/>
          </a:p>
        </p:txBody>
      </p:sp>
      <p:sp>
        <p:nvSpPr>
          <p:cNvPr id="56" name="Text Box 70"/>
          <p:cNvSpPr txBox="1">
            <a:spLocks noChangeArrowheads="1"/>
          </p:cNvSpPr>
          <p:nvPr/>
        </p:nvSpPr>
        <p:spPr bwMode="auto">
          <a:xfrm>
            <a:off x="7249319" y="1765941"/>
            <a:ext cx="35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=</a:t>
            </a:r>
          </a:p>
        </p:txBody>
      </p:sp>
      <p:sp>
        <p:nvSpPr>
          <p:cNvPr id="57" name="Line 71"/>
          <p:cNvSpPr>
            <a:spLocks noChangeShapeType="1"/>
          </p:cNvSpPr>
          <p:nvPr/>
        </p:nvSpPr>
        <p:spPr bwMode="auto">
          <a:xfrm>
            <a:off x="3642519" y="1994541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72"/>
          <p:cNvSpPr>
            <a:spLocks noChangeShapeType="1"/>
          </p:cNvSpPr>
          <p:nvPr/>
        </p:nvSpPr>
        <p:spPr bwMode="auto">
          <a:xfrm>
            <a:off x="7604919" y="199454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2282C-A47D-504D-A69D-1183F1AE87B6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29544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46" grpId="0"/>
      <p:bldP spid="47" grpId="0" animBg="1"/>
      <p:bldP spid="48" grpId="0" animBg="1"/>
      <p:bldP spid="49" grpId="0"/>
      <p:bldP spid="50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Utilization for Stop-and-Wait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Input is saturated</a:t>
            </a:r>
          </a:p>
          <a:p>
            <a:pPr lvl="1"/>
            <a:r>
              <a:rPr lang="en-US" dirty="0"/>
              <a:t>No error</a:t>
            </a:r>
          </a:p>
          <a:p>
            <a:pPr lvl="1"/>
            <a:r>
              <a:rPr lang="en-US" dirty="0"/>
              <a:t>Ignoring </a:t>
            </a:r>
            <a:r>
              <a:rPr lang="en-US" b="1" i="1" dirty="0">
                <a:solidFill>
                  <a:schemeClr val="accent4"/>
                </a:solidFill>
              </a:rPr>
              <a:t>T</a:t>
            </a:r>
            <a:r>
              <a:rPr lang="en-US" b="1" i="1" baseline="-25000" dirty="0">
                <a:solidFill>
                  <a:schemeClr val="accent4"/>
                </a:solidFill>
              </a:rPr>
              <a:t>ack</a:t>
            </a:r>
            <a:r>
              <a:rPr lang="en-US" b="1" dirty="0">
                <a:solidFill>
                  <a:schemeClr val="accent4"/>
                </a:solidFill>
              </a:rPr>
              <a:t> &amp; </a:t>
            </a:r>
            <a:r>
              <a:rPr lang="en-US" b="1" i="1" dirty="0" err="1">
                <a:solidFill>
                  <a:schemeClr val="accent4"/>
                </a:solidFill>
              </a:rPr>
              <a:t>T</a:t>
            </a:r>
            <a:r>
              <a:rPr lang="en-US" b="1" i="1" baseline="-25000" dirty="0" err="1">
                <a:solidFill>
                  <a:schemeClr val="accent4"/>
                </a:solidFill>
              </a:rPr>
              <a:t>proc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276599" cy="267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685800" y="3113544"/>
            <a:ext cx="48768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2400" b="1" dirty="0">
                <a:solidFill>
                  <a:srgbClr val="008000"/>
                </a:solidFill>
              </a:rPr>
              <a:t>We get: </a:t>
            </a:r>
          </a:p>
          <a:p>
            <a:pPr>
              <a:tabLst>
                <a:tab pos="403225" algn="l"/>
              </a:tabLst>
            </a:pPr>
            <a:r>
              <a:rPr lang="en-US" sz="2400" b="1" i="1" dirty="0">
                <a:solidFill>
                  <a:srgbClr val="008000"/>
                </a:solidFill>
              </a:rPr>
              <a:t>     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cycle</a:t>
            </a:r>
            <a:r>
              <a:rPr lang="en-US" sz="2400" b="1" dirty="0">
                <a:solidFill>
                  <a:srgbClr val="008000"/>
                </a:solidFill>
              </a:rPr>
              <a:t> =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frame</a:t>
            </a:r>
            <a:r>
              <a:rPr lang="en-US" sz="2400" b="1" dirty="0">
                <a:solidFill>
                  <a:srgbClr val="008000"/>
                </a:solidFill>
              </a:rPr>
              <a:t> + 2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prop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</a:p>
          <a:p>
            <a:pPr>
              <a:tabLst>
                <a:tab pos="403225" algn="l"/>
              </a:tabLst>
            </a:pPr>
            <a:r>
              <a:rPr lang="en-US" sz="2400" b="1" i="1" dirty="0">
                <a:solidFill>
                  <a:srgbClr val="008000"/>
                </a:solidFill>
              </a:rPr>
              <a:t>Then:</a:t>
            </a:r>
          </a:p>
          <a:p>
            <a:pPr>
              <a:tabLst>
                <a:tab pos="403225" algn="l"/>
              </a:tabLst>
            </a:pPr>
            <a:r>
              <a:rPr lang="en-US" sz="2400" b="1" i="1" dirty="0">
                <a:solidFill>
                  <a:srgbClr val="008000"/>
                </a:solidFill>
              </a:rPr>
              <a:t>     U</a:t>
            </a:r>
            <a:r>
              <a:rPr lang="en-US" sz="2400" b="1" dirty="0">
                <a:solidFill>
                  <a:srgbClr val="008000"/>
                </a:solidFill>
              </a:rPr>
              <a:t>	=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frame</a:t>
            </a:r>
            <a:r>
              <a:rPr lang="en-US" sz="2400" b="1" dirty="0">
                <a:solidFill>
                  <a:srgbClr val="008000"/>
                </a:solidFill>
              </a:rPr>
              <a:t> / (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frame</a:t>
            </a:r>
            <a:r>
              <a:rPr lang="en-US" sz="2400" b="1" dirty="0">
                <a:solidFill>
                  <a:srgbClr val="008000"/>
                </a:solidFill>
              </a:rPr>
              <a:t> + 2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prop</a:t>
            </a:r>
            <a:r>
              <a:rPr lang="en-US" sz="2400" b="1" dirty="0">
                <a:solidFill>
                  <a:srgbClr val="008000"/>
                </a:solidFill>
              </a:rPr>
              <a:t>)</a:t>
            </a:r>
          </a:p>
          <a:p>
            <a:pPr>
              <a:tabLst>
                <a:tab pos="403225" algn="l"/>
              </a:tabLst>
            </a:pPr>
            <a:r>
              <a:rPr lang="en-US" sz="2400" b="1" dirty="0">
                <a:solidFill>
                  <a:srgbClr val="008000"/>
                </a:solidFill>
              </a:rPr>
              <a:t>	      = 1 / (1+2</a:t>
            </a:r>
            <a:r>
              <a:rPr lang="en-US" sz="2400" b="1" i="1" dirty="0">
                <a:solidFill>
                  <a:srgbClr val="008000"/>
                </a:solidFill>
              </a:rPr>
              <a:t>a</a:t>
            </a:r>
            <a:r>
              <a:rPr lang="en-US" sz="2400" b="1" dirty="0">
                <a:solidFill>
                  <a:srgbClr val="008000"/>
                </a:solidFill>
              </a:rPr>
              <a:t>)</a:t>
            </a:r>
          </a:p>
          <a:p>
            <a:pPr>
              <a:tabLst>
                <a:tab pos="403225" algn="l"/>
              </a:tabLst>
            </a:pPr>
            <a:r>
              <a:rPr lang="en-US" sz="2400" b="1" dirty="0">
                <a:solidFill>
                  <a:srgbClr val="008000"/>
                </a:solidFill>
              </a:rPr>
              <a:t>where:</a:t>
            </a:r>
          </a:p>
          <a:p>
            <a:pPr>
              <a:tabLst>
                <a:tab pos="403225" algn="l"/>
              </a:tabLst>
            </a:pPr>
            <a:r>
              <a:rPr lang="en-US" sz="2400" b="1" i="1" dirty="0">
                <a:solidFill>
                  <a:srgbClr val="008000"/>
                </a:solidFill>
              </a:rPr>
              <a:t>  we define    a</a:t>
            </a:r>
            <a:r>
              <a:rPr lang="en-US" sz="2400" b="1" dirty="0">
                <a:solidFill>
                  <a:srgbClr val="008000"/>
                </a:solidFill>
              </a:rPr>
              <a:t> =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prop</a:t>
            </a:r>
            <a:r>
              <a:rPr lang="en-US" sz="2400" b="1" dirty="0">
                <a:solidFill>
                  <a:srgbClr val="008000"/>
                </a:solidFill>
              </a:rPr>
              <a:t> / </a:t>
            </a:r>
            <a:r>
              <a:rPr lang="en-US" sz="2400" b="1" i="1" dirty="0" err="1">
                <a:solidFill>
                  <a:srgbClr val="008000"/>
                </a:solidFill>
              </a:rPr>
              <a:t>T</a:t>
            </a:r>
            <a:r>
              <a:rPr lang="en-US" sz="2400" b="1" i="1" baseline="-25000" dirty="0" err="1">
                <a:solidFill>
                  <a:srgbClr val="008000"/>
                </a:solidFill>
              </a:rPr>
              <a:t>frame</a:t>
            </a:r>
            <a:endParaRPr lang="en-US" sz="2400" b="1" i="1" baseline="-25000" dirty="0">
              <a:solidFill>
                <a:srgbClr val="008000"/>
              </a:solidFill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88139"/>
              </p:ext>
            </p:extLst>
          </p:nvPr>
        </p:nvGraphicFramePr>
        <p:xfrm>
          <a:off x="5991224" y="4371062"/>
          <a:ext cx="19621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393529" progId="Equation.3">
                  <p:embed/>
                </p:oleObj>
              </mc:Choice>
              <mc:Fallback>
                <p:oleObj name="Equation" r:id="rId4" imgW="774364" imgH="393529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4" y="4371062"/>
                        <a:ext cx="1962150" cy="995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381000" y="5791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Parameter ‘</a:t>
            </a:r>
            <a:r>
              <a:rPr lang="en-US" sz="2400" b="1" i="1" dirty="0">
                <a:solidFill>
                  <a:srgbClr val="FF0000"/>
                </a:solidFill>
              </a:rPr>
              <a:t>a’</a:t>
            </a:r>
            <a:r>
              <a:rPr lang="en-US" sz="2400" b="1" dirty="0">
                <a:solidFill>
                  <a:srgbClr val="FF0000"/>
                </a:solidFill>
              </a:rPr>
              <a:t> is called Normalized Propagation Delay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6593E-5C2B-3949-8CBB-238FF4FB64A2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24402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" pitchFamily="34" charset="0"/>
              </a:rPr>
              <a:t>A communication link exists between two nodes A and B. The transmission rate on the link is 2.4 Mbps. The distance between A and B is 50 </a:t>
            </a:r>
            <a:r>
              <a:rPr lang="en-US" sz="2000" i="1" dirty="0">
                <a:latin typeface="Helvetica" pitchFamily="34" charset="0"/>
              </a:rPr>
              <a:t>km</a:t>
            </a:r>
            <a:r>
              <a:rPr lang="en-US" sz="2000" dirty="0">
                <a:latin typeface="Helvetica" pitchFamily="34" charset="0"/>
              </a:rPr>
              <a:t> and the signal velocity is 2x10</a:t>
            </a:r>
            <a:r>
              <a:rPr lang="en-US" sz="2000" baseline="30000" dirty="0">
                <a:latin typeface="Helvetica" pitchFamily="34" charset="0"/>
              </a:rPr>
              <a:t>8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en-US" sz="2000" i="1" dirty="0">
                <a:latin typeface="Helvetica" pitchFamily="34" charset="0"/>
              </a:rPr>
              <a:t>m/s</a:t>
            </a:r>
            <a:r>
              <a:rPr lang="en-US" sz="2000" dirty="0">
                <a:latin typeface="Helvetica" pitchFamily="34" charset="0"/>
              </a:rPr>
              <a:t>. The frame length is 300 bytes. No frame error. Calculate the link unitization for the stop-&amp;-wait flow control mechanism.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457200" y="2895600"/>
            <a:ext cx="1066800" cy="1066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779818" y="2895600"/>
            <a:ext cx="1066800" cy="10668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524000" y="3429000"/>
            <a:ext cx="325581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57200" y="4114800"/>
            <a:ext cx="563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dirty="0">
                <a:latin typeface="Arial" pitchFamily="34" charset="0"/>
                <a:cs typeface="Arial" pitchFamily="34" charset="0"/>
              </a:rPr>
              <a:t>R= 2.4 Mbps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L=300 bytes =2400bits</a:t>
            </a:r>
            <a:endParaRPr lang="en-US" sz="2400" dirty="0">
              <a:cs typeface="Arial" pitchFamily="34" charset="0"/>
            </a:endParaRPr>
          </a:p>
          <a:p>
            <a:r>
              <a:rPr lang="en-US" altLang="zh-CN" sz="2400" b="0" i="0" u="none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="0" i="0" u="none" dirty="0">
                <a:latin typeface="Arial" pitchFamily="34" charset="0"/>
                <a:cs typeface="Arial" pitchFamily="34" charset="0"/>
              </a:rPr>
              <a:t>=50km, v = </a:t>
            </a:r>
            <a:r>
              <a:rPr lang="en-US" sz="2400" dirty="0">
                <a:latin typeface="Helvetica" pitchFamily="34" charset="0"/>
              </a:rPr>
              <a:t>2x10</a:t>
            </a:r>
            <a:r>
              <a:rPr lang="en-US" sz="2400" baseline="30000" dirty="0">
                <a:latin typeface="Helvetica" pitchFamily="34" charset="0"/>
              </a:rPr>
              <a:t>8</a:t>
            </a:r>
            <a:r>
              <a:rPr lang="en-US" sz="2400" dirty="0">
                <a:latin typeface="Helvetica" pitchFamily="34" charset="0"/>
              </a:rPr>
              <a:t> </a:t>
            </a:r>
            <a:r>
              <a:rPr lang="en-US" sz="2400" i="1" dirty="0">
                <a:latin typeface="Helvetica" pitchFamily="34" charset="0"/>
              </a:rPr>
              <a:t>m/s</a:t>
            </a:r>
            <a:endParaRPr lang="en-US" sz="2400" b="0" i="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" y="5080282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U=1/(1+2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1" y="5080282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p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f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4455" y="5080282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=</a:t>
            </a:r>
            <a:r>
              <a:rPr lang="en-US" altLang="zh-CN" dirty="0"/>
              <a:t>D</a:t>
            </a:r>
            <a:r>
              <a:rPr lang="en-US" dirty="0"/>
              <a:t>/V=5x10</a:t>
            </a:r>
            <a:r>
              <a:rPr lang="en-US" baseline="30000" dirty="0"/>
              <a:t>4</a:t>
            </a:r>
            <a:r>
              <a:rPr lang="en-US" dirty="0"/>
              <a:t>/2x10</a:t>
            </a:r>
            <a:r>
              <a:rPr lang="en-US" baseline="30000" dirty="0"/>
              <a:t>8</a:t>
            </a:r>
            <a:r>
              <a:rPr lang="en-US" dirty="0"/>
              <a:t> = 250 </a:t>
            </a:r>
            <a:r>
              <a:rPr lang="el-GR" i="1" dirty="0"/>
              <a:t>μ</a:t>
            </a:r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14455" y="5617044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=L/R=2400/2.4x10</a:t>
            </a:r>
            <a:r>
              <a:rPr lang="en-US" baseline="30000" dirty="0"/>
              <a:t>6</a:t>
            </a:r>
            <a:r>
              <a:rPr lang="en-US" dirty="0"/>
              <a:t> = 1000 </a:t>
            </a:r>
            <a:r>
              <a:rPr lang="el-GR" i="1" dirty="0"/>
              <a:t>μ</a:t>
            </a:r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1" y="5668126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b="1" dirty="0">
                <a:solidFill>
                  <a:srgbClr val="FF0000"/>
                </a:solidFill>
              </a:rPr>
              <a:t>0.25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599" y="5652360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U=1/(1+2*0.25)</a:t>
            </a:r>
          </a:p>
          <a:p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2/3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2182090" y="5264948"/>
            <a:ext cx="10183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1" idx="1"/>
          </p:cNvCxnSpPr>
          <p:nvPr/>
        </p:nvCxnSpPr>
        <p:spPr bwMode="auto">
          <a:xfrm>
            <a:off x="4468090" y="5264948"/>
            <a:ext cx="3463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2" idx="1"/>
          </p:cNvCxnSpPr>
          <p:nvPr/>
        </p:nvCxnSpPr>
        <p:spPr bwMode="auto">
          <a:xfrm flipH="1">
            <a:off x="4191000" y="5801710"/>
            <a:ext cx="6234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3" idx="1"/>
          </p:cNvCxnSpPr>
          <p:nvPr/>
        </p:nvCxnSpPr>
        <p:spPr bwMode="auto">
          <a:xfrm flipH="1">
            <a:off x="2286000" y="5852792"/>
            <a:ext cx="9144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7341B4-3BD3-DB4D-BCC4-10042843E46C}"/>
              </a:ext>
            </a:extLst>
          </p:cNvPr>
          <p:cNvSpPr txBox="1"/>
          <p:nvPr/>
        </p:nvSpPr>
        <p:spPr>
          <a:xfrm>
            <a:off x="5946778" y="3286825"/>
            <a:ext cx="3197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</a:t>
            </a:r>
            <a:r>
              <a:rPr lang="zh-CN" altLang="en-US" dirty="0"/>
              <a:t> </a:t>
            </a:r>
            <a:r>
              <a:rPr lang="en-US" b="1" i="1" dirty="0" err="1">
                <a:solidFill>
                  <a:srgbClr val="008000"/>
                </a:solidFill>
              </a:rPr>
              <a:t>T</a:t>
            </a:r>
            <a:r>
              <a:rPr lang="en-US" b="1" i="1" baseline="-25000" dirty="0" err="1">
                <a:solidFill>
                  <a:srgbClr val="008000"/>
                </a:solidFill>
              </a:rPr>
              <a:t>p</a:t>
            </a:r>
            <a:r>
              <a:rPr lang="en-US" b="1" i="1" baseline="-25000" dirty="0">
                <a:solidFill>
                  <a:srgbClr val="008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b="1" i="1" dirty="0" err="1">
                <a:solidFill>
                  <a:srgbClr val="008000"/>
                </a:solidFill>
              </a:rPr>
              <a:t>T</a:t>
            </a:r>
            <a:r>
              <a:rPr lang="en-US" b="1" i="1" baseline="-25000" dirty="0" err="1">
                <a:solidFill>
                  <a:srgbClr val="008000"/>
                </a:solidFill>
              </a:rPr>
              <a:t>f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r>
              <a:rPr lang="en-US" b="1" i="1" dirty="0" err="1">
                <a:solidFill>
                  <a:srgbClr val="008000"/>
                </a:solidFill>
              </a:rPr>
              <a:t>T</a:t>
            </a:r>
            <a:r>
              <a:rPr lang="en-US" b="1" i="1" baseline="-25000" dirty="0" err="1">
                <a:solidFill>
                  <a:srgbClr val="008000"/>
                </a:solidFill>
              </a:rPr>
              <a:t>prop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b="1" i="1" dirty="0" err="1">
                <a:solidFill>
                  <a:srgbClr val="008000"/>
                </a:solidFill>
              </a:rPr>
              <a:t>T</a:t>
            </a:r>
            <a:r>
              <a:rPr lang="en-US" b="1" i="1" baseline="-25000" dirty="0" err="1">
                <a:solidFill>
                  <a:srgbClr val="008000"/>
                </a:solidFill>
              </a:rPr>
              <a:t>frame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E4A69-2415-6E41-89E3-72FDB52C8921}"/>
              </a:ext>
            </a:extLst>
          </p:cNvPr>
          <p:cNvSpPr/>
          <p:nvPr/>
        </p:nvSpPr>
        <p:spPr>
          <a:xfrm>
            <a:off x="2661077" y="6411025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μ</a:t>
            </a:r>
            <a:r>
              <a:rPr lang="en-US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microsecond;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dirty="0"/>
              <a:t>10</a:t>
            </a:r>
            <a:r>
              <a:rPr lang="en-US" altLang="zh-CN" baseline="30000" dirty="0"/>
              <a:t>-6</a:t>
            </a:r>
            <a:r>
              <a:rPr lang="zh-CN" altLang="en-US" dirty="0"/>
              <a:t> </a:t>
            </a:r>
            <a:r>
              <a:rPr lang="en-US" altLang="zh-CN" dirty="0"/>
              <a:t>seconds.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7795C-4583-FF48-94EA-DC23DF30721D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40384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Stop-and-Wait: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334963" indent="-334963" algn="just">
              <a:spcBef>
                <a:spcPts val="400"/>
              </a:spcBef>
              <a:defRPr/>
            </a:pPr>
            <a:r>
              <a:rPr lang="en-US" dirty="0">
                <a:solidFill>
                  <a:schemeClr val="accent4"/>
                </a:solidFill>
              </a:rPr>
              <a:t>If frame or ACK is lost, long waiting time is expected</a:t>
            </a:r>
          </a:p>
          <a:p>
            <a:pPr marL="735013" lvl="1" indent="-334963" algn="just">
              <a:spcBef>
                <a:spcPts val="400"/>
              </a:spcBef>
              <a:defRPr/>
            </a:pPr>
            <a:r>
              <a:rPr lang="en-US" dirty="0">
                <a:solidFill>
                  <a:schemeClr val="accent4"/>
                </a:solidFill>
              </a:rPr>
              <a:t>To fix this, use a </a:t>
            </a:r>
            <a:r>
              <a:rPr lang="en-US" dirty="0">
                <a:solidFill>
                  <a:srgbClr val="FF0000"/>
                </a:solidFill>
              </a:rPr>
              <a:t>TIMEOUT</a:t>
            </a:r>
            <a:r>
              <a:rPr lang="en-US" dirty="0">
                <a:solidFill>
                  <a:schemeClr val="accent4"/>
                </a:solidFill>
              </a:rPr>
              <a:t> control in the sender</a:t>
            </a:r>
          </a:p>
          <a:p>
            <a:pPr marL="334963" indent="-334963" algn="just">
              <a:spcBef>
                <a:spcPts val="400"/>
              </a:spcBef>
              <a:defRPr/>
            </a:pPr>
            <a:r>
              <a:rPr lang="en-US" dirty="0">
                <a:solidFill>
                  <a:schemeClr val="accent4"/>
                </a:solidFill>
              </a:rPr>
              <a:t>If the normalized propagation delay is long, the sender must wait a long time before it can perform the next transmission.</a:t>
            </a:r>
          </a:p>
          <a:p>
            <a:pPr marL="334963" indent="-334963" algn="just">
              <a:spcBef>
                <a:spcPts val="400"/>
              </a:spcBef>
              <a:defRPr/>
            </a:pPr>
            <a:endParaRPr lang="en-US" dirty="0">
              <a:solidFill>
                <a:schemeClr val="accent4"/>
              </a:solidFill>
            </a:endParaRPr>
          </a:p>
          <a:p>
            <a:pPr marL="735013" lvl="1" indent="-334963" algn="just">
              <a:spcBef>
                <a:spcPts val="400"/>
              </a:spcBef>
              <a:defRPr/>
            </a:pPr>
            <a:r>
              <a:rPr lang="en-US" dirty="0">
                <a:solidFill>
                  <a:schemeClr val="accent4"/>
                </a:solidFill>
              </a:rPr>
              <a:t>The link utilization                   is low.</a:t>
            </a:r>
          </a:p>
          <a:p>
            <a:pPr marL="735013" lvl="1" indent="-334963" algn="just">
              <a:spcBef>
                <a:spcPts val="400"/>
              </a:spcBef>
              <a:defRPr/>
            </a:pPr>
            <a:endParaRPr lang="en-US" dirty="0">
              <a:solidFill>
                <a:schemeClr val="accent4"/>
              </a:solidFill>
            </a:endParaRPr>
          </a:p>
          <a:p>
            <a:pPr marL="735013" lvl="1" indent="-334963" algn="just">
              <a:spcBef>
                <a:spcPts val="400"/>
              </a:spcBef>
              <a:defRPr/>
            </a:pPr>
            <a:r>
              <a:rPr lang="en-US" dirty="0">
                <a:solidFill>
                  <a:schemeClr val="accent4"/>
                </a:solidFill>
              </a:rPr>
              <a:t>To fix this, use </a:t>
            </a:r>
            <a:r>
              <a:rPr lang="en-US" b="1" dirty="0">
                <a:solidFill>
                  <a:srgbClr val="FF0000"/>
                </a:solidFill>
              </a:rPr>
              <a:t>Buffers</a:t>
            </a:r>
            <a:r>
              <a:rPr lang="en-US" dirty="0">
                <a:solidFill>
                  <a:schemeClr val="accent4"/>
                </a:solidFill>
              </a:rPr>
              <a:t> at the sender/receiver (sliding window operation)</a:t>
            </a:r>
            <a:r>
              <a:rPr lang="en-US" altLang="zh-CN" dirty="0">
                <a:solidFill>
                  <a:schemeClr val="accent4"/>
                </a:solidFill>
              </a:rPr>
              <a:t>.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improve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SG" altLang="zh-CN" dirty="0">
                <a:solidFill>
                  <a:srgbClr val="FF0000"/>
                </a:solidFill>
              </a:rPr>
              <a:t>numerator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en-SG" altLang="zh-CN" dirty="0">
                <a:solidFill>
                  <a:srgbClr val="FF0000"/>
                </a:solidFill>
              </a:rPr>
              <a:t> denominator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1+2a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improved.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943332"/>
              </p:ext>
            </p:extLst>
          </p:nvPr>
        </p:nvGraphicFramePr>
        <p:xfrm>
          <a:off x="3733800" y="4308306"/>
          <a:ext cx="1571306" cy="79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393529" progId="Equation.DSMT4">
                  <p:embed/>
                </p:oleObj>
              </mc:Choice>
              <mc:Fallback>
                <p:oleObj name="Equation" r:id="rId3" imgW="774364" imgH="393529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08306"/>
                        <a:ext cx="1571306" cy="7970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52DCB4-2A18-8B4D-83B8-95984FA435C6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331789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2" y="-762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/>
              <a:t>Additional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A69945-4E56-D4C7-CAE2-57669027916B}"/>
              </a:ext>
            </a:extLst>
          </p:cNvPr>
          <p:cNvSpPr txBox="1">
            <a:spLocks noChangeArrowheads="1"/>
          </p:cNvSpPr>
          <p:nvPr/>
        </p:nvSpPr>
        <p:spPr>
          <a:xfrm>
            <a:off x="550762" y="1371600"/>
            <a:ext cx="81534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altLang="zh-CN" sz="2000" dirty="0">
                <a:effectLst/>
                <a:latin typeface="+mn-ea"/>
              </a:rPr>
              <a:t>The related content about flow control talked today in </a:t>
            </a:r>
            <a:r>
              <a:rPr lang="en-SG" altLang="zh-CN" sz="2000" u="sng" dirty="0">
                <a:solidFill>
                  <a:srgbClr val="0000FF"/>
                </a:solidFill>
                <a:effectLst/>
                <a:latin typeface="+mn-ea"/>
                <a:hlinkClick r:id="rId3"/>
              </a:rPr>
              <a:t>https://eclass.teicrete.gr/modules/document/file.php/TP326/%CE%98%CE%B5%CF%89%CF%81%CE%AF%CE%B1%20(Lectures)/Computer_Networking_A_Top-Down_Approach.pdf</a:t>
            </a:r>
            <a:r>
              <a:rPr lang="en-SG" altLang="zh-CN" sz="2000" dirty="0">
                <a:effectLst/>
                <a:latin typeface="+mn-ea"/>
              </a:rPr>
              <a:t> is as follow:</a:t>
            </a:r>
            <a:endParaRPr lang="zh-CN" altLang="zh-CN" sz="2000" dirty="0">
              <a:effectLst/>
              <a:latin typeface="+mn-ea"/>
            </a:endParaRPr>
          </a:p>
          <a:p>
            <a:pPr lvl="1"/>
            <a:r>
              <a:rPr lang="en-SG" altLang="zh-CN" sz="1800" dirty="0">
                <a:effectLst/>
                <a:latin typeface="+mn-ea"/>
              </a:rPr>
              <a:t>stop-and-wait: </a:t>
            </a:r>
            <a:r>
              <a:rPr lang="en-SG" altLang="zh-CN" sz="1800" dirty="0">
                <a:latin typeface="+mn-ea"/>
              </a:rPr>
              <a:t>Page 207- Page 218</a:t>
            </a:r>
            <a:endParaRPr lang="zh-CN" altLang="zh-CN" sz="1800" dirty="0">
              <a:effectLst/>
              <a:latin typeface="+mn-ea"/>
            </a:endParaRPr>
          </a:p>
          <a:p>
            <a:pPr lvl="1"/>
            <a:r>
              <a:rPr lang="en-SG" altLang="zh-CN" sz="1800" dirty="0">
                <a:effectLst/>
                <a:latin typeface="+mn-ea"/>
              </a:rPr>
              <a:t>sliding window: </a:t>
            </a:r>
            <a:r>
              <a:rPr lang="en-SG" altLang="zh-CN" sz="1800" dirty="0">
                <a:latin typeface="+mn-ea"/>
              </a:rPr>
              <a:t>Page 218- Page 229</a:t>
            </a:r>
            <a:endParaRPr lang="zh-CN" altLang="zh-CN" sz="1800" dirty="0">
              <a:effectLst/>
              <a:latin typeface="+mn-ea"/>
            </a:endParaRPr>
          </a:p>
          <a:p>
            <a:r>
              <a:rPr lang="en-SG" altLang="zh-CN" sz="2000" dirty="0">
                <a:effectLst/>
                <a:latin typeface="+mn-ea"/>
              </a:rPr>
              <a:t>And here is another resource for your reference </a:t>
            </a:r>
            <a:r>
              <a:rPr lang="en-SG" altLang="zh-CN" sz="2000" u="sng" dirty="0">
                <a:solidFill>
                  <a:srgbClr val="0000FF"/>
                </a:solidFill>
                <a:effectLst/>
                <a:latin typeface="+mn-ea"/>
                <a:hlinkClick r:id="rId4"/>
              </a:rPr>
              <a:t>https://www.geeksforgeeks.org/flow-control-in-data-link-layer/</a:t>
            </a:r>
            <a:endParaRPr lang="zh-CN" altLang="zh-CN" sz="2000" dirty="0">
              <a:effectLst/>
              <a:latin typeface="+mn-ea"/>
            </a:endParaRPr>
          </a:p>
          <a:p>
            <a:r>
              <a:rPr lang="en-SG" altLang="zh-CN" sz="2000" dirty="0">
                <a:effectLst/>
                <a:latin typeface="+mn-ea"/>
              </a:rPr>
              <a:t>You can also find other video materials about </a:t>
            </a:r>
          </a:p>
          <a:p>
            <a:pPr lvl="1"/>
            <a:r>
              <a:rPr lang="en-SG" altLang="zh-CN" sz="1600" dirty="0">
                <a:effectLst/>
                <a:latin typeface="+mn-ea"/>
              </a:rPr>
              <a:t>stop-and-wait </a:t>
            </a:r>
            <a:r>
              <a:rPr lang="en-SG" altLang="zh-CN" sz="1600" u="sng" dirty="0" err="1">
                <a:solidFill>
                  <a:srgbClr val="0000FF"/>
                </a:solidFill>
                <a:effectLst/>
                <a:latin typeface="+mn-ea"/>
                <a:hlinkClick r:id="rId5"/>
              </a:rPr>
              <a:t>Stop-and-Wait</a:t>
            </a:r>
            <a:r>
              <a:rPr lang="en-SG" altLang="zh-CN" sz="1600" u="sng" dirty="0">
                <a:solidFill>
                  <a:srgbClr val="0000FF"/>
                </a:solidFill>
                <a:effectLst/>
                <a:latin typeface="+mn-ea"/>
                <a:hlinkClick r:id="rId5"/>
              </a:rPr>
              <a:t> Protocol - YouTube</a:t>
            </a:r>
            <a:r>
              <a:rPr lang="en-SG" altLang="zh-CN" sz="1600" dirty="0">
                <a:effectLst/>
                <a:latin typeface="+mn-ea"/>
              </a:rPr>
              <a:t> </a:t>
            </a:r>
          </a:p>
          <a:p>
            <a:pPr lvl="1"/>
            <a:r>
              <a:rPr lang="en-SG" altLang="zh-CN" sz="1600" dirty="0">
                <a:effectLst/>
                <a:latin typeface="+mn-ea"/>
              </a:rPr>
              <a:t>sliding window </a:t>
            </a:r>
            <a:r>
              <a:rPr lang="en-SG" altLang="zh-CN" sz="1600" u="sng" dirty="0">
                <a:solidFill>
                  <a:srgbClr val="0000FF"/>
                </a:solidFill>
                <a:effectLst/>
                <a:latin typeface="+mn-ea"/>
                <a:hlinkClick r:id="rId6"/>
              </a:rPr>
              <a:t>Sliding Window Protocol - YouTube</a:t>
            </a:r>
            <a:endParaRPr lang="en-US" sz="1600" kern="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13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029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>
                <a:solidFill>
                  <a:schemeClr val="accent4"/>
                </a:solidFill>
              </a:rPr>
              <a:t>Allows multiple frames to be in transit.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accent4"/>
                </a:solidFill>
              </a:rPr>
              <a:t>Sender and Receiver have buffer </a:t>
            </a:r>
            <a:r>
              <a:rPr lang="en-US" i="1" dirty="0">
                <a:solidFill>
                  <a:schemeClr val="accent4"/>
                </a:solidFill>
              </a:rPr>
              <a:t>N</a:t>
            </a:r>
            <a:r>
              <a:rPr lang="en-US" dirty="0">
                <a:solidFill>
                  <a:schemeClr val="accent4"/>
                </a:solidFill>
              </a:rPr>
              <a:t> long.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accent4"/>
                </a:solidFill>
              </a:rPr>
              <a:t>Sender can send up to </a:t>
            </a:r>
            <a:r>
              <a:rPr lang="en-US" i="1" dirty="0">
                <a:solidFill>
                  <a:schemeClr val="accent4"/>
                </a:solidFill>
              </a:rPr>
              <a:t>N</a:t>
            </a:r>
            <a:r>
              <a:rPr lang="en-US" dirty="0">
                <a:solidFill>
                  <a:schemeClr val="accent4"/>
                </a:solidFill>
              </a:rPr>
              <a:t> frames without receiving ACKs.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accent4"/>
                </a:solidFill>
              </a:rPr>
              <a:t>Each frame is numbered.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accent4"/>
                </a:solidFill>
              </a:rPr>
              <a:t>ACK includes number of next expected frame.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Sequence number bounded by field size (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bits)</a:t>
            </a:r>
          </a:p>
          <a:p>
            <a:pPr lvl="1" algn="just" eaLnBrk="1" hangingPunct="1">
              <a:defRPr/>
            </a:pPr>
            <a:r>
              <a:rPr lang="en-US" sz="2800" b="1" dirty="0">
                <a:solidFill>
                  <a:srgbClr val="FF0000"/>
                </a:solidFill>
              </a:rPr>
              <a:t>Frames are numbered modulo </a:t>
            </a:r>
            <a:r>
              <a:rPr lang="en-US" sz="2800" b="1" i="1" dirty="0">
                <a:solidFill>
                  <a:srgbClr val="FF0000"/>
                </a:solidFill>
              </a:rPr>
              <a:t>2</a:t>
            </a:r>
            <a:r>
              <a:rPr lang="en-US" sz="2800" b="1" i="1" baseline="30000" dirty="0">
                <a:solidFill>
                  <a:srgbClr val="FF0000"/>
                </a:solidFill>
              </a:rPr>
              <a:t>k</a:t>
            </a:r>
          </a:p>
          <a:p>
            <a:pPr lvl="1" algn="just" eaLnBrk="1" hangingPunct="1">
              <a:defRPr/>
            </a:pPr>
            <a:r>
              <a:rPr lang="en-US" sz="2800" b="1" i="1" dirty="0">
                <a:solidFill>
                  <a:srgbClr val="FF0000"/>
                </a:solidFill>
              </a:rPr>
              <a:t>Sequence number [0, 2</a:t>
            </a:r>
            <a:r>
              <a:rPr lang="en-US" sz="2800" b="1" i="1" baseline="30000" dirty="0">
                <a:solidFill>
                  <a:srgbClr val="FF0000"/>
                </a:solidFill>
              </a:rPr>
              <a:t>k</a:t>
            </a:r>
            <a:r>
              <a:rPr lang="en-US" sz="2800" b="1" i="1" dirty="0">
                <a:solidFill>
                  <a:srgbClr val="FF0000"/>
                </a:solidFill>
              </a:rPr>
              <a:t>-1]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DCB07-20D0-2F4E-BBCF-06E273B668C9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261738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2819400" cy="5029200"/>
          </a:xfrm>
        </p:spPr>
        <p:txBody>
          <a:bodyPr/>
          <a:lstStyle/>
          <a:p>
            <a:r>
              <a:rPr lang="en-US" sz="2400" dirty="0"/>
              <a:t>Sender </a:t>
            </a:r>
          </a:p>
          <a:p>
            <a:pPr lvl="1"/>
            <a:r>
              <a:rPr lang="en-US" sz="2000" dirty="0"/>
              <a:t>Move lower bound when frames sent</a:t>
            </a:r>
          </a:p>
          <a:p>
            <a:pPr lvl="1"/>
            <a:r>
              <a:rPr lang="en-US" sz="2000" dirty="0"/>
              <a:t>Move upper bound when </a:t>
            </a:r>
            <a:r>
              <a:rPr lang="en-US" sz="2000" dirty="0" err="1"/>
              <a:t>acks</a:t>
            </a:r>
            <a:r>
              <a:rPr lang="en-US" sz="2000" dirty="0"/>
              <a:t> received</a:t>
            </a:r>
          </a:p>
          <a:p>
            <a:r>
              <a:rPr lang="en-US" sz="2400" dirty="0"/>
              <a:t>Receiver </a:t>
            </a:r>
          </a:p>
          <a:p>
            <a:pPr lvl="1"/>
            <a:r>
              <a:rPr lang="en-US" sz="2000" dirty="0"/>
              <a:t>Move lower bound when frames received</a:t>
            </a:r>
          </a:p>
          <a:p>
            <a:pPr lvl="1"/>
            <a:r>
              <a:rPr lang="en-US" sz="2000" dirty="0"/>
              <a:t>Move upper bound when </a:t>
            </a:r>
            <a:r>
              <a:rPr lang="en-US" sz="2000" dirty="0" err="1"/>
              <a:t>acks</a:t>
            </a:r>
            <a:r>
              <a:rPr lang="en-US" sz="2000" dirty="0"/>
              <a:t> sent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2300" y="1143000"/>
            <a:ext cx="55245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94811-7B00-6544-B60D-C26AECE63605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415083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>
                <a:solidFill>
                  <a:srgbClr val="7030A0"/>
                </a:solidFill>
              </a:rPr>
              <a:t>Sender maintains a window, containing frame numbers that can be transmitted. </a:t>
            </a:r>
          </a:p>
          <a:p>
            <a:pPr algn="just" eaLnBrk="1" hangingPunct="1"/>
            <a:r>
              <a:rPr lang="en-US" sz="2400" dirty="0">
                <a:solidFill>
                  <a:srgbClr val="7030A0"/>
                </a:solidFill>
              </a:rPr>
              <a:t>Sender window shrinks from trailing edge (left side) as frames are sent.</a:t>
            </a:r>
          </a:p>
          <a:p>
            <a:pPr algn="just" eaLnBrk="1" hangingPunct="1"/>
            <a:endParaRPr lang="en-US" sz="2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en-US" sz="2400" dirty="0">
                <a:solidFill>
                  <a:srgbClr val="CC0000"/>
                </a:solidFill>
              </a:rPr>
              <a:t>Receiver maintains a window as well, its window shrinks from trailing edge as frames are received.</a:t>
            </a:r>
          </a:p>
          <a:p>
            <a:pPr algn="just" eaLnBrk="1" hangingPunct="1"/>
            <a:r>
              <a:rPr lang="en-US" sz="2400" dirty="0">
                <a:solidFill>
                  <a:srgbClr val="CC0000"/>
                </a:solidFill>
              </a:rPr>
              <a:t>Receiver’s window expands from the leading edge (right side) as ACKs are sent.</a:t>
            </a:r>
          </a:p>
          <a:p>
            <a:pPr algn="just" eaLnBrk="1" hangingPunct="1"/>
            <a:r>
              <a:rPr lang="en-US" sz="2400" dirty="0">
                <a:solidFill>
                  <a:srgbClr val="7030A0"/>
                </a:solidFill>
              </a:rPr>
              <a:t>Sender’s window expands from the leading edge as ACKs are received.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303DB-D215-C146-BCA5-F43C1A0A9E05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61899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08125"/>
            <a:ext cx="84582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F15F3-0661-1C44-BF94-0A62DE726F56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79554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BDD-6FC1-4E61-AEE9-981D493E5F0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3645"/>
            <a:ext cx="5562600" cy="66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Sliding Window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D6FD7-BE15-F74A-A6D7-E9624D1D001F}"/>
              </a:ext>
            </a:extLst>
          </p:cNvPr>
          <p:cNvSpPr txBox="1"/>
          <p:nvPr/>
        </p:nvSpPr>
        <p:spPr>
          <a:xfrm>
            <a:off x="6743700" y="10364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189029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Consideration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250950"/>
            <a:ext cx="433644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Say, window size, </a:t>
            </a:r>
            <a:r>
              <a:rPr lang="en-US" sz="2400" i="1" dirty="0"/>
              <a:t>N</a:t>
            </a:r>
            <a:r>
              <a:rPr lang="en-US" sz="2400" dirty="0"/>
              <a:t> = 3</a:t>
            </a:r>
          </a:p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=1 bit sequence number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368935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85800" y="429895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71600" y="368935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76400" y="368935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981200" y="368935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667000" y="4222750"/>
            <a:ext cx="76200" cy="152400"/>
            <a:chOff x="1296" y="2448"/>
            <a:chExt cx="48" cy="96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296" y="244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1296" y="244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143000" y="3613150"/>
            <a:ext cx="76200" cy="152400"/>
            <a:chOff x="1296" y="2448"/>
            <a:chExt cx="48" cy="96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296" y="244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1296" y="244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16"/>
          <p:cNvSpPr>
            <a:spLocks/>
          </p:cNvSpPr>
          <p:nvPr/>
        </p:nvSpPr>
        <p:spPr bwMode="auto">
          <a:xfrm rot="-5400000">
            <a:off x="1676400" y="2165350"/>
            <a:ext cx="381000" cy="2362200"/>
          </a:xfrm>
          <a:prstGeom prst="leftBrace">
            <a:avLst>
              <a:gd name="adj1" fmla="val 51667"/>
              <a:gd name="adj2" fmla="val 2024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3048000" y="3155950"/>
            <a:ext cx="1524000" cy="457200"/>
          </a:xfrm>
          <a:custGeom>
            <a:avLst/>
            <a:gdLst>
              <a:gd name="T0" fmla="*/ 0 w 462"/>
              <a:gd name="T1" fmla="*/ 2147483647 h 180"/>
              <a:gd name="T2" fmla="*/ 2147483647 w 462"/>
              <a:gd name="T3" fmla="*/ 2147483647 h 180"/>
              <a:gd name="T4" fmla="*/ 2147483647 w 462"/>
              <a:gd name="T5" fmla="*/ 2147483647 h 180"/>
              <a:gd name="T6" fmla="*/ 2147483647 w 462"/>
              <a:gd name="T7" fmla="*/ 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462"/>
              <a:gd name="T13" fmla="*/ 0 h 180"/>
              <a:gd name="T14" fmla="*/ 462 w 462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" h="180">
                <a:moveTo>
                  <a:pt x="0" y="180"/>
                </a:moveTo>
                <a:cubicBezTo>
                  <a:pt x="13" y="167"/>
                  <a:pt x="7" y="124"/>
                  <a:pt x="78" y="102"/>
                </a:cubicBezTo>
                <a:cubicBezTo>
                  <a:pt x="139" y="89"/>
                  <a:pt x="390" y="69"/>
                  <a:pt x="426" y="48"/>
                </a:cubicBezTo>
                <a:cubicBezTo>
                  <a:pt x="462" y="27"/>
                  <a:pt x="437" y="21"/>
                  <a:pt x="456" y="0"/>
                </a:cubicBezTo>
              </a:path>
            </a:pathLst>
          </a:custGeom>
          <a:noFill/>
          <a:ln w="12700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447800" y="3765550"/>
            <a:ext cx="9271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0   1    0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446963" y="4221163"/>
            <a:ext cx="127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391400" y="3306763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sender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2819400" y="368935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 rot="-5400000">
            <a:off x="2912269" y="3855244"/>
            <a:ext cx="666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ack1</a:t>
            </a:r>
          </a:p>
        </p:txBody>
      </p: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609600" y="2546350"/>
            <a:ext cx="2514600" cy="457200"/>
            <a:chOff x="384" y="1728"/>
            <a:chExt cx="1584" cy="288"/>
          </a:xfrm>
        </p:grpSpPr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80" y="1728"/>
              <a:ext cx="174" cy="288"/>
            </a:xfrm>
            <a:prstGeom prst="rect">
              <a:avLst/>
            </a:prstGeom>
            <a:solidFill>
              <a:srgbClr val="C0C0C0">
                <a:alpha val="7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54" y="1728"/>
              <a:ext cx="174" cy="288"/>
            </a:xfrm>
            <a:prstGeom prst="rect">
              <a:avLst/>
            </a:prstGeom>
            <a:solidFill>
              <a:srgbClr val="C0C0C0">
                <a:alpha val="7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828" y="1728"/>
              <a:ext cx="174" cy="288"/>
            </a:xfrm>
            <a:prstGeom prst="rect">
              <a:avLst/>
            </a:prstGeom>
            <a:solidFill>
              <a:srgbClr val="C0C0C0">
                <a:alpha val="7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02" y="1728"/>
              <a:ext cx="17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76" y="1728"/>
              <a:ext cx="17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350" y="1728"/>
              <a:ext cx="17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524" y="1728"/>
              <a:ext cx="17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698" y="1728"/>
              <a:ext cx="17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84" y="17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4" y="2016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66" y="1776"/>
              <a:ext cx="1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0 1 0 1 0 1 0 1</a:t>
              </a:r>
            </a:p>
          </p:txBody>
        </p:sp>
      </p:grp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2971800" y="3613150"/>
            <a:ext cx="76200" cy="152400"/>
            <a:chOff x="1296" y="2448"/>
            <a:chExt cx="48" cy="96"/>
          </a:xfrm>
        </p:grpSpPr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1296" y="244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 flipV="1">
              <a:off x="1296" y="244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3733800" y="2514600"/>
            <a:ext cx="4724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6699"/>
                </a:solidFill>
              </a:rPr>
              <a:t>Sender: Do you ask for a retransmission of the transmitted frame or a new frame?</a:t>
            </a: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60350" y="5410200"/>
            <a:ext cx="8502650" cy="822325"/>
            <a:chOff x="164" y="3610"/>
            <a:chExt cx="5356" cy="518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164" y="3610"/>
              <a:ext cx="5356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sym typeface="Webdings" pitchFamily="18" charset="2"/>
                </a:rPr>
                <a:t></a:t>
              </a:r>
              <a:r>
                <a:rPr lang="en-US" sz="2400" dirty="0">
                  <a:solidFill>
                    <a:srgbClr val="008000"/>
                  </a:solidFill>
                </a:rPr>
                <a:t> Is the second  </a:t>
              </a:r>
              <a:r>
                <a:rPr lang="en-US" sz="2400" b="1" dirty="0">
                  <a:solidFill>
                    <a:srgbClr val="008000"/>
                  </a:solidFill>
                </a:rPr>
                <a:t>0</a:t>
              </a:r>
              <a:r>
                <a:rPr lang="en-US" sz="2400" dirty="0">
                  <a:solidFill>
                    <a:srgbClr val="008000"/>
                  </a:solidFill>
                </a:rPr>
                <a:t>  a new frame or the retransmitted frame?</a:t>
              </a:r>
            </a:p>
            <a:p>
              <a:r>
                <a:rPr lang="en-US" sz="2400" dirty="0">
                  <a:solidFill>
                    <a:srgbClr val="006699"/>
                  </a:solidFill>
                  <a:sym typeface="Webdings" pitchFamily="18" charset="2"/>
                </a:rPr>
                <a:t> Which frame is to be transmitted next after receiving ack1?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680" y="3610"/>
              <a:ext cx="174" cy="288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2286000" y="4527550"/>
            <a:ext cx="3657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8000"/>
                </a:solidFill>
              </a:rPr>
              <a:t>Receiver: Is it a retransmission or a new frame?</a:t>
            </a: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2209800" y="4298950"/>
            <a:ext cx="152400" cy="381000"/>
          </a:xfrm>
          <a:custGeom>
            <a:avLst/>
            <a:gdLst>
              <a:gd name="T0" fmla="*/ 0 w 96"/>
              <a:gd name="T1" fmla="*/ 0 h 240"/>
              <a:gd name="T2" fmla="*/ 2147483647 w 96"/>
              <a:gd name="T3" fmla="*/ 2147483647 h 240"/>
              <a:gd name="T4" fmla="*/ 2147483647 w 96"/>
              <a:gd name="T5" fmla="*/ 2147483647 h 240"/>
              <a:gd name="T6" fmla="*/ 0 60000 65536"/>
              <a:gd name="T7" fmla="*/ 0 60000 65536"/>
              <a:gd name="T8" fmla="*/ 0 60000 65536"/>
              <a:gd name="T9" fmla="*/ 0 w 96"/>
              <a:gd name="T10" fmla="*/ 0 h 240"/>
              <a:gd name="T11" fmla="*/ 96 w 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40">
                <a:moveTo>
                  <a:pt x="0" y="0"/>
                </a:moveTo>
                <a:cubicBezTo>
                  <a:pt x="4" y="29"/>
                  <a:pt x="8" y="135"/>
                  <a:pt x="24" y="175"/>
                </a:cubicBezTo>
                <a:cubicBezTo>
                  <a:pt x="40" y="215"/>
                  <a:pt x="81" y="226"/>
                  <a:pt x="96" y="240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E7D1A8-A5CF-9447-AA44-FE9C0498BFFC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337099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4826-1E8E-4C0E-AD5C-F9F10EE5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DA3E2-B561-4234-8699-2D1C08D9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ext Box 40">
            <a:extLst>
              <a:ext uri="{FF2B5EF4-FFF2-40B4-BE49-F238E27FC236}">
                <a16:creationId xmlns:a16="http://schemas.microsoft.com/office/drawing/2014/main" id="{7741AC1B-8570-491D-8050-197885E7B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667000"/>
            <a:ext cx="2438400" cy="523220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CC0000"/>
                </a:solidFill>
              </a:rPr>
              <a:t>N </a:t>
            </a:r>
            <a:r>
              <a:rPr lang="en-US" sz="2800" b="1" dirty="0">
                <a:solidFill>
                  <a:srgbClr val="CC0000"/>
                </a:solidFill>
              </a:rPr>
              <a:t>≤ 2</a:t>
            </a:r>
            <a:r>
              <a:rPr lang="en-US" sz="2800" b="1" i="1" baseline="30000" dirty="0">
                <a:solidFill>
                  <a:srgbClr val="CC0000"/>
                </a:solidFill>
              </a:rPr>
              <a:t>k</a:t>
            </a:r>
            <a:endParaRPr lang="en-US" sz="2800" b="1" i="1" dirty="0">
              <a:solidFill>
                <a:srgbClr val="CC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5A04BD-AEE6-4FC0-949A-2FD40FB47B38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Based on the previous slide, </a:t>
            </a:r>
            <a:br>
              <a:rPr lang="en-US" sz="2400" dirty="0"/>
            </a:br>
            <a:r>
              <a:rPr lang="en-US" sz="2400" dirty="0"/>
              <a:t>for window size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k</a:t>
            </a:r>
            <a:r>
              <a:rPr lang="en-US" sz="2400" dirty="0"/>
              <a:t> bits sequence number, </a:t>
            </a:r>
            <a:br>
              <a:rPr lang="en-US" sz="2400" dirty="0"/>
            </a:br>
            <a:r>
              <a:rPr lang="en-US" sz="2400" dirty="0"/>
              <a:t>we need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02417-9E5F-3542-8E58-C16A3B72D5E1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4169468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Window: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Receiver can acknowledge frames without permitting further transmission (by sending ‘</a:t>
            </a:r>
            <a:r>
              <a:rPr lang="en-US" sz="2400" i="1" dirty="0">
                <a:solidFill>
                  <a:schemeClr val="tx2"/>
                </a:solidFill>
              </a:rPr>
              <a:t>Receive Not Ready</a:t>
            </a:r>
            <a:r>
              <a:rPr lang="en-US" sz="2400" dirty="0">
                <a:solidFill>
                  <a:schemeClr val="tx2"/>
                </a:solidFill>
              </a:rPr>
              <a:t>’, RNR frame). Receiver must send a normal acknowledgement to resume.</a:t>
            </a:r>
          </a:p>
          <a:p>
            <a:pPr algn="just" eaLnBrk="1" hangingPunct="1"/>
            <a:endParaRPr lang="en-US" dirty="0">
              <a:solidFill>
                <a:srgbClr val="008000"/>
              </a:solidFill>
            </a:endParaRPr>
          </a:p>
          <a:p>
            <a:pPr algn="just" eaLnBrk="1" hangingPunct="1"/>
            <a:endParaRPr lang="en-US" dirty="0"/>
          </a:p>
          <a:p>
            <a:pPr algn="just" eaLnBrk="1" hangingPunct="1"/>
            <a:endParaRPr lang="en-US" dirty="0"/>
          </a:p>
          <a:p>
            <a:pPr algn="just" eaLnBrk="1" hangingPunct="1"/>
            <a:r>
              <a:rPr lang="en-US" sz="2400" dirty="0">
                <a:solidFill>
                  <a:schemeClr val="tx2"/>
                </a:solidFill>
              </a:rPr>
              <a:t>ACK can be </a:t>
            </a:r>
            <a:r>
              <a:rPr lang="en-US" sz="2400" i="1" dirty="0">
                <a:solidFill>
                  <a:schemeClr val="tx2"/>
                </a:solidFill>
              </a:rPr>
              <a:t>piggybacked</a:t>
            </a:r>
            <a:r>
              <a:rPr lang="en-US" sz="2400" dirty="0">
                <a:solidFill>
                  <a:schemeClr val="tx2"/>
                </a:solidFill>
              </a:rPr>
              <a:t> on the data frames in the reverse direction.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733800" y="2971800"/>
            <a:ext cx="4724400" cy="1219200"/>
            <a:chOff x="1248" y="1824"/>
            <a:chExt cx="2976" cy="76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496" y="2448"/>
              <a:ext cx="432" cy="14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44" y="1824"/>
              <a:ext cx="7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sender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48" y="2256"/>
              <a:ext cx="80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receiver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52" y="1824"/>
              <a:ext cx="432" cy="14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52" y="1968"/>
              <a:ext cx="144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84" y="1968"/>
              <a:ext cx="144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3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F0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60" y="2448"/>
              <a:ext cx="98" cy="14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3410" y="1968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506" y="1824"/>
              <a:ext cx="98" cy="14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928" y="2448"/>
              <a:ext cx="432" cy="14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2784" y="1824"/>
              <a:ext cx="432" cy="14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216" y="1968"/>
              <a:ext cx="144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2016" y="1968"/>
              <a:ext cx="2208" cy="480"/>
              <a:chOff x="1056" y="1968"/>
              <a:chExt cx="4416" cy="480"/>
            </a:xfrm>
          </p:grpSpPr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1056" y="1968"/>
                <a:ext cx="44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44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880" y="2064"/>
              <a:ext cx="3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F1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456" y="2064"/>
              <a:ext cx="55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RNR2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86515" y="4929352"/>
            <a:ext cx="4903788" cy="1219200"/>
            <a:chOff x="2057400" y="5410200"/>
            <a:chExt cx="4903788" cy="1219200"/>
          </a:xfrm>
        </p:grpSpPr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4038600" y="6400800"/>
              <a:ext cx="685800" cy="228600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209800" y="5410200"/>
              <a:ext cx="1117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sender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2057400" y="6096000"/>
              <a:ext cx="1270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receiver</a:t>
              </a: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3810000" y="5410200"/>
              <a:ext cx="685800" cy="228600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3810000" y="5638800"/>
              <a:ext cx="228600" cy="78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4495800" y="5638800"/>
              <a:ext cx="228600" cy="78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4038600" y="5791200"/>
              <a:ext cx="481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F0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5410200" y="6400800"/>
              <a:ext cx="762000" cy="228600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V="1">
              <a:off x="5410200" y="5638800"/>
              <a:ext cx="2286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724400" y="6400800"/>
              <a:ext cx="685800" cy="228600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495800" y="5410200"/>
              <a:ext cx="685800" cy="228600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5181600" y="5638800"/>
              <a:ext cx="228600" cy="78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43"/>
            <p:cNvGrpSpPr>
              <a:grpSpLocks/>
            </p:cNvGrpSpPr>
            <p:nvPr/>
          </p:nvGrpSpPr>
          <p:grpSpPr bwMode="auto">
            <a:xfrm>
              <a:off x="3276600" y="5638800"/>
              <a:ext cx="3505200" cy="762000"/>
              <a:chOff x="1056" y="1968"/>
              <a:chExt cx="4416" cy="480"/>
            </a:xfrm>
          </p:grpSpPr>
          <p:sp>
            <p:nvSpPr>
              <p:cNvPr id="37" name="Line 44"/>
              <p:cNvSpPr>
                <a:spLocks noChangeShapeType="1"/>
              </p:cNvSpPr>
              <p:nvPr/>
            </p:nvSpPr>
            <p:spPr bwMode="auto">
              <a:xfrm>
                <a:off x="1056" y="1968"/>
                <a:ext cx="44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44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4648200" y="5791200"/>
              <a:ext cx="4810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F1</a:t>
              </a:r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5638800" y="5410200"/>
              <a:ext cx="762000" cy="228600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V="1">
              <a:off x="6172200" y="5638800"/>
              <a:ext cx="2286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5638800" y="5851525"/>
              <a:ext cx="1322388" cy="39687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F0+ACK2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A4748A4-5474-5648-BFD5-E14F54698B29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186488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5029200"/>
          </a:xfrm>
        </p:spPr>
        <p:txBody>
          <a:bodyPr/>
          <a:lstStyle/>
          <a:p>
            <a:pPr marL="231775" indent="-231775" eaLnBrk="1" hangingPunct="1"/>
            <a:r>
              <a:rPr lang="en-US" sz="2400" dirty="0">
                <a:solidFill>
                  <a:schemeClr val="tx2"/>
                </a:solidFill>
              </a:rPr>
              <a:t>Performance depends upon</a:t>
            </a:r>
          </a:p>
          <a:p>
            <a:pPr lvl="1" eaLnBrk="1" hangingPunct="1"/>
            <a:r>
              <a:rPr lang="en-US" b="1" dirty="0">
                <a:solidFill>
                  <a:schemeClr val="tx2"/>
                </a:solidFill>
              </a:rPr>
              <a:t>Parameter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i="1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and</a:t>
            </a:r>
          </a:p>
          <a:p>
            <a:pPr lvl="1" eaLnBrk="1" hangingPunct="1"/>
            <a:r>
              <a:rPr lang="en-US" b="1" dirty="0">
                <a:solidFill>
                  <a:schemeClr val="tx2"/>
                </a:solidFill>
              </a:rPr>
              <a:t>Window size,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>
                <a:solidFill>
                  <a:schemeClr val="tx2"/>
                </a:solidFill>
              </a:rPr>
              <a:t>.</a:t>
            </a:r>
          </a:p>
          <a:p>
            <a:pPr marL="231775" indent="-231775" eaLnBrk="1" hangingPunct="1"/>
            <a:r>
              <a:rPr lang="en-US" sz="2400" dirty="0">
                <a:solidFill>
                  <a:schemeClr val="tx2"/>
                </a:solidFill>
              </a:rPr>
              <a:t>Assumption: 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i="1" baseline="-25000" dirty="0">
                <a:solidFill>
                  <a:schemeClr val="tx2"/>
                </a:solidFill>
              </a:rPr>
              <a:t>ack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i="1" dirty="0" err="1">
                <a:solidFill>
                  <a:schemeClr val="tx2"/>
                </a:solidFill>
              </a:rPr>
              <a:t>T</a:t>
            </a:r>
            <a:r>
              <a:rPr lang="en-US" sz="2400" i="1" baseline="-25000" dirty="0" err="1">
                <a:solidFill>
                  <a:schemeClr val="tx2"/>
                </a:solidFill>
              </a:rPr>
              <a:t>proc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are negligible.</a:t>
            </a:r>
          </a:p>
          <a:p>
            <a:pPr marL="231775" indent="-231775" eaLnBrk="1" hangingPunct="1"/>
            <a:r>
              <a:rPr lang="en-US" sz="2400" dirty="0">
                <a:solidFill>
                  <a:schemeClr val="tx2"/>
                </a:solidFill>
              </a:rPr>
              <a:t>Frame transmission time = 1 (normalized to itself)</a:t>
            </a:r>
          </a:p>
          <a:p>
            <a:pPr marL="231775" indent="-231775" eaLnBrk="1" hangingPunct="1"/>
            <a:r>
              <a:rPr lang="en-US" sz="2400" dirty="0">
                <a:solidFill>
                  <a:schemeClr val="tx2"/>
                </a:solidFill>
              </a:rPr>
              <a:t>Normalized propagation delay (one-way) = 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endParaRPr lang="en-US" sz="2400" dirty="0">
              <a:solidFill>
                <a:schemeClr val="tx2"/>
              </a:solidFill>
            </a:endParaRPr>
          </a:p>
          <a:p>
            <a:pPr marL="231775" indent="-231775" eaLnBrk="1" hangingPunct="1"/>
            <a:r>
              <a:rPr lang="en-US" sz="2400" dirty="0">
                <a:solidFill>
                  <a:srgbClr val="CC0000"/>
                </a:solidFill>
              </a:rPr>
              <a:t>We need to consider two cases: </a:t>
            </a:r>
          </a:p>
          <a:p>
            <a:pPr lvl="1" eaLnBrk="1" hangingPunct="1"/>
            <a:r>
              <a:rPr lang="en-US" b="1" i="1" dirty="0">
                <a:solidFill>
                  <a:schemeClr val="tx2"/>
                </a:solidFill>
              </a:rPr>
              <a:t>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</a:t>
            </a:r>
            <a:r>
              <a:rPr lang="en-US" b="1" dirty="0">
                <a:solidFill>
                  <a:schemeClr val="tx2"/>
                </a:solidFill>
              </a:rPr>
              <a:t> 2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</a:rPr>
              <a:t> +1: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Station can transmit continuously without exhausting its window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 = 1.0</a:t>
            </a:r>
          </a:p>
          <a:p>
            <a:pPr lvl="1" eaLnBrk="1" hangingPunct="1"/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&lt;</a:t>
            </a:r>
            <a:r>
              <a:rPr lang="en-US" b="1" dirty="0"/>
              <a:t> 2</a:t>
            </a:r>
            <a:r>
              <a:rPr lang="en-US" b="1" i="1" dirty="0"/>
              <a:t>a</a:t>
            </a:r>
            <a:r>
              <a:rPr lang="en-US" b="1" dirty="0"/>
              <a:t> +1:</a:t>
            </a:r>
            <a:r>
              <a:rPr lang="en-US" b="1" i="1" dirty="0"/>
              <a:t> </a:t>
            </a:r>
            <a:r>
              <a:rPr lang="en-US" b="1" dirty="0"/>
              <a:t>Station’s window is exhausted at </a:t>
            </a:r>
            <a:r>
              <a:rPr lang="en-US" b="1" i="1" dirty="0"/>
              <a:t>t = N</a:t>
            </a:r>
            <a:r>
              <a:rPr lang="en-US" b="1" dirty="0"/>
              <a:t>, and the station cannot send additional frames until </a:t>
            </a:r>
            <a:r>
              <a:rPr lang="en-US" b="1" i="1" dirty="0"/>
              <a:t>t </a:t>
            </a:r>
            <a:r>
              <a:rPr lang="en-US" b="1" dirty="0"/>
              <a:t>= 2</a:t>
            </a:r>
            <a:r>
              <a:rPr lang="en-US" b="1" i="1" dirty="0"/>
              <a:t>a</a:t>
            </a:r>
            <a:r>
              <a:rPr lang="en-US" b="1" dirty="0"/>
              <a:t> + 1,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i="1" dirty="0">
                <a:solidFill>
                  <a:srgbClr val="FF0000"/>
                </a:solidFill>
              </a:rPr>
              <a:t>U = N/</a:t>
            </a:r>
            <a:r>
              <a:rPr lang="en-US" b="1" dirty="0">
                <a:solidFill>
                  <a:srgbClr val="FF0000"/>
                </a:solidFill>
              </a:rPr>
              <a:t>(1 + 2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C98F1-21CA-6D49-AE2A-131FC4714C5D}"/>
              </a:ext>
            </a:extLst>
          </p:cNvPr>
          <p:cNvSpPr/>
          <p:nvPr/>
        </p:nvSpPr>
        <p:spPr>
          <a:xfrm>
            <a:off x="4572000" y="1219200"/>
            <a:ext cx="4599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</a:rPr>
              <a:t>assume</a:t>
            </a:r>
            <a:r>
              <a:rPr lang="zh-CN" altLang="en-US" sz="24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error-free operation):</a:t>
            </a:r>
            <a:endParaRPr lang="en-US" sz="24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3B76D-1AE3-FE47-88D3-C341717B0D47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2141387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I: 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dirty="0">
                <a:solidFill>
                  <a:schemeClr val="accent2"/>
                </a:solidFill>
              </a:rPr>
              <a:t> 2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+1 [</a:t>
            </a:r>
            <a:r>
              <a:rPr lang="en-US" dirty="0">
                <a:solidFill>
                  <a:srgbClr val="FF0000"/>
                </a:solidFill>
              </a:rPr>
              <a:t>U=1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1750" y="3038475"/>
            <a:ext cx="9034463" cy="533400"/>
            <a:chOff x="0" y="1916"/>
            <a:chExt cx="5691" cy="336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0" y="1940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2</a:t>
              </a:r>
              <a:endParaRPr lang="en-US" sz="2400" b="1"/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816" y="1916"/>
              <a:ext cx="4875" cy="336"/>
              <a:chOff x="817" y="3600"/>
              <a:chExt cx="4875" cy="336"/>
            </a:xfrm>
          </p:grpSpPr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817" y="3600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  <a:endParaRPr lang="en-US" sz="2400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5466" y="3601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B</a:t>
                </a:r>
                <a:endParaRPr lang="en-US" sz="2400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rot="5400000" flipV="1">
                <a:off x="3254" y="1561"/>
                <a:ext cx="4" cy="44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1750" y="2166938"/>
            <a:ext cx="9034463" cy="533400"/>
            <a:chOff x="0" y="1388"/>
            <a:chExt cx="5691" cy="336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0" y="1412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1</a:t>
              </a:r>
              <a:endParaRPr lang="en-US" sz="2400" b="1"/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816" y="1388"/>
              <a:ext cx="4875" cy="336"/>
              <a:chOff x="817" y="3600"/>
              <a:chExt cx="4875" cy="336"/>
            </a:xfrm>
          </p:grpSpPr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817" y="3600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  <a:endParaRPr lang="en-US" sz="2400"/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5466" y="3601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B</a:t>
                </a:r>
                <a:endParaRPr lang="en-US" sz="2400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rot="5400000" flipV="1">
                <a:off x="3254" y="1561"/>
                <a:ext cx="4" cy="44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1750" y="1295400"/>
            <a:ext cx="9034463" cy="533400"/>
            <a:chOff x="0" y="853"/>
            <a:chExt cx="5691" cy="336"/>
          </a:xfrm>
        </p:grpSpPr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0" y="877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0</a:t>
              </a:r>
              <a:endParaRPr lang="en-US" sz="2400" b="1"/>
            </a:p>
          </p:txBody>
        </p: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816" y="853"/>
              <a:ext cx="4875" cy="336"/>
              <a:chOff x="817" y="3600"/>
              <a:chExt cx="4875" cy="336"/>
            </a:xfrm>
          </p:grpSpPr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817" y="3600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  <a:endParaRPr lang="en-US" sz="2400"/>
              </a:p>
            </p:txBody>
          </p:sp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auto">
              <a:xfrm>
                <a:off x="5466" y="3601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B</a:t>
                </a:r>
                <a:endParaRPr lang="en-US" sz="2400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 rot="5400000" flipV="1">
                <a:off x="3254" y="1561"/>
                <a:ext cx="4" cy="44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692275" y="2112963"/>
            <a:ext cx="1158875" cy="366712"/>
            <a:chOff x="1046" y="1431"/>
            <a:chExt cx="730" cy="231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1046" y="1489"/>
              <a:ext cx="730" cy="173"/>
              <a:chOff x="1046" y="1494"/>
              <a:chExt cx="730" cy="173"/>
            </a:xfrm>
          </p:grpSpPr>
          <p:grpSp>
            <p:nvGrpSpPr>
              <p:cNvPr id="44" name="Group 42"/>
              <p:cNvGrpSpPr>
                <a:grpSpLocks/>
              </p:cNvGrpSpPr>
              <p:nvPr/>
            </p:nvGrpSpPr>
            <p:grpSpPr bwMode="auto">
              <a:xfrm rot="5400000" flipH="1">
                <a:off x="1350" y="1206"/>
                <a:ext cx="122" cy="730"/>
                <a:chOff x="3672" y="1317"/>
                <a:chExt cx="164" cy="578"/>
              </a:xfrm>
            </p:grpSpPr>
            <p:sp>
              <p:nvSpPr>
                <p:cNvPr id="46" name="Rectangle 43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4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Text Box 45"/>
              <p:cNvSpPr txBox="1">
                <a:spLocks noChangeArrowheads="1"/>
              </p:cNvSpPr>
              <p:nvPr/>
            </p:nvSpPr>
            <p:spPr bwMode="auto">
              <a:xfrm>
                <a:off x="1064" y="1494"/>
                <a:ext cx="48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Frame 1</a:t>
                </a:r>
                <a:endParaRPr lang="en-US" sz="2400"/>
              </a:p>
            </p:txBody>
          </p: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1152" y="143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687513" y="2982913"/>
            <a:ext cx="2344737" cy="358775"/>
            <a:chOff x="1043" y="1985"/>
            <a:chExt cx="1477" cy="226"/>
          </a:xfrm>
        </p:grpSpPr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1043" y="2038"/>
              <a:ext cx="1477" cy="173"/>
              <a:chOff x="1043" y="2038"/>
              <a:chExt cx="1477" cy="173"/>
            </a:xfrm>
          </p:grpSpPr>
          <p:grpSp>
            <p:nvGrpSpPr>
              <p:cNvPr id="51" name="Group 49"/>
              <p:cNvGrpSpPr>
                <a:grpSpLocks/>
              </p:cNvGrpSpPr>
              <p:nvPr/>
            </p:nvGrpSpPr>
            <p:grpSpPr bwMode="auto">
              <a:xfrm>
                <a:off x="1043" y="2038"/>
                <a:ext cx="730" cy="173"/>
                <a:chOff x="1046" y="1494"/>
                <a:chExt cx="730" cy="173"/>
              </a:xfrm>
            </p:grpSpPr>
            <p:grpSp>
              <p:nvGrpSpPr>
                <p:cNvPr id="57" name="Group 50"/>
                <p:cNvGrpSpPr>
                  <a:grpSpLocks/>
                </p:cNvGrpSpPr>
                <p:nvPr/>
              </p:nvGrpSpPr>
              <p:grpSpPr bwMode="auto">
                <a:xfrm rot="5400000" flipH="1">
                  <a:off x="1350" y="1206"/>
                  <a:ext cx="122" cy="730"/>
                  <a:chOff x="3672" y="1317"/>
                  <a:chExt cx="164" cy="578"/>
                </a:xfrm>
              </p:grpSpPr>
              <p:sp>
                <p:nvSpPr>
                  <p:cNvPr id="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064" y="1494"/>
                  <a:ext cx="48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2</a:t>
                  </a:r>
                  <a:endParaRPr lang="en-US" sz="2400"/>
                </a:p>
              </p:txBody>
            </p:sp>
          </p:grpSp>
          <p:grpSp>
            <p:nvGrpSpPr>
              <p:cNvPr id="52" name="Group 54"/>
              <p:cNvGrpSpPr>
                <a:grpSpLocks/>
              </p:cNvGrpSpPr>
              <p:nvPr/>
            </p:nvGrpSpPr>
            <p:grpSpPr bwMode="auto">
              <a:xfrm>
                <a:off x="1790" y="2038"/>
                <a:ext cx="730" cy="173"/>
                <a:chOff x="1046" y="1494"/>
                <a:chExt cx="730" cy="173"/>
              </a:xfrm>
            </p:grpSpPr>
            <p:grpSp>
              <p:nvGrpSpPr>
                <p:cNvPr id="53" name="Group 55"/>
                <p:cNvGrpSpPr>
                  <a:grpSpLocks/>
                </p:cNvGrpSpPr>
                <p:nvPr/>
              </p:nvGrpSpPr>
              <p:grpSpPr bwMode="auto">
                <a:xfrm rot="5400000" flipH="1">
                  <a:off x="1350" y="1206"/>
                  <a:ext cx="122" cy="730"/>
                  <a:chOff x="3672" y="1317"/>
                  <a:chExt cx="164" cy="578"/>
                </a:xfrm>
              </p:grpSpPr>
              <p:sp>
                <p:nvSpPr>
                  <p:cNvPr id="5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064" y="1494"/>
                  <a:ext cx="48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1</a:t>
                  </a:r>
                  <a:endParaRPr lang="en-US" sz="2400"/>
                </a:p>
              </p:txBody>
            </p:sp>
          </p:grpSp>
        </p:grp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>
              <a:off x="1152" y="1985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750" y="3413125"/>
            <a:ext cx="9034463" cy="1031875"/>
            <a:chOff x="31750" y="3413125"/>
            <a:chExt cx="9034463" cy="1031875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1750" y="3911600"/>
              <a:ext cx="9034463" cy="533400"/>
              <a:chOff x="0" y="2436"/>
              <a:chExt cx="5691" cy="336"/>
            </a:xfrm>
          </p:grpSpPr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0" y="2460"/>
                <a:ext cx="50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i="1"/>
                  <a:t>t = a</a:t>
                </a:r>
                <a:endParaRPr lang="en-US" sz="2400" b="1"/>
              </a:p>
            </p:txBody>
          </p: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816" y="2436"/>
                <a:ext cx="4875" cy="336"/>
                <a:chOff x="817" y="3600"/>
                <a:chExt cx="4875" cy="336"/>
              </a:xfrm>
            </p:grpSpPr>
            <p:sp>
              <p:nvSpPr>
                <p:cNvPr id="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17" y="3600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A</a:t>
                  </a:r>
                  <a:endParaRPr lang="en-US" sz="2400"/>
                </a:p>
              </p:txBody>
            </p:sp>
            <p:sp>
              <p:nvSpPr>
                <p:cNvPr id="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466" y="3601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B</a:t>
                  </a:r>
                  <a:endParaRPr lang="en-US" sz="2400"/>
                </a:p>
              </p:txBody>
            </p:sp>
            <p:sp>
              <p:nvSpPr>
                <p:cNvPr id="22" name="Line 2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254" y="1561"/>
                  <a:ext cx="4" cy="441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860550" y="38481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693863" y="3940175"/>
              <a:ext cx="2344737" cy="274638"/>
              <a:chOff x="1047" y="2588"/>
              <a:chExt cx="1477" cy="173"/>
            </a:xfrm>
          </p:grpSpPr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 rot="5400000" flipH="1">
                <a:off x="1351" y="2300"/>
                <a:ext cx="122" cy="730"/>
                <a:chOff x="3672" y="1317"/>
                <a:chExt cx="164" cy="578"/>
              </a:xfrm>
            </p:grpSpPr>
            <p:sp>
              <p:nvSpPr>
                <p:cNvPr id="69" name="Rectangle 63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Rectangle 64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Text Box 65"/>
              <p:cNvSpPr txBox="1">
                <a:spLocks noChangeArrowheads="1"/>
              </p:cNvSpPr>
              <p:nvPr/>
            </p:nvSpPr>
            <p:spPr bwMode="auto">
              <a:xfrm>
                <a:off x="1065" y="2588"/>
                <a:ext cx="48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Frame </a:t>
                </a:r>
                <a:r>
                  <a:rPr lang="en-US" sz="1200" b="1" i="1"/>
                  <a:t>a</a:t>
                </a:r>
                <a:endParaRPr lang="en-US" sz="2400"/>
              </a:p>
            </p:txBody>
          </p:sp>
          <p:grpSp>
            <p:nvGrpSpPr>
              <p:cNvPr id="65" name="Group 66"/>
              <p:cNvGrpSpPr>
                <a:grpSpLocks/>
              </p:cNvGrpSpPr>
              <p:nvPr/>
            </p:nvGrpSpPr>
            <p:grpSpPr bwMode="auto">
              <a:xfrm rot="5400000" flipH="1">
                <a:off x="2098" y="2300"/>
                <a:ext cx="122" cy="730"/>
                <a:chOff x="3672" y="1317"/>
                <a:chExt cx="164" cy="578"/>
              </a:xfrm>
            </p:grpSpPr>
            <p:sp>
              <p:nvSpPr>
                <p:cNvPr id="67" name="Rectangle 67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Rectangle 68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Text Box 69"/>
              <p:cNvSpPr txBox="1">
                <a:spLocks noChangeArrowheads="1"/>
              </p:cNvSpPr>
              <p:nvPr/>
            </p:nvSpPr>
            <p:spPr bwMode="auto">
              <a:xfrm>
                <a:off x="1785" y="2588"/>
                <a:ext cx="5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Frame </a:t>
                </a:r>
                <a:r>
                  <a:rPr lang="en-US" sz="1200" b="1" i="1"/>
                  <a:t>a-1</a:t>
                </a:r>
                <a:endParaRPr lang="en-US" sz="2400"/>
              </a:p>
            </p:txBody>
          </p:sp>
        </p:grp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6340475" y="3940175"/>
              <a:ext cx="2344738" cy="274638"/>
              <a:chOff x="1043" y="2038"/>
              <a:chExt cx="1477" cy="173"/>
            </a:xfrm>
          </p:grpSpPr>
          <p:grpSp>
            <p:nvGrpSpPr>
              <p:cNvPr id="72" name="Group 71"/>
              <p:cNvGrpSpPr>
                <a:grpSpLocks/>
              </p:cNvGrpSpPr>
              <p:nvPr/>
            </p:nvGrpSpPr>
            <p:grpSpPr bwMode="auto">
              <a:xfrm>
                <a:off x="1043" y="2038"/>
                <a:ext cx="730" cy="173"/>
                <a:chOff x="1046" y="1494"/>
                <a:chExt cx="730" cy="173"/>
              </a:xfrm>
            </p:grpSpPr>
            <p:grpSp>
              <p:nvGrpSpPr>
                <p:cNvPr id="78" name="Group 72"/>
                <p:cNvGrpSpPr>
                  <a:grpSpLocks/>
                </p:cNvGrpSpPr>
                <p:nvPr/>
              </p:nvGrpSpPr>
              <p:grpSpPr bwMode="auto">
                <a:xfrm rot="5400000" flipH="1">
                  <a:off x="1350" y="1206"/>
                  <a:ext cx="122" cy="730"/>
                  <a:chOff x="3672" y="1317"/>
                  <a:chExt cx="164" cy="578"/>
                </a:xfrm>
              </p:grpSpPr>
              <p:sp>
                <p:nvSpPr>
                  <p:cNvPr id="8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064" y="1494"/>
                  <a:ext cx="48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2</a:t>
                  </a:r>
                  <a:endParaRPr lang="en-US" sz="2400"/>
                </a:p>
              </p:txBody>
            </p:sp>
          </p:grpSp>
          <p:grpSp>
            <p:nvGrpSpPr>
              <p:cNvPr id="73" name="Group 76"/>
              <p:cNvGrpSpPr>
                <a:grpSpLocks/>
              </p:cNvGrpSpPr>
              <p:nvPr/>
            </p:nvGrpSpPr>
            <p:grpSpPr bwMode="auto">
              <a:xfrm>
                <a:off x="1790" y="2038"/>
                <a:ext cx="730" cy="173"/>
                <a:chOff x="1046" y="1494"/>
                <a:chExt cx="730" cy="173"/>
              </a:xfrm>
            </p:grpSpPr>
            <p:grpSp>
              <p:nvGrpSpPr>
                <p:cNvPr id="74" name="Group 77"/>
                <p:cNvGrpSpPr>
                  <a:grpSpLocks/>
                </p:cNvGrpSpPr>
                <p:nvPr/>
              </p:nvGrpSpPr>
              <p:grpSpPr bwMode="auto">
                <a:xfrm rot="5400000" flipH="1">
                  <a:off x="1350" y="1206"/>
                  <a:ext cx="122" cy="730"/>
                  <a:chOff x="3672" y="1317"/>
                  <a:chExt cx="164" cy="578"/>
                </a:xfrm>
              </p:grpSpPr>
              <p:sp>
                <p:nvSpPr>
                  <p:cNvPr id="76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064" y="1494"/>
                  <a:ext cx="48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1</a:t>
                  </a:r>
                  <a:endParaRPr lang="en-US" sz="2400"/>
                </a:p>
              </p:txBody>
            </p:sp>
          </p:grpSp>
        </p:grp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4603750" y="3413125"/>
              <a:ext cx="1752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 dirty="0"/>
                <a:t>.  .  .</a:t>
              </a: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7880350" y="38481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750" y="4298950"/>
            <a:ext cx="9034463" cy="1077913"/>
            <a:chOff x="31750" y="4298950"/>
            <a:chExt cx="9034463" cy="1077913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1750" y="4762500"/>
              <a:ext cx="9034463" cy="533400"/>
              <a:chOff x="0" y="3012"/>
              <a:chExt cx="5691" cy="336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0" y="3036"/>
                <a:ext cx="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i="1"/>
                  <a:t>t = a+1</a:t>
                </a:r>
                <a:endParaRPr lang="en-US" sz="2400" b="1"/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816" y="3012"/>
                <a:ext cx="4875" cy="336"/>
                <a:chOff x="817" y="3600"/>
                <a:chExt cx="4875" cy="336"/>
              </a:xfrm>
            </p:grpSpPr>
            <p:sp>
              <p:nvSpPr>
                <p:cNvPr id="1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17" y="3600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A</a:t>
                  </a:r>
                  <a:endParaRPr lang="en-US" sz="2400"/>
                </a:p>
              </p:txBody>
            </p:sp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466" y="3601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B</a:t>
                  </a:r>
                  <a:endParaRPr lang="en-US" sz="2400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254" y="1561"/>
                  <a:ext cx="4" cy="441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4" name="Group 83"/>
            <p:cNvGrpSpPr>
              <a:grpSpLocks/>
            </p:cNvGrpSpPr>
            <p:nvPr/>
          </p:nvGrpSpPr>
          <p:grpSpPr bwMode="auto">
            <a:xfrm>
              <a:off x="1622425" y="4699000"/>
              <a:ext cx="7105650" cy="677863"/>
              <a:chOff x="1002" y="3066"/>
              <a:chExt cx="4476" cy="427"/>
            </a:xfrm>
          </p:grpSpPr>
          <p:grpSp>
            <p:nvGrpSpPr>
              <p:cNvPr id="85" name="Group 84"/>
              <p:cNvGrpSpPr>
                <a:grpSpLocks/>
              </p:cNvGrpSpPr>
              <p:nvPr/>
            </p:nvGrpSpPr>
            <p:grpSpPr bwMode="auto">
              <a:xfrm>
                <a:off x="1002" y="3066"/>
                <a:ext cx="4449" cy="231"/>
                <a:chOff x="1002" y="3066"/>
                <a:chExt cx="4449" cy="231"/>
              </a:xfrm>
            </p:grpSpPr>
            <p:sp>
              <p:nvSpPr>
                <p:cNvPr id="90" name="Line 85"/>
                <p:cNvSpPr>
                  <a:spLocks noChangeShapeType="1"/>
                </p:cNvSpPr>
                <p:nvPr/>
              </p:nvSpPr>
              <p:spPr bwMode="auto">
                <a:xfrm>
                  <a:off x="1152" y="306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1" name="Group 86"/>
                <p:cNvGrpSpPr>
                  <a:grpSpLocks/>
                </p:cNvGrpSpPr>
                <p:nvPr/>
              </p:nvGrpSpPr>
              <p:grpSpPr bwMode="auto">
                <a:xfrm>
                  <a:off x="3974" y="3124"/>
                  <a:ext cx="1477" cy="173"/>
                  <a:chOff x="1043" y="2038"/>
                  <a:chExt cx="1477" cy="173"/>
                </a:xfrm>
              </p:grpSpPr>
              <p:grpSp>
                <p:nvGrpSpPr>
                  <p:cNvPr id="10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043" y="2038"/>
                    <a:ext cx="730" cy="173"/>
                    <a:chOff x="1046" y="1494"/>
                    <a:chExt cx="730" cy="173"/>
                  </a:xfrm>
                </p:grpSpPr>
                <p:grpSp>
                  <p:nvGrpSpPr>
                    <p:cNvPr id="107" name="Group 88"/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1350" y="1206"/>
                      <a:ext cx="122" cy="730"/>
                      <a:chOff x="3672" y="1317"/>
                      <a:chExt cx="164" cy="578"/>
                    </a:xfrm>
                  </p:grpSpPr>
                  <p:sp>
                    <p:nvSpPr>
                      <p:cNvPr id="109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24"/>
                        <a:ext cx="164" cy="5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0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17"/>
                        <a:ext cx="164" cy="13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08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4" y="1494"/>
                      <a:ext cx="483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/>
                        <a:t>Frame 3</a:t>
                      </a:r>
                      <a:endParaRPr lang="en-US" sz="2400"/>
                    </a:p>
                  </p:txBody>
                </p:sp>
              </p:grpSp>
              <p:grpSp>
                <p:nvGrpSpPr>
                  <p:cNvPr id="10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790" y="2038"/>
                    <a:ext cx="730" cy="173"/>
                    <a:chOff x="1046" y="1494"/>
                    <a:chExt cx="730" cy="173"/>
                  </a:xfrm>
                </p:grpSpPr>
                <p:grpSp>
                  <p:nvGrpSpPr>
                    <p:cNvPr id="103" name="Group 93"/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1350" y="1206"/>
                      <a:ext cx="122" cy="730"/>
                      <a:chOff x="3672" y="1317"/>
                      <a:chExt cx="164" cy="578"/>
                    </a:xfrm>
                  </p:grpSpPr>
                  <p:sp>
                    <p:nvSpPr>
                      <p:cNvPr id="105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24"/>
                        <a:ext cx="164" cy="5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6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17"/>
                        <a:ext cx="164" cy="13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04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4" y="1494"/>
                      <a:ext cx="483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/>
                        <a:t>Frame 2</a:t>
                      </a:r>
                      <a:endParaRPr lang="en-US" sz="2400"/>
                    </a:p>
                  </p:txBody>
                </p:sp>
              </p:grpSp>
            </p:grpSp>
            <p:grpSp>
              <p:nvGrpSpPr>
                <p:cNvPr id="92" name="Group 97"/>
                <p:cNvGrpSpPr>
                  <a:grpSpLocks/>
                </p:cNvGrpSpPr>
                <p:nvPr/>
              </p:nvGrpSpPr>
              <p:grpSpPr bwMode="auto">
                <a:xfrm rot="5400000" flipH="1">
                  <a:off x="1351" y="2836"/>
                  <a:ext cx="122" cy="730"/>
                  <a:chOff x="3672" y="1317"/>
                  <a:chExt cx="164" cy="578"/>
                </a:xfrm>
              </p:grpSpPr>
              <p:sp>
                <p:nvSpPr>
                  <p:cNvPr id="9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3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002" y="3124"/>
                  <a:ext cx="5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</a:t>
                  </a:r>
                  <a:r>
                    <a:rPr lang="en-US" sz="1200" b="1" i="1"/>
                    <a:t>a+1</a:t>
                  </a:r>
                  <a:endParaRPr lang="en-US" sz="2400"/>
                </a:p>
              </p:txBody>
            </p:sp>
            <p:grpSp>
              <p:nvGrpSpPr>
                <p:cNvPr id="94" name="Group 101"/>
                <p:cNvGrpSpPr>
                  <a:grpSpLocks/>
                </p:cNvGrpSpPr>
                <p:nvPr/>
              </p:nvGrpSpPr>
              <p:grpSpPr bwMode="auto">
                <a:xfrm rot="5400000" flipH="1">
                  <a:off x="2098" y="2836"/>
                  <a:ext cx="122" cy="730"/>
                  <a:chOff x="3672" y="1317"/>
                  <a:chExt cx="164" cy="578"/>
                </a:xfrm>
              </p:grpSpPr>
              <p:sp>
                <p:nvSpPr>
                  <p:cNvPr id="9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817" y="3124"/>
                  <a:ext cx="48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</a:t>
                  </a:r>
                  <a:r>
                    <a:rPr lang="en-US" sz="1200" b="1" i="1"/>
                    <a:t>a</a:t>
                  </a:r>
                  <a:endParaRPr lang="en-US" sz="2000"/>
                </a:p>
              </p:txBody>
            </p:sp>
            <p:sp>
              <p:nvSpPr>
                <p:cNvPr id="96" name="Line 105"/>
                <p:cNvSpPr>
                  <a:spLocks noChangeShapeType="1"/>
                </p:cNvSpPr>
                <p:nvPr/>
              </p:nvSpPr>
              <p:spPr bwMode="auto">
                <a:xfrm>
                  <a:off x="4944" y="306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106"/>
              <p:cNvGrpSpPr>
                <a:grpSpLocks/>
              </p:cNvGrpSpPr>
              <p:nvPr/>
            </p:nvGrpSpPr>
            <p:grpSpPr bwMode="auto">
              <a:xfrm>
                <a:off x="5293" y="3288"/>
                <a:ext cx="185" cy="205"/>
                <a:chOff x="5293" y="3288"/>
                <a:chExt cx="185" cy="205"/>
              </a:xfrm>
            </p:grpSpPr>
            <p:sp>
              <p:nvSpPr>
                <p:cNvPr id="87" name="Rectangle 107"/>
                <p:cNvSpPr>
                  <a:spLocks noChangeArrowheads="1"/>
                </p:cNvSpPr>
                <p:nvPr/>
              </p:nvSpPr>
              <p:spPr bwMode="auto">
                <a:xfrm rot="-5400000">
                  <a:off x="5317" y="3279"/>
                  <a:ext cx="127" cy="16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5293" y="3288"/>
                  <a:ext cx="18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A</a:t>
                  </a:r>
                  <a:endParaRPr lang="en-US" sz="2400"/>
                </a:p>
              </p:txBody>
            </p:sp>
            <p:sp>
              <p:nvSpPr>
                <p:cNvPr id="89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5310" y="3492"/>
                  <a:ext cx="13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Text Box 133"/>
            <p:cNvSpPr txBox="1">
              <a:spLocks noChangeArrowheads="1"/>
            </p:cNvSpPr>
            <p:nvPr/>
          </p:nvSpPr>
          <p:spPr bwMode="auto">
            <a:xfrm>
              <a:off x="4603750" y="4298950"/>
              <a:ext cx="1752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/>
                <a:t>.  .  .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750" y="5175250"/>
            <a:ext cx="9036050" cy="1087438"/>
            <a:chOff x="31750" y="5175250"/>
            <a:chExt cx="9036050" cy="108743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1750" y="5656263"/>
              <a:ext cx="9036050" cy="533400"/>
              <a:chOff x="0" y="3600"/>
              <a:chExt cx="5692" cy="336"/>
            </a:xfrm>
          </p:grpSpPr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0" y="3624"/>
                <a:ext cx="8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i="1"/>
                  <a:t>t = 2a+1</a:t>
                </a:r>
                <a:endParaRPr lang="en-US" sz="2400" b="1"/>
              </a:p>
            </p:txBody>
          </p: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817" y="3600"/>
                <a:ext cx="4875" cy="336"/>
                <a:chOff x="817" y="3600"/>
                <a:chExt cx="4875" cy="336"/>
              </a:xfrm>
            </p:grpSpPr>
            <p:sp>
              <p:nvSpPr>
                <p:cNvPr id="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7" y="3600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b="1"/>
                    <a:t>A</a:t>
                  </a:r>
                  <a:endParaRPr lang="en-US" sz="2400"/>
                </a:p>
              </p:txBody>
            </p:sp>
            <p:sp>
              <p:nvSpPr>
                <p:cNvPr id="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466" y="3601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B</a:t>
                  </a:r>
                  <a:endParaRPr lang="en-US" sz="2400"/>
                </a:p>
              </p:txBody>
            </p:sp>
            <p:sp>
              <p:nvSpPr>
                <p:cNvPr id="10" name="Line 9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254" y="1561"/>
                  <a:ext cx="4" cy="441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" name="Group 110"/>
            <p:cNvGrpSpPr>
              <a:grpSpLocks/>
            </p:cNvGrpSpPr>
            <p:nvPr/>
          </p:nvGrpSpPr>
          <p:grpSpPr bwMode="auto">
            <a:xfrm>
              <a:off x="6342063" y="5713413"/>
              <a:ext cx="2344737" cy="193675"/>
              <a:chOff x="3975" y="3703"/>
              <a:chExt cx="1477" cy="122"/>
            </a:xfrm>
          </p:grpSpPr>
          <p:grpSp>
            <p:nvGrpSpPr>
              <p:cNvPr id="112" name="Group 111"/>
              <p:cNvGrpSpPr>
                <a:grpSpLocks/>
              </p:cNvGrpSpPr>
              <p:nvPr/>
            </p:nvGrpSpPr>
            <p:grpSpPr bwMode="auto">
              <a:xfrm rot="5400000" flipH="1">
                <a:off x="4279" y="3399"/>
                <a:ext cx="122" cy="730"/>
                <a:chOff x="3672" y="1317"/>
                <a:chExt cx="164" cy="578"/>
              </a:xfrm>
            </p:grpSpPr>
            <p:sp>
              <p:nvSpPr>
                <p:cNvPr id="11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" name="Group 114"/>
              <p:cNvGrpSpPr>
                <a:grpSpLocks/>
              </p:cNvGrpSpPr>
              <p:nvPr/>
            </p:nvGrpSpPr>
            <p:grpSpPr bwMode="auto">
              <a:xfrm rot="5400000" flipH="1">
                <a:off x="5026" y="3399"/>
                <a:ext cx="122" cy="730"/>
                <a:chOff x="3672" y="1317"/>
                <a:chExt cx="164" cy="578"/>
              </a:xfrm>
            </p:grpSpPr>
            <p:sp>
              <p:nvSpPr>
                <p:cNvPr id="114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1870075" y="5637213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18"/>
            <p:cNvSpPr txBox="1">
              <a:spLocks noChangeArrowheads="1"/>
            </p:cNvSpPr>
            <p:nvPr/>
          </p:nvSpPr>
          <p:spPr bwMode="auto">
            <a:xfrm>
              <a:off x="6294438" y="5684838"/>
              <a:ext cx="9398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a+</a:t>
              </a:r>
              <a:r>
                <a:rPr lang="en-US" sz="1200" b="1"/>
                <a:t>3</a:t>
              </a:r>
              <a:endParaRPr lang="en-US" sz="2400"/>
            </a:p>
          </p:txBody>
        </p: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7489825" y="5684838"/>
              <a:ext cx="9398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a+2</a:t>
              </a:r>
              <a:endParaRPr lang="en-US" sz="2400"/>
            </a:p>
          </p:txBody>
        </p:sp>
        <p:grpSp>
          <p:nvGrpSpPr>
            <p:cNvPr id="121" name="Group 120"/>
            <p:cNvGrpSpPr>
              <a:grpSpLocks/>
            </p:cNvGrpSpPr>
            <p:nvPr/>
          </p:nvGrpSpPr>
          <p:grpSpPr bwMode="auto">
            <a:xfrm rot="5400000" flipH="1">
              <a:off x="2185988" y="5227638"/>
              <a:ext cx="193675" cy="1158875"/>
              <a:chOff x="3672" y="1317"/>
              <a:chExt cx="164" cy="578"/>
            </a:xfrm>
          </p:grpSpPr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" name="Text Box 123"/>
            <p:cNvSpPr txBox="1">
              <a:spLocks noChangeArrowheads="1"/>
            </p:cNvSpPr>
            <p:nvPr/>
          </p:nvSpPr>
          <p:spPr bwMode="auto">
            <a:xfrm>
              <a:off x="1622425" y="5684838"/>
              <a:ext cx="102393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2</a:t>
              </a:r>
              <a:r>
                <a:rPr lang="en-US" sz="1200" b="1" i="1"/>
                <a:t>a+1</a:t>
              </a:r>
              <a:endParaRPr lang="en-US" sz="2400"/>
            </a:p>
          </p:txBody>
        </p:sp>
        <p:grpSp>
          <p:nvGrpSpPr>
            <p:cNvPr id="125" name="Group 124"/>
            <p:cNvGrpSpPr>
              <a:grpSpLocks/>
            </p:cNvGrpSpPr>
            <p:nvPr/>
          </p:nvGrpSpPr>
          <p:grpSpPr bwMode="auto">
            <a:xfrm rot="5400000" flipH="1">
              <a:off x="3371850" y="5227638"/>
              <a:ext cx="193675" cy="1158875"/>
              <a:chOff x="3672" y="1317"/>
              <a:chExt cx="164" cy="578"/>
            </a:xfrm>
          </p:grpSpPr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Text Box 127"/>
            <p:cNvSpPr txBox="1">
              <a:spLocks noChangeArrowheads="1"/>
            </p:cNvSpPr>
            <p:nvPr/>
          </p:nvSpPr>
          <p:spPr bwMode="auto">
            <a:xfrm>
              <a:off x="2874963" y="5684838"/>
              <a:ext cx="8509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2</a:t>
              </a:r>
              <a:r>
                <a:rPr lang="en-US" sz="1200" b="1" i="1"/>
                <a:t>a</a:t>
              </a:r>
              <a:endParaRPr lang="en-US" sz="2000"/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>
              <a:off x="7889875" y="559435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1689100" y="5937250"/>
              <a:ext cx="293688" cy="325438"/>
              <a:chOff x="5293" y="3288"/>
              <a:chExt cx="185" cy="205"/>
            </a:xfrm>
          </p:grpSpPr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 rot="-5400000">
                <a:off x="5317" y="3279"/>
                <a:ext cx="127" cy="16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Text Box 131"/>
              <p:cNvSpPr txBox="1">
                <a:spLocks noChangeArrowheads="1"/>
              </p:cNvSpPr>
              <p:nvPr/>
            </p:nvSpPr>
            <p:spPr bwMode="auto">
              <a:xfrm>
                <a:off x="5293" y="3288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A</a:t>
                </a:r>
                <a:endParaRPr lang="en-US" sz="2400"/>
              </a:p>
            </p:txBody>
          </p:sp>
          <p:sp>
            <p:nvSpPr>
              <p:cNvPr id="133" name="Line 132"/>
              <p:cNvSpPr>
                <a:spLocks noChangeShapeType="1"/>
              </p:cNvSpPr>
              <p:nvPr/>
            </p:nvSpPr>
            <p:spPr bwMode="auto">
              <a:xfrm flipH="1">
                <a:off x="5310" y="3492"/>
                <a:ext cx="1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Text Box 134"/>
            <p:cNvSpPr txBox="1">
              <a:spLocks noChangeArrowheads="1"/>
            </p:cNvSpPr>
            <p:nvPr/>
          </p:nvSpPr>
          <p:spPr bwMode="auto">
            <a:xfrm>
              <a:off x="4603750" y="5175250"/>
              <a:ext cx="1752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/>
                <a:t>.  .  .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CF3170CC-0A7E-2B42-B5A3-22A4A50A755A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32353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Drinking from Fire Hose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BDD-6FC1-4E61-AEE9-981D493E5F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AutoShape 4" descr="http://pic.wenwen.soso.com/p/20140808/20140808112729-17307770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5729"/>
            <a:ext cx="74295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29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Case II: </a:t>
            </a:r>
            <a:r>
              <a:rPr lang="en-US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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+1 [</a:t>
            </a:r>
            <a:r>
              <a:rPr lang="en-US" dirty="0">
                <a:solidFill>
                  <a:srgbClr val="FF0000"/>
                </a:solidFill>
              </a:rPr>
              <a:t>U=N/(1+2a) 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1750" y="2152650"/>
            <a:ext cx="9034463" cy="533400"/>
            <a:chOff x="0" y="1388"/>
            <a:chExt cx="5691" cy="33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0" y="1412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1</a:t>
              </a:r>
              <a:endParaRPr lang="en-US" sz="2400" b="1"/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816" y="1388"/>
              <a:ext cx="4875" cy="336"/>
              <a:chOff x="817" y="3600"/>
              <a:chExt cx="4875" cy="336"/>
            </a:xfrm>
          </p:grpSpPr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817" y="3600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  <a:endParaRPr lang="en-US" sz="2400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5466" y="3601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B</a:t>
                </a:r>
                <a:endParaRPr lang="en-US" sz="2400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rot="5400000" flipV="1">
                <a:off x="3254" y="1561"/>
                <a:ext cx="4" cy="44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1750" y="1281113"/>
            <a:ext cx="9034463" cy="533400"/>
            <a:chOff x="0" y="853"/>
            <a:chExt cx="5691" cy="336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0" y="877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0</a:t>
              </a:r>
              <a:endParaRPr lang="en-US" sz="2400" b="1"/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816" y="853"/>
              <a:ext cx="4875" cy="336"/>
              <a:chOff x="817" y="3600"/>
              <a:chExt cx="4875" cy="336"/>
            </a:xfrm>
          </p:grpSpPr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817" y="3600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  <a:endParaRPr lang="en-US" sz="2400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5466" y="3601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B</a:t>
                </a:r>
                <a:endParaRPr lang="en-US" sz="2400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rot="5400000" flipV="1">
                <a:off x="3254" y="1561"/>
                <a:ext cx="4" cy="44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692275" y="2181225"/>
            <a:ext cx="1158875" cy="274638"/>
            <a:chOff x="1046" y="1494"/>
            <a:chExt cx="730" cy="173"/>
          </a:xfrm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 rot="5400000" flipH="1">
              <a:off x="1350" y="1206"/>
              <a:ext cx="122" cy="730"/>
              <a:chOff x="3672" y="1317"/>
              <a:chExt cx="164" cy="578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64" y="1494"/>
              <a:ext cx="4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1</a:t>
              </a:r>
              <a:endParaRPr lang="en-US" sz="2400"/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860550" y="20891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31750" y="3016250"/>
            <a:ext cx="9034463" cy="533400"/>
            <a:chOff x="0" y="2436"/>
            <a:chExt cx="5691" cy="336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0" y="2460"/>
              <a:ext cx="5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a</a:t>
              </a:r>
              <a:endParaRPr lang="en-US" sz="2400" b="1"/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816" y="2436"/>
              <a:ext cx="4875" cy="336"/>
              <a:chOff x="817" y="3600"/>
              <a:chExt cx="4875" cy="336"/>
            </a:xfrm>
          </p:grpSpPr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817" y="3600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A</a:t>
                </a:r>
                <a:endParaRPr lang="en-US" sz="2400"/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5466" y="3601"/>
                <a:ext cx="226" cy="3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b="1"/>
                  <a:t>B</a:t>
                </a:r>
                <a:endParaRPr lang="en-US" sz="2400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 rot="5400000" flipV="1">
                <a:off x="3254" y="1561"/>
                <a:ext cx="4" cy="44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1860550" y="29527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1693863" y="3044825"/>
            <a:ext cx="2344737" cy="274638"/>
            <a:chOff x="1047" y="2588"/>
            <a:chExt cx="1477" cy="173"/>
          </a:xfrm>
        </p:grpSpPr>
        <p:grpSp>
          <p:nvGrpSpPr>
            <p:cNvPr id="36" name="Group 36"/>
            <p:cNvGrpSpPr>
              <a:grpSpLocks/>
            </p:cNvGrpSpPr>
            <p:nvPr/>
          </p:nvGrpSpPr>
          <p:grpSpPr bwMode="auto">
            <a:xfrm rot="5400000" flipH="1">
              <a:off x="1351" y="2300"/>
              <a:ext cx="122" cy="730"/>
              <a:chOff x="3672" y="1317"/>
              <a:chExt cx="164" cy="578"/>
            </a:xfrm>
          </p:grpSpPr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065" y="2588"/>
              <a:ext cx="4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a</a:t>
              </a:r>
              <a:endParaRPr lang="en-US" sz="2400"/>
            </a:p>
          </p:txBody>
        </p:sp>
        <p:grpSp>
          <p:nvGrpSpPr>
            <p:cNvPr id="38" name="Group 40"/>
            <p:cNvGrpSpPr>
              <a:grpSpLocks/>
            </p:cNvGrpSpPr>
            <p:nvPr/>
          </p:nvGrpSpPr>
          <p:grpSpPr bwMode="auto">
            <a:xfrm rot="5400000" flipH="1">
              <a:off x="2098" y="2300"/>
              <a:ext cx="122" cy="730"/>
              <a:chOff x="3672" y="1317"/>
              <a:chExt cx="164" cy="578"/>
            </a:xfrm>
          </p:grpSpPr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1785" y="2588"/>
              <a:ext cx="5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a</a:t>
              </a:r>
              <a:r>
                <a:rPr lang="en-US" sz="1200" b="1"/>
                <a:t>-1</a:t>
              </a:r>
              <a:endParaRPr lang="en-US" sz="2400"/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6340475" y="3044825"/>
            <a:ext cx="2344738" cy="274638"/>
            <a:chOff x="1043" y="2038"/>
            <a:chExt cx="1477" cy="173"/>
          </a:xfrm>
        </p:grpSpPr>
        <p:grpSp>
          <p:nvGrpSpPr>
            <p:cNvPr id="45" name="Group 45"/>
            <p:cNvGrpSpPr>
              <a:grpSpLocks/>
            </p:cNvGrpSpPr>
            <p:nvPr/>
          </p:nvGrpSpPr>
          <p:grpSpPr bwMode="auto">
            <a:xfrm>
              <a:off x="1043" y="2038"/>
              <a:ext cx="730" cy="173"/>
              <a:chOff x="1046" y="1494"/>
              <a:chExt cx="730" cy="173"/>
            </a:xfrm>
          </p:grpSpPr>
          <p:grpSp>
            <p:nvGrpSpPr>
              <p:cNvPr id="51" name="Group 46"/>
              <p:cNvGrpSpPr>
                <a:grpSpLocks/>
              </p:cNvGrpSpPr>
              <p:nvPr/>
            </p:nvGrpSpPr>
            <p:grpSpPr bwMode="auto">
              <a:xfrm rot="5400000" flipH="1">
                <a:off x="1350" y="1206"/>
                <a:ext cx="122" cy="730"/>
                <a:chOff x="3672" y="1317"/>
                <a:chExt cx="164" cy="578"/>
              </a:xfrm>
            </p:grpSpPr>
            <p:sp>
              <p:nvSpPr>
                <p:cNvPr id="53" name="Rectangle 47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48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1064" y="1494"/>
                <a:ext cx="48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Frame 2</a:t>
                </a:r>
                <a:endParaRPr lang="en-US" sz="2400"/>
              </a:p>
            </p:txBody>
          </p:sp>
        </p:grpSp>
        <p:grpSp>
          <p:nvGrpSpPr>
            <p:cNvPr id="46" name="Group 50"/>
            <p:cNvGrpSpPr>
              <a:grpSpLocks/>
            </p:cNvGrpSpPr>
            <p:nvPr/>
          </p:nvGrpSpPr>
          <p:grpSpPr bwMode="auto">
            <a:xfrm>
              <a:off x="1790" y="2038"/>
              <a:ext cx="730" cy="173"/>
              <a:chOff x="1046" y="1494"/>
              <a:chExt cx="730" cy="173"/>
            </a:xfrm>
          </p:grpSpPr>
          <p:grpSp>
            <p:nvGrpSpPr>
              <p:cNvPr id="47" name="Group 51"/>
              <p:cNvGrpSpPr>
                <a:grpSpLocks/>
              </p:cNvGrpSpPr>
              <p:nvPr/>
            </p:nvGrpSpPr>
            <p:grpSpPr bwMode="auto">
              <a:xfrm rot="5400000" flipH="1">
                <a:off x="1350" y="1206"/>
                <a:ext cx="122" cy="730"/>
                <a:chOff x="3672" y="1317"/>
                <a:chExt cx="164" cy="578"/>
              </a:xfrm>
            </p:grpSpPr>
            <p:sp>
              <p:nvSpPr>
                <p:cNvPr id="49" name="Rectangle 52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Rectangle 53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Text Box 54"/>
              <p:cNvSpPr txBox="1">
                <a:spLocks noChangeArrowheads="1"/>
              </p:cNvSpPr>
              <p:nvPr/>
            </p:nvSpPr>
            <p:spPr bwMode="auto">
              <a:xfrm>
                <a:off x="1064" y="1494"/>
                <a:ext cx="48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Frame 1</a:t>
                </a:r>
                <a:endParaRPr lang="en-US" sz="2400"/>
              </a:p>
            </p:txBody>
          </p:sp>
        </p:grpSp>
      </p:grp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4603750" y="2517775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/>
              <a:t>.  .  .</a:t>
            </a: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7880350" y="29527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31750" y="3821113"/>
            <a:ext cx="9034463" cy="677862"/>
            <a:chOff x="0" y="2997"/>
            <a:chExt cx="5691" cy="427"/>
          </a:xfrm>
        </p:grpSpPr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0" y="3037"/>
              <a:ext cx="5691" cy="336"/>
              <a:chOff x="0" y="3012"/>
              <a:chExt cx="5691" cy="336"/>
            </a:xfrm>
          </p:grpSpPr>
          <p:sp>
            <p:nvSpPr>
              <p:cNvPr id="86" name="Text Box 59"/>
              <p:cNvSpPr txBox="1">
                <a:spLocks noChangeArrowheads="1"/>
              </p:cNvSpPr>
              <p:nvPr/>
            </p:nvSpPr>
            <p:spPr bwMode="auto">
              <a:xfrm>
                <a:off x="0" y="3036"/>
                <a:ext cx="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i="1"/>
                  <a:t>t = a</a:t>
                </a:r>
                <a:r>
                  <a:rPr lang="en-US" sz="2400" b="1"/>
                  <a:t>+1</a:t>
                </a:r>
              </a:p>
            </p:txBody>
          </p:sp>
          <p:grpSp>
            <p:nvGrpSpPr>
              <p:cNvPr id="87" name="Group 60"/>
              <p:cNvGrpSpPr>
                <a:grpSpLocks/>
              </p:cNvGrpSpPr>
              <p:nvPr/>
            </p:nvGrpSpPr>
            <p:grpSpPr bwMode="auto">
              <a:xfrm>
                <a:off x="816" y="3012"/>
                <a:ext cx="4875" cy="336"/>
                <a:chOff x="817" y="3600"/>
                <a:chExt cx="4875" cy="336"/>
              </a:xfrm>
            </p:grpSpPr>
            <p:sp>
              <p:nvSpPr>
                <p:cNvPr id="8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17" y="3600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A</a:t>
                  </a:r>
                  <a:endParaRPr lang="en-US" sz="2400"/>
                </a:p>
              </p:txBody>
            </p:sp>
            <p:sp>
              <p:nvSpPr>
                <p:cNvPr id="8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466" y="3601"/>
                  <a:ext cx="226" cy="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800" b="1"/>
                    <a:t>B</a:t>
                  </a:r>
                  <a:endParaRPr lang="en-US" sz="2400"/>
                </a:p>
              </p:txBody>
            </p:sp>
            <p:sp>
              <p:nvSpPr>
                <p:cNvPr id="90" name="Line 6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254" y="1561"/>
                  <a:ext cx="4" cy="441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oup 64"/>
            <p:cNvGrpSpPr>
              <a:grpSpLocks/>
            </p:cNvGrpSpPr>
            <p:nvPr/>
          </p:nvGrpSpPr>
          <p:grpSpPr bwMode="auto">
            <a:xfrm>
              <a:off x="1002" y="2997"/>
              <a:ext cx="4476" cy="427"/>
              <a:chOff x="1002" y="3066"/>
              <a:chExt cx="4476" cy="427"/>
            </a:xfrm>
          </p:grpSpPr>
          <p:grpSp>
            <p:nvGrpSpPr>
              <p:cNvPr id="60" name="Group 65"/>
              <p:cNvGrpSpPr>
                <a:grpSpLocks/>
              </p:cNvGrpSpPr>
              <p:nvPr/>
            </p:nvGrpSpPr>
            <p:grpSpPr bwMode="auto">
              <a:xfrm>
                <a:off x="1002" y="3066"/>
                <a:ext cx="4449" cy="231"/>
                <a:chOff x="1002" y="3066"/>
                <a:chExt cx="4449" cy="231"/>
              </a:xfrm>
            </p:grpSpPr>
            <p:sp>
              <p:nvSpPr>
                <p:cNvPr id="65" name="Line 66"/>
                <p:cNvSpPr>
                  <a:spLocks noChangeShapeType="1"/>
                </p:cNvSpPr>
                <p:nvPr/>
              </p:nvSpPr>
              <p:spPr bwMode="auto">
                <a:xfrm>
                  <a:off x="1152" y="306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6" name="Group 67"/>
                <p:cNvGrpSpPr>
                  <a:grpSpLocks/>
                </p:cNvGrpSpPr>
                <p:nvPr/>
              </p:nvGrpSpPr>
              <p:grpSpPr bwMode="auto">
                <a:xfrm>
                  <a:off x="3974" y="3124"/>
                  <a:ext cx="1477" cy="173"/>
                  <a:chOff x="1043" y="2038"/>
                  <a:chExt cx="1477" cy="173"/>
                </a:xfrm>
              </p:grpSpPr>
              <p:grpSp>
                <p:nvGrpSpPr>
                  <p:cNvPr id="7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043" y="2038"/>
                    <a:ext cx="730" cy="173"/>
                    <a:chOff x="1046" y="1494"/>
                    <a:chExt cx="730" cy="173"/>
                  </a:xfrm>
                </p:grpSpPr>
                <p:grpSp>
                  <p:nvGrpSpPr>
                    <p:cNvPr id="82" name="Group 69"/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1350" y="1206"/>
                      <a:ext cx="122" cy="730"/>
                      <a:chOff x="3672" y="1317"/>
                      <a:chExt cx="164" cy="578"/>
                    </a:xfrm>
                  </p:grpSpPr>
                  <p:sp>
                    <p:nvSpPr>
                      <p:cNvPr id="84" name="Rectangl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24"/>
                        <a:ext cx="164" cy="5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5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17"/>
                        <a:ext cx="164" cy="13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3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4" y="1494"/>
                      <a:ext cx="483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/>
                        <a:t>Frame 3</a:t>
                      </a:r>
                      <a:endParaRPr lang="en-US" sz="2400"/>
                    </a:p>
                  </p:txBody>
                </p:sp>
              </p:grpSp>
              <p:grpSp>
                <p:nvGrpSpPr>
                  <p:cNvPr id="7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1790" y="2038"/>
                    <a:ext cx="730" cy="173"/>
                    <a:chOff x="1046" y="1494"/>
                    <a:chExt cx="730" cy="173"/>
                  </a:xfrm>
                </p:grpSpPr>
                <p:grpSp>
                  <p:nvGrpSpPr>
                    <p:cNvPr id="78" name="Group 74"/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1350" y="1206"/>
                      <a:ext cx="122" cy="730"/>
                      <a:chOff x="3672" y="1317"/>
                      <a:chExt cx="164" cy="578"/>
                    </a:xfrm>
                  </p:grpSpPr>
                  <p:sp>
                    <p:nvSpPr>
                      <p:cNvPr id="80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24"/>
                        <a:ext cx="164" cy="5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1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2" y="1317"/>
                        <a:ext cx="164" cy="13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9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4" y="1494"/>
                      <a:ext cx="483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/>
                        <a:t>Frame 2</a:t>
                      </a:r>
                      <a:endParaRPr lang="en-US" sz="2400"/>
                    </a:p>
                  </p:txBody>
                </p:sp>
              </p:grpSp>
            </p:grpSp>
            <p:grpSp>
              <p:nvGrpSpPr>
                <p:cNvPr id="67" name="Group 78"/>
                <p:cNvGrpSpPr>
                  <a:grpSpLocks/>
                </p:cNvGrpSpPr>
                <p:nvPr/>
              </p:nvGrpSpPr>
              <p:grpSpPr bwMode="auto">
                <a:xfrm rot="5400000" flipH="1">
                  <a:off x="1351" y="2836"/>
                  <a:ext cx="122" cy="730"/>
                  <a:chOff x="3672" y="1317"/>
                  <a:chExt cx="164" cy="578"/>
                </a:xfrm>
              </p:grpSpPr>
              <p:sp>
                <p:nvSpPr>
                  <p:cNvPr id="74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02" y="3124"/>
                  <a:ext cx="5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</a:t>
                  </a:r>
                  <a:r>
                    <a:rPr lang="en-US" sz="1200" b="1" i="1"/>
                    <a:t>a</a:t>
                  </a:r>
                  <a:r>
                    <a:rPr lang="en-US" sz="1200" b="1"/>
                    <a:t>+1</a:t>
                  </a:r>
                  <a:endParaRPr lang="en-US" sz="2400"/>
                </a:p>
              </p:txBody>
            </p:sp>
            <p:grpSp>
              <p:nvGrpSpPr>
                <p:cNvPr id="69" name="Group 82"/>
                <p:cNvGrpSpPr>
                  <a:grpSpLocks/>
                </p:cNvGrpSpPr>
                <p:nvPr/>
              </p:nvGrpSpPr>
              <p:grpSpPr bwMode="auto">
                <a:xfrm rot="5400000" flipH="1">
                  <a:off x="2098" y="2836"/>
                  <a:ext cx="122" cy="730"/>
                  <a:chOff x="3672" y="1317"/>
                  <a:chExt cx="164" cy="578"/>
                </a:xfrm>
              </p:grpSpPr>
              <p:sp>
                <p:nvSpPr>
                  <p:cNvPr id="72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24"/>
                    <a:ext cx="164" cy="57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672" y="1317"/>
                    <a:ext cx="164" cy="136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817" y="3124"/>
                  <a:ext cx="48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/>
                    <a:t>Frame </a:t>
                  </a:r>
                  <a:r>
                    <a:rPr lang="en-US" sz="1200" b="1" i="1" dirty="0"/>
                    <a:t>a</a:t>
                  </a:r>
                  <a:endParaRPr lang="en-US" sz="2400" dirty="0"/>
                </a:p>
              </p:txBody>
            </p:sp>
            <p:sp>
              <p:nvSpPr>
                <p:cNvPr id="71" name="Line 86"/>
                <p:cNvSpPr>
                  <a:spLocks noChangeShapeType="1"/>
                </p:cNvSpPr>
                <p:nvPr/>
              </p:nvSpPr>
              <p:spPr bwMode="auto">
                <a:xfrm>
                  <a:off x="4944" y="306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87"/>
              <p:cNvGrpSpPr>
                <a:grpSpLocks/>
              </p:cNvGrpSpPr>
              <p:nvPr/>
            </p:nvGrpSpPr>
            <p:grpSpPr bwMode="auto">
              <a:xfrm>
                <a:off x="5293" y="3288"/>
                <a:ext cx="185" cy="205"/>
                <a:chOff x="5293" y="3288"/>
                <a:chExt cx="185" cy="205"/>
              </a:xfrm>
            </p:grpSpPr>
            <p:sp>
              <p:nvSpPr>
                <p:cNvPr id="62" name="Rectangle 88"/>
                <p:cNvSpPr>
                  <a:spLocks noChangeArrowheads="1"/>
                </p:cNvSpPr>
                <p:nvPr/>
              </p:nvSpPr>
              <p:spPr bwMode="auto">
                <a:xfrm rot="-5400000">
                  <a:off x="5317" y="3279"/>
                  <a:ext cx="127" cy="16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5293" y="3288"/>
                  <a:ext cx="18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A</a:t>
                  </a:r>
                  <a:endParaRPr lang="en-US" sz="2400"/>
                </a:p>
              </p:txBody>
            </p:sp>
            <p:sp>
              <p:nvSpPr>
                <p:cNvPr id="6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5310" y="3492"/>
                  <a:ext cx="13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4603750" y="3432175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/>
              <a:t>.  .  .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1750" y="4270375"/>
            <a:ext cx="9034463" cy="1101725"/>
            <a:chOff x="31750" y="4270375"/>
            <a:chExt cx="9034463" cy="1101725"/>
          </a:xfrm>
        </p:grpSpPr>
        <p:sp>
          <p:nvSpPr>
            <p:cNvPr id="106" name="Text Box 106"/>
            <p:cNvSpPr txBox="1">
              <a:spLocks noChangeArrowheads="1"/>
            </p:cNvSpPr>
            <p:nvPr/>
          </p:nvSpPr>
          <p:spPr bwMode="auto">
            <a:xfrm>
              <a:off x="31750" y="4795838"/>
              <a:ext cx="852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/>
                <a:t>t = N</a:t>
              </a:r>
              <a:endParaRPr lang="en-US" sz="2400" b="1"/>
            </a:p>
          </p:txBody>
        </p:sp>
        <p:sp>
          <p:nvSpPr>
            <p:cNvPr id="107" name="Text Box 107"/>
            <p:cNvSpPr txBox="1">
              <a:spLocks noChangeArrowheads="1"/>
            </p:cNvSpPr>
            <p:nvPr/>
          </p:nvSpPr>
          <p:spPr bwMode="auto">
            <a:xfrm>
              <a:off x="1327150" y="4757738"/>
              <a:ext cx="358775" cy="531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/>
                <a:t>A</a:t>
              </a:r>
              <a:endParaRPr lang="en-US" sz="2400"/>
            </a:p>
          </p:txBody>
        </p:sp>
        <p:sp>
          <p:nvSpPr>
            <p:cNvPr id="108" name="Text Box 108"/>
            <p:cNvSpPr txBox="1">
              <a:spLocks noChangeArrowheads="1"/>
            </p:cNvSpPr>
            <p:nvPr/>
          </p:nvSpPr>
          <p:spPr bwMode="auto">
            <a:xfrm>
              <a:off x="8707438" y="4759325"/>
              <a:ext cx="358775" cy="531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/>
                <a:t>B</a:t>
              </a:r>
              <a:endParaRPr lang="en-US" sz="2400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rot="5400000" flipV="1">
              <a:off x="5195888" y="1520825"/>
              <a:ext cx="6350" cy="7007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0"/>
            <p:cNvSpPr>
              <a:spLocks noChangeShapeType="1"/>
            </p:cNvSpPr>
            <p:nvPr/>
          </p:nvSpPr>
          <p:spPr bwMode="auto">
            <a:xfrm>
              <a:off x="1860550" y="46942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 rot="5400000" flipH="1">
              <a:off x="6812756" y="4334669"/>
              <a:ext cx="193675" cy="1144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 rot="5400000" flipH="1">
              <a:off x="7264400" y="4770438"/>
              <a:ext cx="193675" cy="27305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3"/>
            <p:cNvSpPr txBox="1">
              <a:spLocks noChangeArrowheads="1"/>
            </p:cNvSpPr>
            <p:nvPr/>
          </p:nvSpPr>
          <p:spPr bwMode="auto">
            <a:xfrm>
              <a:off x="6242050" y="4584700"/>
              <a:ext cx="11001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N</a:t>
              </a:r>
              <a:r>
                <a:rPr lang="en-US" sz="1200" b="1"/>
                <a:t>-</a:t>
              </a:r>
              <a:r>
                <a:rPr lang="en-US" sz="1200" b="1" i="1"/>
                <a:t>a</a:t>
              </a:r>
              <a:r>
                <a:rPr lang="en-US" sz="1200" b="1"/>
                <a:t>+2</a:t>
              </a:r>
              <a:endParaRPr lang="en-US" sz="2400"/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 rot="5400000" flipH="1">
              <a:off x="7998619" y="4334669"/>
              <a:ext cx="193675" cy="11445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 rot="5400000" flipH="1">
              <a:off x="8450262" y="4770438"/>
              <a:ext cx="193675" cy="27305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116"/>
            <p:cNvGrpSpPr>
              <a:grpSpLocks/>
            </p:cNvGrpSpPr>
            <p:nvPr/>
          </p:nvGrpSpPr>
          <p:grpSpPr bwMode="auto">
            <a:xfrm rot="5400000" flipH="1">
              <a:off x="2176463" y="4329113"/>
              <a:ext cx="193675" cy="1158875"/>
              <a:chOff x="3672" y="1317"/>
              <a:chExt cx="164" cy="578"/>
            </a:xfrm>
          </p:grpSpPr>
          <p:sp>
            <p:nvSpPr>
              <p:cNvPr id="117" name="Rectangle 117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118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9" name="Text Box 119"/>
            <p:cNvSpPr txBox="1">
              <a:spLocks noChangeArrowheads="1"/>
            </p:cNvSpPr>
            <p:nvPr/>
          </p:nvSpPr>
          <p:spPr bwMode="auto">
            <a:xfrm>
              <a:off x="1679575" y="4786313"/>
              <a:ext cx="792163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N</a:t>
              </a:r>
              <a:endParaRPr lang="en-US" sz="2400"/>
            </a:p>
          </p:txBody>
        </p:sp>
        <p:grpSp>
          <p:nvGrpSpPr>
            <p:cNvPr id="120" name="Group 120"/>
            <p:cNvGrpSpPr>
              <a:grpSpLocks/>
            </p:cNvGrpSpPr>
            <p:nvPr/>
          </p:nvGrpSpPr>
          <p:grpSpPr bwMode="auto">
            <a:xfrm rot="5400000" flipH="1">
              <a:off x="3362325" y="4329113"/>
              <a:ext cx="193675" cy="1158875"/>
              <a:chOff x="3672" y="1317"/>
              <a:chExt cx="164" cy="578"/>
            </a:xfrm>
          </p:grpSpPr>
          <p:sp>
            <p:nvSpPr>
              <p:cNvPr id="121" name="Rectangle 121"/>
              <p:cNvSpPr>
                <a:spLocks noChangeArrowheads="1"/>
              </p:cNvSpPr>
              <p:nvPr/>
            </p:nvSpPr>
            <p:spPr bwMode="auto">
              <a:xfrm>
                <a:off x="3672" y="1324"/>
                <a:ext cx="164" cy="5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122"/>
              <p:cNvSpPr>
                <a:spLocks noChangeArrowheads="1"/>
              </p:cNvSpPr>
              <p:nvPr/>
            </p:nvSpPr>
            <p:spPr bwMode="auto">
              <a:xfrm>
                <a:off x="3672" y="1317"/>
                <a:ext cx="164" cy="13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" name="Text Box 123"/>
            <p:cNvSpPr txBox="1">
              <a:spLocks noChangeArrowheads="1"/>
            </p:cNvSpPr>
            <p:nvPr/>
          </p:nvSpPr>
          <p:spPr bwMode="auto">
            <a:xfrm>
              <a:off x="2817813" y="4786313"/>
              <a:ext cx="927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N</a:t>
              </a:r>
              <a:r>
                <a:rPr lang="en-US" sz="1200" b="1"/>
                <a:t>-1</a:t>
              </a:r>
              <a:endParaRPr lang="en-US" sz="2400"/>
            </a:p>
          </p:txBody>
        </p:sp>
        <p:grpSp>
          <p:nvGrpSpPr>
            <p:cNvPr id="124" name="Group 124"/>
            <p:cNvGrpSpPr>
              <a:grpSpLocks/>
            </p:cNvGrpSpPr>
            <p:nvPr/>
          </p:nvGrpSpPr>
          <p:grpSpPr bwMode="auto">
            <a:xfrm>
              <a:off x="4367213" y="5046663"/>
              <a:ext cx="293687" cy="325437"/>
              <a:chOff x="5293" y="3225"/>
              <a:chExt cx="185" cy="205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 rot="-5400000">
                <a:off x="5317" y="3216"/>
                <a:ext cx="127" cy="16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Text Box 126"/>
              <p:cNvSpPr txBox="1">
                <a:spLocks noChangeArrowheads="1"/>
              </p:cNvSpPr>
              <p:nvPr/>
            </p:nvSpPr>
            <p:spPr bwMode="auto">
              <a:xfrm>
                <a:off x="5293" y="3225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A</a:t>
                </a:r>
                <a:endParaRPr lang="en-US" sz="2400"/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5310" y="3429"/>
                <a:ext cx="1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Text Box 128"/>
            <p:cNvSpPr txBox="1">
              <a:spLocks noChangeArrowheads="1"/>
            </p:cNvSpPr>
            <p:nvPr/>
          </p:nvSpPr>
          <p:spPr bwMode="auto">
            <a:xfrm>
              <a:off x="7485063" y="4584700"/>
              <a:ext cx="1100137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Frame </a:t>
              </a:r>
              <a:r>
                <a:rPr lang="en-US" sz="1200" b="1" i="1"/>
                <a:t>N</a:t>
              </a:r>
              <a:r>
                <a:rPr lang="en-US" sz="1200" b="1"/>
                <a:t>-</a:t>
              </a:r>
              <a:r>
                <a:rPr lang="en-US" sz="1200" b="1" i="1"/>
                <a:t>a</a:t>
              </a:r>
              <a:r>
                <a:rPr lang="en-US" sz="1200" b="1"/>
                <a:t>+1</a:t>
              </a:r>
              <a:endParaRPr lang="en-US" sz="2400"/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8642350" y="4670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4603750" y="4270375"/>
              <a:ext cx="1752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/>
                <a:t>.  .  .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750" y="5184775"/>
            <a:ext cx="9036050" cy="1063625"/>
            <a:chOff x="31750" y="5184775"/>
            <a:chExt cx="9036050" cy="1063625"/>
          </a:xfrm>
        </p:grpSpPr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5899150" y="5184775"/>
              <a:ext cx="1752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400" b="1"/>
                <a:t>.  .  .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31750" y="5580063"/>
              <a:ext cx="9036050" cy="668337"/>
              <a:chOff x="31750" y="5580063"/>
              <a:chExt cx="9036050" cy="668337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1750" y="5641975"/>
                <a:ext cx="9036050" cy="533400"/>
                <a:chOff x="0" y="3600"/>
                <a:chExt cx="5692" cy="336"/>
              </a:xfrm>
            </p:grpSpPr>
            <p:sp>
              <p:nvSpPr>
                <p:cNvPr id="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0" y="3624"/>
                  <a:ext cx="83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i="1"/>
                    <a:t>t = 2a+1</a:t>
                  </a:r>
                  <a:endParaRPr lang="en-US" sz="2400" b="1"/>
                </a:p>
              </p:txBody>
            </p:sp>
            <p:grpSp>
              <p:nvGrpSpPr>
                <p:cNvPr id="6" name="Group 6"/>
                <p:cNvGrpSpPr>
                  <a:grpSpLocks/>
                </p:cNvGrpSpPr>
                <p:nvPr/>
              </p:nvGrpSpPr>
              <p:grpSpPr bwMode="auto">
                <a:xfrm>
                  <a:off x="817" y="3600"/>
                  <a:ext cx="4875" cy="336"/>
                  <a:chOff x="817" y="3600"/>
                  <a:chExt cx="4875" cy="336"/>
                </a:xfrm>
              </p:grpSpPr>
              <p:sp>
                <p:nvSpPr>
                  <p:cNvPr id="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7" y="3600"/>
                    <a:ext cx="226" cy="33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2800" b="1"/>
                      <a:t>A</a:t>
                    </a:r>
                    <a:endParaRPr lang="en-US" sz="2400"/>
                  </a:p>
                </p:txBody>
              </p:sp>
              <p:sp>
                <p:nvSpPr>
                  <p:cNvPr id="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6" y="3601"/>
                    <a:ext cx="226" cy="33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2800" b="1"/>
                      <a:t>B</a:t>
                    </a:r>
                    <a:endParaRPr lang="en-US" sz="2400"/>
                  </a:p>
                </p:txBody>
              </p:sp>
              <p:sp>
                <p:nvSpPr>
                  <p:cNvPr id="9" name="Line 9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254" y="1561"/>
                    <a:ext cx="4" cy="441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1" name="Group 91"/>
              <p:cNvGrpSpPr>
                <a:grpSpLocks/>
              </p:cNvGrpSpPr>
              <p:nvPr/>
            </p:nvGrpSpPr>
            <p:grpSpPr bwMode="auto">
              <a:xfrm rot="5400000" flipH="1">
                <a:off x="8010525" y="5216525"/>
                <a:ext cx="193675" cy="1158875"/>
                <a:chOff x="3672" y="1317"/>
                <a:chExt cx="164" cy="578"/>
              </a:xfrm>
            </p:grpSpPr>
            <p:sp>
              <p:nvSpPr>
                <p:cNvPr id="92" name="Rectangle 92"/>
                <p:cNvSpPr>
                  <a:spLocks noChangeArrowheads="1"/>
                </p:cNvSpPr>
                <p:nvPr/>
              </p:nvSpPr>
              <p:spPr bwMode="auto">
                <a:xfrm>
                  <a:off x="3672" y="1324"/>
                  <a:ext cx="164" cy="5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72" y="1317"/>
                  <a:ext cx="164" cy="136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4" name="Text Box 94"/>
              <p:cNvSpPr txBox="1">
                <a:spLocks noChangeArrowheads="1"/>
              </p:cNvSpPr>
              <p:nvPr/>
            </p:nvSpPr>
            <p:spPr bwMode="auto">
              <a:xfrm>
                <a:off x="7480300" y="5670550"/>
                <a:ext cx="939800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Frame </a:t>
                </a:r>
                <a:r>
                  <a:rPr lang="en-US" sz="1200" b="1" i="1"/>
                  <a:t>a</a:t>
                </a:r>
                <a:r>
                  <a:rPr lang="en-US" sz="1200" b="1"/>
                  <a:t>+2</a:t>
                </a:r>
                <a:endParaRPr lang="en-US" sz="2400"/>
              </a:p>
            </p:txBody>
          </p:sp>
          <p:grpSp>
            <p:nvGrpSpPr>
              <p:cNvPr id="95" name="Group 95"/>
              <p:cNvGrpSpPr>
                <a:grpSpLocks/>
              </p:cNvGrpSpPr>
              <p:nvPr/>
            </p:nvGrpSpPr>
            <p:grpSpPr bwMode="auto">
              <a:xfrm>
                <a:off x="4389438" y="5684838"/>
                <a:ext cx="1171575" cy="274637"/>
                <a:chOff x="1785" y="3618"/>
                <a:chExt cx="738" cy="173"/>
              </a:xfrm>
            </p:grpSpPr>
            <p:sp>
              <p:nvSpPr>
                <p:cNvPr id="96" name="Rectangle 9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092" y="3333"/>
                  <a:ext cx="122" cy="72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9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376" y="3608"/>
                  <a:ext cx="122" cy="172"/>
                </a:xfrm>
                <a:prstGeom prst="rect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785" y="3618"/>
                  <a:ext cx="49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Frame </a:t>
                  </a:r>
                  <a:r>
                    <a:rPr lang="en-US" sz="1200" b="1" i="1"/>
                    <a:t>N</a:t>
                  </a:r>
                  <a:endParaRPr lang="en-US" sz="2400"/>
                </a:p>
              </p:txBody>
            </p:sp>
          </p:grp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7880350" y="558006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100"/>
              <p:cNvGrpSpPr>
                <a:grpSpLocks/>
              </p:cNvGrpSpPr>
              <p:nvPr/>
            </p:nvGrpSpPr>
            <p:grpSpPr bwMode="auto">
              <a:xfrm>
                <a:off x="1698625" y="5922963"/>
                <a:ext cx="293688" cy="325437"/>
                <a:chOff x="5293" y="3288"/>
                <a:chExt cx="185" cy="205"/>
              </a:xfrm>
            </p:grpSpPr>
            <p:sp>
              <p:nvSpPr>
                <p:cNvPr id="101" name="Rectangle 101"/>
                <p:cNvSpPr>
                  <a:spLocks noChangeArrowheads="1"/>
                </p:cNvSpPr>
                <p:nvPr/>
              </p:nvSpPr>
              <p:spPr bwMode="auto">
                <a:xfrm rot="-5400000">
                  <a:off x="5317" y="3279"/>
                  <a:ext cx="127" cy="16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293" y="3288"/>
                  <a:ext cx="18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A</a:t>
                  </a:r>
                  <a:endParaRPr lang="en-US" sz="2400"/>
                </a:p>
              </p:txBody>
            </p:sp>
            <p:sp>
              <p:nvSpPr>
                <p:cNvPr id="103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5310" y="3492"/>
                  <a:ext cx="13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Line 130"/>
              <p:cNvSpPr>
                <a:spLocks noChangeShapeType="1"/>
              </p:cNvSpPr>
              <p:nvPr/>
            </p:nvSpPr>
            <p:spPr bwMode="auto">
              <a:xfrm>
                <a:off x="4679950" y="5608638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32"/>
              <p:cNvSpPr>
                <a:spLocks noChangeShapeType="1"/>
              </p:cNvSpPr>
              <p:nvPr/>
            </p:nvSpPr>
            <p:spPr bwMode="auto">
              <a:xfrm>
                <a:off x="1676400" y="5641975"/>
                <a:ext cx="2667000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lg" len="lg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" name="Text Box 133"/>
            <p:cNvSpPr txBox="1">
              <a:spLocks noChangeArrowheads="1"/>
            </p:cNvSpPr>
            <p:nvPr/>
          </p:nvSpPr>
          <p:spPr bwMode="auto">
            <a:xfrm>
              <a:off x="1885950" y="5260975"/>
              <a:ext cx="23812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CC0000"/>
                  </a:solidFill>
                </a:rPr>
                <a:t>no </a:t>
              </a:r>
              <a:r>
                <a:rPr lang="en-US" sz="2000" b="1" dirty="0" err="1">
                  <a:solidFill>
                    <a:srgbClr val="CC0000"/>
                  </a:solidFill>
                </a:rPr>
                <a:t>tx</a:t>
              </a:r>
              <a:r>
                <a:rPr lang="en-US" sz="2000" b="1" dirty="0">
                  <a:solidFill>
                    <a:srgbClr val="CC0000"/>
                  </a:solidFill>
                </a:rPr>
                <a:t> (</a:t>
              </a:r>
              <a:r>
                <a:rPr lang="en-US" sz="2000" b="1" dirty="0" err="1">
                  <a:solidFill>
                    <a:srgbClr val="CC0000"/>
                  </a:solidFill>
                </a:rPr>
                <a:t>ie</a:t>
              </a:r>
              <a:r>
                <a:rPr lang="en-US" sz="2000" b="1" dirty="0">
                  <a:solidFill>
                    <a:srgbClr val="CC0000"/>
                  </a:solidFill>
                </a:rPr>
                <a:t>. wastage)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4C8D234E-87F0-DE41-9750-C26200D29798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35476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Window: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7038" y="4038600"/>
            <a:ext cx="665162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38400" y="5334000"/>
            <a:ext cx="685800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97038" y="4267200"/>
            <a:ext cx="741362" cy="1066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6438" y="4189413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sender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4875213"/>
            <a:ext cx="127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receiver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01850" y="4719638"/>
            <a:ext cx="819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00"/>
                </a:solidFill>
              </a:rPr>
              <a:t>0      1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09900" y="5837238"/>
            <a:ext cx="955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0       1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35038" y="4267200"/>
            <a:ext cx="668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935038" y="5334000"/>
            <a:ext cx="668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086600" y="4875213"/>
            <a:ext cx="760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time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676400" y="3200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76400" y="2895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10000" y="2895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0480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676400" y="2971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030413" y="2436813"/>
            <a:ext cx="10556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T</a:t>
            </a:r>
            <a:r>
              <a:rPr lang="en-US" sz="2400" i="1" baseline="-25000"/>
              <a:t>useful</a:t>
            </a:r>
            <a:endParaRPr lang="en-US" sz="2400"/>
          </a:p>
          <a:p>
            <a:endParaRPr lang="en-US" sz="24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362200" y="3200400"/>
            <a:ext cx="831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 i="1" baseline="-25000"/>
              <a:t>cycle</a:t>
            </a:r>
            <a:endParaRPr lang="en-US" sz="24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362200" y="4038600"/>
            <a:ext cx="665163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24200" y="5334000"/>
            <a:ext cx="665163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789363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622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71600" y="3551238"/>
            <a:ext cx="955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0       1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382838" y="4267200"/>
            <a:ext cx="741362" cy="1066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124200" y="4267200"/>
            <a:ext cx="685800" cy="1066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6764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851275" y="4038600"/>
            <a:ext cx="665163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516438" y="4038600"/>
            <a:ext cx="665162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516438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810000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505200" y="3551238"/>
            <a:ext cx="955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2       3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3810000" y="4267200"/>
            <a:ext cx="685800" cy="1066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10000" y="4267200"/>
            <a:ext cx="741363" cy="1066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235450" y="4719638"/>
            <a:ext cx="819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00"/>
                </a:solidFill>
              </a:rPr>
              <a:t>2      3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495800" y="4267200"/>
            <a:ext cx="741363" cy="1066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5237163" y="4267200"/>
            <a:ext cx="685800" cy="1066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V="1">
            <a:off x="5922963" y="4267200"/>
            <a:ext cx="685800" cy="1066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857500" y="4418013"/>
            <a:ext cx="806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ACK1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4560888" y="5334000"/>
            <a:ext cx="685800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132388" y="5837238"/>
            <a:ext cx="955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2       3</a:t>
            </a: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5246688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5246688" y="5334000"/>
            <a:ext cx="665162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5911850" y="556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908675" y="4038600"/>
            <a:ext cx="665163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6573838" y="4038600"/>
            <a:ext cx="665162" cy="228600"/>
          </a:xfrm>
          <a:prstGeom prst="rect">
            <a:avLst/>
          </a:prstGeom>
          <a:solidFill>
            <a:srgbClr val="C0C0C0">
              <a:alpha val="7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573838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5888038" y="373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5607050" y="3551238"/>
            <a:ext cx="955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0       1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952500" y="14478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Window Size = </a:t>
            </a:r>
            <a:r>
              <a:rPr lang="en-US" sz="2400" i="1"/>
              <a:t>N</a:t>
            </a:r>
            <a:endParaRPr lang="en-US" sz="2400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5448300" y="1371600"/>
            <a:ext cx="3124200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428750" algn="l"/>
              </a:tabLst>
            </a:pPr>
            <a:r>
              <a:rPr lang="en-US" sz="2400" i="1" dirty="0" err="1"/>
              <a:t>T</a:t>
            </a:r>
            <a:r>
              <a:rPr lang="en-US" sz="2400" i="1" baseline="-25000" dirty="0" err="1"/>
              <a:t>useful</a:t>
            </a:r>
            <a:r>
              <a:rPr lang="en-US" sz="2400" dirty="0"/>
              <a:t> = </a:t>
            </a:r>
            <a:r>
              <a:rPr lang="en-US" sz="2400" i="1" dirty="0"/>
              <a:t>N</a:t>
            </a:r>
            <a:r>
              <a:rPr lang="en-US" sz="2400" dirty="0"/>
              <a:t>*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frame</a:t>
            </a:r>
            <a:endParaRPr lang="en-US" sz="2400" dirty="0"/>
          </a:p>
          <a:p>
            <a:pPr>
              <a:tabLst>
                <a:tab pos="1428750" algn="l"/>
              </a:tabLst>
            </a:pPr>
            <a:r>
              <a:rPr lang="en-US" sz="2400" i="1" dirty="0" err="1"/>
              <a:t>T</a:t>
            </a:r>
            <a:r>
              <a:rPr lang="en-US" sz="2400" i="1" baseline="-25000" dirty="0" err="1"/>
              <a:t>cycle</a:t>
            </a:r>
            <a:r>
              <a:rPr lang="en-US" sz="2400" dirty="0"/>
              <a:t> = </a:t>
            </a:r>
            <a:r>
              <a:rPr lang="en-US" sz="2400" i="1" dirty="0"/>
              <a:t>T</a:t>
            </a:r>
            <a:r>
              <a:rPr lang="en-US" sz="2400" i="1" baseline="-25000" dirty="0"/>
              <a:t>frame</a:t>
            </a:r>
            <a:r>
              <a:rPr lang="en-US" sz="2400" dirty="0"/>
              <a:t>+</a:t>
            </a:r>
            <a:r>
              <a:rPr lang="en-US" sz="2400" i="1" dirty="0"/>
              <a:t>2</a:t>
            </a:r>
            <a:r>
              <a:rPr lang="en-US" sz="2400" dirty="0"/>
              <a:t>*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prop</a:t>
            </a:r>
            <a:endParaRPr lang="en-US" sz="2400" baseline="-25000" dirty="0"/>
          </a:p>
          <a:p>
            <a:pPr>
              <a:tabLst>
                <a:tab pos="1428750" algn="l"/>
              </a:tabLst>
            </a:pPr>
            <a:endParaRPr lang="en-US" sz="2400" dirty="0"/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3314700" y="4813300"/>
            <a:ext cx="806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ACK2</a:t>
            </a: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5048250" y="4341813"/>
            <a:ext cx="806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ACK3</a:t>
            </a: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6267450" y="4570413"/>
            <a:ext cx="806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ACK0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>
                <a:spLocks noChangeAspect="1"/>
              </p:cNvSpPr>
              <p:nvPr/>
            </p:nvSpPr>
            <p:spPr>
              <a:xfrm>
                <a:off x="4635834" y="2419440"/>
                <a:ext cx="3974766" cy="9766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1+2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1+2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834" y="2419440"/>
                <a:ext cx="397476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4FA5EE8-40B7-9B4E-B2BA-3056312EBD89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725062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Control: Link Utilization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068885"/>
              </p:ext>
            </p:extLst>
          </p:nvPr>
        </p:nvGraphicFramePr>
        <p:xfrm>
          <a:off x="762000" y="1447800"/>
          <a:ext cx="767715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657600" imgH="2114702" progId="Excel.Sheet.8">
                  <p:embed/>
                </p:oleObj>
              </mc:Choice>
              <mc:Fallback>
                <p:oleObj name="Worksheet" r:id="rId3" imgW="3657600" imgH="2114702" progId="Excel.Shee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677150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81325" y="3197225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i="1"/>
              <a:t>N</a:t>
            </a:r>
            <a:r>
              <a:rPr lang="en-US" sz="2400" b="1"/>
              <a:t>=1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9475" y="3195638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N</a:t>
            </a:r>
            <a:r>
              <a:rPr lang="en-US" sz="2400" b="1"/>
              <a:t>=7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46875" y="3271838"/>
            <a:ext cx="109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/>
              <a:t>N</a:t>
            </a:r>
            <a:r>
              <a:rPr lang="en-US" sz="2400" b="1"/>
              <a:t>=127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05125" y="5864225"/>
            <a:ext cx="3670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Link Utilization versus </a:t>
            </a:r>
            <a:r>
              <a:rPr lang="en-US" sz="2400" b="1" i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36544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Stop-and-Wait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C9A83-DE72-6340-8641-1082BA49D0E1}"/>
              </a:ext>
            </a:extLst>
          </p:cNvPr>
          <p:cNvSpPr txBox="1"/>
          <p:nvPr/>
        </p:nvSpPr>
        <p:spPr>
          <a:xfrm>
            <a:off x="7208837" y="190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Examinable</a:t>
            </a:r>
          </a:p>
        </p:txBody>
      </p:sp>
    </p:spTree>
    <p:extLst>
      <p:ext uri="{BB962C8B-B14F-4D97-AF65-F5344CB8AC3E}">
        <p14:creationId xmlns:p14="http://schemas.microsoft.com/office/powerpoint/2010/main" val="138053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Fundamentals</a:t>
            </a:r>
          </a:p>
          <a:p>
            <a:pPr lvl="1"/>
            <a:r>
              <a:rPr lang="en-US" dirty="0"/>
              <a:t>To understand its (four) main functions</a:t>
            </a:r>
          </a:p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To understand its main purpose</a:t>
            </a:r>
          </a:p>
          <a:p>
            <a:pPr lvl="1"/>
            <a:r>
              <a:rPr lang="en-US" dirty="0"/>
              <a:t>Stop-and-Wait Flow-Control Mechanism</a:t>
            </a:r>
          </a:p>
          <a:p>
            <a:pPr lvl="2"/>
            <a:r>
              <a:rPr lang="en-US" dirty="0"/>
              <a:t>Operational protocol</a:t>
            </a:r>
          </a:p>
          <a:p>
            <a:pPr lvl="2"/>
            <a:r>
              <a:rPr lang="en-US" dirty="0"/>
              <a:t>Link utilization </a:t>
            </a:r>
            <a:r>
              <a:rPr lang="en-US" dirty="0">
                <a:solidFill>
                  <a:srgbClr val="FF0000"/>
                </a:solidFill>
              </a:rPr>
              <a:t>calculation</a:t>
            </a:r>
          </a:p>
          <a:p>
            <a:pPr lvl="1"/>
            <a:r>
              <a:rPr lang="en-US" dirty="0"/>
              <a:t>Sliding Window Flow-Control Mechanism</a:t>
            </a:r>
          </a:p>
          <a:p>
            <a:pPr lvl="2"/>
            <a:r>
              <a:rPr lang="en-US" dirty="0"/>
              <a:t>Operational protocol</a:t>
            </a:r>
          </a:p>
          <a:p>
            <a:pPr lvl="2"/>
            <a:r>
              <a:rPr lang="en-US" dirty="0"/>
              <a:t>Window size </a:t>
            </a:r>
            <a:r>
              <a:rPr lang="en-US" dirty="0">
                <a:solidFill>
                  <a:srgbClr val="FF0000"/>
                </a:solidFill>
              </a:rPr>
              <a:t>determination</a:t>
            </a:r>
          </a:p>
          <a:p>
            <a:pPr lvl="2"/>
            <a:r>
              <a:rPr lang="en-US" dirty="0"/>
              <a:t>Link utilization </a:t>
            </a:r>
            <a:r>
              <a:rPr lang="en-US" dirty="0">
                <a:solidFill>
                  <a:srgbClr val="FF0000"/>
                </a:solidFill>
              </a:rPr>
              <a:t>calculation</a:t>
            </a:r>
            <a:r>
              <a:rPr lang="en-US" dirty="0"/>
              <a:t> (two cases)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SC2008/CZ3006/CE3005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A27CF-AB06-4D23-8E88-D17D629240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Lecture 3</a:t>
            </a:r>
          </a:p>
          <a:p>
            <a:pPr algn="ctr"/>
            <a:r>
              <a:rPr lang="en-US" sz="2800" dirty="0"/>
              <a:t>Data Link Layer (DLL):  Flow Control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4343400"/>
            <a:ext cx="2667000" cy="179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5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B6876E-3BF0-498C-859D-6A9A5A0D691C}"/>
              </a:ext>
            </a:extLst>
          </p:cNvPr>
          <p:cNvSpPr txBox="1"/>
          <p:nvPr/>
        </p:nvSpPr>
        <p:spPr>
          <a:xfrm>
            <a:off x="-1371600" y="5638800"/>
            <a:ext cx="12573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229600" cy="5029200"/>
          </a:xfrm>
        </p:spPr>
        <p:txBody>
          <a:bodyPr/>
          <a:lstStyle/>
          <a:p>
            <a:pPr algn="just" eaLnBrk="1" hangingPunct="1"/>
            <a:r>
              <a:rPr lang="en-US" sz="2000" dirty="0">
                <a:solidFill>
                  <a:schemeClr val="tx2"/>
                </a:solidFill>
              </a:rPr>
              <a:t>Data Link Layer Fundamentals</a:t>
            </a:r>
          </a:p>
          <a:p>
            <a:pPr lvl="1" algn="just" eaLnBrk="1" hangingPunct="1"/>
            <a:r>
              <a:rPr lang="en-US" sz="1800" dirty="0">
                <a:solidFill>
                  <a:schemeClr val="tx2"/>
                </a:solidFill>
              </a:rPr>
              <a:t>DLL Services </a:t>
            </a:r>
          </a:p>
          <a:p>
            <a:pPr lvl="1" algn="just" eaLnBrk="1" hangingPunct="1"/>
            <a:r>
              <a:rPr lang="en-US" sz="1800" dirty="0">
                <a:solidFill>
                  <a:schemeClr val="tx2"/>
                </a:solidFill>
              </a:rPr>
              <a:t>Framing mechanisms</a:t>
            </a:r>
          </a:p>
          <a:p>
            <a:pPr lvl="1" algn="just" eaLnBrk="1" hangingPunct="1"/>
            <a:r>
              <a:rPr lang="en-US" sz="1800" dirty="0">
                <a:solidFill>
                  <a:schemeClr val="tx2"/>
                </a:solidFill>
              </a:rPr>
              <a:t>Link configuration</a:t>
            </a:r>
          </a:p>
          <a:p>
            <a:pPr algn="just" eaLnBrk="1" hangingPunct="1"/>
            <a:r>
              <a:rPr lang="en-US" sz="2000" dirty="0">
                <a:solidFill>
                  <a:schemeClr val="tx2"/>
                </a:solidFill>
              </a:rPr>
              <a:t>Flow Control in DLL</a:t>
            </a:r>
          </a:p>
          <a:p>
            <a:pPr lvl="1" algn="just" eaLnBrk="1" hangingPunct="1"/>
            <a:r>
              <a:rPr lang="en-US" sz="1800" dirty="0">
                <a:solidFill>
                  <a:schemeClr val="tx2"/>
                </a:solidFill>
              </a:rPr>
              <a:t>Main purpose of flow control</a:t>
            </a:r>
          </a:p>
          <a:p>
            <a:pPr lvl="1" algn="just" eaLnBrk="1" hangingPunct="1"/>
            <a:r>
              <a:rPr lang="en-US" sz="1800" dirty="0">
                <a:solidFill>
                  <a:schemeClr val="tx2"/>
                </a:solidFill>
              </a:rPr>
              <a:t>Stop-and-wait mechanism</a:t>
            </a:r>
          </a:p>
          <a:p>
            <a:pPr lvl="1" algn="just" eaLnBrk="1" hangingPunct="1"/>
            <a:r>
              <a:rPr lang="en-US" sz="1800" dirty="0">
                <a:solidFill>
                  <a:schemeClr val="tx2"/>
                </a:solidFill>
              </a:rPr>
              <a:t>Sliding window mechanism</a:t>
            </a:r>
          </a:p>
          <a:p>
            <a:pPr lvl="1" algn="just" eaLnBrk="1" hangingPunct="1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D3507-1030-497F-90EB-25E26E5646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8" y="1981200"/>
            <a:ext cx="387223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00827-5B22-49C7-A0DA-04647EDB74AA}"/>
              </a:ext>
            </a:extLst>
          </p:cNvPr>
          <p:cNvCxnSpPr>
            <a:cxnSpLocks/>
          </p:cNvCxnSpPr>
          <p:nvPr/>
        </p:nvCxnSpPr>
        <p:spPr bwMode="auto">
          <a:xfrm>
            <a:off x="5334000" y="2667000"/>
            <a:ext cx="0" cy="3276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BDF3DE-B64E-49BB-AA76-C03F68CE5B72}"/>
              </a:ext>
            </a:extLst>
          </p:cNvPr>
          <p:cNvSpPr txBox="1"/>
          <p:nvPr/>
        </p:nvSpPr>
        <p:spPr>
          <a:xfrm rot="5400000">
            <a:off x="2640965" y="5315635"/>
            <a:ext cx="4601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Encapsulation: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information gets bulkier and bulkier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Link Layer Fundamentals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5E754-B31F-4A71-867E-0FE19050EF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(DLL):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81600" cy="5029200"/>
          </a:xfrm>
        </p:spPr>
        <p:txBody>
          <a:bodyPr/>
          <a:lstStyle/>
          <a:p>
            <a:r>
              <a:rPr lang="en-US" sz="2400" dirty="0"/>
              <a:t>DLL Services</a:t>
            </a:r>
          </a:p>
          <a:p>
            <a:pPr marL="865188" lvl="1" indent="-465138" eaLnBrk="1" hangingPunct="1"/>
            <a:r>
              <a:rPr lang="en-US" sz="2200" dirty="0">
                <a:solidFill>
                  <a:srgbClr val="FF0000"/>
                </a:solidFill>
              </a:rPr>
              <a:t>Framing</a:t>
            </a:r>
            <a:r>
              <a:rPr lang="en-US" sz="2200" dirty="0">
                <a:solidFill>
                  <a:schemeClr val="tx2"/>
                </a:solidFill>
              </a:rPr>
              <a:t>: encapsulate each network-layer datagram within a link-layer frame before transmission over the link</a:t>
            </a:r>
          </a:p>
          <a:p>
            <a:pPr marL="865188" lvl="1" indent="-465138" eaLnBrk="1" hangingPunct="1"/>
            <a:r>
              <a:rPr lang="en-US" sz="2200" dirty="0">
                <a:solidFill>
                  <a:srgbClr val="FF0000"/>
                </a:solidFill>
              </a:rPr>
              <a:t>Link Access</a:t>
            </a:r>
            <a:r>
              <a:rPr lang="en-US" sz="2200" dirty="0">
                <a:solidFill>
                  <a:schemeClr val="tx2"/>
                </a:solidFill>
              </a:rPr>
              <a:t>: MAC protocol specifying the rules by which a frame is transmitted onto the link</a:t>
            </a:r>
          </a:p>
          <a:p>
            <a:pPr marL="865188" lvl="1" indent="-465138" eaLnBrk="1" hangingPunct="1"/>
            <a:r>
              <a:rPr lang="en-US" sz="2200" dirty="0">
                <a:solidFill>
                  <a:srgbClr val="FF0000"/>
                </a:solidFill>
              </a:rPr>
              <a:t>Flow Control</a:t>
            </a:r>
            <a:r>
              <a:rPr lang="en-US" sz="2200" dirty="0">
                <a:solidFill>
                  <a:schemeClr val="tx2"/>
                </a:solidFill>
              </a:rPr>
              <a:t>: control of data flow to ensure sender not overwhelm the receiver with data</a:t>
            </a:r>
          </a:p>
          <a:p>
            <a:pPr marL="865188" lvl="1" indent="-465138" eaLnBrk="1" hangingPunct="1"/>
            <a:r>
              <a:rPr lang="en-US" sz="2200" dirty="0">
                <a:solidFill>
                  <a:srgbClr val="FF0000"/>
                </a:solidFill>
              </a:rPr>
              <a:t>Reliable Delivery</a:t>
            </a:r>
            <a:r>
              <a:rPr lang="en-US" sz="2200" dirty="0">
                <a:solidFill>
                  <a:schemeClr val="tx2"/>
                </a:solidFill>
              </a:rPr>
              <a:t>: move each network-layer datagram across the link without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63327"/>
              </p:ext>
            </p:extLst>
          </p:nvPr>
        </p:nvGraphicFramePr>
        <p:xfrm>
          <a:off x="4560833" y="1219200"/>
          <a:ext cx="27813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96845" imgH="4940808" progId="">
                  <p:embed/>
                </p:oleObj>
              </mc:Choice>
              <mc:Fallback>
                <p:oleObj name="Visio" r:id="rId3" imgW="2796845" imgH="4940808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33" y="1219200"/>
                        <a:ext cx="2781300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5607269" y="3860802"/>
            <a:ext cx="4146550" cy="2646363"/>
            <a:chOff x="2880" y="2259"/>
            <a:chExt cx="2612" cy="1667"/>
          </a:xfrm>
        </p:grpSpPr>
        <p:graphicFrame>
          <p:nvGraphicFramePr>
            <p:cNvPr id="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064022"/>
                </p:ext>
              </p:extLst>
            </p:nvPr>
          </p:nvGraphicFramePr>
          <p:xfrm>
            <a:off x="3332" y="2755"/>
            <a:ext cx="2160" cy="1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3556102" imgH="2054352" progId="">
                    <p:embed/>
                  </p:oleObj>
                </mc:Choice>
                <mc:Fallback>
                  <p:oleObj name="Visio" r:id="rId5" imgW="3556102" imgH="2054352" progId="">
                    <p:embed/>
                    <p:pic>
                      <p:nvPicPr>
                        <p:cNvPr id="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2755"/>
                          <a:ext cx="2160" cy="1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2880" y="2259"/>
              <a:ext cx="1172" cy="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880" y="2659"/>
              <a:ext cx="45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4052" y="2478"/>
              <a:ext cx="245" cy="517"/>
            </a:xfrm>
            <a:custGeom>
              <a:avLst/>
              <a:gdLst>
                <a:gd name="T0" fmla="*/ 0 w 450"/>
                <a:gd name="T1" fmla="*/ 0 h 741"/>
                <a:gd name="T2" fmla="*/ 450 w 450"/>
                <a:gd name="T3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0" h="741">
                  <a:moveTo>
                    <a:pt x="0" y="0"/>
                  </a:moveTo>
                  <a:lnTo>
                    <a:pt x="450" y="7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B80987-8CBB-F5CC-22E7-5ED2966BB3B1}"/>
              </a:ext>
            </a:extLst>
          </p:cNvPr>
          <p:cNvSpPr txBox="1"/>
          <p:nvPr/>
        </p:nvSpPr>
        <p:spPr>
          <a:xfrm>
            <a:off x="12700" y="25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116426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Byte Oriented (Character Oriented):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Information is framed into a fixed 8-bit basic unit.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Some of these basic units are used for signaling (protocol control).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Good solution when digital technology was in its primitive age (late 60s).</a:t>
            </a:r>
          </a:p>
          <a:p>
            <a:pPr algn="just" eaLnBrk="1" hangingPunct="1"/>
            <a:r>
              <a:rPr lang="en-US" dirty="0">
                <a:solidFill>
                  <a:schemeClr val="tx2"/>
                </a:solidFill>
              </a:rPr>
              <a:t>Bit Oriented (HDLC)</a:t>
            </a:r>
          </a:p>
          <a:p>
            <a:pPr lvl="1" algn="just" eaLnBrk="1" hangingPunct="1"/>
            <a:r>
              <a:rPr lang="en-US" dirty="0">
                <a:solidFill>
                  <a:schemeClr val="tx2"/>
                </a:solidFill>
              </a:rPr>
              <a:t>A flag is used to frame the bits sent.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Header/Trailer are used to describe the content of a frame. Frames may be used for control.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Used by all modern protocols (e.g., HDLC, PPP, Ethernet, </a:t>
            </a:r>
            <a:r>
              <a:rPr lang="en-US" dirty="0" err="1">
                <a:solidFill>
                  <a:schemeClr val="tx2"/>
                </a:solidFill>
              </a:rPr>
              <a:t>etc</a:t>
            </a:r>
            <a:r>
              <a:rPr lang="en-US" dirty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55DB3-23DD-36C7-AF63-D2DBF97DA608}"/>
              </a:ext>
            </a:extLst>
          </p:cNvPr>
          <p:cNvSpPr txBox="1"/>
          <p:nvPr/>
        </p:nvSpPr>
        <p:spPr>
          <a:xfrm>
            <a:off x="12700" y="25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405219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Byte-Oriented </a:t>
            </a:r>
            <a:r>
              <a:rPr lang="en-US" dirty="0" err="1"/>
              <a:t>Async</a:t>
            </a:r>
            <a:r>
              <a:rPr lang="en-US" dirty="0"/>
              <a:t>. Transmission</a:t>
            </a:r>
          </a:p>
        </p:txBody>
      </p:sp>
      <p:sp>
        <p:nvSpPr>
          <p:cNvPr id="73" name="Content Placeholder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Pre-determined frame format</a:t>
            </a:r>
          </a:p>
          <a:p>
            <a:pPr lvl="1"/>
            <a:r>
              <a:rPr lang="en-US" dirty="0"/>
              <a:t>Start/stop bit</a:t>
            </a:r>
          </a:p>
          <a:p>
            <a:pPr lvl="1"/>
            <a:r>
              <a:rPr lang="en-US" dirty="0"/>
              <a:t>Parity check bit</a:t>
            </a:r>
          </a:p>
          <a:p>
            <a:pPr lvl="1"/>
            <a:r>
              <a:rPr lang="en-US" dirty="0"/>
              <a:t>Data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79550" y="4919662"/>
            <a:ext cx="1085850" cy="228600"/>
            <a:chOff x="384" y="3320"/>
            <a:chExt cx="684" cy="14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84" y="3464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876" y="33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76" y="33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870200" y="491966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565400" y="491966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565400" y="514826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565400" y="491966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195388" y="4183062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idle state</a:t>
            </a:r>
          </a:p>
          <a:p>
            <a:pPr algn="ctr"/>
            <a:r>
              <a:rPr lang="en-US" b="1"/>
              <a:t>of line</a:t>
            </a:r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908175" y="4843462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263650" y="5370512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start bit</a:t>
            </a:r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241550" y="5148262"/>
            <a:ext cx="1524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3155950" y="491966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870200" y="514826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870200" y="491966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3441700" y="491966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155950" y="514826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155950" y="491966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441700" y="4919662"/>
            <a:ext cx="304800" cy="228600"/>
            <a:chOff x="1260" y="3264"/>
            <a:chExt cx="192" cy="144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26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260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717925" y="4919662"/>
            <a:ext cx="304800" cy="228600"/>
            <a:chOff x="1260" y="3264"/>
            <a:chExt cx="192" cy="144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26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260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994150" y="4919662"/>
            <a:ext cx="304800" cy="228600"/>
            <a:chOff x="1260" y="3264"/>
            <a:chExt cx="192" cy="144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26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260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279900" y="4919662"/>
            <a:ext cx="304800" cy="228600"/>
            <a:chOff x="1260" y="3264"/>
            <a:chExt cx="192" cy="144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26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260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556125" y="4919662"/>
            <a:ext cx="304800" cy="228600"/>
            <a:chOff x="1260" y="3264"/>
            <a:chExt cx="192" cy="144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260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260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4851400" y="5148262"/>
            <a:ext cx="742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137150" y="5072062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5432425" y="5072062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 flipH="1">
            <a:off x="5822950" y="5033962"/>
            <a:ext cx="76200" cy="228600"/>
          </a:xfrm>
          <a:custGeom>
            <a:avLst/>
            <a:gdLst>
              <a:gd name="T0" fmla="*/ 0 w 96"/>
              <a:gd name="T1" fmla="*/ 0 h 96"/>
              <a:gd name="T2" fmla="*/ 2147483647 w 96"/>
              <a:gd name="T3" fmla="*/ 2147483647 h 96"/>
              <a:gd name="T4" fmla="*/ 0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0"/>
                </a:moveTo>
                <a:cubicBezTo>
                  <a:pt x="48" y="16"/>
                  <a:pt x="96" y="32"/>
                  <a:pt x="96" y="48"/>
                </a:cubicBezTo>
                <a:cubicBezTo>
                  <a:pt x="96" y="64"/>
                  <a:pt x="16" y="8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5508625" y="5033962"/>
            <a:ext cx="76200" cy="228600"/>
          </a:xfrm>
          <a:custGeom>
            <a:avLst/>
            <a:gdLst>
              <a:gd name="T0" fmla="*/ 0 w 96"/>
              <a:gd name="T1" fmla="*/ 0 h 96"/>
              <a:gd name="T2" fmla="*/ 2147483647 w 96"/>
              <a:gd name="T3" fmla="*/ 2147483647 h 96"/>
              <a:gd name="T4" fmla="*/ 0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0"/>
                </a:moveTo>
                <a:cubicBezTo>
                  <a:pt x="48" y="16"/>
                  <a:pt x="96" y="32"/>
                  <a:pt x="96" y="48"/>
                </a:cubicBezTo>
                <a:cubicBezTo>
                  <a:pt x="96" y="64"/>
                  <a:pt x="16" y="8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250950" y="494347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1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250950" y="47291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1536700" y="4919662"/>
            <a:ext cx="247650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65400" y="4691062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698750" y="4392612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 to 8 data bits</a:t>
            </a:r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4679950" y="4068762"/>
            <a:ext cx="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536950" y="3382962"/>
            <a:ext cx="2298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odd or even</a:t>
            </a:r>
            <a:br>
              <a:rPr lang="en-US" b="1"/>
            </a:br>
            <a:r>
              <a:rPr lang="en-US" b="1"/>
              <a:t>parity bit, if used</a:t>
            </a:r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 flipV="1">
            <a:off x="4984750" y="521176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V="1">
            <a:off x="5137150" y="521176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5137150" y="5440362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3917950" y="5424487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stop bit(s) 1 or 2</a:t>
            </a:r>
            <a:endParaRPr 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5699125" y="4700587"/>
            <a:ext cx="0" cy="447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4679950" y="4105275"/>
            <a:ext cx="309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unpredictable time interval</a:t>
            </a:r>
            <a:br>
              <a:rPr lang="en-US" b="1"/>
            </a:br>
            <a:r>
              <a:rPr lang="en-US" b="1"/>
              <a:t>between characters</a:t>
            </a:r>
            <a:endParaRPr lang="en-US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5822950" y="4916487"/>
            <a:ext cx="723900" cy="228600"/>
            <a:chOff x="3384" y="3318"/>
            <a:chExt cx="456" cy="144"/>
          </a:xfrm>
        </p:grpSpPr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384" y="3462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648" y="33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648" y="33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6216650" y="5233987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start bit</a:t>
            </a:r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H="1" flipV="1">
            <a:off x="6356350" y="5087937"/>
            <a:ext cx="15240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6565900" y="491648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6565900" y="514508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565900" y="491648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6851650" y="491648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6831013" y="4678362"/>
            <a:ext cx="820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Times New Roman" pitchFamily="18" charset="0"/>
              </a:rPr>
              <a:t>. . 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ACBAE4-11B6-C249-9729-5EE9536EE8D6}"/>
              </a:ext>
            </a:extLst>
          </p:cNvPr>
          <p:cNvSpPr txBox="1"/>
          <p:nvPr/>
        </p:nvSpPr>
        <p:spPr>
          <a:xfrm>
            <a:off x="12700" y="25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Not Examinable</a:t>
            </a:r>
          </a:p>
        </p:txBody>
      </p:sp>
    </p:spTree>
    <p:extLst>
      <p:ext uri="{BB962C8B-B14F-4D97-AF65-F5344CB8AC3E}">
        <p14:creationId xmlns:p14="http://schemas.microsoft.com/office/powerpoint/2010/main" val="2497670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22c6123-3d3a-4e51-b0b7-698714d77f0b"/>
  <p:tag name="TPVERSION" val="8"/>
  <p:tag name="TPFULLVERSION" val="8.5.2.3"/>
  <p:tag name="PPTVERSION" val="16"/>
  <p:tag name="TPOS" val="2"/>
  <p:tag name="TPLASTSAVEVERSION" val="6.3 PC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6739</TotalTime>
  <Words>2132</Words>
  <Application>Microsoft Office PowerPoint</Application>
  <PresentationFormat>全屏显示(4:3)</PresentationFormat>
  <Paragraphs>493</Paragraphs>
  <Slides>33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Calibri</vt:lpstr>
      <vt:lpstr>Cambria Math</vt:lpstr>
      <vt:lpstr>Comic Sans MS</vt:lpstr>
      <vt:lpstr>Courier New</vt:lpstr>
      <vt:lpstr>Helvetica</vt:lpstr>
      <vt:lpstr>Times New Roman</vt:lpstr>
      <vt:lpstr>Default Design</vt:lpstr>
      <vt:lpstr>Visio</vt:lpstr>
      <vt:lpstr>Clip</vt:lpstr>
      <vt:lpstr>Photo Editor Photo</vt:lpstr>
      <vt:lpstr>Equation</vt:lpstr>
      <vt:lpstr>Worksheet</vt:lpstr>
      <vt:lpstr>Part I Syllabus – Fundamental Underlying Layers</vt:lpstr>
      <vt:lpstr>Additional Materials</vt:lpstr>
      <vt:lpstr>Drinking from Fire Hose</vt:lpstr>
      <vt:lpstr>SC2008/CZ3006/CE3005</vt:lpstr>
      <vt:lpstr>Contents</vt:lpstr>
      <vt:lpstr>Data Link Layer Fundamentals</vt:lpstr>
      <vt:lpstr>Data Link Layer (DLL): Roles</vt:lpstr>
      <vt:lpstr>Framing</vt:lpstr>
      <vt:lpstr>Byte-Oriented Async. Transmission</vt:lpstr>
      <vt:lpstr>Link Configuration/Access</vt:lpstr>
      <vt:lpstr>Topology</vt:lpstr>
      <vt:lpstr>Flow Control</vt:lpstr>
      <vt:lpstr>Functions and Mechanisms</vt:lpstr>
      <vt:lpstr>Stop-and-Wait Flow Control</vt:lpstr>
      <vt:lpstr>Frame Flow in Stop-and-Wait</vt:lpstr>
      <vt:lpstr>Flow-Control Link Utilization</vt:lpstr>
      <vt:lpstr>Link Utilization for Stop-and-Wait</vt:lpstr>
      <vt:lpstr>Example</vt:lpstr>
      <vt:lpstr>Stop-and-Wait: Disadvantages</vt:lpstr>
      <vt:lpstr>Sliding Window Flow Control</vt:lpstr>
      <vt:lpstr>Sliding Window Operations</vt:lpstr>
      <vt:lpstr>Sliding Window Operations</vt:lpstr>
      <vt:lpstr>Sliding Window: Example</vt:lpstr>
      <vt:lpstr>PowerPoint 演示文稿</vt:lpstr>
      <vt:lpstr>Window Size Consideration</vt:lpstr>
      <vt:lpstr>PowerPoint 演示文稿</vt:lpstr>
      <vt:lpstr>Sliding Window: Other Features</vt:lpstr>
      <vt:lpstr>Sliding Window: Performance</vt:lpstr>
      <vt:lpstr>Case I: N  2a +1 [U=1]</vt:lpstr>
      <vt:lpstr>Case II: N  2a +1 [U=N/(1+2a) ]</vt:lpstr>
      <vt:lpstr>Sliding Window: Performance</vt:lpstr>
      <vt:lpstr>Flow Control: Link Utilization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DLL-Flow Control</dc:title>
  <dc:subject>CE3005@NTU</dc:subject>
  <dc:creator>junluo@ntu.edu.sg</dc:creator>
  <cp:lastModifiedBy>#YU WENHAN#</cp:lastModifiedBy>
  <cp:revision>660</cp:revision>
  <cp:lastPrinted>2018-08-13T05:45:21Z</cp:lastPrinted>
  <dcterms:created xsi:type="dcterms:W3CDTF">1601-01-01T00:00:00Z</dcterms:created>
  <dcterms:modified xsi:type="dcterms:W3CDTF">2023-02-12T15:09:52Z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