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47" r:id="rId2"/>
  </p:sldMasterIdLst>
  <p:notesMasterIdLst>
    <p:notesMasterId r:id="rId32"/>
  </p:notesMasterIdLst>
  <p:handoutMasterIdLst>
    <p:handoutMasterId r:id="rId33"/>
  </p:handoutMasterIdLst>
  <p:sldIdLst>
    <p:sldId id="447" r:id="rId3"/>
    <p:sldId id="554" r:id="rId4"/>
    <p:sldId id="552" r:id="rId5"/>
    <p:sldId id="471" r:id="rId6"/>
    <p:sldId id="364" r:id="rId7"/>
    <p:sldId id="528" r:id="rId8"/>
    <p:sldId id="504" r:id="rId9"/>
    <p:sldId id="529" r:id="rId10"/>
    <p:sldId id="530" r:id="rId11"/>
    <p:sldId id="531" r:id="rId12"/>
    <p:sldId id="532" r:id="rId13"/>
    <p:sldId id="533" r:id="rId14"/>
    <p:sldId id="534" r:id="rId15"/>
    <p:sldId id="536" r:id="rId16"/>
    <p:sldId id="535" r:id="rId17"/>
    <p:sldId id="537" r:id="rId18"/>
    <p:sldId id="538" r:id="rId19"/>
    <p:sldId id="540" r:id="rId20"/>
    <p:sldId id="539" r:id="rId21"/>
    <p:sldId id="541" r:id="rId22"/>
    <p:sldId id="542" r:id="rId23"/>
    <p:sldId id="543" r:id="rId24"/>
    <p:sldId id="544" r:id="rId25"/>
    <p:sldId id="545" r:id="rId26"/>
    <p:sldId id="546" r:id="rId27"/>
    <p:sldId id="547" r:id="rId28"/>
    <p:sldId id="548" r:id="rId29"/>
    <p:sldId id="550" r:id="rId30"/>
    <p:sldId id="503" r:id="rId31"/>
  </p:sldIdLst>
  <p:sldSz cx="9144000" cy="6858000" type="screen4x3"/>
  <p:notesSz cx="7302500" cy="9588500"/>
  <p:custDataLst>
    <p:tags r:id="rId34"/>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CC0000"/>
    <a:srgbClr val="00CC00"/>
    <a:srgbClr val="006699"/>
    <a:srgbClr val="008000"/>
    <a:srgbClr val="CCE8EA"/>
    <a:srgbClr val="BBE0E3"/>
    <a:srgbClr val="CC0099"/>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1762"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 TIANMING#" userId="123086bc-793a-4649-af40-d52220ce9bd5" providerId="ADAL" clId="{C2DC16BE-EA2B-4D18-A4DA-AB8B25B0358A}"/>
    <pc:docChg chg="undo custSel modSld">
      <pc:chgData name="#LAN TIANMING#" userId="123086bc-793a-4649-af40-d52220ce9bd5" providerId="ADAL" clId="{C2DC16BE-EA2B-4D18-A4DA-AB8B25B0358A}" dt="2023-01-24T17:50:09.687" v="404" actId="729"/>
      <pc:docMkLst>
        <pc:docMk/>
      </pc:docMkLst>
      <pc:sldChg chg="modNotesTx">
        <pc:chgData name="#LAN TIANMING#" userId="123086bc-793a-4649-af40-d52220ce9bd5" providerId="ADAL" clId="{C2DC16BE-EA2B-4D18-A4DA-AB8B25B0358A}" dt="2023-01-22T15:13:13.136" v="57"/>
        <pc:sldMkLst>
          <pc:docMk/>
          <pc:sldMk cId="0" sldId="364"/>
        </pc:sldMkLst>
      </pc:sldChg>
      <pc:sldChg chg="modNotesTx">
        <pc:chgData name="#LAN TIANMING#" userId="123086bc-793a-4649-af40-d52220ce9bd5" providerId="ADAL" clId="{C2DC16BE-EA2B-4D18-A4DA-AB8B25B0358A}" dt="2023-01-22T15:06:29.135" v="40" actId="20577"/>
        <pc:sldMkLst>
          <pc:docMk/>
          <pc:sldMk cId="1345579070" sldId="471"/>
        </pc:sldMkLst>
      </pc:sldChg>
      <pc:sldChg chg="modNotesTx">
        <pc:chgData name="#LAN TIANMING#" userId="123086bc-793a-4649-af40-d52220ce9bd5" providerId="ADAL" clId="{C2DC16BE-EA2B-4D18-A4DA-AB8B25B0358A}" dt="2023-01-22T15:20:31.389" v="61" actId="20577"/>
        <pc:sldMkLst>
          <pc:docMk/>
          <pc:sldMk cId="2671496280" sldId="528"/>
        </pc:sldMkLst>
      </pc:sldChg>
      <pc:sldChg chg="modNotesTx">
        <pc:chgData name="#LAN TIANMING#" userId="123086bc-793a-4649-af40-d52220ce9bd5" providerId="ADAL" clId="{C2DC16BE-EA2B-4D18-A4DA-AB8B25B0358A}" dt="2023-01-23T14:24:26.045" v="102" actId="20577"/>
        <pc:sldMkLst>
          <pc:docMk/>
          <pc:sldMk cId="117553937" sldId="529"/>
        </pc:sldMkLst>
      </pc:sldChg>
      <pc:sldChg chg="mod modShow modNotesTx">
        <pc:chgData name="#LAN TIANMING#" userId="123086bc-793a-4649-af40-d52220ce9bd5" providerId="ADAL" clId="{C2DC16BE-EA2B-4D18-A4DA-AB8B25B0358A}" dt="2023-01-24T17:50:09.687" v="404" actId="729"/>
        <pc:sldMkLst>
          <pc:docMk/>
          <pc:sldMk cId="4253483166" sldId="530"/>
        </pc:sldMkLst>
      </pc:sldChg>
      <pc:sldChg chg="modNotesTx">
        <pc:chgData name="#LAN TIANMING#" userId="123086bc-793a-4649-af40-d52220ce9bd5" providerId="ADAL" clId="{C2DC16BE-EA2B-4D18-A4DA-AB8B25B0358A}" dt="2023-01-23T15:25:30.096" v="191" actId="20577"/>
        <pc:sldMkLst>
          <pc:docMk/>
          <pc:sldMk cId="433534895" sldId="531"/>
        </pc:sldMkLst>
      </pc:sldChg>
      <pc:sldChg chg="modNotesTx">
        <pc:chgData name="#LAN TIANMING#" userId="123086bc-793a-4649-af40-d52220ce9bd5" providerId="ADAL" clId="{C2DC16BE-EA2B-4D18-A4DA-AB8B25B0358A}" dt="2023-01-23T15:28:47.295" v="237" actId="33524"/>
        <pc:sldMkLst>
          <pc:docMk/>
          <pc:sldMk cId="3263692432" sldId="532"/>
        </pc:sldMkLst>
      </pc:sldChg>
      <pc:sldChg chg="modNotesTx">
        <pc:chgData name="#LAN TIANMING#" userId="123086bc-793a-4649-af40-d52220ce9bd5" providerId="ADAL" clId="{C2DC16BE-EA2B-4D18-A4DA-AB8B25B0358A}" dt="2023-01-24T14:19:26.590" v="280" actId="20577"/>
        <pc:sldMkLst>
          <pc:docMk/>
          <pc:sldMk cId="1851796891" sldId="533"/>
        </pc:sldMkLst>
      </pc:sldChg>
      <pc:sldChg chg="modNotesTx">
        <pc:chgData name="#LAN TIANMING#" userId="123086bc-793a-4649-af40-d52220ce9bd5" providerId="ADAL" clId="{C2DC16BE-EA2B-4D18-A4DA-AB8B25B0358A}" dt="2023-01-24T14:22:28.066" v="293" actId="5793"/>
        <pc:sldMkLst>
          <pc:docMk/>
          <pc:sldMk cId="572842125" sldId="534"/>
        </pc:sldMkLst>
      </pc:sldChg>
      <pc:sldChg chg="modNotesTx">
        <pc:chgData name="#LAN TIANMING#" userId="123086bc-793a-4649-af40-d52220ce9bd5" providerId="ADAL" clId="{C2DC16BE-EA2B-4D18-A4DA-AB8B25B0358A}" dt="2023-01-24T14:58:03.699" v="321" actId="20577"/>
        <pc:sldMkLst>
          <pc:docMk/>
          <pc:sldMk cId="337933893" sldId="536"/>
        </pc:sldMkLst>
      </pc:sldChg>
      <pc:sldChg chg="modNotesTx">
        <pc:chgData name="#LAN TIANMING#" userId="123086bc-793a-4649-af40-d52220ce9bd5" providerId="ADAL" clId="{C2DC16BE-EA2B-4D18-A4DA-AB8B25B0358A}" dt="2023-01-24T16:30:53.196" v="328"/>
        <pc:sldMkLst>
          <pc:docMk/>
          <pc:sldMk cId="1228076165" sldId="537"/>
        </pc:sldMkLst>
      </pc:sldChg>
      <pc:sldChg chg="modNotesTx">
        <pc:chgData name="#LAN TIANMING#" userId="123086bc-793a-4649-af40-d52220ce9bd5" providerId="ADAL" clId="{C2DC16BE-EA2B-4D18-A4DA-AB8B25B0358A}" dt="2023-01-24T17:30:35.429" v="336" actId="20577"/>
        <pc:sldMkLst>
          <pc:docMk/>
          <pc:sldMk cId="816860424" sldId="538"/>
        </pc:sldMkLst>
      </pc:sldChg>
      <pc:sldChg chg="modNotesTx">
        <pc:chgData name="#LAN TIANMING#" userId="123086bc-793a-4649-af40-d52220ce9bd5" providerId="ADAL" clId="{C2DC16BE-EA2B-4D18-A4DA-AB8B25B0358A}" dt="2023-01-24T17:35:14.132" v="342" actId="20577"/>
        <pc:sldMkLst>
          <pc:docMk/>
          <pc:sldMk cId="769081323" sldId="539"/>
        </pc:sldMkLst>
      </pc:sldChg>
      <pc:sldChg chg="modNotesTx">
        <pc:chgData name="#LAN TIANMING#" userId="123086bc-793a-4649-af40-d52220ce9bd5" providerId="ADAL" clId="{C2DC16BE-EA2B-4D18-A4DA-AB8B25B0358A}" dt="2023-01-24T17:40:03.301" v="352" actId="20577"/>
        <pc:sldMkLst>
          <pc:docMk/>
          <pc:sldMk cId="3677315433" sldId="541"/>
        </pc:sldMkLst>
      </pc:sldChg>
      <pc:sldChg chg="modNotesTx">
        <pc:chgData name="#LAN TIANMING#" userId="123086bc-793a-4649-af40-d52220ce9bd5" providerId="ADAL" clId="{C2DC16BE-EA2B-4D18-A4DA-AB8B25B0358A}" dt="2023-01-24T17:40:49.836" v="355" actId="6549"/>
        <pc:sldMkLst>
          <pc:docMk/>
          <pc:sldMk cId="2973516568" sldId="542"/>
        </pc:sldMkLst>
      </pc:sldChg>
      <pc:sldChg chg="modNotesTx">
        <pc:chgData name="#LAN TIANMING#" userId="123086bc-793a-4649-af40-d52220ce9bd5" providerId="ADAL" clId="{C2DC16BE-EA2B-4D18-A4DA-AB8B25B0358A}" dt="2023-01-24T17:44:04.657" v="384" actId="400"/>
        <pc:sldMkLst>
          <pc:docMk/>
          <pc:sldMk cId="3238173305" sldId="543"/>
        </pc:sldMkLst>
      </pc:sldChg>
      <pc:sldChg chg="modNotesTx">
        <pc:chgData name="#LAN TIANMING#" userId="123086bc-793a-4649-af40-d52220ce9bd5" providerId="ADAL" clId="{C2DC16BE-EA2B-4D18-A4DA-AB8B25B0358A}" dt="2023-01-24T17:44:59.229" v="385" actId="400"/>
        <pc:sldMkLst>
          <pc:docMk/>
          <pc:sldMk cId="1184053595" sldId="544"/>
        </pc:sldMkLst>
      </pc:sldChg>
      <pc:sldChg chg="modNotesTx">
        <pc:chgData name="#LAN TIANMING#" userId="123086bc-793a-4649-af40-d52220ce9bd5" providerId="ADAL" clId="{C2DC16BE-EA2B-4D18-A4DA-AB8B25B0358A}" dt="2023-01-24T17:47:46.843" v="387" actId="20577"/>
        <pc:sldMkLst>
          <pc:docMk/>
          <pc:sldMk cId="1381817989" sldId="549"/>
        </pc:sldMkLst>
      </pc:sldChg>
      <pc:sldChg chg="modNotesTx">
        <pc:chgData name="#LAN TIANMING#" userId="123086bc-793a-4649-af40-d52220ce9bd5" providerId="ADAL" clId="{C2DC16BE-EA2B-4D18-A4DA-AB8B25B0358A}" dt="2023-01-24T17:49:16.844" v="403" actId="20577"/>
        <pc:sldMkLst>
          <pc:docMk/>
          <pc:sldMk cId="706630345" sldId="550"/>
        </pc:sldMkLst>
      </pc:sldChg>
      <pc:sldChg chg="modNotesTx">
        <pc:chgData name="#LAN TIANMING#" userId="123086bc-793a-4649-af40-d52220ce9bd5" providerId="ADAL" clId="{C2DC16BE-EA2B-4D18-A4DA-AB8B25B0358A}" dt="2023-01-22T15:05:29.869" v="32"/>
        <pc:sldMkLst>
          <pc:docMk/>
          <pc:sldMk cId="34716499" sldId="552"/>
        </pc:sldMkLst>
      </pc:sldChg>
      <pc:sldChg chg="modNotesTx">
        <pc:chgData name="#LAN TIANMING#" userId="123086bc-793a-4649-af40-d52220ce9bd5" providerId="ADAL" clId="{C2DC16BE-EA2B-4D18-A4DA-AB8B25B0358A}" dt="2023-01-22T14:30:22.514" v="7" actId="20577"/>
        <pc:sldMkLst>
          <pc:docMk/>
          <pc:sldMk cId="2728346149" sldId="553"/>
        </pc:sldMkLst>
      </pc:sldChg>
    </pc:docChg>
  </pc:docChgLst>
  <pc:docChgLst>
    <pc:chgData name="#YU WENHAN#" userId="57c7d524-3a3c-48d0-8609-7432eb4d10a9" providerId="ADAL" clId="{4EF22994-102E-4068-871D-3C35ECF27E8F}"/>
    <pc:docChg chg="custSel addSld delSld modSld sldOrd">
      <pc:chgData name="#YU WENHAN#" userId="57c7d524-3a3c-48d0-8609-7432eb4d10a9" providerId="ADAL" clId="{4EF22994-102E-4068-871D-3C35ECF27E8F}" dt="2023-01-28T09:00:49.683" v="28" actId="207"/>
      <pc:docMkLst>
        <pc:docMk/>
      </pc:docMkLst>
      <pc:sldChg chg="modSp add mod ord">
        <pc:chgData name="#YU WENHAN#" userId="57c7d524-3a3c-48d0-8609-7432eb4d10a9" providerId="ADAL" clId="{4EF22994-102E-4068-871D-3C35ECF27E8F}" dt="2023-01-28T09:00:49.683" v="28" actId="207"/>
        <pc:sldMkLst>
          <pc:docMk/>
          <pc:sldMk cId="170791139" sldId="447"/>
        </pc:sldMkLst>
        <pc:graphicFrameChg chg="modGraphic">
          <ac:chgData name="#YU WENHAN#" userId="57c7d524-3a3c-48d0-8609-7432eb4d10a9" providerId="ADAL" clId="{4EF22994-102E-4068-871D-3C35ECF27E8F}" dt="2023-01-28T09:00:49.683" v="28" actId="207"/>
          <ac:graphicFrameMkLst>
            <pc:docMk/>
            <pc:sldMk cId="170791139" sldId="447"/>
            <ac:graphicFrameMk id="3" creationId="{08D450A3-C3EB-2B82-1A88-559B7A0D6B18}"/>
          </ac:graphicFrameMkLst>
        </pc:graphicFrameChg>
      </pc:sldChg>
      <pc:sldChg chg="addSp modSp mod">
        <pc:chgData name="#YU WENHAN#" userId="57c7d524-3a3c-48d0-8609-7432eb4d10a9" providerId="ADAL" clId="{4EF22994-102E-4068-871D-3C35ECF27E8F}" dt="2023-01-27T09:30:07.369" v="20" actId="1076"/>
        <pc:sldMkLst>
          <pc:docMk/>
          <pc:sldMk cId="4253483166" sldId="530"/>
        </pc:sldMkLst>
        <pc:spChg chg="add mod">
          <ac:chgData name="#YU WENHAN#" userId="57c7d524-3a3c-48d0-8609-7432eb4d10a9" providerId="ADAL" clId="{4EF22994-102E-4068-871D-3C35ECF27E8F}" dt="2023-01-27T09:30:07.369" v="20" actId="1076"/>
          <ac:spMkLst>
            <pc:docMk/>
            <pc:sldMk cId="4253483166" sldId="530"/>
            <ac:spMk id="6" creationId="{0E29E905-376C-EC3F-3E9A-F6DFDC28E67B}"/>
          </ac:spMkLst>
        </pc:spChg>
      </pc:sldChg>
      <pc:sldChg chg="addSp modSp">
        <pc:chgData name="#YU WENHAN#" userId="57c7d524-3a3c-48d0-8609-7432eb4d10a9" providerId="ADAL" clId="{4EF22994-102E-4068-871D-3C35ECF27E8F}" dt="2023-01-27T09:30:10.532" v="21"/>
        <pc:sldMkLst>
          <pc:docMk/>
          <pc:sldMk cId="433534895" sldId="531"/>
        </pc:sldMkLst>
        <pc:spChg chg="add mod">
          <ac:chgData name="#YU WENHAN#" userId="57c7d524-3a3c-48d0-8609-7432eb4d10a9" providerId="ADAL" clId="{4EF22994-102E-4068-871D-3C35ECF27E8F}" dt="2023-01-27T09:30:10.532" v="21"/>
          <ac:spMkLst>
            <pc:docMk/>
            <pc:sldMk cId="433534895" sldId="531"/>
            <ac:spMk id="27" creationId="{77E77C74-B8C8-DF72-2800-999C2131C29D}"/>
          </ac:spMkLst>
        </pc:spChg>
      </pc:sldChg>
      <pc:sldChg chg="modSp del mod">
        <pc:chgData name="#YU WENHAN#" userId="57c7d524-3a3c-48d0-8609-7432eb4d10a9" providerId="ADAL" clId="{4EF22994-102E-4068-871D-3C35ECF27E8F}" dt="2023-01-28T09:00:37.644" v="23" actId="47"/>
        <pc:sldMkLst>
          <pc:docMk/>
          <pc:sldMk cId="2728346149" sldId="553"/>
        </pc:sldMkLst>
        <pc:graphicFrameChg chg="modGraphic">
          <ac:chgData name="#YU WENHAN#" userId="57c7d524-3a3c-48d0-8609-7432eb4d10a9" providerId="ADAL" clId="{4EF22994-102E-4068-871D-3C35ECF27E8F}" dt="2023-01-28T09:00:35.285" v="22" actId="6549"/>
          <ac:graphicFrameMkLst>
            <pc:docMk/>
            <pc:sldMk cId="2728346149" sldId="553"/>
            <ac:graphicFrameMk id="3" creationId="{2A1DBD14-AB10-B07C-1A32-2D0116F67B8C}"/>
          </ac:graphicFrameMkLst>
        </pc:graphicFrameChg>
      </pc:sldChg>
    </pc:docChg>
  </pc:docChgLst>
  <pc:docChgLst>
    <pc:chgData name="Jun Zhao" userId="538759df-267d-4aba-bd0a-795aec6ee9fc" providerId="ADAL" clId="{9F422A6C-00DD-8645-B402-C0C8E74C6FE2}"/>
    <pc:docChg chg="undo custSel delSld modSld">
      <pc:chgData name="Jun Zhao" userId="538759df-267d-4aba-bd0a-795aec6ee9fc" providerId="ADAL" clId="{9F422A6C-00DD-8645-B402-C0C8E74C6FE2}" dt="2023-01-28T07:55:19.434" v="627"/>
      <pc:docMkLst>
        <pc:docMk/>
      </pc:docMkLst>
      <pc:sldChg chg="addSp delSp modSp mod">
        <pc:chgData name="Jun Zhao" userId="538759df-267d-4aba-bd0a-795aec6ee9fc" providerId="ADAL" clId="{9F422A6C-00DD-8645-B402-C0C8E74C6FE2}" dt="2023-01-24T14:09:54.396" v="17" actId="478"/>
        <pc:sldMkLst>
          <pc:docMk/>
          <pc:sldMk cId="1345579070" sldId="471"/>
        </pc:sldMkLst>
        <pc:spChg chg="del">
          <ac:chgData name="Jun Zhao" userId="538759df-267d-4aba-bd0a-795aec6ee9fc" providerId="ADAL" clId="{9F422A6C-00DD-8645-B402-C0C8E74C6FE2}" dt="2023-01-24T14:09:54.396" v="17" actId="478"/>
          <ac:spMkLst>
            <pc:docMk/>
            <pc:sldMk cId="1345579070" sldId="471"/>
            <ac:spMk id="2" creationId="{00000000-0000-0000-0000-000000000000}"/>
          </ac:spMkLst>
        </pc:spChg>
        <pc:spChg chg="add mod">
          <ac:chgData name="Jun Zhao" userId="538759df-267d-4aba-bd0a-795aec6ee9fc" providerId="ADAL" clId="{9F422A6C-00DD-8645-B402-C0C8E74C6FE2}" dt="2023-01-24T14:09:54.396" v="17" actId="478"/>
          <ac:spMkLst>
            <pc:docMk/>
            <pc:sldMk cId="1345579070" sldId="471"/>
            <ac:spMk id="6" creationId="{B8F0E0DB-CF84-5641-849C-D371BBD27AA4}"/>
          </ac:spMkLst>
        </pc:spChg>
      </pc:sldChg>
      <pc:sldChg chg="addSp modSp">
        <pc:chgData name="Jun Zhao" userId="538759df-267d-4aba-bd0a-795aec6ee9fc" providerId="ADAL" clId="{9F422A6C-00DD-8645-B402-C0C8E74C6FE2}" dt="2023-01-27T20:16:35.587" v="563"/>
        <pc:sldMkLst>
          <pc:docMk/>
          <pc:sldMk cId="117553937" sldId="529"/>
        </pc:sldMkLst>
        <pc:spChg chg="add mod">
          <ac:chgData name="Jun Zhao" userId="538759df-267d-4aba-bd0a-795aec6ee9fc" providerId="ADAL" clId="{9F422A6C-00DD-8645-B402-C0C8E74C6FE2}" dt="2023-01-27T20:16:35.587" v="563"/>
          <ac:spMkLst>
            <pc:docMk/>
            <pc:sldMk cId="117553937" sldId="529"/>
            <ac:spMk id="16" creationId="{D7E018E2-95ED-2349-8CA8-A2DF99DB4DEA}"/>
          </ac:spMkLst>
        </pc:spChg>
      </pc:sldChg>
      <pc:sldChg chg="addSp modSp mod modShow">
        <pc:chgData name="Jun Zhao" userId="538759df-267d-4aba-bd0a-795aec6ee9fc" providerId="ADAL" clId="{9F422A6C-00DD-8645-B402-C0C8E74C6FE2}" dt="2023-01-27T20:16:12.090" v="562" actId="729"/>
        <pc:sldMkLst>
          <pc:docMk/>
          <pc:sldMk cId="4253483166" sldId="530"/>
        </pc:sldMkLst>
        <pc:spChg chg="add mod">
          <ac:chgData name="Jun Zhao" userId="538759df-267d-4aba-bd0a-795aec6ee9fc" providerId="ADAL" clId="{9F422A6C-00DD-8645-B402-C0C8E74C6FE2}" dt="2023-01-24T20:34:01.736" v="41" actId="1076"/>
          <ac:spMkLst>
            <pc:docMk/>
            <pc:sldMk cId="4253483166" sldId="530"/>
            <ac:spMk id="5" creationId="{6E67E2A9-5AE5-9B49-BA12-225E5DE042F9}"/>
          </ac:spMkLst>
        </pc:spChg>
      </pc:sldChg>
      <pc:sldChg chg="addSp modSp mod">
        <pc:chgData name="Jun Zhao" userId="538759df-267d-4aba-bd0a-795aec6ee9fc" providerId="ADAL" clId="{9F422A6C-00DD-8645-B402-C0C8E74C6FE2}" dt="2023-01-28T07:26:24.342" v="603" actId="20577"/>
        <pc:sldMkLst>
          <pc:docMk/>
          <pc:sldMk cId="3263692432" sldId="532"/>
        </pc:sldMkLst>
        <pc:spChg chg="add mod">
          <ac:chgData name="Jun Zhao" userId="538759df-267d-4aba-bd0a-795aec6ee9fc" providerId="ADAL" clId="{9F422A6C-00DD-8645-B402-C0C8E74C6FE2}" dt="2023-01-28T07:26:24.342" v="603" actId="20577"/>
          <ac:spMkLst>
            <pc:docMk/>
            <pc:sldMk cId="3263692432" sldId="532"/>
            <ac:spMk id="4" creationId="{7AAE0CB6-95DE-1447-973B-DE79D1FCF0BA}"/>
          </ac:spMkLst>
        </pc:spChg>
      </pc:sldChg>
      <pc:sldChg chg="addSp delSp modSp mod">
        <pc:chgData name="Jun Zhao" userId="538759df-267d-4aba-bd0a-795aec6ee9fc" providerId="ADAL" clId="{9F422A6C-00DD-8645-B402-C0C8E74C6FE2}" dt="2023-01-28T07:54:14.417" v="605" actId="478"/>
        <pc:sldMkLst>
          <pc:docMk/>
          <pc:sldMk cId="1851796891" sldId="533"/>
        </pc:sldMkLst>
        <pc:spChg chg="add del mod">
          <ac:chgData name="Jun Zhao" userId="538759df-267d-4aba-bd0a-795aec6ee9fc" providerId="ADAL" clId="{9F422A6C-00DD-8645-B402-C0C8E74C6FE2}" dt="2023-01-28T07:54:14.417" v="605" actId="478"/>
          <ac:spMkLst>
            <pc:docMk/>
            <pc:sldMk cId="1851796891" sldId="533"/>
            <ac:spMk id="5" creationId="{D0EAFD85-A13C-114F-B671-38E0C1CAF9C0}"/>
          </ac:spMkLst>
        </pc:spChg>
      </pc:sldChg>
      <pc:sldChg chg="addSp modSp">
        <pc:chgData name="Jun Zhao" userId="538759df-267d-4aba-bd0a-795aec6ee9fc" providerId="ADAL" clId="{9F422A6C-00DD-8645-B402-C0C8E74C6FE2}" dt="2023-01-28T07:54:17.280" v="606"/>
        <pc:sldMkLst>
          <pc:docMk/>
          <pc:sldMk cId="572842125" sldId="534"/>
        </pc:sldMkLst>
        <pc:spChg chg="add mod">
          <ac:chgData name="Jun Zhao" userId="538759df-267d-4aba-bd0a-795aec6ee9fc" providerId="ADAL" clId="{9F422A6C-00DD-8645-B402-C0C8E74C6FE2}" dt="2023-01-28T07:54:17.280" v="606"/>
          <ac:spMkLst>
            <pc:docMk/>
            <pc:sldMk cId="572842125" sldId="534"/>
            <ac:spMk id="17" creationId="{1C5244EB-C8A8-864B-8477-BFFF77DEEBD7}"/>
          </ac:spMkLst>
        </pc:spChg>
      </pc:sldChg>
      <pc:sldChg chg="addSp modSp">
        <pc:chgData name="Jun Zhao" userId="538759df-267d-4aba-bd0a-795aec6ee9fc" providerId="ADAL" clId="{9F422A6C-00DD-8645-B402-C0C8E74C6FE2}" dt="2023-01-28T07:54:22.226" v="608"/>
        <pc:sldMkLst>
          <pc:docMk/>
          <pc:sldMk cId="500889500" sldId="535"/>
        </pc:sldMkLst>
        <pc:spChg chg="add mod">
          <ac:chgData name="Jun Zhao" userId="538759df-267d-4aba-bd0a-795aec6ee9fc" providerId="ADAL" clId="{9F422A6C-00DD-8645-B402-C0C8E74C6FE2}" dt="2023-01-28T07:54:22.226" v="608"/>
          <ac:spMkLst>
            <pc:docMk/>
            <pc:sldMk cId="500889500" sldId="535"/>
            <ac:spMk id="5" creationId="{22AEC278-0169-CC4D-AF7D-032CB4F5A1A3}"/>
          </ac:spMkLst>
        </pc:spChg>
      </pc:sldChg>
      <pc:sldChg chg="addSp modSp">
        <pc:chgData name="Jun Zhao" userId="538759df-267d-4aba-bd0a-795aec6ee9fc" providerId="ADAL" clId="{9F422A6C-00DD-8645-B402-C0C8E74C6FE2}" dt="2023-01-28T07:54:19.569" v="607"/>
        <pc:sldMkLst>
          <pc:docMk/>
          <pc:sldMk cId="337933893" sldId="536"/>
        </pc:sldMkLst>
        <pc:spChg chg="add mod">
          <ac:chgData name="Jun Zhao" userId="538759df-267d-4aba-bd0a-795aec6ee9fc" providerId="ADAL" clId="{9F422A6C-00DD-8645-B402-C0C8E74C6FE2}" dt="2023-01-28T07:54:19.569" v="607"/>
          <ac:spMkLst>
            <pc:docMk/>
            <pc:sldMk cId="337933893" sldId="536"/>
            <ac:spMk id="60" creationId="{4B678DD6-F2D6-EA41-A49E-BDD12E490F9E}"/>
          </ac:spMkLst>
        </pc:spChg>
      </pc:sldChg>
      <pc:sldChg chg="addSp delSp modSp mod">
        <pc:chgData name="Jun Zhao" userId="538759df-267d-4aba-bd0a-795aec6ee9fc" providerId="ADAL" clId="{9F422A6C-00DD-8645-B402-C0C8E74C6FE2}" dt="2023-01-28T07:54:24.359" v="609"/>
        <pc:sldMkLst>
          <pc:docMk/>
          <pc:sldMk cId="1228076165" sldId="537"/>
        </pc:sldMkLst>
        <pc:spChg chg="mod">
          <ac:chgData name="Jun Zhao" userId="538759df-267d-4aba-bd0a-795aec6ee9fc" providerId="ADAL" clId="{9F422A6C-00DD-8645-B402-C0C8E74C6FE2}" dt="2023-01-24T20:53:22.738" v="103"/>
          <ac:spMkLst>
            <pc:docMk/>
            <pc:sldMk cId="1228076165" sldId="537"/>
            <ac:spMk id="5" creationId="{00000000-0000-0000-0000-000000000000}"/>
          </ac:spMkLst>
        </pc:spChg>
        <pc:spChg chg="mod">
          <ac:chgData name="Jun Zhao" userId="538759df-267d-4aba-bd0a-795aec6ee9fc" providerId="ADAL" clId="{9F422A6C-00DD-8645-B402-C0C8E74C6FE2}" dt="2023-01-24T20:53:22.738" v="103"/>
          <ac:spMkLst>
            <pc:docMk/>
            <pc:sldMk cId="1228076165" sldId="537"/>
            <ac:spMk id="6" creationId="{00000000-0000-0000-0000-000000000000}"/>
          </ac:spMkLst>
        </pc:spChg>
        <pc:spChg chg="mod">
          <ac:chgData name="Jun Zhao" userId="538759df-267d-4aba-bd0a-795aec6ee9fc" providerId="ADAL" clId="{9F422A6C-00DD-8645-B402-C0C8E74C6FE2}" dt="2023-01-24T20:53:22.738" v="103"/>
          <ac:spMkLst>
            <pc:docMk/>
            <pc:sldMk cId="1228076165" sldId="537"/>
            <ac:spMk id="7" creationId="{00000000-0000-0000-0000-000000000000}"/>
          </ac:spMkLst>
        </pc:spChg>
        <pc:spChg chg="mod">
          <ac:chgData name="Jun Zhao" userId="538759df-267d-4aba-bd0a-795aec6ee9fc" providerId="ADAL" clId="{9F422A6C-00DD-8645-B402-C0C8E74C6FE2}" dt="2023-01-24T20:53:58.273" v="110" actId="1035"/>
          <ac:spMkLst>
            <pc:docMk/>
            <pc:sldMk cId="1228076165" sldId="537"/>
            <ac:spMk id="8" creationId="{00000000-0000-0000-0000-000000000000}"/>
          </ac:spMkLst>
        </pc:spChg>
        <pc:spChg chg="add del mod">
          <ac:chgData name="Jun Zhao" userId="538759df-267d-4aba-bd0a-795aec6ee9fc" providerId="ADAL" clId="{9F422A6C-00DD-8645-B402-C0C8E74C6FE2}" dt="2023-01-24T20:53:22.738" v="103"/>
          <ac:spMkLst>
            <pc:docMk/>
            <pc:sldMk cId="1228076165" sldId="537"/>
            <ac:spMk id="9" creationId="{00000000-0000-0000-0000-000000000000}"/>
          </ac:spMkLst>
        </pc:spChg>
        <pc:spChg chg="mod">
          <ac:chgData name="Jun Zhao" userId="538759df-267d-4aba-bd0a-795aec6ee9fc" providerId="ADAL" clId="{9F422A6C-00DD-8645-B402-C0C8E74C6FE2}" dt="2023-01-24T20:53:22.738" v="103"/>
          <ac:spMkLst>
            <pc:docMk/>
            <pc:sldMk cId="1228076165" sldId="537"/>
            <ac:spMk id="10" creationId="{00000000-0000-0000-0000-000000000000}"/>
          </ac:spMkLst>
        </pc:spChg>
        <pc:spChg chg="mod">
          <ac:chgData name="Jun Zhao" userId="538759df-267d-4aba-bd0a-795aec6ee9fc" providerId="ADAL" clId="{9F422A6C-00DD-8645-B402-C0C8E74C6FE2}" dt="2023-01-24T20:53:51.506" v="108" actId="14100"/>
          <ac:spMkLst>
            <pc:docMk/>
            <pc:sldMk cId="1228076165" sldId="537"/>
            <ac:spMk id="11" creationId="{00000000-0000-0000-0000-000000000000}"/>
          </ac:spMkLst>
        </pc:spChg>
        <pc:spChg chg="add mod">
          <ac:chgData name="Jun Zhao" userId="538759df-267d-4aba-bd0a-795aec6ee9fc" providerId="ADAL" clId="{9F422A6C-00DD-8645-B402-C0C8E74C6FE2}" dt="2023-01-24T20:52:39.580" v="101" actId="20577"/>
          <ac:spMkLst>
            <pc:docMk/>
            <pc:sldMk cId="1228076165" sldId="537"/>
            <ac:spMk id="14" creationId="{882683A1-B187-C74B-9916-BE18099D70C5}"/>
          </ac:spMkLst>
        </pc:spChg>
        <pc:spChg chg="add mod">
          <ac:chgData name="Jun Zhao" userId="538759df-267d-4aba-bd0a-795aec6ee9fc" providerId="ADAL" clId="{9F422A6C-00DD-8645-B402-C0C8E74C6FE2}" dt="2023-01-28T07:54:24.359" v="609"/>
          <ac:spMkLst>
            <pc:docMk/>
            <pc:sldMk cId="1228076165" sldId="537"/>
            <ac:spMk id="15" creationId="{6DEA6B8A-FB10-3B48-BF8F-15E5BE3554A3}"/>
          </ac:spMkLst>
        </pc:spChg>
        <pc:spChg chg="del mod">
          <ac:chgData name="Jun Zhao" userId="538759df-267d-4aba-bd0a-795aec6ee9fc" providerId="ADAL" clId="{9F422A6C-00DD-8645-B402-C0C8E74C6FE2}" dt="2023-01-24T20:50:56.298" v="72" actId="478"/>
          <ac:spMkLst>
            <pc:docMk/>
            <pc:sldMk cId="1228076165" sldId="537"/>
            <ac:spMk id="17" creationId="{00000000-0000-0000-0000-000000000000}"/>
          </ac:spMkLst>
        </pc:spChg>
        <pc:grpChg chg="mod">
          <ac:chgData name="Jun Zhao" userId="538759df-267d-4aba-bd0a-795aec6ee9fc" providerId="ADAL" clId="{9F422A6C-00DD-8645-B402-C0C8E74C6FE2}" dt="2023-01-24T20:53:22.738" v="103"/>
          <ac:grpSpMkLst>
            <pc:docMk/>
            <pc:sldMk cId="1228076165" sldId="537"/>
            <ac:grpSpMk id="4" creationId="{00000000-0000-0000-0000-000000000000}"/>
          </ac:grpSpMkLst>
        </pc:grpChg>
        <pc:graphicFrameChg chg="mod">
          <ac:chgData name="Jun Zhao" userId="538759df-267d-4aba-bd0a-795aec6ee9fc" providerId="ADAL" clId="{9F422A6C-00DD-8645-B402-C0C8E74C6FE2}" dt="2023-01-24T20:50:53.639" v="71" actId="1076"/>
          <ac:graphicFrameMkLst>
            <pc:docMk/>
            <pc:sldMk cId="1228076165" sldId="537"/>
            <ac:graphicFrameMk id="12" creationId="{00000000-0000-0000-0000-000000000000}"/>
          </ac:graphicFrameMkLst>
        </pc:graphicFrameChg>
      </pc:sldChg>
      <pc:sldChg chg="addSp modSp">
        <pc:chgData name="Jun Zhao" userId="538759df-267d-4aba-bd0a-795aec6ee9fc" providerId="ADAL" clId="{9F422A6C-00DD-8645-B402-C0C8E74C6FE2}" dt="2023-01-28T07:54:26.423" v="610"/>
        <pc:sldMkLst>
          <pc:docMk/>
          <pc:sldMk cId="816860424" sldId="538"/>
        </pc:sldMkLst>
        <pc:spChg chg="mod">
          <ac:chgData name="Jun Zhao" userId="538759df-267d-4aba-bd0a-795aec6ee9fc" providerId="ADAL" clId="{9F422A6C-00DD-8645-B402-C0C8E74C6FE2}" dt="2023-01-24T20:54:28.982" v="111" actId="20577"/>
          <ac:spMkLst>
            <pc:docMk/>
            <pc:sldMk cId="816860424" sldId="538"/>
            <ac:spMk id="8" creationId="{00000000-0000-0000-0000-000000000000}"/>
          </ac:spMkLst>
        </pc:spChg>
        <pc:spChg chg="add mod">
          <ac:chgData name="Jun Zhao" userId="538759df-267d-4aba-bd0a-795aec6ee9fc" providerId="ADAL" clId="{9F422A6C-00DD-8645-B402-C0C8E74C6FE2}" dt="2023-01-28T07:54:26.423" v="610"/>
          <ac:spMkLst>
            <pc:docMk/>
            <pc:sldMk cId="816860424" sldId="538"/>
            <ac:spMk id="23" creationId="{A44DD53E-44C9-C443-A2A0-1AD670BC13BD}"/>
          </ac:spMkLst>
        </pc:spChg>
      </pc:sldChg>
      <pc:sldChg chg="addSp modSp mod">
        <pc:chgData name="Jun Zhao" userId="538759df-267d-4aba-bd0a-795aec6ee9fc" providerId="ADAL" clId="{9F422A6C-00DD-8645-B402-C0C8E74C6FE2}" dt="2023-01-28T07:54:30.240" v="612"/>
        <pc:sldMkLst>
          <pc:docMk/>
          <pc:sldMk cId="769081323" sldId="539"/>
        </pc:sldMkLst>
        <pc:spChg chg="mod">
          <ac:chgData name="Jun Zhao" userId="538759df-267d-4aba-bd0a-795aec6ee9fc" providerId="ADAL" clId="{9F422A6C-00DD-8645-B402-C0C8E74C6FE2}" dt="2023-01-24T21:12:07.064" v="125" actId="20577"/>
          <ac:spMkLst>
            <pc:docMk/>
            <pc:sldMk cId="769081323" sldId="539"/>
            <ac:spMk id="3" creationId="{00000000-0000-0000-0000-000000000000}"/>
          </ac:spMkLst>
        </pc:spChg>
        <pc:spChg chg="add mod">
          <ac:chgData name="Jun Zhao" userId="538759df-267d-4aba-bd0a-795aec6ee9fc" providerId="ADAL" clId="{9F422A6C-00DD-8645-B402-C0C8E74C6FE2}" dt="2023-01-28T07:54:30.240" v="612"/>
          <ac:spMkLst>
            <pc:docMk/>
            <pc:sldMk cId="769081323" sldId="539"/>
            <ac:spMk id="5" creationId="{9572D496-DB8C-4B4C-ABA9-C04D78BB0542}"/>
          </ac:spMkLst>
        </pc:spChg>
      </pc:sldChg>
      <pc:sldChg chg="addSp modSp">
        <pc:chgData name="Jun Zhao" userId="538759df-267d-4aba-bd0a-795aec6ee9fc" providerId="ADAL" clId="{9F422A6C-00DD-8645-B402-C0C8E74C6FE2}" dt="2023-01-28T07:54:28.483" v="611"/>
        <pc:sldMkLst>
          <pc:docMk/>
          <pc:sldMk cId="478354447" sldId="540"/>
        </pc:sldMkLst>
        <pc:spChg chg="add mod">
          <ac:chgData name="Jun Zhao" userId="538759df-267d-4aba-bd0a-795aec6ee9fc" providerId="ADAL" clId="{9F422A6C-00DD-8645-B402-C0C8E74C6FE2}" dt="2023-01-28T07:54:28.483" v="611"/>
          <ac:spMkLst>
            <pc:docMk/>
            <pc:sldMk cId="478354447" sldId="540"/>
            <ac:spMk id="184" creationId="{364D261F-3BAD-BF4D-BADF-A91C65972AB1}"/>
          </ac:spMkLst>
        </pc:spChg>
      </pc:sldChg>
      <pc:sldChg chg="addSp modSp mod">
        <pc:chgData name="Jun Zhao" userId="538759df-267d-4aba-bd0a-795aec6ee9fc" providerId="ADAL" clId="{9F422A6C-00DD-8645-B402-C0C8E74C6FE2}" dt="2023-01-28T07:54:32.203" v="613"/>
        <pc:sldMkLst>
          <pc:docMk/>
          <pc:sldMk cId="3677315433" sldId="541"/>
        </pc:sldMkLst>
        <pc:spChg chg="mod">
          <ac:chgData name="Jun Zhao" userId="538759df-267d-4aba-bd0a-795aec6ee9fc" providerId="ADAL" clId="{9F422A6C-00DD-8645-B402-C0C8E74C6FE2}" dt="2023-01-24T21:12:38.169" v="130" actId="20577"/>
          <ac:spMkLst>
            <pc:docMk/>
            <pc:sldMk cId="3677315433" sldId="541"/>
            <ac:spMk id="112" creationId="{00000000-0000-0000-0000-000000000000}"/>
          </ac:spMkLst>
        </pc:spChg>
        <pc:spChg chg="add mod">
          <ac:chgData name="Jun Zhao" userId="538759df-267d-4aba-bd0a-795aec6ee9fc" providerId="ADAL" clId="{9F422A6C-00DD-8645-B402-C0C8E74C6FE2}" dt="2023-01-28T07:54:32.203" v="613"/>
          <ac:spMkLst>
            <pc:docMk/>
            <pc:sldMk cId="3677315433" sldId="541"/>
            <ac:spMk id="129" creationId="{732E8E7A-29E8-EE43-A33E-9AECDCEA5D61}"/>
          </ac:spMkLst>
        </pc:spChg>
      </pc:sldChg>
      <pc:sldChg chg="addSp modSp">
        <pc:chgData name="Jun Zhao" userId="538759df-267d-4aba-bd0a-795aec6ee9fc" providerId="ADAL" clId="{9F422A6C-00DD-8645-B402-C0C8E74C6FE2}" dt="2023-01-28T07:54:34.290" v="614"/>
        <pc:sldMkLst>
          <pc:docMk/>
          <pc:sldMk cId="2973516568" sldId="542"/>
        </pc:sldMkLst>
        <pc:spChg chg="add mod">
          <ac:chgData name="Jun Zhao" userId="538759df-267d-4aba-bd0a-795aec6ee9fc" providerId="ADAL" clId="{9F422A6C-00DD-8645-B402-C0C8E74C6FE2}" dt="2023-01-28T07:54:34.290" v="614"/>
          <ac:spMkLst>
            <pc:docMk/>
            <pc:sldMk cId="2973516568" sldId="542"/>
            <ac:spMk id="125" creationId="{57F30091-9178-C944-B4FE-92C445AD1A3C}"/>
          </ac:spMkLst>
        </pc:spChg>
      </pc:sldChg>
      <pc:sldChg chg="addSp delSp modSp mod delAnim">
        <pc:chgData name="Jun Zhao" userId="538759df-267d-4aba-bd0a-795aec6ee9fc" providerId="ADAL" clId="{9F422A6C-00DD-8645-B402-C0C8E74C6FE2}" dt="2023-01-28T07:54:36.306" v="615"/>
        <pc:sldMkLst>
          <pc:docMk/>
          <pc:sldMk cId="3238173305" sldId="543"/>
        </pc:sldMkLst>
        <pc:spChg chg="mod">
          <ac:chgData name="Jun Zhao" userId="538759df-267d-4aba-bd0a-795aec6ee9fc" providerId="ADAL" clId="{9F422A6C-00DD-8645-B402-C0C8E74C6FE2}" dt="2023-01-24T21:19:35.868" v="475" actId="20577"/>
          <ac:spMkLst>
            <pc:docMk/>
            <pc:sldMk cId="3238173305" sldId="543"/>
            <ac:spMk id="4" creationId="{00000000-0000-0000-0000-000000000000}"/>
          </ac:spMkLst>
        </pc:spChg>
        <pc:spChg chg="del">
          <ac:chgData name="Jun Zhao" userId="538759df-267d-4aba-bd0a-795aec6ee9fc" providerId="ADAL" clId="{9F422A6C-00DD-8645-B402-C0C8E74C6FE2}" dt="2023-01-24T21:15:03.644" v="133" actId="478"/>
          <ac:spMkLst>
            <pc:docMk/>
            <pc:sldMk cId="3238173305" sldId="543"/>
            <ac:spMk id="6" creationId="{00000000-0000-0000-0000-000000000000}"/>
          </ac:spMkLst>
        </pc:spChg>
        <pc:spChg chg="add mod">
          <ac:chgData name="Jun Zhao" userId="538759df-267d-4aba-bd0a-795aec6ee9fc" providerId="ADAL" clId="{9F422A6C-00DD-8645-B402-C0C8E74C6FE2}" dt="2023-01-24T21:20:33.194" v="529" actId="20577"/>
          <ac:spMkLst>
            <pc:docMk/>
            <pc:sldMk cId="3238173305" sldId="543"/>
            <ac:spMk id="7" creationId="{7621ED27-62D2-1C4A-A2A4-F30A7DFF8218}"/>
          </ac:spMkLst>
        </pc:spChg>
        <pc:spChg chg="add mod">
          <ac:chgData name="Jun Zhao" userId="538759df-267d-4aba-bd0a-795aec6ee9fc" providerId="ADAL" clId="{9F422A6C-00DD-8645-B402-C0C8E74C6FE2}" dt="2023-01-28T07:54:36.306" v="615"/>
          <ac:spMkLst>
            <pc:docMk/>
            <pc:sldMk cId="3238173305" sldId="543"/>
            <ac:spMk id="8" creationId="{DA55F3D0-E044-234C-9238-911B9376CDB2}"/>
          </ac:spMkLst>
        </pc:spChg>
        <pc:graphicFrameChg chg="mod">
          <ac:chgData name="Jun Zhao" userId="538759df-267d-4aba-bd0a-795aec6ee9fc" providerId="ADAL" clId="{9F422A6C-00DD-8645-B402-C0C8E74C6FE2}" dt="2023-01-24T21:19:43.414" v="489" actId="1035"/>
          <ac:graphicFrameMkLst>
            <pc:docMk/>
            <pc:sldMk cId="3238173305" sldId="543"/>
            <ac:graphicFrameMk id="5" creationId="{00000000-0000-0000-0000-000000000000}"/>
          </ac:graphicFrameMkLst>
        </pc:graphicFrameChg>
      </pc:sldChg>
      <pc:sldChg chg="addSp modSp">
        <pc:chgData name="Jun Zhao" userId="538759df-267d-4aba-bd0a-795aec6ee9fc" providerId="ADAL" clId="{9F422A6C-00DD-8645-B402-C0C8E74C6FE2}" dt="2023-01-28T07:54:45.883" v="616"/>
        <pc:sldMkLst>
          <pc:docMk/>
          <pc:sldMk cId="1184053595" sldId="544"/>
        </pc:sldMkLst>
        <pc:spChg chg="add mod">
          <ac:chgData name="Jun Zhao" userId="538759df-267d-4aba-bd0a-795aec6ee9fc" providerId="ADAL" clId="{9F422A6C-00DD-8645-B402-C0C8E74C6FE2}" dt="2023-01-28T07:54:45.883" v="616"/>
          <ac:spMkLst>
            <pc:docMk/>
            <pc:sldMk cId="1184053595" sldId="544"/>
            <ac:spMk id="110" creationId="{F507B018-CF05-9645-A5D0-5ED9B9C69117}"/>
          </ac:spMkLst>
        </pc:spChg>
      </pc:sldChg>
      <pc:sldChg chg="addSp modSp mod">
        <pc:chgData name="Jun Zhao" userId="538759df-267d-4aba-bd0a-795aec6ee9fc" providerId="ADAL" clId="{9F422A6C-00DD-8645-B402-C0C8E74C6FE2}" dt="2023-01-28T07:54:47.835" v="617"/>
        <pc:sldMkLst>
          <pc:docMk/>
          <pc:sldMk cId="1240829516" sldId="545"/>
        </pc:sldMkLst>
        <pc:spChg chg="mod">
          <ac:chgData name="Jun Zhao" userId="538759df-267d-4aba-bd0a-795aec6ee9fc" providerId="ADAL" clId="{9F422A6C-00DD-8645-B402-C0C8E74C6FE2}" dt="2023-01-24T21:24:01.270" v="534" actId="20577"/>
          <ac:spMkLst>
            <pc:docMk/>
            <pc:sldMk cId="1240829516" sldId="545"/>
            <ac:spMk id="3" creationId="{00000000-0000-0000-0000-000000000000}"/>
          </ac:spMkLst>
        </pc:spChg>
        <pc:spChg chg="add mod">
          <ac:chgData name="Jun Zhao" userId="538759df-267d-4aba-bd0a-795aec6ee9fc" providerId="ADAL" clId="{9F422A6C-00DD-8645-B402-C0C8E74C6FE2}" dt="2023-01-28T07:54:47.835" v="617"/>
          <ac:spMkLst>
            <pc:docMk/>
            <pc:sldMk cId="1240829516" sldId="545"/>
            <ac:spMk id="5" creationId="{004C0310-E45E-F14D-8DA3-5E95ADCAB3F2}"/>
          </ac:spMkLst>
        </pc:spChg>
      </pc:sldChg>
      <pc:sldChg chg="addSp modSp mod">
        <pc:chgData name="Jun Zhao" userId="538759df-267d-4aba-bd0a-795aec6ee9fc" providerId="ADAL" clId="{9F422A6C-00DD-8645-B402-C0C8E74C6FE2}" dt="2023-01-28T07:54:53.198" v="619" actId="1076"/>
        <pc:sldMkLst>
          <pc:docMk/>
          <pc:sldMk cId="2396824342" sldId="546"/>
        </pc:sldMkLst>
        <pc:spChg chg="add mod">
          <ac:chgData name="Jun Zhao" userId="538759df-267d-4aba-bd0a-795aec6ee9fc" providerId="ADAL" clId="{9F422A6C-00DD-8645-B402-C0C8E74C6FE2}" dt="2023-01-28T07:54:53.198" v="619" actId="1076"/>
          <ac:spMkLst>
            <pc:docMk/>
            <pc:sldMk cId="2396824342" sldId="546"/>
            <ac:spMk id="93" creationId="{8EF4CD1E-315E-7249-86A8-8147E3EEBA89}"/>
          </ac:spMkLst>
        </pc:spChg>
      </pc:sldChg>
      <pc:sldChg chg="addSp delSp modSp mod">
        <pc:chgData name="Jun Zhao" userId="538759df-267d-4aba-bd0a-795aec6ee9fc" providerId="ADAL" clId="{9F422A6C-00DD-8645-B402-C0C8E74C6FE2}" dt="2023-01-28T07:55:05.310" v="622"/>
        <pc:sldMkLst>
          <pc:docMk/>
          <pc:sldMk cId="3470275849" sldId="547"/>
        </pc:sldMkLst>
        <pc:spChg chg="add del mod">
          <ac:chgData name="Jun Zhao" userId="538759df-267d-4aba-bd0a-795aec6ee9fc" providerId="ADAL" clId="{9F422A6C-00DD-8645-B402-C0C8E74C6FE2}" dt="2023-01-28T07:54:59.114" v="621" actId="478"/>
          <ac:spMkLst>
            <pc:docMk/>
            <pc:sldMk cId="3470275849" sldId="547"/>
            <ac:spMk id="78" creationId="{28CF19E6-8DA8-5548-81D9-49DC0C633657}"/>
          </ac:spMkLst>
        </pc:spChg>
        <pc:spChg chg="add mod">
          <ac:chgData name="Jun Zhao" userId="538759df-267d-4aba-bd0a-795aec6ee9fc" providerId="ADAL" clId="{9F422A6C-00DD-8645-B402-C0C8E74C6FE2}" dt="2023-01-28T07:55:05.310" v="622"/>
          <ac:spMkLst>
            <pc:docMk/>
            <pc:sldMk cId="3470275849" sldId="547"/>
            <ac:spMk id="79" creationId="{9915BD3E-B8C1-1644-9AF7-4218C30A040D}"/>
          </ac:spMkLst>
        </pc:spChg>
      </pc:sldChg>
      <pc:sldChg chg="addSp modSp mod">
        <pc:chgData name="Jun Zhao" userId="538759df-267d-4aba-bd0a-795aec6ee9fc" providerId="ADAL" clId="{9F422A6C-00DD-8645-B402-C0C8E74C6FE2}" dt="2023-01-28T07:55:10.814" v="624" actId="1076"/>
        <pc:sldMkLst>
          <pc:docMk/>
          <pc:sldMk cId="821246433" sldId="548"/>
        </pc:sldMkLst>
        <pc:spChg chg="mod">
          <ac:chgData name="Jun Zhao" userId="538759df-267d-4aba-bd0a-795aec6ee9fc" providerId="ADAL" clId="{9F422A6C-00DD-8645-B402-C0C8E74C6FE2}" dt="2023-01-24T21:26:42.355" v="561" actId="20577"/>
          <ac:spMkLst>
            <pc:docMk/>
            <pc:sldMk cId="821246433" sldId="548"/>
            <ac:spMk id="5" creationId="{00000000-0000-0000-0000-000000000000}"/>
          </ac:spMkLst>
        </pc:spChg>
        <pc:spChg chg="add mod">
          <ac:chgData name="Jun Zhao" userId="538759df-267d-4aba-bd0a-795aec6ee9fc" providerId="ADAL" clId="{9F422A6C-00DD-8645-B402-C0C8E74C6FE2}" dt="2023-01-28T07:55:10.814" v="624" actId="1076"/>
          <ac:spMkLst>
            <pc:docMk/>
            <pc:sldMk cId="821246433" sldId="548"/>
            <ac:spMk id="8" creationId="{670595BA-A87A-5048-B5B9-A2A17957AF76}"/>
          </ac:spMkLst>
        </pc:spChg>
      </pc:sldChg>
      <pc:sldChg chg="del">
        <pc:chgData name="Jun Zhao" userId="538759df-267d-4aba-bd0a-795aec6ee9fc" providerId="ADAL" clId="{9F422A6C-00DD-8645-B402-C0C8E74C6FE2}" dt="2023-01-24T21:20:44.944" v="530" actId="2696"/>
        <pc:sldMkLst>
          <pc:docMk/>
          <pc:sldMk cId="1381817989" sldId="549"/>
        </pc:sldMkLst>
      </pc:sldChg>
      <pc:sldChg chg="addSp delSp modSp mod delAnim">
        <pc:chgData name="Jun Zhao" userId="538759df-267d-4aba-bd0a-795aec6ee9fc" providerId="ADAL" clId="{9F422A6C-00DD-8645-B402-C0C8E74C6FE2}" dt="2023-01-28T07:55:19.434" v="627"/>
        <pc:sldMkLst>
          <pc:docMk/>
          <pc:sldMk cId="706630345" sldId="550"/>
        </pc:sldMkLst>
        <pc:spChg chg="del">
          <ac:chgData name="Jun Zhao" userId="538759df-267d-4aba-bd0a-795aec6ee9fc" providerId="ADAL" clId="{9F422A6C-00DD-8645-B402-C0C8E74C6FE2}" dt="2023-01-27T20:17:34.453" v="566" actId="478"/>
          <ac:spMkLst>
            <pc:docMk/>
            <pc:sldMk cId="706630345" sldId="550"/>
            <ac:spMk id="17" creationId="{00000000-0000-0000-0000-000000000000}"/>
          </ac:spMkLst>
        </pc:spChg>
        <pc:spChg chg="add mod">
          <ac:chgData name="Jun Zhao" userId="538759df-267d-4aba-bd0a-795aec6ee9fc" providerId="ADAL" clId="{9F422A6C-00DD-8645-B402-C0C8E74C6FE2}" dt="2023-01-27T20:18:57.088" v="576" actId="207"/>
          <ac:spMkLst>
            <pc:docMk/>
            <pc:sldMk cId="706630345" sldId="550"/>
            <ac:spMk id="18" creationId="{7F705B4A-994F-3049-BD8F-F156BC2663C2}"/>
          </ac:spMkLst>
        </pc:spChg>
        <pc:spChg chg="add del mod">
          <ac:chgData name="Jun Zhao" userId="538759df-267d-4aba-bd0a-795aec6ee9fc" providerId="ADAL" clId="{9F422A6C-00DD-8645-B402-C0C8E74C6FE2}" dt="2023-01-28T07:55:14.164" v="626" actId="478"/>
          <ac:spMkLst>
            <pc:docMk/>
            <pc:sldMk cId="706630345" sldId="550"/>
            <ac:spMk id="19" creationId="{0C22D652-CFA2-3840-A686-61A64E90A060}"/>
          </ac:spMkLst>
        </pc:spChg>
        <pc:spChg chg="add mod">
          <ac:chgData name="Jun Zhao" userId="538759df-267d-4aba-bd0a-795aec6ee9fc" providerId="ADAL" clId="{9F422A6C-00DD-8645-B402-C0C8E74C6FE2}" dt="2023-01-28T07:55:19.434" v="627"/>
          <ac:spMkLst>
            <pc:docMk/>
            <pc:sldMk cId="706630345" sldId="550"/>
            <ac:spMk id="20" creationId="{6E978E3E-7376-C946-9F76-378E42008507}"/>
          </ac:spMkLst>
        </pc:spChg>
      </pc:sldChg>
      <pc:sldChg chg="modSp mod">
        <pc:chgData name="Jun Zhao" userId="538759df-267d-4aba-bd0a-795aec6ee9fc" providerId="ADAL" clId="{9F422A6C-00DD-8645-B402-C0C8E74C6FE2}" dt="2023-01-24T19:53:19.811" v="37" actId="1037"/>
        <pc:sldMkLst>
          <pc:docMk/>
          <pc:sldMk cId="3582469664" sldId="554"/>
        </pc:sldMkLst>
        <pc:spChg chg="mod">
          <ac:chgData name="Jun Zhao" userId="538759df-267d-4aba-bd0a-795aec6ee9fc" providerId="ADAL" clId="{9F422A6C-00DD-8645-B402-C0C8E74C6FE2}" dt="2023-01-24T19:53:19.811" v="37" actId="1037"/>
          <ac:spMkLst>
            <pc:docMk/>
            <pc:sldMk cId="3582469664" sldId="554"/>
            <ac:spMk id="3" creationId="{ACA69945-4E56-D4C7-CAE2-57669027916B}"/>
          </ac:spMkLst>
        </pc:spChg>
      </pc:sldChg>
    </pc:docChg>
  </pc:docChgLst>
  <pc:docChgLst>
    <pc:chgData name="来宾用户" userId="S::urn:spo:anon#46fcb34dc2c1e0b12b17e1554e840ac8b09f45dffb9d294309f7b4cc6e163117::" providerId="AD" clId="Web-{AD58DEA6-DC43-865D-5A6A-FB20ADC89F9B}"/>
    <pc:docChg chg="modSld">
      <pc:chgData name="来宾用户" userId="S::urn:spo:anon#46fcb34dc2c1e0b12b17e1554e840ac8b09f45dffb9d294309f7b4cc6e163117::" providerId="AD" clId="Web-{AD58DEA6-DC43-865D-5A6A-FB20ADC89F9B}" dt="2023-01-08T07:31:42.068" v="20"/>
      <pc:docMkLst>
        <pc:docMk/>
      </pc:docMkLst>
      <pc:sldChg chg="modSp">
        <pc:chgData name="来宾用户" userId="S::urn:spo:anon#46fcb34dc2c1e0b12b17e1554e840ac8b09f45dffb9d294309f7b4cc6e163117::" providerId="AD" clId="Web-{AD58DEA6-DC43-865D-5A6A-FB20ADC89F9B}" dt="2023-01-08T07:31:42.068" v="20"/>
        <pc:sldMkLst>
          <pc:docMk/>
          <pc:sldMk cId="2728346149" sldId="553"/>
        </pc:sldMkLst>
        <pc:graphicFrameChg chg="mod modGraphic">
          <ac:chgData name="来宾用户" userId="S::urn:spo:anon#46fcb34dc2c1e0b12b17e1554e840ac8b09f45dffb9d294309f7b4cc6e163117::" providerId="AD" clId="Web-{AD58DEA6-DC43-865D-5A6A-FB20ADC89F9B}" dt="2023-01-08T07:31:42.068" v="20"/>
          <ac:graphicFrameMkLst>
            <pc:docMk/>
            <pc:sldMk cId="2728346149" sldId="553"/>
            <ac:graphicFrameMk id="5" creationId="{6F9A528B-CAEE-427A-B494-6C41DFCD4FDA}"/>
          </ac:graphicFrameMkLst>
        </pc:graphicFrameChg>
      </pc:sldChg>
    </pc:docChg>
  </pc:docChgLst>
  <pc:docChgLst>
    <pc:chgData name="#YU WENHAN#" userId="S::wenhan002@e.ntu.edu.sg::57c7d524-3a3c-48d0-8609-7432eb4d10a9" providerId="AD" clId="Web-{3B65442C-2891-67FA-54E8-005A41E05016}"/>
    <pc:docChg chg="addSld modSld addMainMaster">
      <pc:chgData name="#YU WENHAN#" userId="S::wenhan002@e.ntu.edu.sg::57c7d524-3a3c-48d0-8609-7432eb4d10a9" providerId="AD" clId="Web-{3B65442C-2891-67FA-54E8-005A41E05016}" dt="2023-01-24T12:43:51.541" v="101" actId="20577"/>
      <pc:docMkLst>
        <pc:docMk/>
      </pc:docMkLst>
      <pc:sldChg chg="addSp delSp modSp">
        <pc:chgData name="#YU WENHAN#" userId="S::wenhan002@e.ntu.edu.sg::57c7d524-3a3c-48d0-8609-7432eb4d10a9" providerId="AD" clId="Web-{3B65442C-2891-67FA-54E8-005A41E05016}" dt="2023-01-24T12:37:40.683" v="3"/>
        <pc:sldMkLst>
          <pc:docMk/>
          <pc:sldMk cId="2728346149" sldId="553"/>
        </pc:sldMkLst>
        <pc:spChg chg="add del mod">
          <ac:chgData name="#YU WENHAN#" userId="S::wenhan002@e.ntu.edu.sg::57c7d524-3a3c-48d0-8609-7432eb4d10a9" providerId="AD" clId="Web-{3B65442C-2891-67FA-54E8-005A41E05016}" dt="2023-01-24T12:37:40.683" v="3"/>
          <ac:spMkLst>
            <pc:docMk/>
            <pc:sldMk cId="2728346149" sldId="553"/>
            <ac:spMk id="5" creationId="{3CAA305E-BA87-5C21-0C93-F4FF1688D6F4}"/>
          </ac:spMkLst>
        </pc:spChg>
      </pc:sldChg>
      <pc:sldChg chg="modSp add">
        <pc:chgData name="#YU WENHAN#" userId="S::wenhan002@e.ntu.edu.sg::57c7d524-3a3c-48d0-8609-7432eb4d10a9" providerId="AD" clId="Web-{3B65442C-2891-67FA-54E8-005A41E05016}" dt="2023-01-24T12:43:51.541" v="101" actId="20577"/>
        <pc:sldMkLst>
          <pc:docMk/>
          <pc:sldMk cId="3582469664" sldId="554"/>
        </pc:sldMkLst>
        <pc:spChg chg="mod">
          <ac:chgData name="#YU WENHAN#" userId="S::wenhan002@e.ntu.edu.sg::57c7d524-3a3c-48d0-8609-7432eb4d10a9" providerId="AD" clId="Web-{3B65442C-2891-67FA-54E8-005A41E05016}" dt="2023-01-24T12:43:51.541" v="101" actId="20577"/>
          <ac:spMkLst>
            <pc:docMk/>
            <pc:sldMk cId="3582469664" sldId="554"/>
            <ac:spMk id="3" creationId="{ACA69945-4E56-D4C7-CAE2-57669027916B}"/>
          </ac:spMkLst>
        </pc:spChg>
      </pc:sldChg>
      <pc:sldMasterChg chg="add addSldLayout">
        <pc:chgData name="#YU WENHAN#" userId="S::wenhan002@e.ntu.edu.sg::57c7d524-3a3c-48d0-8609-7432eb4d10a9" providerId="AD" clId="Web-{3B65442C-2891-67FA-54E8-005A41E05016}" dt="2023-01-24T12:37:47.012" v="4"/>
        <pc:sldMasterMkLst>
          <pc:docMk/>
          <pc:sldMasterMk cId="0" sldId="2147483747"/>
        </pc:sldMasterMkLst>
        <pc:sldLayoutChg chg="add">
          <pc:chgData name="#YU WENHAN#" userId="S::wenhan002@e.ntu.edu.sg::57c7d524-3a3c-48d0-8609-7432eb4d10a9" providerId="AD" clId="Web-{3B65442C-2891-67FA-54E8-005A41E05016}" dt="2023-01-24T12:37:47.012" v="4"/>
          <pc:sldLayoutMkLst>
            <pc:docMk/>
            <pc:sldMasterMk cId="0" sldId="2147483747"/>
            <pc:sldLayoutMk cId="0" sldId="2147483748"/>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1916787755" sldId="2147483749"/>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0"/>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1"/>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2"/>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3"/>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4"/>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5"/>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6"/>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7"/>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8"/>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0" sldId="2147483759"/>
          </pc:sldLayoutMkLst>
        </pc:sldLayoutChg>
        <pc:sldLayoutChg chg="add">
          <pc:chgData name="#YU WENHAN#" userId="S::wenhan002@e.ntu.edu.sg::57c7d524-3a3c-48d0-8609-7432eb4d10a9" providerId="AD" clId="Web-{3B65442C-2891-67FA-54E8-005A41E05016}" dt="2023-01-24T12:37:47.012" v="4"/>
          <pc:sldLayoutMkLst>
            <pc:docMk/>
            <pc:sldMasterMk cId="0" sldId="2147483747"/>
            <pc:sldLayoutMk cId="2616049092" sldId="2147483760"/>
          </pc:sldLayoutMkLst>
        </pc:sldLayoutChg>
      </pc:sldMasterChg>
    </pc:docChg>
  </pc:docChgLst>
  <pc:docChgLst>
    <pc:chgData name="#YU WENHAN#" userId="57c7d524-3a3c-48d0-8609-7432eb4d10a9" providerId="ADAL" clId="{742665D3-4ECA-41CA-8C87-F4DAEB21642E}"/>
    <pc:docChg chg="custSel addSld delSld modSld">
      <pc:chgData name="#YU WENHAN#" userId="57c7d524-3a3c-48d0-8609-7432eb4d10a9" providerId="ADAL" clId="{742665D3-4ECA-41CA-8C87-F4DAEB21642E}" dt="2023-02-12T15:00:30.896" v="16" actId="47"/>
      <pc:docMkLst>
        <pc:docMk/>
      </pc:docMkLst>
      <pc:sldChg chg="modSp add mod">
        <pc:chgData name="#YU WENHAN#" userId="57c7d524-3a3c-48d0-8609-7432eb4d10a9" providerId="ADAL" clId="{742665D3-4ECA-41CA-8C87-F4DAEB21642E}" dt="2023-02-12T15:00:28.964" v="15" actId="207"/>
        <pc:sldMkLst>
          <pc:docMk/>
          <pc:sldMk cId="170791139" sldId="447"/>
        </pc:sldMkLst>
        <pc:graphicFrameChg chg="modGraphic">
          <ac:chgData name="#YU WENHAN#" userId="57c7d524-3a3c-48d0-8609-7432eb4d10a9" providerId="ADAL" clId="{742665D3-4ECA-41CA-8C87-F4DAEB21642E}" dt="2023-02-12T15:00:28.964" v="15" actId="207"/>
          <ac:graphicFrameMkLst>
            <pc:docMk/>
            <pc:sldMk cId="170791139" sldId="447"/>
            <ac:graphicFrameMk id="3" creationId="{08D450A3-C3EB-2B82-1A88-559B7A0D6B18}"/>
          </ac:graphicFrameMkLst>
        </pc:graphicFrameChg>
      </pc:sldChg>
      <pc:sldChg chg="addSp delSp modSp del mod">
        <pc:chgData name="#YU WENHAN#" userId="57c7d524-3a3c-48d0-8609-7432eb4d10a9" providerId="ADAL" clId="{742665D3-4ECA-41CA-8C87-F4DAEB21642E}" dt="2023-02-12T15:00:30.896" v="16" actId="47"/>
        <pc:sldMkLst>
          <pc:docMk/>
          <pc:sldMk cId="2728346149" sldId="553"/>
        </pc:sldMkLst>
        <pc:graphicFrameChg chg="add mod modGraphic">
          <ac:chgData name="#YU WENHAN#" userId="57c7d524-3a3c-48d0-8609-7432eb4d10a9" providerId="ADAL" clId="{742665D3-4ECA-41CA-8C87-F4DAEB21642E}" dt="2023-01-24T11:56:39.322" v="12" actId="1076"/>
          <ac:graphicFrameMkLst>
            <pc:docMk/>
            <pc:sldMk cId="2728346149" sldId="553"/>
            <ac:graphicFrameMk id="3" creationId="{2A1DBD14-AB10-B07C-1A32-2D0116F67B8C}"/>
          </ac:graphicFrameMkLst>
        </pc:graphicFrameChg>
        <pc:graphicFrameChg chg="del">
          <ac:chgData name="#YU WENHAN#" userId="57c7d524-3a3c-48d0-8609-7432eb4d10a9" providerId="ADAL" clId="{742665D3-4ECA-41CA-8C87-F4DAEB21642E}" dt="2023-01-24T11:55:50.555" v="0" actId="478"/>
          <ac:graphicFrameMkLst>
            <pc:docMk/>
            <pc:sldMk cId="2728346149" sldId="553"/>
            <ac:graphicFrameMk id="5" creationId="{6F9A528B-CAEE-427A-B494-6C41DFCD4FDA}"/>
          </ac:graphicFrameMkLst>
        </pc:graphicFrameChg>
      </pc:sldChg>
    </pc:docChg>
  </pc:docChgLst>
  <pc:docChgLst>
    <pc:chgData name="#YU WENHAN#" userId="57c7d524-3a3c-48d0-8609-7432eb4d10a9" providerId="ADAL" clId="{60FB210A-3A03-433E-8F1E-9CE0F6E7DF1D}"/>
    <pc:docChg chg="modSld">
      <pc:chgData name="#YU WENHAN#" userId="57c7d524-3a3c-48d0-8609-7432eb4d10a9" providerId="ADAL" clId="{60FB210A-3A03-433E-8F1E-9CE0F6E7DF1D}" dt="2023-02-07T11:58:10.661" v="0"/>
      <pc:docMkLst>
        <pc:docMk/>
      </pc:docMkLst>
      <pc:sldChg chg="modSp">
        <pc:chgData name="#YU WENHAN#" userId="57c7d524-3a3c-48d0-8609-7432eb4d10a9" providerId="ADAL" clId="{60FB210A-3A03-433E-8F1E-9CE0F6E7DF1D}" dt="2023-02-07T11:58:10.661" v="0"/>
        <pc:sldMkLst>
          <pc:docMk/>
          <pc:sldMk cId="170791139" sldId="447"/>
        </pc:sldMkLst>
        <pc:graphicFrameChg chg="mod">
          <ac:chgData name="#YU WENHAN#" userId="57c7d524-3a3c-48d0-8609-7432eb4d10a9" providerId="ADAL" clId="{60FB210A-3A03-433E-8F1E-9CE0F6E7DF1D}" dt="2023-02-07T11:58:10.661" v="0"/>
          <ac:graphicFrameMkLst>
            <pc:docMk/>
            <pc:sldMk cId="170791139" sldId="447"/>
            <ac:graphicFrameMk id="3" creationId="{08D450A3-C3EB-2B82-1A88-559B7A0D6B1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a:defRPr sz="1300"/>
            </a:lvl1pPr>
          </a:lstStyle>
          <a:p>
            <a:pPr>
              <a:defRPr/>
            </a:pPr>
            <a:endParaRPr lang="en-US"/>
          </a:p>
        </p:txBody>
      </p:sp>
      <p:sp>
        <p:nvSpPr>
          <p:cNvPr id="123907"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a:defRPr sz="1300"/>
            </a:lvl1pPr>
          </a:lstStyle>
          <a:p>
            <a:pPr>
              <a:defRPr/>
            </a:pPr>
            <a:endParaRPr lang="en-US"/>
          </a:p>
        </p:txBody>
      </p:sp>
      <p:sp>
        <p:nvSpPr>
          <p:cNvPr id="123908"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a:defRPr sz="1300"/>
            </a:lvl1pPr>
          </a:lstStyle>
          <a:p>
            <a:pPr>
              <a:defRPr/>
            </a:pPr>
            <a:endParaRPr lang="en-US"/>
          </a:p>
        </p:txBody>
      </p:sp>
      <p:sp>
        <p:nvSpPr>
          <p:cNvPr id="123909"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a:defRPr sz="1300"/>
            </a:lvl1pPr>
          </a:lstStyle>
          <a:p>
            <a:pPr>
              <a:defRPr/>
            </a:pPr>
            <a:fld id="{88EA16DF-896E-4B65-A130-D33292CC6684}" type="slidenum">
              <a:rPr lang="en-US"/>
              <a:pPr>
                <a:defRPr/>
              </a:pPr>
              <a:t>‹#›</a:t>
            </a:fld>
            <a:endParaRPr lang="en-US"/>
          </a:p>
        </p:txBody>
      </p:sp>
    </p:spTree>
    <p:extLst>
      <p:ext uri="{BB962C8B-B14F-4D97-AF65-F5344CB8AC3E}">
        <p14:creationId xmlns:p14="http://schemas.microsoft.com/office/powerpoint/2010/main" val="3357473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1026"/>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300"/>
            </a:lvl1pPr>
          </a:lstStyle>
          <a:p>
            <a:pPr>
              <a:defRPr/>
            </a:pPr>
            <a:endParaRPr lang="en-US"/>
          </a:p>
        </p:txBody>
      </p:sp>
      <p:sp>
        <p:nvSpPr>
          <p:cNvPr id="73731" name="Rectangle 1027"/>
          <p:cNvSpPr>
            <a:spLocks noGrp="1" noChangeArrowheads="1"/>
          </p:cNvSpPr>
          <p:nvPr>
            <p:ph type="dt" idx="1"/>
          </p:nvPr>
        </p:nvSpPr>
        <p:spPr bwMode="auto">
          <a:xfrm>
            <a:off x="4137025" y="0"/>
            <a:ext cx="316388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300"/>
            </a:lvl1pPr>
          </a:lstStyle>
          <a:p>
            <a:pPr>
              <a:defRPr/>
            </a:pPr>
            <a:endParaRPr lang="en-US"/>
          </a:p>
        </p:txBody>
      </p:sp>
      <p:sp>
        <p:nvSpPr>
          <p:cNvPr id="74756" name="Rectangle 1028"/>
          <p:cNvSpPr>
            <a:spLocks noGrp="1" noRot="1" noChangeAspect="1" noChangeArrowheads="1" noTextEdit="1"/>
          </p:cNvSpPr>
          <p:nvPr>
            <p:ph type="sldImg" idx="2"/>
          </p:nvPr>
        </p:nvSpPr>
        <p:spPr bwMode="auto">
          <a:xfrm>
            <a:off x="1252538" y="719138"/>
            <a:ext cx="4797425" cy="3597275"/>
          </a:xfrm>
          <a:prstGeom prst="rect">
            <a:avLst/>
          </a:prstGeom>
          <a:noFill/>
          <a:ln w="9525">
            <a:solidFill>
              <a:srgbClr val="000000"/>
            </a:solidFill>
            <a:miter lim="800000"/>
            <a:headEnd/>
            <a:tailEnd/>
          </a:ln>
        </p:spPr>
      </p:sp>
      <p:sp>
        <p:nvSpPr>
          <p:cNvPr id="73733" name="Rectangle 1029"/>
          <p:cNvSpPr>
            <a:spLocks noGrp="1" noChangeArrowheads="1"/>
          </p:cNvSpPr>
          <p:nvPr>
            <p:ph type="body" sz="quarter" idx="3"/>
          </p:nvPr>
        </p:nvSpPr>
        <p:spPr bwMode="auto">
          <a:xfrm>
            <a:off x="731838" y="4556125"/>
            <a:ext cx="5838825" cy="4313238"/>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3734" name="Rectangle 1030"/>
          <p:cNvSpPr>
            <a:spLocks noGrp="1" noChangeArrowheads="1"/>
          </p:cNvSpPr>
          <p:nvPr>
            <p:ph type="ftr" sz="quarter" idx="4"/>
          </p:nvPr>
        </p:nvSpPr>
        <p:spPr bwMode="auto">
          <a:xfrm>
            <a:off x="0" y="9107488"/>
            <a:ext cx="316388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300"/>
            </a:lvl1pPr>
          </a:lstStyle>
          <a:p>
            <a:pPr>
              <a:defRPr/>
            </a:pPr>
            <a:endParaRPr lang="en-US"/>
          </a:p>
        </p:txBody>
      </p:sp>
      <p:sp>
        <p:nvSpPr>
          <p:cNvPr id="73735" name="Rectangle 1031"/>
          <p:cNvSpPr>
            <a:spLocks noGrp="1" noChangeArrowheads="1"/>
          </p:cNvSpPr>
          <p:nvPr>
            <p:ph type="sldNum" sz="quarter" idx="5"/>
          </p:nvPr>
        </p:nvSpPr>
        <p:spPr bwMode="auto">
          <a:xfrm>
            <a:off x="4137025" y="9107488"/>
            <a:ext cx="316388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300"/>
            </a:lvl1pPr>
          </a:lstStyle>
          <a:p>
            <a:pPr>
              <a:defRPr/>
            </a:pPr>
            <a:fld id="{A360A08E-B480-4EEB-AC0A-E85FC61EE488}" type="slidenum">
              <a:rPr lang="en-US"/>
              <a:pPr>
                <a:defRPr/>
              </a:pPr>
              <a:t>‹#›</a:t>
            </a:fld>
            <a:endParaRPr lang="en-US"/>
          </a:p>
        </p:txBody>
      </p:sp>
    </p:spTree>
    <p:extLst>
      <p:ext uri="{BB962C8B-B14F-4D97-AF65-F5344CB8AC3E}">
        <p14:creationId xmlns:p14="http://schemas.microsoft.com/office/powerpoint/2010/main" val="4133477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smtClean="0">
                <a:solidFill>
                  <a:schemeClr val="dk1"/>
                </a:solidFill>
                <a:latin typeface="Arial"/>
                <a:ea typeface="Arial"/>
                <a:cs typeface="Arial"/>
                <a:sym typeface="Arial"/>
              </a:rPr>
              <a:t>1</a:t>
            </a:fld>
            <a:endParaRPr lang="en-US" sz="13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0823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10</a:t>
            </a:fld>
            <a:endParaRPr lang="en-US"/>
          </a:p>
        </p:txBody>
      </p:sp>
    </p:spTree>
    <p:extLst>
      <p:ext uri="{BB962C8B-B14F-4D97-AF65-F5344CB8AC3E}">
        <p14:creationId xmlns:p14="http://schemas.microsoft.com/office/powerpoint/2010/main" val="3601690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360A08E-B480-4EEB-AC0A-E85FC61EE488}" type="slidenum">
              <a:rPr lang="en-US" smtClean="0"/>
              <a:pPr>
                <a:defRPr/>
              </a:pPr>
              <a:t>11</a:t>
            </a:fld>
            <a:endParaRPr lang="en-US"/>
          </a:p>
        </p:txBody>
      </p:sp>
    </p:spTree>
    <p:extLst>
      <p:ext uri="{BB962C8B-B14F-4D97-AF65-F5344CB8AC3E}">
        <p14:creationId xmlns:p14="http://schemas.microsoft.com/office/powerpoint/2010/main" val="73855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12</a:t>
            </a:fld>
            <a:endParaRPr lang="en-US"/>
          </a:p>
        </p:txBody>
      </p:sp>
    </p:spTree>
    <p:extLst>
      <p:ext uri="{BB962C8B-B14F-4D97-AF65-F5344CB8AC3E}">
        <p14:creationId xmlns:p14="http://schemas.microsoft.com/office/powerpoint/2010/main" val="2857444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US"/>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13</a:t>
            </a:fld>
            <a:endParaRPr lang="en-US"/>
          </a:p>
        </p:txBody>
      </p:sp>
    </p:spTree>
    <p:extLst>
      <p:ext uri="{BB962C8B-B14F-4D97-AF65-F5344CB8AC3E}">
        <p14:creationId xmlns:p14="http://schemas.microsoft.com/office/powerpoint/2010/main" val="737375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US"/>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14</a:t>
            </a:fld>
            <a:endParaRPr lang="en-US"/>
          </a:p>
        </p:txBody>
      </p:sp>
    </p:spTree>
    <p:extLst>
      <p:ext uri="{BB962C8B-B14F-4D97-AF65-F5344CB8AC3E}">
        <p14:creationId xmlns:p14="http://schemas.microsoft.com/office/powerpoint/2010/main" val="3083756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15</a:t>
            </a:fld>
            <a:endParaRPr lang="en-US"/>
          </a:p>
        </p:txBody>
      </p:sp>
    </p:spTree>
    <p:extLst>
      <p:ext uri="{BB962C8B-B14F-4D97-AF65-F5344CB8AC3E}">
        <p14:creationId xmlns:p14="http://schemas.microsoft.com/office/powerpoint/2010/main" val="2380731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US"/>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16</a:t>
            </a:fld>
            <a:endParaRPr lang="en-US"/>
          </a:p>
        </p:txBody>
      </p:sp>
    </p:spTree>
    <p:extLst>
      <p:ext uri="{BB962C8B-B14F-4D97-AF65-F5344CB8AC3E}">
        <p14:creationId xmlns:p14="http://schemas.microsoft.com/office/powerpoint/2010/main" val="3595613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US"/>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17</a:t>
            </a:fld>
            <a:endParaRPr lang="en-US"/>
          </a:p>
        </p:txBody>
      </p:sp>
    </p:spTree>
    <p:extLst>
      <p:ext uri="{BB962C8B-B14F-4D97-AF65-F5344CB8AC3E}">
        <p14:creationId xmlns:p14="http://schemas.microsoft.com/office/powerpoint/2010/main" val="2482395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18</a:t>
            </a:fld>
            <a:endParaRPr lang="en-US"/>
          </a:p>
        </p:txBody>
      </p:sp>
    </p:spTree>
    <p:extLst>
      <p:ext uri="{BB962C8B-B14F-4D97-AF65-F5344CB8AC3E}">
        <p14:creationId xmlns:p14="http://schemas.microsoft.com/office/powerpoint/2010/main" val="1565064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19</a:t>
            </a:fld>
            <a:endParaRPr lang="en-US"/>
          </a:p>
        </p:txBody>
      </p:sp>
    </p:spTree>
    <p:extLst>
      <p:ext uri="{BB962C8B-B14F-4D97-AF65-F5344CB8AC3E}">
        <p14:creationId xmlns:p14="http://schemas.microsoft.com/office/powerpoint/2010/main" val="1952871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a:t>
            </a:fld>
            <a:endParaRPr lang="en-US"/>
          </a:p>
        </p:txBody>
      </p:sp>
    </p:spTree>
    <p:extLst>
      <p:ext uri="{BB962C8B-B14F-4D97-AF65-F5344CB8AC3E}">
        <p14:creationId xmlns:p14="http://schemas.microsoft.com/office/powerpoint/2010/main" val="2025839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20</a:t>
            </a:fld>
            <a:endParaRPr lang="en-US"/>
          </a:p>
        </p:txBody>
      </p:sp>
    </p:spTree>
    <p:extLst>
      <p:ext uri="{BB962C8B-B14F-4D97-AF65-F5344CB8AC3E}">
        <p14:creationId xmlns:p14="http://schemas.microsoft.com/office/powerpoint/2010/main" val="2382669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21</a:t>
            </a:fld>
            <a:endParaRPr lang="en-US"/>
          </a:p>
        </p:txBody>
      </p:sp>
    </p:spTree>
    <p:extLst>
      <p:ext uri="{BB962C8B-B14F-4D97-AF65-F5344CB8AC3E}">
        <p14:creationId xmlns:p14="http://schemas.microsoft.com/office/powerpoint/2010/main" val="4255187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22</a:t>
            </a:fld>
            <a:endParaRPr lang="en-US"/>
          </a:p>
        </p:txBody>
      </p:sp>
    </p:spTree>
    <p:extLst>
      <p:ext uri="{BB962C8B-B14F-4D97-AF65-F5344CB8AC3E}">
        <p14:creationId xmlns:p14="http://schemas.microsoft.com/office/powerpoint/2010/main" val="2240702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23</a:t>
            </a:fld>
            <a:endParaRPr lang="en-US"/>
          </a:p>
        </p:txBody>
      </p:sp>
    </p:spTree>
    <p:extLst>
      <p:ext uri="{BB962C8B-B14F-4D97-AF65-F5344CB8AC3E}">
        <p14:creationId xmlns:p14="http://schemas.microsoft.com/office/powerpoint/2010/main" val="809673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24</a:t>
            </a:fld>
            <a:endParaRPr lang="en-US"/>
          </a:p>
        </p:txBody>
      </p:sp>
    </p:spTree>
    <p:extLst>
      <p:ext uri="{BB962C8B-B14F-4D97-AF65-F5344CB8AC3E}">
        <p14:creationId xmlns:p14="http://schemas.microsoft.com/office/powerpoint/2010/main" val="1451431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US"/>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25</a:t>
            </a:fld>
            <a:endParaRPr lang="en-US"/>
          </a:p>
        </p:txBody>
      </p:sp>
    </p:spTree>
    <p:extLst>
      <p:ext uri="{BB962C8B-B14F-4D97-AF65-F5344CB8AC3E}">
        <p14:creationId xmlns:p14="http://schemas.microsoft.com/office/powerpoint/2010/main" val="4290363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26</a:t>
            </a:fld>
            <a:endParaRPr lang="en-US"/>
          </a:p>
        </p:txBody>
      </p:sp>
    </p:spTree>
    <p:extLst>
      <p:ext uri="{BB962C8B-B14F-4D97-AF65-F5344CB8AC3E}">
        <p14:creationId xmlns:p14="http://schemas.microsoft.com/office/powerpoint/2010/main" val="3597816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27</a:t>
            </a:fld>
            <a:endParaRPr lang="en-US"/>
          </a:p>
        </p:txBody>
      </p:sp>
    </p:spTree>
    <p:extLst>
      <p:ext uri="{BB962C8B-B14F-4D97-AF65-F5344CB8AC3E}">
        <p14:creationId xmlns:p14="http://schemas.microsoft.com/office/powerpoint/2010/main" val="477306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28</a:t>
            </a:fld>
            <a:endParaRPr lang="en-US"/>
          </a:p>
        </p:txBody>
      </p:sp>
    </p:spTree>
    <p:extLst>
      <p:ext uri="{BB962C8B-B14F-4D97-AF65-F5344CB8AC3E}">
        <p14:creationId xmlns:p14="http://schemas.microsoft.com/office/powerpoint/2010/main" val="2348295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29</a:t>
            </a:fld>
            <a:endParaRPr lang="en-US"/>
          </a:p>
        </p:txBody>
      </p:sp>
    </p:spTree>
    <p:extLst>
      <p:ext uri="{BB962C8B-B14F-4D97-AF65-F5344CB8AC3E}">
        <p14:creationId xmlns:p14="http://schemas.microsoft.com/office/powerpoint/2010/main" val="1040565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914400" rtl="0">
              <a:spcBef>
                <a:spcPts val="1400"/>
              </a:spcBef>
              <a:spcAft>
                <a:spcPts val="0"/>
              </a:spcAft>
            </a:pPr>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3</a:t>
            </a:fld>
            <a:endParaRPr lang="en-US"/>
          </a:p>
        </p:txBody>
      </p:sp>
    </p:spTree>
    <p:extLst>
      <p:ext uri="{BB962C8B-B14F-4D97-AF65-F5344CB8AC3E}">
        <p14:creationId xmlns:p14="http://schemas.microsoft.com/office/powerpoint/2010/main" val="242003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4</a:t>
            </a:fld>
            <a:endParaRPr lang="en-US"/>
          </a:p>
        </p:txBody>
      </p:sp>
    </p:spTree>
    <p:extLst>
      <p:ext uri="{BB962C8B-B14F-4D97-AF65-F5344CB8AC3E}">
        <p14:creationId xmlns:p14="http://schemas.microsoft.com/office/powerpoint/2010/main" val="102674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E6464FE6-B8C9-42F4-B91E-7C7B87173AB6}" type="slidenum">
              <a:rPr lang="en-US" smtClean="0"/>
              <a:pPr/>
              <a:t>5</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p>
        </p:txBody>
      </p:sp>
    </p:spTree>
    <p:extLst>
      <p:ext uri="{BB962C8B-B14F-4D97-AF65-F5344CB8AC3E}">
        <p14:creationId xmlns:p14="http://schemas.microsoft.com/office/powerpoint/2010/main" val="846930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6</a:t>
            </a:fld>
            <a:endParaRPr lang="en-US"/>
          </a:p>
        </p:txBody>
      </p:sp>
    </p:spTree>
    <p:extLst>
      <p:ext uri="{BB962C8B-B14F-4D97-AF65-F5344CB8AC3E}">
        <p14:creationId xmlns:p14="http://schemas.microsoft.com/office/powerpoint/2010/main" val="353879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7</a:t>
            </a:fld>
            <a:endParaRPr lang="en-US"/>
          </a:p>
        </p:txBody>
      </p:sp>
    </p:spTree>
    <p:extLst>
      <p:ext uri="{BB962C8B-B14F-4D97-AF65-F5344CB8AC3E}">
        <p14:creationId xmlns:p14="http://schemas.microsoft.com/office/powerpoint/2010/main" val="1329759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360A08E-B480-4EEB-AC0A-E85FC61EE488}" type="slidenum">
              <a:rPr lang="en-US" smtClean="0"/>
              <a:pPr>
                <a:defRPr/>
              </a:pPr>
              <a:t>8</a:t>
            </a:fld>
            <a:endParaRPr lang="en-US"/>
          </a:p>
        </p:txBody>
      </p:sp>
    </p:spTree>
    <p:extLst>
      <p:ext uri="{BB962C8B-B14F-4D97-AF65-F5344CB8AC3E}">
        <p14:creationId xmlns:p14="http://schemas.microsoft.com/office/powerpoint/2010/main" val="1934782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pPr>
              <a:defRPr/>
            </a:pPr>
            <a:fld id="{A360A08E-B480-4EEB-AC0A-E85FC61EE488}" type="slidenum">
              <a:rPr lang="en-US" smtClean="0"/>
              <a:pPr>
                <a:defRPr/>
              </a:pPr>
              <a:t>9</a:t>
            </a:fld>
            <a:endParaRPr lang="en-US"/>
          </a:p>
        </p:txBody>
      </p:sp>
    </p:spTree>
    <p:extLst>
      <p:ext uri="{BB962C8B-B14F-4D97-AF65-F5344CB8AC3E}">
        <p14:creationId xmlns:p14="http://schemas.microsoft.com/office/powerpoint/2010/main" val="347270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lvl1pPr>
          </a:lstStyle>
          <a:p>
            <a:pPr>
              <a:defRPr/>
            </a:pPr>
            <a:fld id="{B485E754-B31F-4A71-867E-0FE19050EFE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1E05F94-5301-41FF-931C-44E881EE589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E12800AF-2274-4DC7-9776-A1368569DBB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6AA7E7CC-9FFD-4EC8-A9FD-9B2CC3C2F3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1"/>
          </p:nvPr>
        </p:nvSpPr>
        <p:spPr>
          <a:xfrm>
            <a:off x="6553200" y="6248400"/>
            <a:ext cx="2133600" cy="476250"/>
          </a:xfrm>
        </p:spPr>
        <p:txBody>
          <a:bodyPr/>
          <a:lstStyle>
            <a:lvl1pPr>
              <a:defRPr/>
            </a:lvl1pPr>
          </a:lstStyle>
          <a:p>
            <a:fld id="{4C55C729-A1BC-4763-ACA0-4C3C90564608}" type="slidenum">
              <a:rPr lang="en-US"/>
              <a:pPr/>
              <a:t>‹#›</a:t>
            </a:fld>
            <a:endParaRPr lang="en-US"/>
          </a:p>
        </p:txBody>
      </p:sp>
    </p:spTree>
    <p:extLst>
      <p:ext uri="{BB962C8B-B14F-4D97-AF65-F5344CB8AC3E}">
        <p14:creationId xmlns:p14="http://schemas.microsoft.com/office/powerpoint/2010/main" val="2616049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lvl1pPr>
          </a:lstStyle>
          <a:p>
            <a:pPr>
              <a:defRPr/>
            </a:pPr>
            <a:fld id="{B485E754-B31F-4A71-867E-0FE19050EFE0}"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048000"/>
            <a:ext cx="7772400" cy="1470025"/>
          </a:xfrm>
        </p:spPr>
        <p:txBody>
          <a:bodyPr/>
          <a:lstStyle>
            <a:lvl1pPr>
              <a:defRPr/>
            </a:lvl1pPr>
          </a:lstStyle>
          <a:p>
            <a:r>
              <a:rPr lang="en-US"/>
              <a:t>Click to edit Section title style</a:t>
            </a:r>
          </a:p>
        </p:txBody>
      </p:sp>
      <p:sp>
        <p:nvSpPr>
          <p:cNvPr id="6" name="Slide Number Placeholder 5"/>
          <p:cNvSpPr>
            <a:spLocks noGrp="1"/>
          </p:cNvSpPr>
          <p:nvPr>
            <p:ph type="sldNum" sz="quarter" idx="12"/>
          </p:nvPr>
        </p:nvSpPr>
        <p:spPr/>
        <p:txBody>
          <a:bodyPr/>
          <a:lstStyle>
            <a:lvl1pPr>
              <a:defRPr/>
            </a:lvl1pPr>
          </a:lstStyle>
          <a:p>
            <a:pPr>
              <a:defRPr/>
            </a:pPr>
            <a:fld id="{B485E754-B31F-4A71-867E-0FE19050EFE0}" type="slidenum">
              <a:rPr lang="en-US"/>
              <a:pPr>
                <a:defRPr/>
              </a:pPr>
              <a:t>‹#›</a:t>
            </a:fld>
            <a:endParaRPr lang="en-US"/>
          </a:p>
        </p:txBody>
      </p:sp>
    </p:spTree>
    <p:extLst>
      <p:ext uri="{BB962C8B-B14F-4D97-AF65-F5344CB8AC3E}">
        <p14:creationId xmlns:p14="http://schemas.microsoft.com/office/powerpoint/2010/main" val="1916787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xfrm>
            <a:off x="8382000" y="6324600"/>
            <a:ext cx="609600" cy="381000"/>
          </a:xfrm>
          <a:ln/>
        </p:spPr>
        <p:txBody>
          <a:bodyPr/>
          <a:lstStyle>
            <a:lvl1pPr>
              <a:defRPr/>
            </a:lvl1pPr>
          </a:lstStyle>
          <a:p>
            <a:pPr>
              <a:defRPr/>
            </a:pPr>
            <a:fld id="{32EA82A8-6361-4164-890C-6BD5213043AD}"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FE2A3B80-BBE8-4C6F-8E15-C53EE22F5CB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249780DD-18F3-4465-92B0-5554239981E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12"/>
          </p:nvPr>
        </p:nvSpPr>
        <p:spPr>
          <a:ln/>
        </p:spPr>
        <p:txBody>
          <a:bodyPr/>
          <a:lstStyle>
            <a:lvl1pPr>
              <a:defRPr/>
            </a:lvl1pPr>
          </a:lstStyle>
          <a:p>
            <a:pPr>
              <a:defRPr/>
            </a:pPr>
            <a:fld id="{C3A25226-2584-4A1E-A406-890E9C0B37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048000"/>
            <a:ext cx="7772400" cy="1470025"/>
          </a:xfrm>
        </p:spPr>
        <p:txBody>
          <a:bodyPr/>
          <a:lstStyle>
            <a:lvl1pPr>
              <a:defRPr/>
            </a:lvl1pPr>
          </a:lstStyle>
          <a:p>
            <a:r>
              <a:rPr lang="en-US"/>
              <a:t>Click to edit Section title style</a:t>
            </a:r>
          </a:p>
        </p:txBody>
      </p:sp>
      <p:sp>
        <p:nvSpPr>
          <p:cNvPr id="6" name="Slide Number Placeholder 5"/>
          <p:cNvSpPr>
            <a:spLocks noGrp="1"/>
          </p:cNvSpPr>
          <p:nvPr>
            <p:ph type="sldNum" sz="quarter" idx="12"/>
          </p:nvPr>
        </p:nvSpPr>
        <p:spPr/>
        <p:txBody>
          <a:bodyPr/>
          <a:lstStyle>
            <a:lvl1pPr>
              <a:defRPr/>
            </a:lvl1pPr>
          </a:lstStyle>
          <a:p>
            <a:pPr>
              <a:defRPr/>
            </a:pPr>
            <a:fld id="{B485E754-B31F-4A71-867E-0FE19050EFE0}" type="slidenum">
              <a:rPr lang="en-US"/>
              <a:pPr>
                <a:defRPr/>
              </a:pPr>
              <a:t>‹#›</a:t>
            </a:fld>
            <a:endParaRPr lang="en-US"/>
          </a:p>
        </p:txBody>
      </p:sp>
    </p:spTree>
    <p:extLst>
      <p:ext uri="{BB962C8B-B14F-4D97-AF65-F5344CB8AC3E}">
        <p14:creationId xmlns:p14="http://schemas.microsoft.com/office/powerpoint/2010/main" val="19167877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49A27CF-AB06-4D23-8E88-D17D629240D5}"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6DC20BDD-6FC1-4E61-AEE9-981D493E5F0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6D2F3E4F-EDA9-45E0-80D9-1F38880BCAF0}"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E1E05F94-5301-41FF-931C-44E881EE589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E12800AF-2274-4DC7-9776-A1368569DBB9}"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ln/>
        </p:spPr>
        <p:txBody>
          <a:bodyPr/>
          <a:lstStyle>
            <a:lvl1pPr>
              <a:defRPr/>
            </a:lvl1pPr>
          </a:lstStyle>
          <a:p>
            <a:pPr>
              <a:defRPr/>
            </a:pPr>
            <a:fld id="{6AA7E7CC-9FFD-4EC8-A9FD-9B2CC3C2F3BB}"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1"/>
          </p:nvPr>
        </p:nvSpPr>
        <p:spPr>
          <a:xfrm>
            <a:off x="6553200" y="6248400"/>
            <a:ext cx="2133600" cy="476250"/>
          </a:xfrm>
        </p:spPr>
        <p:txBody>
          <a:bodyPr/>
          <a:lstStyle>
            <a:lvl1pPr>
              <a:defRPr/>
            </a:lvl1pPr>
          </a:lstStyle>
          <a:p>
            <a:fld id="{4C55C729-A1BC-4763-ACA0-4C3C90564608}" type="slidenum">
              <a:rPr lang="en-US"/>
              <a:pPr/>
              <a:t>‹#›</a:t>
            </a:fld>
            <a:endParaRPr lang="en-US"/>
          </a:p>
        </p:txBody>
      </p:sp>
    </p:spTree>
    <p:extLst>
      <p:ext uri="{BB962C8B-B14F-4D97-AF65-F5344CB8AC3E}">
        <p14:creationId xmlns:p14="http://schemas.microsoft.com/office/powerpoint/2010/main" val="261604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2"/>
          </p:nvPr>
        </p:nvSpPr>
        <p:spPr>
          <a:xfrm>
            <a:off x="8382000" y="6324600"/>
            <a:ext cx="609600" cy="381000"/>
          </a:xfrm>
          <a:ln/>
        </p:spPr>
        <p:txBody>
          <a:bodyPr/>
          <a:lstStyle>
            <a:lvl1pPr>
              <a:defRPr/>
            </a:lvl1pPr>
          </a:lstStyle>
          <a:p>
            <a:pPr>
              <a:defRPr/>
            </a:pPr>
            <a:fld id="{32EA82A8-6361-4164-890C-6BD5213043A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Rectangle 6"/>
          <p:cNvSpPr>
            <a:spLocks noGrp="1" noChangeArrowheads="1"/>
          </p:cNvSpPr>
          <p:nvPr>
            <p:ph type="sldNum" sz="quarter" idx="12"/>
          </p:nvPr>
        </p:nvSpPr>
        <p:spPr>
          <a:ln/>
        </p:spPr>
        <p:txBody>
          <a:bodyPr/>
          <a:lstStyle>
            <a:lvl1pPr>
              <a:defRPr/>
            </a:lvl1pPr>
          </a:lstStyle>
          <a:p>
            <a:pPr>
              <a:defRPr/>
            </a:pPr>
            <a:fld id="{FE2A3B80-BBE8-4C6F-8E15-C53EE22F5CB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249780DD-18F3-4465-92B0-5554239981E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12"/>
          </p:nvPr>
        </p:nvSpPr>
        <p:spPr>
          <a:ln/>
        </p:spPr>
        <p:txBody>
          <a:bodyPr/>
          <a:lstStyle>
            <a:lvl1pPr>
              <a:defRPr/>
            </a:lvl1pPr>
          </a:lstStyle>
          <a:p>
            <a:pPr>
              <a:defRPr/>
            </a:pPr>
            <a:fld id="{C3A25226-2584-4A1E-A406-890E9C0B37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49A27CF-AB06-4D23-8E88-D17D629240D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6DC20BDD-6FC1-4E61-AEE9-981D493E5F0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6"/>
          <p:cNvSpPr>
            <a:spLocks noGrp="1" noChangeArrowheads="1"/>
          </p:cNvSpPr>
          <p:nvPr>
            <p:ph type="sldNum" sz="quarter" idx="12"/>
          </p:nvPr>
        </p:nvSpPr>
        <p:spPr>
          <a:ln/>
        </p:spPr>
        <p:txBody>
          <a:bodyPr/>
          <a:lstStyle>
            <a:lvl1pPr>
              <a:defRPr/>
            </a:lvl1pPr>
          </a:lstStyle>
          <a:p>
            <a:pPr>
              <a:defRPr/>
            </a:pPr>
            <a:fld id="{6D2F3E4F-EDA9-45E0-80D9-1F38880BCAF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15240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411"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077200" y="64008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1"/>
            </a:lvl1pPr>
          </a:lstStyle>
          <a:p>
            <a:pPr>
              <a:defRPr/>
            </a:pPr>
            <a:fld id="{5959F1F9-0F1C-4545-9E94-286A3EFE213D}" type="slidenum">
              <a:rPr lang="en-US"/>
              <a:pPr>
                <a:defRPr/>
              </a:pPr>
              <a:t>‹#›</a:t>
            </a:fld>
            <a:endParaRPr lang="en-US"/>
          </a:p>
        </p:txBody>
      </p:sp>
      <p:pic>
        <p:nvPicPr>
          <p:cNvPr id="18434" name="Picture 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457200" y="6376193"/>
            <a:ext cx="1346994" cy="48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userDrawn="1"/>
        </p:nvSpPr>
        <p:spPr bwMode="auto">
          <a:xfrm>
            <a:off x="457200" y="1066800"/>
            <a:ext cx="8229600" cy="152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p:cNvSpPr/>
          <p:nvPr userDrawn="1"/>
        </p:nvSpPr>
        <p:spPr bwMode="auto">
          <a:xfrm>
            <a:off x="462455" y="6248400"/>
            <a:ext cx="8229600" cy="762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743" r:id="rId1"/>
    <p:sldLayoutId id="2147483746"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5" r:id="rId13"/>
  </p:sldLayoutIdLst>
  <p:hf hdr="0" dt="0"/>
  <p:txStyles>
    <p:titleStyle>
      <a:lvl1pPr algn="ctr" rtl="0" eaLnBrk="0" fontAlgn="base" hangingPunct="0">
        <a:spcBef>
          <a:spcPct val="0"/>
        </a:spcBef>
        <a:spcAft>
          <a:spcPct val="0"/>
        </a:spcAft>
        <a:defRPr sz="3600" b="1">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Comic Sans MS" pitchFamily="66" charset="0"/>
        </a:defRPr>
      </a:lvl2pPr>
      <a:lvl3pPr algn="ctr" rtl="0" eaLnBrk="0" fontAlgn="base" hangingPunct="0">
        <a:spcBef>
          <a:spcPct val="0"/>
        </a:spcBef>
        <a:spcAft>
          <a:spcPct val="0"/>
        </a:spcAft>
        <a:defRPr sz="3600" b="1">
          <a:solidFill>
            <a:srgbClr val="333399"/>
          </a:solidFill>
          <a:latin typeface="Comic Sans MS" pitchFamily="66" charset="0"/>
        </a:defRPr>
      </a:lvl3pPr>
      <a:lvl4pPr algn="ctr" rtl="0" eaLnBrk="0" fontAlgn="base" hangingPunct="0">
        <a:spcBef>
          <a:spcPct val="0"/>
        </a:spcBef>
        <a:spcAft>
          <a:spcPct val="0"/>
        </a:spcAft>
        <a:defRPr sz="3600" b="1">
          <a:solidFill>
            <a:srgbClr val="333399"/>
          </a:solidFill>
          <a:latin typeface="Comic Sans MS" pitchFamily="66" charset="0"/>
        </a:defRPr>
      </a:lvl4pPr>
      <a:lvl5pPr algn="ctr" rtl="0" eaLnBrk="0" fontAlgn="base" hangingPunct="0">
        <a:spcBef>
          <a:spcPct val="0"/>
        </a:spcBef>
        <a:spcAft>
          <a:spcPct val="0"/>
        </a:spcAft>
        <a:defRPr sz="3600" b="1">
          <a:solidFill>
            <a:srgbClr val="333399"/>
          </a:solidFill>
          <a:latin typeface="Comic Sans MS" pitchFamily="66" charset="0"/>
        </a:defRPr>
      </a:lvl5pPr>
      <a:lvl6pPr marL="457200" algn="ctr" rtl="0" fontAlgn="base">
        <a:spcBef>
          <a:spcPct val="0"/>
        </a:spcBef>
        <a:spcAft>
          <a:spcPct val="0"/>
        </a:spcAft>
        <a:defRPr sz="3600" b="1">
          <a:solidFill>
            <a:srgbClr val="333399"/>
          </a:solidFill>
          <a:latin typeface="Comic Sans MS" pitchFamily="66" charset="0"/>
        </a:defRPr>
      </a:lvl6pPr>
      <a:lvl7pPr marL="914400" algn="ctr" rtl="0" fontAlgn="base">
        <a:spcBef>
          <a:spcPct val="0"/>
        </a:spcBef>
        <a:spcAft>
          <a:spcPct val="0"/>
        </a:spcAft>
        <a:defRPr sz="3600" b="1">
          <a:solidFill>
            <a:srgbClr val="333399"/>
          </a:solidFill>
          <a:latin typeface="Comic Sans MS" pitchFamily="66" charset="0"/>
        </a:defRPr>
      </a:lvl7pPr>
      <a:lvl8pPr marL="1371600" algn="ctr" rtl="0" fontAlgn="base">
        <a:spcBef>
          <a:spcPct val="0"/>
        </a:spcBef>
        <a:spcAft>
          <a:spcPct val="0"/>
        </a:spcAft>
        <a:defRPr sz="3600" b="1">
          <a:solidFill>
            <a:srgbClr val="333399"/>
          </a:solidFill>
          <a:latin typeface="Comic Sans MS" pitchFamily="66" charset="0"/>
        </a:defRPr>
      </a:lvl8pPr>
      <a:lvl9pPr marL="1828800" algn="ctr" rtl="0" fontAlgn="base">
        <a:spcBef>
          <a:spcPct val="0"/>
        </a:spcBef>
        <a:spcAft>
          <a:spcPct val="0"/>
        </a:spcAft>
        <a:defRPr sz="3600" b="1">
          <a:solidFill>
            <a:srgbClr val="333399"/>
          </a:solidFill>
          <a:latin typeface="Comic Sans MS" pitchFamily="66"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15240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7411" name="Rectangle 3"/>
          <p:cNvSpPr>
            <a:spLocks noGrp="1" noChangeArrowheads="1"/>
          </p:cNvSpPr>
          <p:nvPr>
            <p:ph type="body" idx="1"/>
          </p:nvPr>
        </p:nvSpPr>
        <p:spPr bwMode="auto">
          <a:xfrm>
            <a:off x="457200" y="12192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8077200" y="64008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1"/>
            </a:lvl1pPr>
          </a:lstStyle>
          <a:p>
            <a:pPr>
              <a:defRPr/>
            </a:pPr>
            <a:fld id="{5959F1F9-0F1C-4545-9E94-286A3EFE213D}" type="slidenum">
              <a:rPr lang="en-US"/>
              <a:pPr>
                <a:defRPr/>
              </a:pPr>
              <a:t>‹#›</a:t>
            </a:fld>
            <a:endParaRPr lang="en-US"/>
          </a:p>
        </p:txBody>
      </p:sp>
      <p:pic>
        <p:nvPicPr>
          <p:cNvPr id="18434"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7200" y="6376193"/>
            <a:ext cx="1346994" cy="48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457200" y="1066800"/>
            <a:ext cx="8229600" cy="152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462455" y="6248400"/>
            <a:ext cx="8229600" cy="762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Lst>
  <p:hf hdr="0" dt="0"/>
  <p:txStyles>
    <p:titleStyle>
      <a:lvl1pPr algn="ctr" rtl="0" eaLnBrk="0" fontAlgn="base" hangingPunct="0">
        <a:spcBef>
          <a:spcPct val="0"/>
        </a:spcBef>
        <a:spcAft>
          <a:spcPct val="0"/>
        </a:spcAft>
        <a:defRPr sz="3600" b="1">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Comic Sans MS" pitchFamily="66" charset="0"/>
        </a:defRPr>
      </a:lvl2pPr>
      <a:lvl3pPr algn="ctr" rtl="0" eaLnBrk="0" fontAlgn="base" hangingPunct="0">
        <a:spcBef>
          <a:spcPct val="0"/>
        </a:spcBef>
        <a:spcAft>
          <a:spcPct val="0"/>
        </a:spcAft>
        <a:defRPr sz="3600" b="1">
          <a:solidFill>
            <a:srgbClr val="333399"/>
          </a:solidFill>
          <a:latin typeface="Comic Sans MS" pitchFamily="66" charset="0"/>
        </a:defRPr>
      </a:lvl3pPr>
      <a:lvl4pPr algn="ctr" rtl="0" eaLnBrk="0" fontAlgn="base" hangingPunct="0">
        <a:spcBef>
          <a:spcPct val="0"/>
        </a:spcBef>
        <a:spcAft>
          <a:spcPct val="0"/>
        </a:spcAft>
        <a:defRPr sz="3600" b="1">
          <a:solidFill>
            <a:srgbClr val="333399"/>
          </a:solidFill>
          <a:latin typeface="Comic Sans MS" pitchFamily="66" charset="0"/>
        </a:defRPr>
      </a:lvl4pPr>
      <a:lvl5pPr algn="ctr" rtl="0" eaLnBrk="0" fontAlgn="base" hangingPunct="0">
        <a:spcBef>
          <a:spcPct val="0"/>
        </a:spcBef>
        <a:spcAft>
          <a:spcPct val="0"/>
        </a:spcAft>
        <a:defRPr sz="3600" b="1">
          <a:solidFill>
            <a:srgbClr val="333399"/>
          </a:solidFill>
          <a:latin typeface="Comic Sans MS" pitchFamily="66" charset="0"/>
        </a:defRPr>
      </a:lvl5pPr>
      <a:lvl6pPr marL="457200" algn="ctr" rtl="0" fontAlgn="base">
        <a:spcBef>
          <a:spcPct val="0"/>
        </a:spcBef>
        <a:spcAft>
          <a:spcPct val="0"/>
        </a:spcAft>
        <a:defRPr sz="3600" b="1">
          <a:solidFill>
            <a:srgbClr val="333399"/>
          </a:solidFill>
          <a:latin typeface="Comic Sans MS" pitchFamily="66" charset="0"/>
        </a:defRPr>
      </a:lvl6pPr>
      <a:lvl7pPr marL="914400" algn="ctr" rtl="0" fontAlgn="base">
        <a:spcBef>
          <a:spcPct val="0"/>
        </a:spcBef>
        <a:spcAft>
          <a:spcPct val="0"/>
        </a:spcAft>
        <a:defRPr sz="3600" b="1">
          <a:solidFill>
            <a:srgbClr val="333399"/>
          </a:solidFill>
          <a:latin typeface="Comic Sans MS" pitchFamily="66" charset="0"/>
        </a:defRPr>
      </a:lvl7pPr>
      <a:lvl8pPr marL="1371600" algn="ctr" rtl="0" fontAlgn="base">
        <a:spcBef>
          <a:spcPct val="0"/>
        </a:spcBef>
        <a:spcAft>
          <a:spcPct val="0"/>
        </a:spcAft>
        <a:defRPr sz="3600" b="1">
          <a:solidFill>
            <a:srgbClr val="333399"/>
          </a:solidFill>
          <a:latin typeface="Comic Sans MS" pitchFamily="66" charset="0"/>
        </a:defRPr>
      </a:lvl8pPr>
      <a:lvl9pPr marL="1828800" algn="ctr" rtl="0" fontAlgn="base">
        <a:spcBef>
          <a:spcPct val="0"/>
        </a:spcBef>
        <a:spcAft>
          <a:spcPct val="0"/>
        </a:spcAft>
        <a:defRPr sz="3600" b="1">
          <a:solidFill>
            <a:srgbClr val="333399"/>
          </a:solidFill>
          <a:latin typeface="Comic Sans MS" pitchFamily="66" charset="0"/>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eclass.teicrete.gr/modules/document/file.php/TP326/%CE%98%CE%B5%CF%89%CF%81%CE%AF%CE%B1%20(Lectures)/Computer_Networking_A_Top-Down_Approach.pdf" TargetMode="External"/><Relationship Id="rId7" Type="http://schemas.openxmlformats.org/officeDocument/2006/relationships/hyperlink" Target="https://www.youtube.com/watch?v=WfIhQ3o2xow"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hyperlink" Target="https://www.youtube.com/watch?v=QD3oCelHJ20" TargetMode="External"/><Relationship Id="rId5" Type="http://schemas.openxmlformats.org/officeDocument/2006/relationships/hyperlink" Target="https://www.youtube.com/watch?v=YdkksvhkQGQ" TargetMode="External"/><Relationship Id="rId4" Type="http://schemas.openxmlformats.org/officeDocument/2006/relationships/hyperlink" Target="https://www.youtube.com/watch?v=EMrY-8m8D1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2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oleObject" Target="../embeddings/oleObject6.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hyperlink" Target="https://jonc101.tripod.com/brainteaser/key/04-03-prisonerLine.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78" y="208343"/>
            <a:ext cx="8941444" cy="527355"/>
          </a:xfrm>
        </p:spPr>
        <p:txBody>
          <a:bodyPr/>
          <a:lstStyle/>
          <a:p>
            <a:pPr>
              <a:lnSpc>
                <a:spcPct val="80000"/>
              </a:lnSpc>
            </a:pPr>
            <a:r>
              <a:rPr lang="en-US" sz="2800"/>
              <a:t>Part I Syllabus – Fundamental Underlying Layers</a:t>
            </a:r>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1</a:t>
            </a:fld>
            <a:endParaRPr lang="en-US"/>
          </a:p>
        </p:txBody>
      </p:sp>
      <p:graphicFrame>
        <p:nvGraphicFramePr>
          <p:cNvPr id="3" name="Table 1">
            <a:extLst>
              <a:ext uri="{FF2B5EF4-FFF2-40B4-BE49-F238E27FC236}">
                <a16:creationId xmlns:a16="http://schemas.microsoft.com/office/drawing/2014/main" id="{08D450A3-C3EB-2B82-1A88-559B7A0D6B18}"/>
              </a:ext>
            </a:extLst>
          </p:cNvPr>
          <p:cNvGraphicFramePr>
            <a:graphicFrameLocks noGrp="1"/>
          </p:cNvGraphicFramePr>
          <p:nvPr>
            <p:extLst>
              <p:ext uri="{D42A27DB-BD31-4B8C-83A1-F6EECF244321}">
                <p14:modId xmlns:p14="http://schemas.microsoft.com/office/powerpoint/2010/main" val="123293965"/>
              </p:ext>
            </p:extLst>
          </p:nvPr>
        </p:nvGraphicFramePr>
        <p:xfrm>
          <a:off x="0" y="735698"/>
          <a:ext cx="9144000" cy="6122300"/>
        </p:xfrm>
        <a:graphic>
          <a:graphicData uri="http://schemas.openxmlformats.org/drawingml/2006/table">
            <a:tbl>
              <a:tblPr/>
              <a:tblGrid>
                <a:gridCol w="1431399">
                  <a:extLst>
                    <a:ext uri="{9D8B030D-6E8A-4147-A177-3AD203B41FA5}">
                      <a16:colId xmlns:a16="http://schemas.microsoft.com/office/drawing/2014/main" val="242221198"/>
                    </a:ext>
                  </a:extLst>
                </a:gridCol>
                <a:gridCol w="4210203">
                  <a:extLst>
                    <a:ext uri="{9D8B030D-6E8A-4147-A177-3AD203B41FA5}">
                      <a16:colId xmlns:a16="http://schemas.microsoft.com/office/drawing/2014/main" val="3036812357"/>
                    </a:ext>
                  </a:extLst>
                </a:gridCol>
                <a:gridCol w="3502398">
                  <a:extLst>
                    <a:ext uri="{9D8B030D-6E8A-4147-A177-3AD203B41FA5}">
                      <a16:colId xmlns:a16="http://schemas.microsoft.com/office/drawing/2014/main" val="55520041"/>
                    </a:ext>
                  </a:extLst>
                </a:gridCol>
              </a:tblGrid>
              <a:tr h="285674">
                <a:tc>
                  <a:txBody>
                    <a:bodyPr/>
                    <a:lstStyle/>
                    <a:p>
                      <a:pPr algn="l" fontAlgn="base"/>
                      <a:r>
                        <a:rPr lang="en-US" sz="1400" b="1" i="0">
                          <a:solidFill>
                            <a:srgbClr val="C00000"/>
                          </a:solidFill>
                          <a:effectLst/>
                          <a:latin typeface="Arial" panose="020B0604020202020204" pitchFamily="34" charset="0"/>
                        </a:rPr>
                        <a:t>Date</a:t>
                      </a:r>
                      <a:r>
                        <a:rPr lang="en-US" sz="1400" b="1" i="0">
                          <a:solidFill>
                            <a:srgbClr val="FFFFFF"/>
                          </a:solidFill>
                          <a:effectLst/>
                          <a:latin typeface="Arial" panose="020B0604020202020204" pitchFamily="34" charset="0"/>
                        </a:rPr>
                        <a:t>​</a:t>
                      </a:r>
                      <a:endParaRPr lang="en-US" sz="1400" b="1" i="0">
                        <a:solidFill>
                          <a:srgbClr val="FFFFFF"/>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A6A6A6"/>
                    </a:solidFill>
                  </a:tcPr>
                </a:tc>
                <a:tc>
                  <a:txBody>
                    <a:bodyPr/>
                    <a:lstStyle/>
                    <a:p>
                      <a:pPr algn="l" fontAlgn="base"/>
                      <a:r>
                        <a:rPr lang="en-US" sz="1400" b="1" i="0">
                          <a:solidFill>
                            <a:srgbClr val="C00000"/>
                          </a:solidFill>
                          <a:effectLst/>
                          <a:latin typeface="Arial" panose="020B0604020202020204" pitchFamily="34" charset="0"/>
                        </a:rPr>
                        <a:t>Subject</a:t>
                      </a:r>
                      <a:r>
                        <a:rPr lang="en-US" sz="1400" b="1" i="0">
                          <a:solidFill>
                            <a:srgbClr val="FFFFFF"/>
                          </a:solidFill>
                          <a:effectLst/>
                          <a:latin typeface="Arial" panose="020B0604020202020204" pitchFamily="34" charset="0"/>
                        </a:rPr>
                        <a:t>​</a:t>
                      </a:r>
                      <a:endParaRPr lang="en-US" sz="1400" b="1" i="0" dirty="0">
                        <a:solidFill>
                          <a:srgbClr val="FFFFFF"/>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A6A6A6"/>
                    </a:solidFill>
                  </a:tcPr>
                </a:tc>
                <a:tc>
                  <a:txBody>
                    <a:bodyPr/>
                    <a:lstStyle/>
                    <a:p>
                      <a:pPr algn="l" fontAlgn="base"/>
                      <a:r>
                        <a:rPr lang="en-US" sz="1400" b="1" i="0">
                          <a:solidFill>
                            <a:srgbClr val="C00000"/>
                          </a:solidFill>
                          <a:effectLst/>
                          <a:latin typeface="Arial" panose="020B0604020202020204" pitchFamily="34" charset="0"/>
                        </a:rPr>
                        <a:t>File</a:t>
                      </a:r>
                      <a:r>
                        <a:rPr lang="en-US" sz="1400" b="1" i="0">
                          <a:solidFill>
                            <a:srgbClr val="FFFFFF"/>
                          </a:solidFill>
                          <a:effectLst/>
                          <a:latin typeface="Arial" panose="020B0604020202020204" pitchFamily="34" charset="0"/>
                        </a:rPr>
                        <a:t>​</a:t>
                      </a:r>
                      <a:endParaRPr lang="en-US" sz="1400" b="1" i="0">
                        <a:solidFill>
                          <a:srgbClr val="FFFFFF"/>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A6A6A6"/>
                    </a:solidFill>
                  </a:tcPr>
                </a:tc>
                <a:extLst>
                  <a:ext uri="{0D108BD9-81ED-4DB2-BD59-A6C34878D82A}">
                    <a16:rowId xmlns:a16="http://schemas.microsoft.com/office/drawing/2014/main" val="2737665977"/>
                  </a:ext>
                </a:extLst>
              </a:tr>
              <a:tr h="518682">
                <a:tc rowSpan="2">
                  <a:txBody>
                    <a:bodyPr/>
                    <a:lstStyle/>
                    <a:p>
                      <a:pPr algn="l" fontAlgn="base"/>
                      <a:r>
                        <a:rPr lang="nl-NL" sz="1400" b="0" i="0">
                          <a:solidFill>
                            <a:srgbClr val="000000"/>
                          </a:solidFill>
                          <a:effectLst/>
                          <a:latin typeface="Arial" panose="020B0604020202020204" pitchFamily="34" charset="0"/>
                        </a:rPr>
                        <a:t>Week 1:​</a:t>
                      </a:r>
                      <a:endParaRPr lang="nl-NL" sz="1400" b="0" i="0">
                        <a:solidFill>
                          <a:srgbClr val="000000"/>
                        </a:solidFill>
                        <a:effectLst/>
                      </a:endParaRPr>
                    </a:p>
                    <a:p>
                      <a:pPr algn="l" fontAlgn="base"/>
                      <a:r>
                        <a:rPr lang="nl-NL" sz="1400" b="0" i="0">
                          <a:solidFill>
                            <a:srgbClr val="000000"/>
                          </a:solidFill>
                          <a:effectLst/>
                          <a:latin typeface="Arial" panose="020B0604020202020204" pitchFamily="34" charset="0"/>
                        </a:rPr>
                        <a:t>9/Jan/2023​</a:t>
                      </a:r>
                      <a:endParaRPr lang="nl-NL" sz="1400" b="0" i="0">
                        <a:solidFill>
                          <a:srgbClr val="000000"/>
                        </a:solidFill>
                        <a:effectLst/>
                      </a:endParaRPr>
                    </a:p>
                    <a:p>
                      <a:pPr algn="l" fontAlgn="base"/>
                      <a:r>
                        <a:rPr lang="nl-NL" sz="1400" b="0" i="0">
                          <a:solidFill>
                            <a:srgbClr val="000000"/>
                          </a:solidFill>
                          <a:effectLst/>
                          <a:latin typeface="Arial" panose="020B0604020202020204" pitchFamily="34" charset="0"/>
                        </a:rPr>
                        <a:t>11/Jan/2023​</a:t>
                      </a:r>
                      <a:endParaRPr lang="nl-NL"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000000"/>
                          </a:solidFill>
                          <a:effectLst/>
                          <a:latin typeface="Arial" panose="020B0604020202020204" pitchFamily="34" charset="0"/>
                        </a:rPr>
                        <a:t>Introduction: course logistics and Internet history​</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000000"/>
                          </a:solidFill>
                          <a:effectLst/>
                          <a:latin typeface="Arial" panose="020B0604020202020204" pitchFamily="34" charset="0"/>
                        </a:rPr>
                        <a:t>M1-L1-Introduction.pptx​</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536728656"/>
                  </a:ext>
                </a:extLst>
              </a:tr>
              <a:tr h="504155">
                <a:tc vMerge="1">
                  <a:txBody>
                    <a:bodyPr/>
                    <a:lstStyle/>
                    <a:p>
                      <a:endParaRPr lang="en-SG"/>
                    </a:p>
                  </a:txBody>
                  <a:tcPr/>
                </a:tc>
                <a:tc>
                  <a:txBody>
                    <a:bodyPr/>
                    <a:lstStyle/>
                    <a:p>
                      <a:pPr algn="l" fontAlgn="base"/>
                      <a:r>
                        <a:rPr lang="en-US" sz="1400" b="0" i="0">
                          <a:solidFill>
                            <a:srgbClr val="000000"/>
                          </a:solidFill>
                          <a:effectLst/>
                          <a:latin typeface="Arial" panose="020B0604020202020204" pitchFamily="34" charset="0"/>
                        </a:rPr>
                        <a:t>Layered Network Architecture​</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tc>
                  <a:txBody>
                    <a:bodyPr/>
                    <a:lstStyle/>
                    <a:p>
                      <a:pPr algn="l" fontAlgn="base"/>
                      <a:r>
                        <a:rPr lang="en-US" sz="1400" b="0" i="0">
                          <a:solidFill>
                            <a:srgbClr val="000000"/>
                          </a:solidFill>
                          <a:effectLst/>
                          <a:latin typeface="Arial" panose="020B0604020202020204" pitchFamily="34" charset="0"/>
                        </a:rPr>
                        <a:t>First part of M1-L2-Network Layer &amp; Physical Resilience.pptx​</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14276155"/>
                  </a:ext>
                </a:extLst>
              </a:tr>
              <a:tr h="748872">
                <a:tc rowSpan="2">
                  <a:txBody>
                    <a:bodyPr/>
                    <a:lstStyle/>
                    <a:p>
                      <a:pPr algn="l" fontAlgn="base"/>
                      <a:r>
                        <a:rPr lang="nl-NL" sz="1400" b="0" i="0">
                          <a:solidFill>
                            <a:srgbClr val="000000"/>
                          </a:solidFill>
                          <a:effectLst/>
                          <a:latin typeface="Arial" panose="020B0604020202020204" pitchFamily="34" charset="0"/>
                        </a:rPr>
                        <a:t>Week 2:​</a:t>
                      </a:r>
                      <a:endParaRPr lang="nl-NL" sz="1400" b="0" i="0">
                        <a:solidFill>
                          <a:srgbClr val="000000"/>
                        </a:solidFill>
                        <a:effectLst/>
                      </a:endParaRPr>
                    </a:p>
                    <a:p>
                      <a:pPr algn="l" fontAlgn="base"/>
                      <a:r>
                        <a:rPr lang="nl-NL" sz="1400" b="0" i="0">
                          <a:solidFill>
                            <a:srgbClr val="000000"/>
                          </a:solidFill>
                          <a:effectLst/>
                          <a:latin typeface="Arial" panose="020B0604020202020204" pitchFamily="34" charset="0"/>
                        </a:rPr>
                        <a:t>16/Jan/2023​</a:t>
                      </a:r>
                      <a:endParaRPr lang="nl-NL" sz="1400" b="0" i="0">
                        <a:solidFill>
                          <a:srgbClr val="000000"/>
                        </a:solidFill>
                        <a:effectLst/>
                      </a:endParaRPr>
                    </a:p>
                    <a:p>
                      <a:pPr algn="l" fontAlgn="base"/>
                      <a:r>
                        <a:rPr lang="nl-NL" sz="1400" b="0" i="0">
                          <a:solidFill>
                            <a:srgbClr val="000000"/>
                          </a:solidFill>
                          <a:effectLst/>
                          <a:latin typeface="Arial" panose="020B0604020202020204" pitchFamily="34" charset="0"/>
                        </a:rPr>
                        <a:t>18/Jan/2023​</a:t>
                      </a:r>
                      <a:endParaRPr lang="nl-NL"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000000"/>
                          </a:solidFill>
                          <a:effectLst/>
                          <a:latin typeface="Arial" panose="020B0604020202020204" pitchFamily="34" charset="0"/>
                        </a:rPr>
                        <a:t>Physical Layer: Network Resilience​</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000000"/>
                          </a:solidFill>
                          <a:effectLst/>
                          <a:latin typeface="Arial" panose="020B0604020202020204" pitchFamily="34" charset="0"/>
                        </a:rPr>
                        <a:t>Second part of M1-L2-Network Layer &amp; Physical Resilience.pptx​</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3081097863"/>
                  </a:ext>
                </a:extLst>
              </a:tr>
              <a:tr h="288491">
                <a:tc vMerge="1">
                  <a:txBody>
                    <a:bodyPr/>
                    <a:lstStyle/>
                    <a:p>
                      <a:endParaRPr lang="en-SG"/>
                    </a:p>
                  </a:txBody>
                  <a:tcPr/>
                </a:tc>
                <a:tc>
                  <a:txBody>
                    <a:bodyPr/>
                    <a:lstStyle/>
                    <a:p>
                      <a:pPr algn="l" fontAlgn="base"/>
                      <a:r>
                        <a:rPr lang="en-US" sz="1400" b="0" i="0">
                          <a:solidFill>
                            <a:srgbClr val="000000"/>
                          </a:solidFill>
                          <a:effectLst/>
                          <a:latin typeface="Arial" panose="020B0604020202020204" pitchFamily="34" charset="0"/>
                        </a:rPr>
                        <a:t>Data link layer – Flow control​</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tc>
                  <a:txBody>
                    <a:bodyPr/>
                    <a:lstStyle/>
                    <a:p>
                      <a:pPr algn="l" fontAlgn="base"/>
                      <a:r>
                        <a:rPr lang="en-US" sz="1400" b="0" i="0">
                          <a:solidFill>
                            <a:srgbClr val="000000"/>
                          </a:solidFill>
                          <a:effectLst/>
                          <a:latin typeface="Arial" panose="020B0604020202020204" pitchFamily="34" charset="0"/>
                        </a:rPr>
                        <a:t>M1-L3-DLL-Flow Control.pptx​</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281282017"/>
                  </a:ext>
                </a:extLst>
              </a:tr>
              <a:tr h="518682">
                <a:tc>
                  <a:txBody>
                    <a:bodyPr/>
                    <a:lstStyle/>
                    <a:p>
                      <a:pPr algn="l" fontAlgn="base"/>
                      <a:r>
                        <a:rPr lang="nl-NL" sz="1400" b="0" i="0">
                          <a:solidFill>
                            <a:srgbClr val="000000"/>
                          </a:solidFill>
                          <a:effectLst/>
                          <a:latin typeface="Arial" panose="020B0604020202020204" pitchFamily="34" charset="0"/>
                        </a:rPr>
                        <a:t>Week 3:​​</a:t>
                      </a:r>
                      <a:endParaRPr lang="nl-NL" sz="1400" b="0" i="0">
                        <a:solidFill>
                          <a:srgbClr val="000000"/>
                        </a:solidFill>
                        <a:effectLst/>
                      </a:endParaRPr>
                    </a:p>
                    <a:p>
                      <a:pPr algn="l" fontAlgn="base"/>
                      <a:r>
                        <a:rPr lang="nl-NL" sz="1400" b="0" i="0">
                          <a:solidFill>
                            <a:srgbClr val="000000"/>
                          </a:solidFill>
                          <a:effectLst/>
                          <a:latin typeface="Arial" panose="020B0604020202020204" pitchFamily="34" charset="0"/>
                        </a:rPr>
                        <a:t>25/Jan/2023​</a:t>
                      </a:r>
                      <a:endParaRPr lang="nl-NL"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C00000"/>
                          </a:solidFill>
                          <a:effectLst/>
                          <a:latin typeface="Arial" panose="020B0604020202020204" pitchFamily="34" charset="0"/>
                        </a:rPr>
                        <a:t>Data link layer – Error control​</a:t>
                      </a:r>
                      <a:endParaRPr lang="en-US" sz="1400" b="0" i="0" dirty="0">
                        <a:solidFill>
                          <a:srgbClr val="C00000"/>
                        </a:solidFill>
                        <a:effectLst/>
                      </a:endParaRPr>
                    </a:p>
                  </a:txBody>
                  <a:tcPr marL="65618" marR="65618" marT="32809" marB="32809" anchor="ctr">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dirty="0">
                          <a:solidFill>
                            <a:srgbClr val="C00000"/>
                          </a:solidFill>
                          <a:effectLst/>
                          <a:latin typeface="Arial" panose="020B0604020202020204" pitchFamily="34" charset="0"/>
                        </a:rPr>
                        <a:t>M1-L4-DLL-Error Control.pptx​</a:t>
                      </a:r>
                      <a:endParaRPr lang="en-US" sz="1400" b="0" i="0" dirty="0">
                        <a:solidFill>
                          <a:srgbClr val="C00000"/>
                        </a:solidFill>
                        <a:effectLst/>
                      </a:endParaRPr>
                    </a:p>
                  </a:txBody>
                  <a:tcPr marL="65618" marR="65618" marT="32809" marB="32809" anchor="ctr">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737938022"/>
                  </a:ext>
                </a:extLst>
              </a:tr>
              <a:tr h="288491">
                <a:tc rowSpan="2">
                  <a:txBody>
                    <a:bodyPr/>
                    <a:lstStyle/>
                    <a:p>
                      <a:pPr algn="l" fontAlgn="base"/>
                      <a:r>
                        <a:rPr lang="en-US" sz="1400" b="0" i="0">
                          <a:solidFill>
                            <a:srgbClr val="000000"/>
                          </a:solidFill>
                          <a:effectLst/>
                          <a:latin typeface="Arial" panose="020B0604020202020204" pitchFamily="34" charset="0"/>
                        </a:rPr>
                        <a:t>Week 4:​</a:t>
                      </a:r>
                      <a:endParaRPr lang="en-US" sz="1400" b="0" i="0">
                        <a:solidFill>
                          <a:srgbClr val="000000"/>
                        </a:solidFill>
                        <a:effectLst/>
                      </a:endParaRPr>
                    </a:p>
                    <a:p>
                      <a:pPr algn="l" fontAlgn="base"/>
                      <a:r>
                        <a:rPr lang="en-US" sz="1400" b="0" i="0">
                          <a:solidFill>
                            <a:srgbClr val="000000"/>
                          </a:solidFill>
                          <a:effectLst/>
                          <a:latin typeface="Arial" panose="020B0604020202020204" pitchFamily="34" charset="0"/>
                        </a:rPr>
                        <a:t>30/Jan/2023​</a:t>
                      </a:r>
                      <a:endParaRPr lang="en-US" sz="1400" b="0" i="0">
                        <a:solidFill>
                          <a:srgbClr val="000000"/>
                        </a:solidFill>
                        <a:effectLst/>
                      </a:endParaRPr>
                    </a:p>
                    <a:p>
                      <a:pPr algn="l" fontAlgn="base"/>
                      <a:r>
                        <a:rPr lang="en-US" sz="1400" b="0" i="0">
                          <a:solidFill>
                            <a:srgbClr val="000000"/>
                          </a:solidFill>
                          <a:effectLst/>
                          <a:latin typeface="Arial" panose="020B0604020202020204" pitchFamily="34" charset="0"/>
                        </a:rPr>
                        <a:t>01/Feb/2023​</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000000"/>
                          </a:solidFill>
                          <a:effectLst/>
                          <a:latin typeface="Arial" panose="020B0604020202020204" pitchFamily="34" charset="0"/>
                        </a:rPr>
                        <a:t>Local area network – Introduction​</a:t>
                      </a:r>
                      <a:endParaRPr lang="en-US" sz="1400" b="0" i="0" dirty="0">
                        <a:solidFill>
                          <a:srgbClr val="000000"/>
                        </a:solidFill>
                        <a:effectLst/>
                        <a:latin typeface="Arial" panose="020B0604020202020204" pitchFamily="34" charset="0"/>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dirty="0">
                          <a:solidFill>
                            <a:srgbClr val="000000"/>
                          </a:solidFill>
                          <a:effectLst/>
                          <a:latin typeface="Arial" panose="020B0604020202020204" pitchFamily="34" charset="0"/>
                        </a:rPr>
                        <a:t>M1-L5-LAN-Introduction.pptx​</a:t>
                      </a: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034404970"/>
                  </a:ext>
                </a:extLst>
              </a:tr>
              <a:tr h="460381">
                <a:tc vMerge="1">
                  <a:txBody>
                    <a:bodyPr/>
                    <a:lstStyle/>
                    <a:p>
                      <a:endParaRPr lang="en-SG"/>
                    </a:p>
                  </a:txBody>
                  <a:tcPr/>
                </a:tc>
                <a:tc>
                  <a:txBody>
                    <a:bodyPr/>
                    <a:lstStyle/>
                    <a:p>
                      <a:pPr algn="l" fontAlgn="base"/>
                      <a:r>
                        <a:rPr lang="en-US" sz="1400" b="0" i="0">
                          <a:solidFill>
                            <a:srgbClr val="000000"/>
                          </a:solidFill>
                          <a:effectLst/>
                          <a:latin typeface="Arial" panose="020B0604020202020204" pitchFamily="34" charset="0"/>
                        </a:rPr>
                        <a:t>Local area network – MAC​</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tc>
                  <a:txBody>
                    <a:bodyPr/>
                    <a:lstStyle/>
                    <a:p>
                      <a:pPr algn="l" fontAlgn="base"/>
                      <a:r>
                        <a:rPr lang="en-US" sz="1400" b="0" i="0" dirty="0">
                          <a:solidFill>
                            <a:srgbClr val="000000"/>
                          </a:solidFill>
                          <a:effectLst/>
                          <a:latin typeface="Arial" panose="020B0604020202020204" pitchFamily="34" charset="0"/>
                        </a:rPr>
                        <a:t>M1-L6-LAN-MAC.pptx​</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135355579"/>
                  </a:ext>
                </a:extLst>
              </a:tr>
              <a:tr h="518682">
                <a:tc rowSpan="2">
                  <a:txBody>
                    <a:bodyPr/>
                    <a:lstStyle/>
                    <a:p>
                      <a:pPr algn="l" fontAlgn="base"/>
                      <a:r>
                        <a:rPr lang="en-US" sz="1400" b="0" i="0">
                          <a:solidFill>
                            <a:srgbClr val="000000"/>
                          </a:solidFill>
                          <a:effectLst/>
                          <a:latin typeface="Arial" panose="020B0604020202020204" pitchFamily="34" charset="0"/>
                        </a:rPr>
                        <a:t>Week 5:​</a:t>
                      </a:r>
                      <a:endParaRPr lang="en-US" sz="1400" b="0" i="0">
                        <a:solidFill>
                          <a:srgbClr val="000000"/>
                        </a:solidFill>
                        <a:effectLst/>
                      </a:endParaRPr>
                    </a:p>
                    <a:p>
                      <a:pPr algn="l" fontAlgn="base"/>
                      <a:r>
                        <a:rPr lang="en-US" sz="1400" b="0" i="0">
                          <a:solidFill>
                            <a:srgbClr val="000000"/>
                          </a:solidFill>
                          <a:effectLst/>
                          <a:latin typeface="Arial" panose="020B0604020202020204" pitchFamily="34" charset="0"/>
                        </a:rPr>
                        <a:t>06/Feb/2023​</a:t>
                      </a:r>
                      <a:endParaRPr lang="en-US" sz="1400" b="0" i="0">
                        <a:solidFill>
                          <a:srgbClr val="000000"/>
                        </a:solidFill>
                        <a:effectLst/>
                      </a:endParaRPr>
                    </a:p>
                    <a:p>
                      <a:pPr algn="l" fontAlgn="base"/>
                      <a:r>
                        <a:rPr lang="en-US" sz="1400" b="0" i="0">
                          <a:solidFill>
                            <a:srgbClr val="000000"/>
                          </a:solidFill>
                          <a:effectLst/>
                          <a:latin typeface="Arial" panose="020B0604020202020204" pitchFamily="34" charset="0"/>
                        </a:rPr>
                        <a:t>08/Feb/2023​</a:t>
                      </a:r>
                      <a:endParaRPr lang="en-US" sz="1400" b="0" i="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chemeClr val="tx1"/>
                          </a:solidFill>
                          <a:effectLst/>
                          <a:latin typeface="Arial" panose="020B0604020202020204" pitchFamily="34" charset="0"/>
                        </a:rPr>
                        <a:t>Local area network – Ethernet​</a:t>
                      </a:r>
                      <a:endParaRPr lang="en-US" sz="1400" b="0" i="0" dirty="0">
                        <a:solidFill>
                          <a:schemeClr val="tx1"/>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dirty="0">
                          <a:solidFill>
                            <a:schemeClr val="tx1"/>
                          </a:solidFill>
                          <a:effectLst/>
                          <a:latin typeface="Arial" panose="020B0604020202020204" pitchFamily="34" charset="0"/>
                        </a:rPr>
                        <a:t>First part of M1-L7-LAN-Ethernet.pptx​</a:t>
                      </a:r>
                      <a:endParaRPr lang="en-US" sz="1400" b="0" i="0" dirty="0">
                        <a:solidFill>
                          <a:schemeClr val="tx1"/>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444118883"/>
                  </a:ext>
                </a:extLst>
              </a:tr>
              <a:tr h="518682">
                <a:tc vMerge="1">
                  <a:txBody>
                    <a:bodyPr/>
                    <a:lstStyle/>
                    <a:p>
                      <a:endParaRPr lang="en-SG"/>
                    </a:p>
                  </a:txBody>
                  <a:tcPr/>
                </a:tc>
                <a:tc>
                  <a:txBody>
                    <a:bodyPr/>
                    <a:lstStyle/>
                    <a:p>
                      <a:pPr algn="l" fontAlgn="base"/>
                      <a:r>
                        <a:rPr lang="en-US" sz="1400" b="0" i="0">
                          <a:solidFill>
                            <a:schemeClr val="tx1"/>
                          </a:solidFill>
                          <a:effectLst/>
                          <a:latin typeface="Arial" panose="020B0604020202020204" pitchFamily="34" charset="0"/>
                        </a:rPr>
                        <a:t>Local area network – Ethernet Evolutions​</a:t>
                      </a:r>
                      <a:endParaRPr lang="en-US" sz="1400" b="0" i="0" dirty="0">
                        <a:solidFill>
                          <a:schemeClr val="tx1"/>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tc>
                  <a:txBody>
                    <a:bodyPr/>
                    <a:lstStyle/>
                    <a:p>
                      <a:pPr algn="l" fontAlgn="base"/>
                      <a:r>
                        <a:rPr lang="en-US" sz="1400" b="0" i="0" dirty="0">
                          <a:solidFill>
                            <a:schemeClr val="tx1"/>
                          </a:solidFill>
                          <a:effectLst/>
                          <a:latin typeface="Arial" panose="020B0604020202020204" pitchFamily="34" charset="0"/>
                        </a:rPr>
                        <a:t>Second part of M1-L7-LAN-Ethernet.pptx​</a:t>
                      </a:r>
                      <a:endParaRPr lang="en-US" sz="1400" b="0" i="0" dirty="0">
                        <a:solidFill>
                          <a:schemeClr val="tx1"/>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139948469"/>
                  </a:ext>
                </a:extLst>
              </a:tr>
              <a:tr h="288491">
                <a:tc rowSpan="2">
                  <a:txBody>
                    <a:bodyPr/>
                    <a:lstStyle/>
                    <a:p>
                      <a:pPr algn="l" fontAlgn="base"/>
                      <a:r>
                        <a:rPr lang="en-US" sz="1400" b="0" i="0">
                          <a:solidFill>
                            <a:srgbClr val="000000"/>
                          </a:solidFill>
                          <a:effectLst/>
                          <a:latin typeface="Arial" panose="020B0604020202020204" pitchFamily="34" charset="0"/>
                        </a:rPr>
                        <a:t>Week 6:​</a:t>
                      </a:r>
                      <a:endParaRPr lang="en-US" sz="1400" b="0" i="0">
                        <a:solidFill>
                          <a:srgbClr val="000000"/>
                        </a:solidFill>
                        <a:effectLst/>
                      </a:endParaRPr>
                    </a:p>
                    <a:p>
                      <a:pPr algn="l" fontAlgn="base"/>
                      <a:r>
                        <a:rPr lang="en-US" sz="1400" b="0" i="0">
                          <a:solidFill>
                            <a:srgbClr val="000000"/>
                          </a:solidFill>
                          <a:effectLst/>
                          <a:latin typeface="Arial" panose="020B0604020202020204" pitchFamily="34" charset="0"/>
                        </a:rPr>
                        <a:t>13/Feb/2023​</a:t>
                      </a:r>
                      <a:endParaRPr lang="en-US" sz="1400" b="0" i="0">
                        <a:solidFill>
                          <a:srgbClr val="000000"/>
                        </a:solidFill>
                        <a:effectLst/>
                      </a:endParaRPr>
                    </a:p>
                    <a:p>
                      <a:pPr algn="l" fontAlgn="base"/>
                      <a:r>
                        <a:rPr lang="en-US" sz="1400" b="0" i="0">
                          <a:solidFill>
                            <a:srgbClr val="000000"/>
                          </a:solidFill>
                          <a:effectLst/>
                          <a:latin typeface="Arial" panose="020B0604020202020204" pitchFamily="34" charset="0"/>
                        </a:rPr>
                        <a:t>15/Feb/2023​</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000000"/>
                          </a:solidFill>
                          <a:effectLst/>
                          <a:latin typeface="Arial" panose="020B0604020202020204" pitchFamily="34" charset="0"/>
                        </a:rPr>
                        <a:t>Local area network – WLAN​</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dirty="0">
                          <a:solidFill>
                            <a:srgbClr val="000000"/>
                          </a:solidFill>
                          <a:effectLst/>
                          <a:latin typeface="Arial" panose="020B0604020202020204" pitchFamily="34" charset="0"/>
                        </a:rPr>
                        <a:t>M1-L8-LAN-WLAN.pptx​</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extLst>
                  <a:ext uri="{0D108BD9-81ED-4DB2-BD59-A6C34878D82A}">
                    <a16:rowId xmlns:a16="http://schemas.microsoft.com/office/drawing/2014/main" val="2723176197"/>
                  </a:ext>
                </a:extLst>
              </a:tr>
              <a:tr h="460381">
                <a:tc vMerge="1">
                  <a:txBody>
                    <a:bodyPr/>
                    <a:lstStyle/>
                    <a:p>
                      <a:endParaRPr lang="en-SG"/>
                    </a:p>
                  </a:txBody>
                  <a:tcPr/>
                </a:tc>
                <a:tc>
                  <a:txBody>
                    <a:bodyPr/>
                    <a:lstStyle/>
                    <a:p>
                      <a:pPr algn="l" fontAlgn="base"/>
                      <a:r>
                        <a:rPr lang="en-US" sz="1400" b="0" i="0">
                          <a:solidFill>
                            <a:srgbClr val="000000"/>
                          </a:solidFill>
                          <a:effectLst/>
                        </a:rPr>
                        <a:t>Mobile Access Networks</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tc>
                  <a:txBody>
                    <a:bodyPr/>
                    <a:lstStyle/>
                    <a:p>
                      <a:pPr algn="l" fontAlgn="base"/>
                      <a:r>
                        <a:rPr lang="en-US" sz="1400" b="0" i="0" dirty="0">
                          <a:solidFill>
                            <a:srgbClr val="000000"/>
                          </a:solidFill>
                          <a:effectLst/>
                        </a:rPr>
                        <a:t>M1-L9-Mobile.pptx</a:t>
                      </a: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752234817"/>
                  </a:ext>
                </a:extLst>
              </a:tr>
              <a:tr h="285674">
                <a:tc rowSpan="2">
                  <a:txBody>
                    <a:bodyPr/>
                    <a:lstStyle/>
                    <a:p>
                      <a:pPr algn="l" fontAlgn="base"/>
                      <a:r>
                        <a:rPr lang="en-US" sz="1400" b="0" i="0">
                          <a:solidFill>
                            <a:srgbClr val="000000"/>
                          </a:solidFill>
                          <a:effectLst/>
                        </a:rPr>
                        <a:t>Week 7:</a:t>
                      </a:r>
                    </a:p>
                    <a:p>
                      <a:pPr algn="l" fontAlgn="base"/>
                      <a:r>
                        <a:rPr lang="en-US" sz="1400" b="0" i="0">
                          <a:solidFill>
                            <a:srgbClr val="000000"/>
                          </a:solidFill>
                          <a:effectLst/>
                        </a:rPr>
                        <a:t>20/Feb/2023</a:t>
                      </a:r>
                    </a:p>
                    <a:p>
                      <a:pPr algn="l" fontAlgn="base"/>
                      <a:r>
                        <a:rPr lang="en-US" sz="1400" b="0" i="0">
                          <a:solidFill>
                            <a:srgbClr val="000000"/>
                          </a:solidFill>
                          <a:effectLst/>
                        </a:rPr>
                        <a:t>22/Feb/2023</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CBCBCB"/>
                    </a:solidFill>
                  </a:tcPr>
                </a:tc>
                <a:tc>
                  <a:txBody>
                    <a:bodyPr/>
                    <a:lstStyle/>
                    <a:p>
                      <a:pPr algn="l" fontAlgn="base"/>
                      <a:r>
                        <a:rPr lang="en-US" sz="1400" b="0" i="0">
                          <a:solidFill>
                            <a:srgbClr val="000000"/>
                          </a:solidFill>
                          <a:effectLst/>
                        </a:rPr>
                        <a:t>E-learning for Network paradigms</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chemeClr val="accent3">
                        <a:lumMod val="75000"/>
                      </a:schemeClr>
                    </a:solidFill>
                  </a:tcPr>
                </a:tc>
                <a:tc>
                  <a:txBody>
                    <a:bodyPr/>
                    <a:lstStyle/>
                    <a:p>
                      <a:pPr algn="l" fontAlgn="base"/>
                      <a:r>
                        <a:rPr lang="en-US" sz="1400" b="0" i="0" dirty="0">
                          <a:solidFill>
                            <a:srgbClr val="000000"/>
                          </a:solidFill>
                          <a:effectLst/>
                        </a:rPr>
                        <a:t>M1-L10-Paradigms.pptx</a:t>
                      </a: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3948405927"/>
                  </a:ext>
                </a:extLst>
              </a:tr>
              <a:tr h="436962">
                <a:tc vMerge="1">
                  <a:txBody>
                    <a:bodyPr/>
                    <a:lstStyle/>
                    <a:p>
                      <a:endParaRPr lang="en-SG"/>
                    </a:p>
                  </a:txBody>
                  <a:tcPr/>
                </a:tc>
                <a:tc>
                  <a:txBody>
                    <a:bodyPr/>
                    <a:lstStyle/>
                    <a:p>
                      <a:pPr algn="l" fontAlgn="base"/>
                      <a:r>
                        <a:rPr lang="en-US" altLang="zh-CN" sz="1400" b="0" i="0">
                          <a:solidFill>
                            <a:srgbClr val="000000"/>
                          </a:solidFill>
                          <a:effectLst/>
                          <a:latin typeface="Arial" panose="020B0604020202020204" pitchFamily="34" charset="0"/>
                        </a:rPr>
                        <a:t>Reviewing</a:t>
                      </a:r>
                      <a:r>
                        <a:rPr lang="zh-CN" altLang="en-US" sz="1400" b="0" i="0">
                          <a:solidFill>
                            <a:srgbClr val="000000"/>
                          </a:solidFill>
                          <a:effectLst/>
                          <a:latin typeface="Arial" panose="020B0604020202020204" pitchFamily="34" charset="0"/>
                        </a:rPr>
                        <a:t> </a:t>
                      </a:r>
                      <a:r>
                        <a:rPr lang="en-US" altLang="zh-CN" sz="1400" b="0" i="0">
                          <a:solidFill>
                            <a:srgbClr val="000000"/>
                          </a:solidFill>
                          <a:effectLst/>
                          <a:latin typeface="Arial" panose="020B0604020202020204" pitchFamily="34" charset="0"/>
                        </a:rPr>
                        <a:t>all</a:t>
                      </a:r>
                      <a:r>
                        <a:rPr lang="zh-CN" altLang="en-US" sz="1400" b="0" i="0">
                          <a:solidFill>
                            <a:srgbClr val="000000"/>
                          </a:solidFill>
                          <a:effectLst/>
                          <a:latin typeface="Arial" panose="020B0604020202020204" pitchFamily="34" charset="0"/>
                        </a:rPr>
                        <a:t> </a:t>
                      </a:r>
                      <a:r>
                        <a:rPr lang="en-US" altLang="zh-CN" sz="1400" b="0" i="0">
                          <a:solidFill>
                            <a:srgbClr val="000000"/>
                          </a:solidFill>
                          <a:effectLst/>
                          <a:latin typeface="Arial" panose="020B0604020202020204" pitchFamily="34" charset="0"/>
                        </a:rPr>
                        <a:t>contents</a:t>
                      </a:r>
                      <a:r>
                        <a:rPr lang="zh-CN" altLang="en-US" sz="1400" b="0" i="0">
                          <a:solidFill>
                            <a:srgbClr val="000000"/>
                          </a:solidFill>
                          <a:effectLst/>
                          <a:latin typeface="Arial" panose="020B0604020202020204" pitchFamily="34" charset="0"/>
                        </a:rPr>
                        <a:t> </a:t>
                      </a:r>
                      <a:r>
                        <a:rPr lang="en-US" altLang="zh-CN" sz="1400" b="0" i="0">
                          <a:solidFill>
                            <a:srgbClr val="000000"/>
                          </a:solidFill>
                          <a:effectLst/>
                          <a:latin typeface="Arial" panose="020B0604020202020204" pitchFamily="34" charset="0"/>
                        </a:rPr>
                        <a:t>taught</a:t>
                      </a:r>
                      <a:r>
                        <a:rPr lang="zh-CN" altLang="en-US" sz="1400" b="0" i="0">
                          <a:solidFill>
                            <a:srgbClr val="000000"/>
                          </a:solidFill>
                          <a:effectLst/>
                          <a:latin typeface="Arial" panose="020B0604020202020204" pitchFamily="34" charset="0"/>
                        </a:rPr>
                        <a:t> </a:t>
                      </a:r>
                      <a:r>
                        <a:rPr lang="en-US" altLang="zh-CN" sz="1400" b="0" i="0">
                          <a:solidFill>
                            <a:srgbClr val="000000"/>
                          </a:solidFill>
                          <a:effectLst/>
                          <a:latin typeface="Arial" panose="020B0604020202020204" pitchFamily="34" charset="0"/>
                        </a:rPr>
                        <a:t>in</a:t>
                      </a:r>
                      <a:r>
                        <a:rPr lang="zh-CN" altLang="en-US" sz="1400" b="0" i="0">
                          <a:solidFill>
                            <a:srgbClr val="000000"/>
                          </a:solidFill>
                          <a:effectLst/>
                          <a:latin typeface="Arial" panose="020B0604020202020204" pitchFamily="34" charset="0"/>
                        </a:rPr>
                        <a:t> </a:t>
                      </a:r>
                      <a:r>
                        <a:rPr lang="en-US" altLang="zh-CN" sz="1400" b="0" i="0">
                          <a:solidFill>
                            <a:srgbClr val="000000"/>
                          </a:solidFill>
                          <a:effectLst/>
                          <a:latin typeface="Arial" panose="020B0604020202020204" pitchFamily="34" charset="0"/>
                        </a:rPr>
                        <a:t>previous</a:t>
                      </a:r>
                      <a:r>
                        <a:rPr lang="zh-CN" altLang="en-US" sz="1400" b="0" i="0">
                          <a:solidFill>
                            <a:srgbClr val="000000"/>
                          </a:solidFill>
                          <a:effectLst/>
                          <a:latin typeface="Arial" panose="020B0604020202020204" pitchFamily="34" charset="0"/>
                        </a:rPr>
                        <a:t> </a:t>
                      </a:r>
                      <a:r>
                        <a:rPr lang="en-US" altLang="zh-CN" sz="1400" b="0" i="0">
                          <a:solidFill>
                            <a:srgbClr val="000000"/>
                          </a:solidFill>
                          <a:effectLst/>
                          <a:latin typeface="Arial" panose="020B0604020202020204" pitchFamily="34" charset="0"/>
                        </a:rPr>
                        <a:t>lectures</a:t>
                      </a:r>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tc>
                  <a:txBody>
                    <a:bodyPr/>
                    <a:lstStyle/>
                    <a:p>
                      <a:pPr algn="l" fontAlgn="base"/>
                      <a:endParaRPr lang="en-US" sz="1400" b="0" i="0" dirty="0">
                        <a:solidFill>
                          <a:srgbClr val="000000"/>
                        </a:solidFill>
                        <a:effectLst/>
                      </a:endParaRPr>
                    </a:p>
                  </a:txBody>
                  <a:tcPr marL="65618" marR="65618" marT="32809" marB="32809">
                    <a:lnL w="12859" cap="flat" cmpd="sng" algn="ctr">
                      <a:solidFill>
                        <a:srgbClr val="FFFFFF"/>
                      </a:solidFill>
                      <a:prstDash val="solid"/>
                      <a:round/>
                      <a:headEnd type="none" w="med" len="med"/>
                      <a:tailEnd type="none" w="med" len="med"/>
                    </a:lnL>
                    <a:lnR w="12859" cap="flat" cmpd="sng" algn="ctr">
                      <a:solidFill>
                        <a:srgbClr val="FFFFFF"/>
                      </a:solidFill>
                      <a:prstDash val="solid"/>
                      <a:round/>
                      <a:headEnd type="none" w="med" len="med"/>
                      <a:tailEnd type="none" w="med" len="med"/>
                    </a:lnR>
                    <a:lnT w="12859" cap="flat" cmpd="sng" algn="ctr">
                      <a:solidFill>
                        <a:srgbClr val="FFFFFF"/>
                      </a:solidFill>
                      <a:prstDash val="solid"/>
                      <a:round/>
                      <a:headEnd type="none" w="med" len="med"/>
                      <a:tailEnd type="none" w="med" len="med"/>
                    </a:lnT>
                    <a:lnB w="12859"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301200488"/>
                  </a:ext>
                </a:extLst>
              </a:tr>
            </a:tbl>
          </a:graphicData>
        </a:graphic>
      </p:graphicFrame>
    </p:spTree>
    <p:extLst>
      <p:ext uri="{BB962C8B-B14F-4D97-AF65-F5344CB8AC3E}">
        <p14:creationId xmlns:p14="http://schemas.microsoft.com/office/powerpoint/2010/main" val="17079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Detection: CRC</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10</a:t>
            </a:fld>
            <a:endParaRPr lang="en-US"/>
          </a:p>
        </p:txBody>
      </p:sp>
      <p:sp>
        <p:nvSpPr>
          <p:cNvPr id="4" name="Rectangle 8"/>
          <p:cNvSpPr>
            <a:spLocks noChangeArrowheads="1"/>
          </p:cNvSpPr>
          <p:nvPr/>
        </p:nvSpPr>
        <p:spPr bwMode="auto">
          <a:xfrm>
            <a:off x="304800" y="2971800"/>
            <a:ext cx="2133600" cy="381000"/>
          </a:xfrm>
          <a:prstGeom prst="rect">
            <a:avLst/>
          </a:prstGeom>
          <a:solidFill>
            <a:schemeClr val="accent1">
              <a:alpha val="70195"/>
            </a:schemeClr>
          </a:solidFill>
          <a:ln w="9525">
            <a:solidFill>
              <a:schemeClr val="tx1"/>
            </a:solidFill>
            <a:miter lim="800000"/>
            <a:headEnd/>
            <a:tailEnd/>
          </a:ln>
        </p:spPr>
        <p:txBody>
          <a:bodyPr wrap="none" anchor="ctr"/>
          <a:lstStyle/>
          <a:p>
            <a:endParaRPr lang="en-US"/>
          </a:p>
        </p:txBody>
      </p:sp>
      <p:sp>
        <p:nvSpPr>
          <p:cNvPr id="5" name="Rectangle 4"/>
          <p:cNvSpPr txBox="1">
            <a:spLocks noChangeArrowheads="1"/>
          </p:cNvSpPr>
          <p:nvPr/>
        </p:nvSpPr>
        <p:spPr>
          <a:xfrm>
            <a:off x="457200" y="1219200"/>
            <a:ext cx="8229600" cy="1447800"/>
          </a:xfrm>
          <a:prstGeom prst="rect">
            <a:avLst/>
          </a:prstGeom>
          <a:noFill/>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buFontTx/>
              <a:buNone/>
            </a:pPr>
            <a:r>
              <a:rPr lang="en-US" sz="2400" kern="0">
                <a:solidFill>
                  <a:srgbClr val="FF0000"/>
                </a:solidFill>
              </a:rPr>
              <a:t>Cyclic Redundancy Check </a:t>
            </a:r>
            <a:r>
              <a:rPr lang="en-US" sz="2400" kern="0"/>
              <a:t>(CRC): multiple parity bits are appended to the original message.</a:t>
            </a:r>
            <a:endParaRPr lang="en-US" sz="2000" kern="0"/>
          </a:p>
        </p:txBody>
      </p:sp>
      <p:sp>
        <p:nvSpPr>
          <p:cNvPr id="6" name="Text Box 5"/>
          <p:cNvSpPr txBox="1">
            <a:spLocks noChangeArrowheads="1"/>
          </p:cNvSpPr>
          <p:nvPr/>
        </p:nvSpPr>
        <p:spPr bwMode="auto">
          <a:xfrm>
            <a:off x="228600" y="2955925"/>
            <a:ext cx="2286000" cy="396875"/>
          </a:xfrm>
          <a:prstGeom prst="rect">
            <a:avLst/>
          </a:prstGeom>
          <a:noFill/>
          <a:ln w="9525">
            <a:noFill/>
            <a:miter lim="800000"/>
            <a:headEnd/>
            <a:tailEnd/>
          </a:ln>
        </p:spPr>
        <p:txBody>
          <a:bodyPr>
            <a:spAutoFit/>
          </a:bodyPr>
          <a:lstStyle/>
          <a:p>
            <a:pPr algn="ctr"/>
            <a:r>
              <a:rPr lang="en-US" sz="2000"/>
              <a:t>message (</a:t>
            </a:r>
            <a:r>
              <a:rPr lang="en-US" sz="2000" i="1"/>
              <a:t>M</a:t>
            </a:r>
            <a:r>
              <a:rPr lang="en-US" sz="2000"/>
              <a:t> bits)</a:t>
            </a:r>
          </a:p>
        </p:txBody>
      </p:sp>
      <p:sp>
        <p:nvSpPr>
          <p:cNvPr id="7" name="Rectangle 6"/>
          <p:cNvSpPr>
            <a:spLocks noChangeArrowheads="1"/>
          </p:cNvSpPr>
          <p:nvPr/>
        </p:nvSpPr>
        <p:spPr bwMode="auto">
          <a:xfrm>
            <a:off x="2971800" y="2803525"/>
            <a:ext cx="2057400" cy="838200"/>
          </a:xfrm>
          <a:prstGeom prst="rect">
            <a:avLst/>
          </a:prstGeom>
          <a:solidFill>
            <a:srgbClr val="C0C0C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wrap="none" anchor="ctr">
            <a:flatTx/>
          </a:bodyPr>
          <a:lstStyle/>
          <a:p>
            <a:pPr algn="ctr"/>
            <a:r>
              <a:rPr lang="en-US" sz="2800" b="1"/>
              <a:t>CRC(</a:t>
            </a:r>
            <a:r>
              <a:rPr lang="en-US" sz="2800" b="1" i="1"/>
              <a:t>g</a:t>
            </a:r>
            <a:r>
              <a:rPr lang="en-US" sz="2800" b="1"/>
              <a:t>)</a:t>
            </a:r>
          </a:p>
        </p:txBody>
      </p:sp>
      <p:sp>
        <p:nvSpPr>
          <p:cNvPr id="8" name="Line 9"/>
          <p:cNvSpPr>
            <a:spLocks noChangeShapeType="1"/>
          </p:cNvSpPr>
          <p:nvPr/>
        </p:nvSpPr>
        <p:spPr bwMode="auto">
          <a:xfrm>
            <a:off x="2438400" y="3184525"/>
            <a:ext cx="533400" cy="0"/>
          </a:xfrm>
          <a:prstGeom prst="line">
            <a:avLst/>
          </a:prstGeom>
          <a:noFill/>
          <a:ln w="38100">
            <a:solidFill>
              <a:schemeClr val="tx1"/>
            </a:solidFill>
            <a:round/>
            <a:headEnd/>
            <a:tailEnd type="triangle" w="med" len="med"/>
          </a:ln>
        </p:spPr>
        <p:txBody>
          <a:bodyPr/>
          <a:lstStyle/>
          <a:p>
            <a:endParaRPr lang="en-US"/>
          </a:p>
        </p:txBody>
      </p:sp>
      <p:sp>
        <p:nvSpPr>
          <p:cNvPr id="9" name="Line 10"/>
          <p:cNvSpPr>
            <a:spLocks noChangeShapeType="1"/>
          </p:cNvSpPr>
          <p:nvPr/>
        </p:nvSpPr>
        <p:spPr bwMode="auto">
          <a:xfrm>
            <a:off x="5105400" y="3184525"/>
            <a:ext cx="533400" cy="0"/>
          </a:xfrm>
          <a:prstGeom prst="line">
            <a:avLst/>
          </a:prstGeom>
          <a:noFill/>
          <a:ln w="38100">
            <a:solidFill>
              <a:schemeClr val="tx1"/>
            </a:solidFill>
            <a:round/>
            <a:headEnd/>
            <a:tailEnd type="triangle" w="med" len="med"/>
          </a:ln>
        </p:spPr>
        <p:txBody>
          <a:bodyPr/>
          <a:lstStyle/>
          <a:p>
            <a:endParaRPr lang="en-US"/>
          </a:p>
        </p:txBody>
      </p:sp>
      <p:sp>
        <p:nvSpPr>
          <p:cNvPr id="10" name="Rectangle 11"/>
          <p:cNvSpPr>
            <a:spLocks noChangeArrowheads="1"/>
          </p:cNvSpPr>
          <p:nvPr/>
        </p:nvSpPr>
        <p:spPr bwMode="auto">
          <a:xfrm>
            <a:off x="5638800" y="2955925"/>
            <a:ext cx="2133600" cy="381000"/>
          </a:xfrm>
          <a:prstGeom prst="rect">
            <a:avLst/>
          </a:prstGeom>
          <a:solidFill>
            <a:schemeClr val="accent1">
              <a:alpha val="70195"/>
            </a:schemeClr>
          </a:solidFill>
          <a:ln w="9525">
            <a:solidFill>
              <a:schemeClr val="tx1"/>
            </a:solidFill>
            <a:miter lim="800000"/>
            <a:headEnd/>
            <a:tailEnd/>
          </a:ln>
        </p:spPr>
        <p:txBody>
          <a:bodyPr wrap="none" anchor="ctr"/>
          <a:lstStyle/>
          <a:p>
            <a:endParaRPr lang="en-US"/>
          </a:p>
        </p:txBody>
      </p:sp>
      <p:sp>
        <p:nvSpPr>
          <p:cNvPr id="11" name="Text Box 12"/>
          <p:cNvSpPr txBox="1">
            <a:spLocks noChangeArrowheads="1"/>
          </p:cNvSpPr>
          <p:nvPr/>
        </p:nvSpPr>
        <p:spPr bwMode="auto">
          <a:xfrm>
            <a:off x="5562600" y="2940050"/>
            <a:ext cx="2286000" cy="396875"/>
          </a:xfrm>
          <a:prstGeom prst="rect">
            <a:avLst/>
          </a:prstGeom>
          <a:noFill/>
          <a:ln w="9525">
            <a:noFill/>
            <a:miter lim="800000"/>
            <a:headEnd/>
            <a:tailEnd/>
          </a:ln>
        </p:spPr>
        <p:txBody>
          <a:bodyPr>
            <a:spAutoFit/>
          </a:bodyPr>
          <a:lstStyle/>
          <a:p>
            <a:pPr algn="ctr"/>
            <a:r>
              <a:rPr lang="en-US" sz="2000"/>
              <a:t>message (</a:t>
            </a:r>
            <a:r>
              <a:rPr lang="en-US" sz="2000" i="1"/>
              <a:t>M</a:t>
            </a:r>
            <a:r>
              <a:rPr lang="en-US" sz="2000"/>
              <a:t> bits)</a:t>
            </a:r>
          </a:p>
        </p:txBody>
      </p:sp>
      <p:sp>
        <p:nvSpPr>
          <p:cNvPr id="12" name="Rectangle 13"/>
          <p:cNvSpPr>
            <a:spLocks noChangeArrowheads="1"/>
          </p:cNvSpPr>
          <p:nvPr/>
        </p:nvSpPr>
        <p:spPr bwMode="auto">
          <a:xfrm>
            <a:off x="7772400" y="2955925"/>
            <a:ext cx="685800" cy="381000"/>
          </a:xfrm>
          <a:prstGeom prst="rect">
            <a:avLst/>
          </a:prstGeom>
          <a:solidFill>
            <a:srgbClr val="CC0099"/>
          </a:solidFill>
          <a:ln w="9525">
            <a:solidFill>
              <a:schemeClr val="tx1"/>
            </a:solidFill>
            <a:miter lim="800000"/>
            <a:headEnd/>
            <a:tailEnd/>
          </a:ln>
        </p:spPr>
        <p:txBody>
          <a:bodyPr wrap="none" anchor="ctr"/>
          <a:lstStyle/>
          <a:p>
            <a:endParaRPr lang="en-US"/>
          </a:p>
        </p:txBody>
      </p:sp>
      <p:sp>
        <p:nvSpPr>
          <p:cNvPr id="13" name="Text Box 14"/>
          <p:cNvSpPr txBox="1">
            <a:spLocks noChangeArrowheads="1"/>
          </p:cNvSpPr>
          <p:nvPr/>
        </p:nvSpPr>
        <p:spPr bwMode="auto">
          <a:xfrm>
            <a:off x="7696200" y="2955925"/>
            <a:ext cx="838200" cy="396875"/>
          </a:xfrm>
          <a:prstGeom prst="rect">
            <a:avLst/>
          </a:prstGeom>
          <a:noFill/>
          <a:ln w="9525">
            <a:noFill/>
            <a:miter lim="800000"/>
            <a:headEnd/>
            <a:tailEnd/>
          </a:ln>
        </p:spPr>
        <p:txBody>
          <a:bodyPr>
            <a:spAutoFit/>
          </a:bodyPr>
          <a:lstStyle/>
          <a:p>
            <a:pPr algn="ctr"/>
            <a:r>
              <a:rPr lang="en-US" sz="2000"/>
              <a:t>CRC</a:t>
            </a:r>
          </a:p>
        </p:txBody>
      </p:sp>
      <p:sp>
        <p:nvSpPr>
          <p:cNvPr id="14" name="Rectangle 16"/>
          <p:cNvSpPr>
            <a:spLocks noChangeArrowheads="1"/>
          </p:cNvSpPr>
          <p:nvPr/>
        </p:nvSpPr>
        <p:spPr bwMode="auto">
          <a:xfrm>
            <a:off x="6573838" y="2270125"/>
            <a:ext cx="1274762" cy="396875"/>
          </a:xfrm>
          <a:prstGeom prst="rect">
            <a:avLst/>
          </a:prstGeom>
          <a:noFill/>
          <a:ln w="9525">
            <a:noFill/>
            <a:miter lim="800000"/>
            <a:headEnd/>
            <a:tailEnd/>
          </a:ln>
        </p:spPr>
        <p:txBody>
          <a:bodyPr wrap="none">
            <a:spAutoFit/>
          </a:bodyPr>
          <a:lstStyle/>
          <a:p>
            <a:r>
              <a:rPr lang="en-US" sz="2000" i="1"/>
              <a:t>M</a:t>
            </a:r>
            <a:r>
              <a:rPr lang="en-US" sz="2000"/>
              <a:t> + </a:t>
            </a:r>
            <a:r>
              <a:rPr lang="en-US" sz="2000" i="1"/>
              <a:t>k</a:t>
            </a:r>
            <a:r>
              <a:rPr lang="en-US" sz="2000"/>
              <a:t> bits</a:t>
            </a:r>
          </a:p>
        </p:txBody>
      </p:sp>
      <p:sp>
        <p:nvSpPr>
          <p:cNvPr id="15" name="AutoShape 17"/>
          <p:cNvSpPr>
            <a:spLocks/>
          </p:cNvSpPr>
          <p:nvPr/>
        </p:nvSpPr>
        <p:spPr bwMode="auto">
          <a:xfrm rot="5400000">
            <a:off x="6896100" y="1393825"/>
            <a:ext cx="228600" cy="2743200"/>
          </a:xfrm>
          <a:prstGeom prst="leftBrace">
            <a:avLst>
              <a:gd name="adj1" fmla="val 100000"/>
              <a:gd name="adj2" fmla="val 50000"/>
            </a:avLst>
          </a:prstGeom>
          <a:noFill/>
          <a:ln w="9525">
            <a:solidFill>
              <a:schemeClr val="tx1"/>
            </a:solidFill>
            <a:round/>
            <a:headEnd/>
            <a:tailEnd/>
          </a:ln>
        </p:spPr>
        <p:txBody>
          <a:bodyPr wrap="none" anchor="ctr"/>
          <a:lstStyle/>
          <a:p>
            <a:endParaRPr lang="en-US"/>
          </a:p>
        </p:txBody>
      </p:sp>
      <p:sp>
        <p:nvSpPr>
          <p:cNvPr id="16" name="Rectangle 18"/>
          <p:cNvSpPr>
            <a:spLocks noChangeArrowheads="1"/>
          </p:cNvSpPr>
          <p:nvPr/>
        </p:nvSpPr>
        <p:spPr bwMode="auto">
          <a:xfrm>
            <a:off x="2971800" y="4708525"/>
            <a:ext cx="2057400" cy="838200"/>
          </a:xfrm>
          <a:prstGeom prst="rect">
            <a:avLst/>
          </a:prstGeom>
          <a:solidFill>
            <a:srgbClr val="C0C0C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0C0C0"/>
            </a:extrusionClr>
          </a:sp3d>
        </p:spPr>
        <p:txBody>
          <a:bodyPr wrap="none" anchor="ctr">
            <a:flatTx/>
          </a:bodyPr>
          <a:lstStyle/>
          <a:p>
            <a:pPr algn="ctr"/>
            <a:r>
              <a:rPr lang="en-US" sz="2800" b="1"/>
              <a:t>CRC(</a:t>
            </a:r>
            <a:r>
              <a:rPr lang="en-US" sz="2800" b="1" i="1"/>
              <a:t>g</a:t>
            </a:r>
            <a:r>
              <a:rPr lang="en-US" sz="2800" b="1"/>
              <a:t>)</a:t>
            </a:r>
          </a:p>
        </p:txBody>
      </p:sp>
      <p:sp>
        <p:nvSpPr>
          <p:cNvPr id="17" name="Line 19"/>
          <p:cNvSpPr>
            <a:spLocks noChangeShapeType="1"/>
          </p:cNvSpPr>
          <p:nvPr/>
        </p:nvSpPr>
        <p:spPr bwMode="auto">
          <a:xfrm>
            <a:off x="5105400" y="5089525"/>
            <a:ext cx="533400" cy="0"/>
          </a:xfrm>
          <a:prstGeom prst="line">
            <a:avLst/>
          </a:prstGeom>
          <a:noFill/>
          <a:ln w="38100">
            <a:solidFill>
              <a:schemeClr val="tx1"/>
            </a:solidFill>
            <a:round/>
            <a:headEnd type="triangle" w="med" len="med"/>
            <a:tailEnd/>
          </a:ln>
        </p:spPr>
        <p:txBody>
          <a:bodyPr/>
          <a:lstStyle/>
          <a:p>
            <a:endParaRPr lang="en-US"/>
          </a:p>
        </p:txBody>
      </p:sp>
      <p:sp>
        <p:nvSpPr>
          <p:cNvPr id="18" name="Rectangle 20"/>
          <p:cNvSpPr>
            <a:spLocks noChangeArrowheads="1"/>
          </p:cNvSpPr>
          <p:nvPr/>
        </p:nvSpPr>
        <p:spPr bwMode="auto">
          <a:xfrm>
            <a:off x="5638800" y="4860925"/>
            <a:ext cx="2819400" cy="381000"/>
          </a:xfrm>
          <a:prstGeom prst="rect">
            <a:avLst/>
          </a:prstGeom>
          <a:solidFill>
            <a:srgbClr val="C0C0C0">
              <a:alpha val="70195"/>
            </a:srgbClr>
          </a:solidFill>
          <a:ln w="9525">
            <a:solidFill>
              <a:schemeClr val="tx1"/>
            </a:solidFill>
            <a:miter lim="800000"/>
            <a:headEnd/>
            <a:tailEnd/>
          </a:ln>
        </p:spPr>
        <p:txBody>
          <a:bodyPr wrap="none" anchor="ctr"/>
          <a:lstStyle/>
          <a:p>
            <a:endParaRPr lang="en-US"/>
          </a:p>
        </p:txBody>
      </p:sp>
      <p:sp>
        <p:nvSpPr>
          <p:cNvPr id="19" name="Text Box 21"/>
          <p:cNvSpPr txBox="1">
            <a:spLocks noChangeArrowheads="1"/>
          </p:cNvSpPr>
          <p:nvPr/>
        </p:nvSpPr>
        <p:spPr bwMode="auto">
          <a:xfrm>
            <a:off x="5638800" y="4860925"/>
            <a:ext cx="2819400" cy="396875"/>
          </a:xfrm>
          <a:prstGeom prst="rect">
            <a:avLst/>
          </a:prstGeom>
          <a:noFill/>
          <a:ln w="9525">
            <a:noFill/>
            <a:miter lim="800000"/>
            <a:headEnd/>
            <a:tailEnd/>
          </a:ln>
        </p:spPr>
        <p:txBody>
          <a:bodyPr>
            <a:spAutoFit/>
          </a:bodyPr>
          <a:lstStyle/>
          <a:p>
            <a:pPr algn="ctr"/>
            <a:r>
              <a:rPr lang="en-US" sz="2000"/>
              <a:t>received info (</a:t>
            </a:r>
            <a:r>
              <a:rPr lang="en-US" sz="2000" i="1"/>
              <a:t>M</a:t>
            </a:r>
            <a:r>
              <a:rPr lang="en-US" sz="2000"/>
              <a:t>+</a:t>
            </a:r>
            <a:r>
              <a:rPr lang="en-US" sz="2000" i="1"/>
              <a:t>k</a:t>
            </a:r>
            <a:r>
              <a:rPr lang="en-US" sz="2000"/>
              <a:t> bits)</a:t>
            </a:r>
          </a:p>
        </p:txBody>
      </p:sp>
      <p:sp>
        <p:nvSpPr>
          <p:cNvPr id="20" name="AutoShape 24"/>
          <p:cNvSpPr>
            <a:spLocks noChangeArrowheads="1"/>
          </p:cNvSpPr>
          <p:nvPr/>
        </p:nvSpPr>
        <p:spPr bwMode="auto">
          <a:xfrm>
            <a:off x="6629400" y="3641725"/>
            <a:ext cx="990600" cy="1066800"/>
          </a:xfrm>
          <a:prstGeom prst="downArrow">
            <a:avLst>
              <a:gd name="adj1" fmla="val 50000"/>
              <a:gd name="adj2" fmla="val 53368"/>
            </a:avLst>
          </a:prstGeom>
          <a:solidFill>
            <a:schemeClr val="folHlink"/>
          </a:solidFill>
          <a:ln w="9525">
            <a:solidFill>
              <a:schemeClr val="tx1"/>
            </a:solidFill>
            <a:miter lim="800000"/>
            <a:headEnd/>
            <a:tailEnd/>
          </a:ln>
        </p:spPr>
        <p:txBody>
          <a:bodyPr vert="eaVert" wrap="none" anchor="ctr"/>
          <a:lstStyle/>
          <a:p>
            <a:endParaRPr lang="en-US"/>
          </a:p>
        </p:txBody>
      </p:sp>
      <p:sp>
        <p:nvSpPr>
          <p:cNvPr id="21" name="Text Box 25"/>
          <p:cNvSpPr txBox="1">
            <a:spLocks noChangeArrowheads="1"/>
          </p:cNvSpPr>
          <p:nvPr/>
        </p:nvSpPr>
        <p:spPr bwMode="auto">
          <a:xfrm>
            <a:off x="6927850" y="3870325"/>
            <a:ext cx="387350" cy="366713"/>
          </a:xfrm>
          <a:prstGeom prst="rect">
            <a:avLst/>
          </a:prstGeom>
          <a:noFill/>
          <a:ln w="9525">
            <a:noFill/>
            <a:miter lim="800000"/>
            <a:headEnd/>
            <a:tailEnd/>
          </a:ln>
        </p:spPr>
        <p:txBody>
          <a:bodyPr wrap="none">
            <a:spAutoFit/>
          </a:bodyPr>
          <a:lstStyle/>
          <a:p>
            <a:r>
              <a:rPr lang="en-US" b="1"/>
              <a:t>tx</a:t>
            </a:r>
          </a:p>
        </p:txBody>
      </p:sp>
      <p:sp>
        <p:nvSpPr>
          <p:cNvPr id="22" name="Line 26"/>
          <p:cNvSpPr>
            <a:spLocks noChangeShapeType="1"/>
          </p:cNvSpPr>
          <p:nvPr/>
        </p:nvSpPr>
        <p:spPr bwMode="auto">
          <a:xfrm>
            <a:off x="2438400" y="5089525"/>
            <a:ext cx="533400" cy="0"/>
          </a:xfrm>
          <a:prstGeom prst="line">
            <a:avLst/>
          </a:prstGeom>
          <a:noFill/>
          <a:ln w="38100">
            <a:solidFill>
              <a:schemeClr val="tx1"/>
            </a:solidFill>
            <a:round/>
            <a:headEnd type="triangle" w="med" len="med"/>
            <a:tailEnd/>
          </a:ln>
        </p:spPr>
        <p:txBody>
          <a:bodyPr/>
          <a:lstStyle/>
          <a:p>
            <a:endParaRPr lang="en-US"/>
          </a:p>
        </p:txBody>
      </p:sp>
      <p:sp>
        <p:nvSpPr>
          <p:cNvPr id="23" name="Text Box 27"/>
          <p:cNvSpPr txBox="1">
            <a:spLocks noChangeArrowheads="1"/>
          </p:cNvSpPr>
          <p:nvPr/>
        </p:nvSpPr>
        <p:spPr bwMode="auto">
          <a:xfrm>
            <a:off x="914400" y="4860925"/>
            <a:ext cx="1600200" cy="396875"/>
          </a:xfrm>
          <a:prstGeom prst="rect">
            <a:avLst/>
          </a:prstGeom>
          <a:noFill/>
          <a:ln w="9525">
            <a:noFill/>
            <a:miter lim="800000"/>
            <a:headEnd/>
            <a:tailEnd/>
          </a:ln>
        </p:spPr>
        <p:txBody>
          <a:bodyPr>
            <a:spAutoFit/>
          </a:bodyPr>
          <a:lstStyle/>
          <a:p>
            <a:pPr algn="ctr"/>
            <a:r>
              <a:rPr lang="en-US" sz="2000"/>
              <a:t>Remainder</a:t>
            </a:r>
          </a:p>
        </p:txBody>
      </p:sp>
      <p:sp>
        <p:nvSpPr>
          <p:cNvPr id="24" name="Text Box 28"/>
          <p:cNvSpPr txBox="1">
            <a:spLocks noChangeArrowheads="1"/>
          </p:cNvSpPr>
          <p:nvPr/>
        </p:nvSpPr>
        <p:spPr bwMode="auto">
          <a:xfrm>
            <a:off x="914400" y="5622925"/>
            <a:ext cx="4267200" cy="396875"/>
          </a:xfrm>
          <a:prstGeom prst="rect">
            <a:avLst/>
          </a:prstGeom>
          <a:noFill/>
          <a:ln w="9525">
            <a:noFill/>
            <a:miter lim="800000"/>
            <a:headEnd/>
            <a:tailEnd/>
          </a:ln>
        </p:spPr>
        <p:txBody>
          <a:bodyPr>
            <a:spAutoFit/>
          </a:bodyPr>
          <a:lstStyle/>
          <a:p>
            <a:r>
              <a:rPr lang="en-US" sz="2000"/>
              <a:t>(Remainder = 0 indicates no error)</a:t>
            </a:r>
          </a:p>
        </p:txBody>
      </p:sp>
      <p:sp>
        <p:nvSpPr>
          <p:cNvPr id="25" name="Text Box 29"/>
          <p:cNvSpPr txBox="1">
            <a:spLocks noChangeArrowheads="1"/>
          </p:cNvSpPr>
          <p:nvPr/>
        </p:nvSpPr>
        <p:spPr bwMode="auto">
          <a:xfrm>
            <a:off x="3581400" y="2346325"/>
            <a:ext cx="933450" cy="366713"/>
          </a:xfrm>
          <a:prstGeom prst="rect">
            <a:avLst/>
          </a:prstGeom>
          <a:noFill/>
          <a:ln w="9525">
            <a:noFill/>
            <a:miter lim="800000"/>
            <a:headEnd/>
            <a:tailEnd/>
          </a:ln>
        </p:spPr>
        <p:txBody>
          <a:bodyPr wrap="none">
            <a:spAutoFit/>
          </a:bodyPr>
          <a:lstStyle/>
          <a:p>
            <a:r>
              <a:rPr lang="en-US" b="1">
                <a:solidFill>
                  <a:srgbClr val="CC0099"/>
                </a:solidFill>
              </a:rPr>
              <a:t>sender</a:t>
            </a:r>
          </a:p>
        </p:txBody>
      </p:sp>
      <p:sp>
        <p:nvSpPr>
          <p:cNvPr id="26" name="Text Box 30"/>
          <p:cNvSpPr txBox="1">
            <a:spLocks noChangeArrowheads="1"/>
          </p:cNvSpPr>
          <p:nvPr/>
        </p:nvSpPr>
        <p:spPr bwMode="auto">
          <a:xfrm>
            <a:off x="3505200" y="4265613"/>
            <a:ext cx="1060450" cy="366712"/>
          </a:xfrm>
          <a:prstGeom prst="rect">
            <a:avLst/>
          </a:prstGeom>
          <a:noFill/>
          <a:ln w="9525">
            <a:noFill/>
            <a:miter lim="800000"/>
            <a:headEnd/>
            <a:tailEnd/>
          </a:ln>
        </p:spPr>
        <p:txBody>
          <a:bodyPr wrap="none">
            <a:spAutoFit/>
          </a:bodyPr>
          <a:lstStyle/>
          <a:p>
            <a:r>
              <a:rPr lang="en-US" b="1">
                <a:solidFill>
                  <a:srgbClr val="CC0099"/>
                </a:solidFill>
              </a:rPr>
              <a:t>receiver</a:t>
            </a:r>
          </a:p>
        </p:txBody>
      </p:sp>
      <p:sp>
        <p:nvSpPr>
          <p:cNvPr id="27" name="TextBox 26">
            <a:extLst>
              <a:ext uri="{FF2B5EF4-FFF2-40B4-BE49-F238E27FC236}">
                <a16:creationId xmlns:a16="http://schemas.microsoft.com/office/drawing/2014/main" id="{77E77C74-B8C8-DF72-2800-999C2131C29D}"/>
              </a:ext>
            </a:extLst>
          </p:cNvPr>
          <p:cNvSpPr txBox="1"/>
          <p:nvPr/>
        </p:nvSpPr>
        <p:spPr>
          <a:xfrm>
            <a:off x="26952" y="63966"/>
            <a:ext cx="2451370" cy="369332"/>
          </a:xfrm>
          <a:prstGeom prst="rect">
            <a:avLst/>
          </a:prstGeom>
          <a:noFill/>
        </p:spPr>
        <p:txBody>
          <a:bodyPr wrap="square" rtlCol="0">
            <a:spAutoFit/>
          </a:bodyPr>
          <a:lstStyle/>
          <a:p>
            <a:r>
              <a:rPr lang="en-SG" b="1">
                <a:solidFill>
                  <a:srgbClr val="FF0000"/>
                </a:solidFill>
              </a:rPr>
              <a:t>Not Examinable</a:t>
            </a:r>
          </a:p>
        </p:txBody>
      </p:sp>
    </p:spTree>
    <p:extLst>
      <p:ext uri="{BB962C8B-B14F-4D97-AF65-F5344CB8AC3E}">
        <p14:creationId xmlns:p14="http://schemas.microsoft.com/office/powerpoint/2010/main" val="43353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Error Correction Technique: Automatic Repeat Request (ARQ)</a:t>
            </a:r>
          </a:p>
        </p:txBody>
      </p:sp>
      <p:sp>
        <p:nvSpPr>
          <p:cNvPr id="3" name="Slide Number Placeholder 2"/>
          <p:cNvSpPr>
            <a:spLocks noGrp="1"/>
          </p:cNvSpPr>
          <p:nvPr>
            <p:ph type="sldNum" sz="quarter" idx="12"/>
          </p:nvPr>
        </p:nvSpPr>
        <p:spPr/>
        <p:txBody>
          <a:bodyPr/>
          <a:lstStyle/>
          <a:p>
            <a:pPr>
              <a:defRPr/>
            </a:pPr>
            <a:fld id="{B485E754-B31F-4A71-867E-0FE19050EFE0}" type="slidenum">
              <a:rPr lang="en-US" smtClean="0"/>
              <a:pPr>
                <a:defRPr/>
              </a:pPr>
              <a:t>11</a:t>
            </a:fld>
            <a:endParaRPr lang="en-US"/>
          </a:p>
        </p:txBody>
      </p:sp>
      <p:sp>
        <p:nvSpPr>
          <p:cNvPr id="4" name="TextBox 3">
            <a:extLst>
              <a:ext uri="{FF2B5EF4-FFF2-40B4-BE49-F238E27FC236}">
                <a16:creationId xmlns:a16="http://schemas.microsoft.com/office/drawing/2014/main" id="{7AAE0CB6-95DE-1447-973B-DE79D1FCF0BA}"/>
              </a:ext>
            </a:extLst>
          </p:cNvPr>
          <p:cNvSpPr txBox="1"/>
          <p:nvPr/>
        </p:nvSpPr>
        <p:spPr>
          <a:xfrm>
            <a:off x="12700" y="25401"/>
            <a:ext cx="8906448" cy="830997"/>
          </a:xfrm>
          <a:prstGeom prst="rect">
            <a:avLst/>
          </a:prstGeom>
          <a:noFill/>
        </p:spPr>
        <p:txBody>
          <a:bodyPr wrap="square" rtlCol="0">
            <a:spAutoFit/>
          </a:bodyPr>
          <a:lstStyle/>
          <a:p>
            <a:r>
              <a:rPr lang="en-SG" sz="2400" b="1">
                <a:solidFill>
                  <a:srgbClr val="FF0000"/>
                </a:solidFill>
              </a:rPr>
              <a:t>All slides about Automatic Repeat Request (ARQ) are examinable.</a:t>
            </a:r>
          </a:p>
        </p:txBody>
      </p:sp>
    </p:spTree>
    <p:extLst>
      <p:ext uri="{BB962C8B-B14F-4D97-AF65-F5344CB8AC3E}">
        <p14:creationId xmlns:p14="http://schemas.microsoft.com/office/powerpoint/2010/main" val="326369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Correction Techniques</a:t>
            </a:r>
          </a:p>
        </p:txBody>
      </p:sp>
      <p:sp>
        <p:nvSpPr>
          <p:cNvPr id="3" name="Content Placeholder 2"/>
          <p:cNvSpPr>
            <a:spLocks noGrp="1"/>
          </p:cNvSpPr>
          <p:nvPr>
            <p:ph idx="1"/>
          </p:nvPr>
        </p:nvSpPr>
        <p:spPr/>
        <p:txBody>
          <a:bodyPr/>
          <a:lstStyle/>
          <a:p>
            <a:pPr eaLnBrk="1" hangingPunct="1"/>
            <a:r>
              <a:rPr lang="en-US"/>
              <a:t>Forward Error Correction (FEC)</a:t>
            </a:r>
          </a:p>
          <a:p>
            <a:pPr lvl="1" eaLnBrk="1" hangingPunct="1"/>
            <a:r>
              <a:rPr lang="en-US"/>
              <a:t>Send more redundant bits in the message</a:t>
            </a:r>
          </a:p>
          <a:p>
            <a:pPr lvl="1" eaLnBrk="1" hangingPunct="1"/>
            <a:r>
              <a:rPr lang="en-US"/>
              <a:t>Example: Hamming code, Reed-Solomon code</a:t>
            </a:r>
          </a:p>
          <a:p>
            <a:pPr eaLnBrk="1" hangingPunct="1"/>
            <a:r>
              <a:rPr lang="en-US"/>
              <a:t>Automatic Repeat Request (ARQ)</a:t>
            </a:r>
          </a:p>
          <a:p>
            <a:pPr lvl="1" eaLnBrk="1" hangingPunct="1"/>
            <a:r>
              <a:rPr lang="en-US" b="1" u="sng"/>
              <a:t>Retransmission after timeout</a:t>
            </a:r>
            <a:r>
              <a:rPr lang="en-US"/>
              <a:t>: The source retransmits a frame when an expected ACK fails to return within a predetermined time duration</a:t>
            </a:r>
          </a:p>
          <a:p>
            <a:pPr lvl="1" eaLnBrk="1" hangingPunct="1"/>
            <a:r>
              <a:rPr lang="en-US" b="1" u="sng"/>
              <a:t>Retransmission when requested</a:t>
            </a:r>
            <a:r>
              <a:rPr lang="en-US"/>
              <a:t>: The destination replies a negative ACK to inform the source about an error. The source then retransmits the corrupted frames accordingly.</a:t>
            </a:r>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12</a:t>
            </a:fld>
            <a:endParaRPr lang="en-US"/>
          </a:p>
        </p:txBody>
      </p:sp>
    </p:spTree>
    <p:extLst>
      <p:ext uri="{BB962C8B-B14F-4D97-AF65-F5344CB8AC3E}">
        <p14:creationId xmlns:p14="http://schemas.microsoft.com/office/powerpoint/2010/main" val="185179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ARQ Variants</a:t>
            </a:r>
          </a:p>
        </p:txBody>
      </p:sp>
      <p:sp>
        <p:nvSpPr>
          <p:cNvPr id="3" name="Content Placeholder 2"/>
          <p:cNvSpPr>
            <a:spLocks noGrp="1"/>
          </p:cNvSpPr>
          <p:nvPr>
            <p:ph idx="1"/>
          </p:nvPr>
        </p:nvSpPr>
        <p:spPr/>
        <p:txBody>
          <a:bodyPr/>
          <a:lstStyle/>
          <a:p>
            <a:pPr algn="just" eaLnBrk="1" hangingPunct="1"/>
            <a:r>
              <a:rPr lang="en-US"/>
              <a:t>Commonly implemented ARQ mechanisms:</a:t>
            </a:r>
          </a:p>
          <a:p>
            <a:pPr lvl="1" algn="just" eaLnBrk="1" hangingPunct="1"/>
            <a:r>
              <a:rPr lang="en-US" b="1">
                <a:solidFill>
                  <a:srgbClr val="CC0000"/>
                </a:solidFill>
              </a:rPr>
              <a:t>Stop-and-Wait ARQ</a:t>
            </a:r>
          </a:p>
          <a:p>
            <a:pPr lvl="1" algn="just" eaLnBrk="1" hangingPunct="1"/>
            <a:r>
              <a:rPr lang="en-US" b="1">
                <a:solidFill>
                  <a:srgbClr val="CC0000"/>
                </a:solidFill>
              </a:rPr>
              <a:t>Sliding Window - Go-back-N ARQ:</a:t>
            </a:r>
            <a:endParaRPr lang="en-US" b="1"/>
          </a:p>
          <a:p>
            <a:pPr marL="1030288" lvl="2" indent="0" algn="just" eaLnBrk="1" hangingPunct="1">
              <a:buFontTx/>
              <a:buNone/>
            </a:pPr>
            <a:r>
              <a:rPr lang="en-US" b="1"/>
              <a:t>Frames are accepted strictly in the sequence.</a:t>
            </a:r>
            <a:endParaRPr lang="en-US" b="1">
              <a:solidFill>
                <a:srgbClr val="FF0066"/>
              </a:solidFill>
            </a:endParaRPr>
          </a:p>
          <a:p>
            <a:pPr lvl="1" algn="just" eaLnBrk="1" hangingPunct="1"/>
            <a:r>
              <a:rPr lang="en-US" b="1">
                <a:solidFill>
                  <a:srgbClr val="CC0000"/>
                </a:solidFill>
              </a:rPr>
              <a:t>Sliding Window - Selective-</a:t>
            </a:r>
            <a:r>
              <a:rPr lang="en-US" altLang="zh-CN" b="1">
                <a:solidFill>
                  <a:srgbClr val="CC0000"/>
                </a:solidFill>
              </a:rPr>
              <a:t>R</a:t>
            </a:r>
            <a:r>
              <a:rPr lang="en-US" b="1">
                <a:solidFill>
                  <a:srgbClr val="CC0000"/>
                </a:solidFill>
              </a:rPr>
              <a:t>eject ARQ:</a:t>
            </a:r>
            <a:endParaRPr lang="en-US" b="1"/>
          </a:p>
          <a:p>
            <a:pPr marL="1030288" lvl="2" indent="0" algn="just" eaLnBrk="1" hangingPunct="1">
              <a:buFontTx/>
              <a:buNone/>
            </a:pPr>
            <a:r>
              <a:rPr lang="en-US" b="1"/>
              <a:t>Sometimes called “Selective Repeat ARQ”. Frames which arrive out of sequence (but are within the open window at the receiver) are accepted.</a:t>
            </a:r>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13</a:t>
            </a:fld>
            <a:endParaRPr lang="en-US"/>
          </a:p>
        </p:txBody>
      </p:sp>
      <p:grpSp>
        <p:nvGrpSpPr>
          <p:cNvPr id="5" name="Group 17"/>
          <p:cNvGrpSpPr>
            <a:grpSpLocks/>
          </p:cNvGrpSpPr>
          <p:nvPr/>
        </p:nvGrpSpPr>
        <p:grpSpPr bwMode="auto">
          <a:xfrm>
            <a:off x="533400" y="4572000"/>
            <a:ext cx="8105775" cy="1524000"/>
            <a:chOff x="333" y="3223"/>
            <a:chExt cx="5106" cy="960"/>
          </a:xfrm>
        </p:grpSpPr>
        <p:sp>
          <p:nvSpPr>
            <p:cNvPr id="6" name="Rectangle 5"/>
            <p:cNvSpPr>
              <a:spLocks noChangeArrowheads="1"/>
            </p:cNvSpPr>
            <p:nvPr/>
          </p:nvSpPr>
          <p:spPr bwMode="auto">
            <a:xfrm>
              <a:off x="333" y="3527"/>
              <a:ext cx="1287" cy="288"/>
            </a:xfrm>
            <a:prstGeom prst="rect">
              <a:avLst/>
            </a:prstGeom>
            <a:noFill/>
            <a:ln w="9525">
              <a:noFill/>
              <a:miter lim="800000"/>
              <a:headEnd/>
              <a:tailEnd/>
            </a:ln>
          </p:spPr>
          <p:txBody>
            <a:bodyPr wrap="none">
              <a:spAutoFit/>
            </a:bodyPr>
            <a:lstStyle/>
            <a:p>
              <a:r>
                <a:rPr lang="en-US" sz="2400" b="1"/>
                <a:t>Flow Control</a:t>
              </a:r>
            </a:p>
          </p:txBody>
        </p:sp>
        <p:grpSp>
          <p:nvGrpSpPr>
            <p:cNvPr id="7" name="Group 14"/>
            <p:cNvGrpSpPr>
              <a:grpSpLocks/>
            </p:cNvGrpSpPr>
            <p:nvPr/>
          </p:nvGrpSpPr>
          <p:grpSpPr bwMode="auto">
            <a:xfrm>
              <a:off x="1620" y="3495"/>
              <a:ext cx="384" cy="384"/>
              <a:chOff x="1488" y="3360"/>
              <a:chExt cx="384" cy="480"/>
            </a:xfrm>
          </p:grpSpPr>
          <p:sp>
            <p:nvSpPr>
              <p:cNvPr id="13" name="Line 6"/>
              <p:cNvSpPr>
                <a:spLocks noChangeShapeType="1"/>
              </p:cNvSpPr>
              <p:nvPr/>
            </p:nvSpPr>
            <p:spPr bwMode="auto">
              <a:xfrm flipV="1">
                <a:off x="1488" y="3360"/>
                <a:ext cx="384" cy="240"/>
              </a:xfrm>
              <a:prstGeom prst="line">
                <a:avLst/>
              </a:prstGeom>
              <a:noFill/>
              <a:ln w="28575">
                <a:solidFill>
                  <a:schemeClr val="tx1"/>
                </a:solidFill>
                <a:round/>
                <a:headEnd/>
                <a:tailEnd/>
              </a:ln>
            </p:spPr>
            <p:txBody>
              <a:bodyPr/>
              <a:lstStyle/>
              <a:p>
                <a:endParaRPr lang="en-US"/>
              </a:p>
            </p:txBody>
          </p:sp>
          <p:sp>
            <p:nvSpPr>
              <p:cNvPr id="14" name="Line 7"/>
              <p:cNvSpPr>
                <a:spLocks noChangeShapeType="1"/>
              </p:cNvSpPr>
              <p:nvPr/>
            </p:nvSpPr>
            <p:spPr bwMode="auto">
              <a:xfrm>
                <a:off x="1488" y="3600"/>
                <a:ext cx="384" cy="240"/>
              </a:xfrm>
              <a:prstGeom prst="line">
                <a:avLst/>
              </a:prstGeom>
              <a:noFill/>
              <a:ln w="28575">
                <a:solidFill>
                  <a:schemeClr val="tx1"/>
                </a:solidFill>
                <a:round/>
                <a:headEnd/>
                <a:tailEnd/>
              </a:ln>
            </p:spPr>
            <p:txBody>
              <a:bodyPr/>
              <a:lstStyle/>
              <a:p>
                <a:endParaRPr lang="en-US"/>
              </a:p>
            </p:txBody>
          </p:sp>
        </p:grpSp>
        <p:sp>
          <p:nvSpPr>
            <p:cNvPr id="8" name="Rectangle 9"/>
            <p:cNvSpPr>
              <a:spLocks noChangeArrowheads="1"/>
            </p:cNvSpPr>
            <p:nvPr/>
          </p:nvSpPr>
          <p:spPr bwMode="auto">
            <a:xfrm>
              <a:off x="1980" y="3351"/>
              <a:ext cx="1554" cy="640"/>
            </a:xfrm>
            <a:prstGeom prst="rect">
              <a:avLst/>
            </a:prstGeom>
            <a:noFill/>
            <a:ln w="9525">
              <a:noFill/>
              <a:miter lim="800000"/>
              <a:headEnd/>
              <a:tailEnd/>
            </a:ln>
          </p:spPr>
          <p:txBody>
            <a:bodyPr wrap="none">
              <a:spAutoFit/>
            </a:bodyPr>
            <a:lstStyle/>
            <a:p>
              <a:pPr>
                <a:spcAft>
                  <a:spcPct val="50000"/>
                </a:spcAft>
              </a:pPr>
              <a:r>
                <a:rPr lang="en-US" sz="2400" b="1"/>
                <a:t>Stop-and-Wait</a:t>
              </a:r>
            </a:p>
            <a:p>
              <a:pPr>
                <a:spcAft>
                  <a:spcPct val="50000"/>
                </a:spcAft>
              </a:pPr>
              <a:r>
                <a:rPr lang="en-US" sz="2400" b="1"/>
                <a:t>Sliding Window</a:t>
              </a:r>
            </a:p>
          </p:txBody>
        </p:sp>
        <p:grpSp>
          <p:nvGrpSpPr>
            <p:cNvPr id="9" name="Group 13"/>
            <p:cNvGrpSpPr>
              <a:grpSpLocks/>
            </p:cNvGrpSpPr>
            <p:nvPr/>
          </p:nvGrpSpPr>
          <p:grpSpPr bwMode="auto">
            <a:xfrm>
              <a:off x="3342" y="3367"/>
              <a:ext cx="534" cy="702"/>
              <a:chOff x="3258" y="3202"/>
              <a:chExt cx="534" cy="878"/>
            </a:xfrm>
          </p:grpSpPr>
          <p:sp>
            <p:nvSpPr>
              <p:cNvPr id="11" name="Line 11"/>
              <p:cNvSpPr>
                <a:spLocks noChangeShapeType="1"/>
              </p:cNvSpPr>
              <p:nvPr/>
            </p:nvSpPr>
            <p:spPr bwMode="auto">
              <a:xfrm flipV="1">
                <a:off x="3408" y="3600"/>
                <a:ext cx="384" cy="240"/>
              </a:xfrm>
              <a:prstGeom prst="line">
                <a:avLst/>
              </a:prstGeom>
              <a:noFill/>
              <a:ln w="28575">
                <a:solidFill>
                  <a:schemeClr val="tx1"/>
                </a:solidFill>
                <a:round/>
                <a:headEnd/>
                <a:tailEnd/>
              </a:ln>
            </p:spPr>
            <p:txBody>
              <a:bodyPr/>
              <a:lstStyle/>
              <a:p>
                <a:endParaRPr lang="en-US"/>
              </a:p>
            </p:txBody>
          </p:sp>
          <p:sp>
            <p:nvSpPr>
              <p:cNvPr id="12" name="Line 12"/>
              <p:cNvSpPr>
                <a:spLocks noChangeShapeType="1"/>
              </p:cNvSpPr>
              <p:nvPr/>
            </p:nvSpPr>
            <p:spPr bwMode="auto">
              <a:xfrm>
                <a:off x="3408" y="3840"/>
                <a:ext cx="384" cy="240"/>
              </a:xfrm>
              <a:prstGeom prst="line">
                <a:avLst/>
              </a:prstGeom>
              <a:noFill/>
              <a:ln w="28575">
                <a:solidFill>
                  <a:schemeClr val="tx1"/>
                </a:solidFill>
                <a:round/>
                <a:headEnd/>
                <a:tailEnd/>
              </a:ln>
            </p:spPr>
            <p:txBody>
              <a:bodyPr/>
              <a:lstStyle/>
              <a:p>
                <a:endParaRPr lang="en-US"/>
              </a:p>
            </p:txBody>
          </p:sp>
          <p:sp>
            <p:nvSpPr>
              <p:cNvPr id="16" name="Line 11"/>
              <p:cNvSpPr>
                <a:spLocks noChangeShapeType="1"/>
              </p:cNvSpPr>
              <p:nvPr/>
            </p:nvSpPr>
            <p:spPr bwMode="auto">
              <a:xfrm flipV="1">
                <a:off x="3258" y="3202"/>
                <a:ext cx="534" cy="188"/>
              </a:xfrm>
              <a:prstGeom prst="line">
                <a:avLst/>
              </a:prstGeom>
              <a:noFill/>
              <a:ln w="28575">
                <a:solidFill>
                  <a:schemeClr val="tx1"/>
                </a:solidFill>
                <a:round/>
                <a:headEnd/>
                <a:tailEnd/>
              </a:ln>
            </p:spPr>
            <p:txBody>
              <a:bodyPr/>
              <a:lstStyle/>
              <a:p>
                <a:endParaRPr lang="en-US"/>
              </a:p>
            </p:txBody>
          </p:sp>
        </p:grpSp>
        <p:sp>
          <p:nvSpPr>
            <p:cNvPr id="10" name="Rectangle 15"/>
            <p:cNvSpPr>
              <a:spLocks noChangeArrowheads="1"/>
            </p:cNvSpPr>
            <p:nvPr/>
          </p:nvSpPr>
          <p:spPr bwMode="auto">
            <a:xfrm>
              <a:off x="3845" y="3543"/>
              <a:ext cx="1594" cy="640"/>
            </a:xfrm>
            <a:prstGeom prst="rect">
              <a:avLst/>
            </a:prstGeom>
            <a:noFill/>
            <a:ln w="9525">
              <a:noFill/>
              <a:miter lim="800000"/>
              <a:headEnd/>
              <a:tailEnd/>
            </a:ln>
          </p:spPr>
          <p:txBody>
            <a:bodyPr wrap="none">
              <a:spAutoFit/>
            </a:bodyPr>
            <a:lstStyle/>
            <a:p>
              <a:pPr>
                <a:spcAft>
                  <a:spcPct val="50000"/>
                </a:spcAft>
              </a:pPr>
              <a:r>
                <a:rPr lang="en-US" sz="2400" b="1"/>
                <a:t>Go-back-N</a:t>
              </a:r>
            </a:p>
            <a:p>
              <a:pPr>
                <a:spcAft>
                  <a:spcPct val="50000"/>
                </a:spcAft>
              </a:pPr>
              <a:r>
                <a:rPr lang="en-US" sz="2400" b="1"/>
                <a:t>Selective Reject</a:t>
              </a:r>
            </a:p>
          </p:txBody>
        </p:sp>
        <p:sp>
          <p:nvSpPr>
            <p:cNvPr id="15" name="Rectangle 9"/>
            <p:cNvSpPr>
              <a:spLocks noChangeArrowheads="1"/>
            </p:cNvSpPr>
            <p:nvPr/>
          </p:nvSpPr>
          <p:spPr bwMode="auto">
            <a:xfrm>
              <a:off x="3837" y="3223"/>
              <a:ext cx="1422" cy="291"/>
            </a:xfrm>
            <a:prstGeom prst="rect">
              <a:avLst/>
            </a:prstGeom>
            <a:noFill/>
            <a:ln w="9525">
              <a:noFill/>
              <a:miter lim="800000"/>
              <a:headEnd/>
              <a:tailEnd/>
            </a:ln>
          </p:spPr>
          <p:txBody>
            <a:bodyPr wrap="none">
              <a:spAutoFit/>
            </a:bodyPr>
            <a:lstStyle/>
            <a:p>
              <a:pPr>
                <a:spcAft>
                  <a:spcPct val="50000"/>
                </a:spcAft>
              </a:pPr>
              <a:r>
                <a:rPr lang="en-US" sz="2400" b="1"/>
                <a:t>Stop-and-Wait</a:t>
              </a:r>
            </a:p>
          </p:txBody>
        </p:sp>
      </p:grpSp>
      <p:sp>
        <p:nvSpPr>
          <p:cNvPr id="17" name="TextBox 16">
            <a:extLst>
              <a:ext uri="{FF2B5EF4-FFF2-40B4-BE49-F238E27FC236}">
                <a16:creationId xmlns:a16="http://schemas.microsoft.com/office/drawing/2014/main" id="{1C5244EB-C8A8-864B-8477-BFFF77DEEBD7}"/>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572842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Stop-and-Wait ARQ: Illustration</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14</a:t>
            </a:fld>
            <a:endParaRPr lang="en-US"/>
          </a:p>
        </p:txBody>
      </p:sp>
      <p:sp>
        <p:nvSpPr>
          <p:cNvPr id="4" name="Text Box 124"/>
          <p:cNvSpPr txBox="1">
            <a:spLocks noChangeArrowheads="1"/>
          </p:cNvSpPr>
          <p:nvPr/>
        </p:nvSpPr>
        <p:spPr bwMode="auto">
          <a:xfrm>
            <a:off x="5651500" y="4205288"/>
            <a:ext cx="3244850" cy="366712"/>
          </a:xfrm>
          <a:prstGeom prst="rect">
            <a:avLst/>
          </a:prstGeom>
          <a:noFill/>
          <a:ln w="9525">
            <a:noFill/>
            <a:miter lim="800000"/>
            <a:headEnd/>
            <a:tailEnd/>
          </a:ln>
        </p:spPr>
        <p:txBody>
          <a:bodyPr wrap="none">
            <a:spAutoFit/>
          </a:bodyPr>
          <a:lstStyle/>
          <a:p>
            <a:r>
              <a:rPr lang="en-US" b="1">
                <a:solidFill>
                  <a:srgbClr val="CC0000"/>
                </a:solidFill>
              </a:rPr>
              <a:t>(duplicate frame, to discard)</a:t>
            </a:r>
          </a:p>
        </p:txBody>
      </p:sp>
      <p:grpSp>
        <p:nvGrpSpPr>
          <p:cNvPr id="5" name="Group 127"/>
          <p:cNvGrpSpPr>
            <a:grpSpLocks/>
          </p:cNvGrpSpPr>
          <p:nvPr/>
        </p:nvGrpSpPr>
        <p:grpSpPr bwMode="auto">
          <a:xfrm>
            <a:off x="685800" y="1360488"/>
            <a:ext cx="5070475" cy="5189537"/>
            <a:chOff x="520" y="857"/>
            <a:chExt cx="3194" cy="3269"/>
          </a:xfrm>
        </p:grpSpPr>
        <p:sp>
          <p:nvSpPr>
            <p:cNvPr id="6" name="Rectangle 73"/>
            <p:cNvSpPr>
              <a:spLocks noChangeArrowheads="1"/>
            </p:cNvSpPr>
            <p:nvPr/>
          </p:nvSpPr>
          <p:spPr bwMode="auto">
            <a:xfrm>
              <a:off x="768" y="1384"/>
              <a:ext cx="512" cy="173"/>
            </a:xfrm>
            <a:prstGeom prst="rect">
              <a:avLst/>
            </a:prstGeom>
            <a:noFill/>
            <a:ln w="9525">
              <a:noFill/>
              <a:miter lim="800000"/>
              <a:headEnd/>
              <a:tailEnd/>
            </a:ln>
          </p:spPr>
          <p:txBody>
            <a:bodyPr wrap="none" lIns="0" tIns="0" rIns="0" bIns="0">
              <a:spAutoFit/>
            </a:bodyPr>
            <a:lstStyle/>
            <a:p>
              <a:r>
                <a:rPr lang="en-US">
                  <a:solidFill>
                    <a:srgbClr val="000000"/>
                  </a:solidFill>
                </a:rPr>
                <a:t>timeout </a:t>
              </a:r>
              <a:endParaRPr lang="en-US"/>
            </a:p>
          </p:txBody>
        </p:sp>
        <p:sp>
          <p:nvSpPr>
            <p:cNvPr id="7" name="Rectangle 74"/>
            <p:cNvSpPr>
              <a:spLocks noChangeArrowheads="1"/>
            </p:cNvSpPr>
            <p:nvPr/>
          </p:nvSpPr>
          <p:spPr bwMode="auto">
            <a:xfrm>
              <a:off x="537" y="1548"/>
              <a:ext cx="936" cy="173"/>
            </a:xfrm>
            <a:prstGeom prst="rect">
              <a:avLst/>
            </a:prstGeom>
            <a:noFill/>
            <a:ln w="9525">
              <a:noFill/>
              <a:miter lim="800000"/>
              <a:headEnd/>
              <a:tailEnd/>
            </a:ln>
          </p:spPr>
          <p:txBody>
            <a:bodyPr wrap="none" lIns="0" tIns="0" rIns="0" bIns="0">
              <a:spAutoFit/>
            </a:bodyPr>
            <a:lstStyle/>
            <a:p>
              <a:r>
                <a:rPr lang="en-US">
                  <a:solidFill>
                    <a:srgbClr val="000000"/>
                  </a:solidFill>
                </a:rPr>
                <a:t>retransmission</a:t>
              </a:r>
              <a:endParaRPr lang="en-US"/>
            </a:p>
          </p:txBody>
        </p:sp>
        <p:sp>
          <p:nvSpPr>
            <p:cNvPr id="8" name="Rectangle 75"/>
            <p:cNvSpPr>
              <a:spLocks noChangeArrowheads="1"/>
            </p:cNvSpPr>
            <p:nvPr/>
          </p:nvSpPr>
          <p:spPr bwMode="auto">
            <a:xfrm>
              <a:off x="1468" y="1548"/>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9" name="Freeform 76"/>
            <p:cNvSpPr>
              <a:spLocks noEditPoints="1"/>
            </p:cNvSpPr>
            <p:nvPr/>
          </p:nvSpPr>
          <p:spPr bwMode="auto">
            <a:xfrm>
              <a:off x="1907" y="1318"/>
              <a:ext cx="679" cy="112"/>
            </a:xfrm>
            <a:custGeom>
              <a:avLst/>
              <a:gdLst>
                <a:gd name="T0" fmla="*/ 8 w 679"/>
                <a:gd name="T1" fmla="*/ 0 h 112"/>
                <a:gd name="T2" fmla="*/ 617 w 679"/>
                <a:gd name="T3" fmla="*/ 81 h 112"/>
                <a:gd name="T4" fmla="*/ 618 w 679"/>
                <a:gd name="T5" fmla="*/ 82 h 112"/>
                <a:gd name="T6" fmla="*/ 620 w 679"/>
                <a:gd name="T7" fmla="*/ 84 h 112"/>
                <a:gd name="T8" fmla="*/ 621 w 679"/>
                <a:gd name="T9" fmla="*/ 85 h 112"/>
                <a:gd name="T10" fmla="*/ 621 w 679"/>
                <a:gd name="T11" fmla="*/ 89 h 112"/>
                <a:gd name="T12" fmla="*/ 621 w 679"/>
                <a:gd name="T13" fmla="*/ 92 h 112"/>
                <a:gd name="T14" fmla="*/ 620 w 679"/>
                <a:gd name="T15" fmla="*/ 93 h 112"/>
                <a:gd name="T16" fmla="*/ 617 w 679"/>
                <a:gd name="T17" fmla="*/ 95 h 112"/>
                <a:gd name="T18" fmla="*/ 614 w 679"/>
                <a:gd name="T19" fmla="*/ 95 h 112"/>
                <a:gd name="T20" fmla="*/ 6 w 679"/>
                <a:gd name="T21" fmla="*/ 12 h 112"/>
                <a:gd name="T22" fmla="*/ 3 w 679"/>
                <a:gd name="T23" fmla="*/ 10 h 112"/>
                <a:gd name="T24" fmla="*/ 2 w 679"/>
                <a:gd name="T25" fmla="*/ 9 h 112"/>
                <a:gd name="T26" fmla="*/ 0 w 679"/>
                <a:gd name="T27" fmla="*/ 7 h 112"/>
                <a:gd name="T28" fmla="*/ 0 w 679"/>
                <a:gd name="T29" fmla="*/ 4 h 112"/>
                <a:gd name="T30" fmla="*/ 2 w 679"/>
                <a:gd name="T31" fmla="*/ 3 h 112"/>
                <a:gd name="T32" fmla="*/ 3 w 679"/>
                <a:gd name="T33" fmla="*/ 0 h 112"/>
                <a:gd name="T34" fmla="*/ 5 w 679"/>
                <a:gd name="T35" fmla="*/ 0 h 112"/>
                <a:gd name="T36" fmla="*/ 8 w 679"/>
                <a:gd name="T37" fmla="*/ 0 h 112"/>
                <a:gd name="T38" fmla="*/ 8 w 679"/>
                <a:gd name="T39" fmla="*/ 0 h 112"/>
                <a:gd name="T40" fmla="*/ 606 w 679"/>
                <a:gd name="T41" fmla="*/ 60 h 112"/>
                <a:gd name="T42" fmla="*/ 679 w 679"/>
                <a:gd name="T43" fmla="*/ 96 h 112"/>
                <a:gd name="T44" fmla="*/ 600 w 679"/>
                <a:gd name="T45" fmla="*/ 112 h 112"/>
                <a:gd name="T46" fmla="*/ 606 w 679"/>
                <a:gd name="T47" fmla="*/ 60 h 1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9"/>
                <a:gd name="T73" fmla="*/ 0 h 112"/>
                <a:gd name="T74" fmla="*/ 679 w 679"/>
                <a:gd name="T75" fmla="*/ 112 h 1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9" h="112">
                  <a:moveTo>
                    <a:pt x="8" y="0"/>
                  </a:moveTo>
                  <a:lnTo>
                    <a:pt x="617" y="81"/>
                  </a:lnTo>
                  <a:lnTo>
                    <a:pt x="618" y="82"/>
                  </a:lnTo>
                  <a:lnTo>
                    <a:pt x="620" y="84"/>
                  </a:lnTo>
                  <a:lnTo>
                    <a:pt x="621" y="85"/>
                  </a:lnTo>
                  <a:lnTo>
                    <a:pt x="621" y="89"/>
                  </a:lnTo>
                  <a:lnTo>
                    <a:pt x="621" y="92"/>
                  </a:lnTo>
                  <a:lnTo>
                    <a:pt x="620" y="93"/>
                  </a:lnTo>
                  <a:lnTo>
                    <a:pt x="617" y="95"/>
                  </a:lnTo>
                  <a:lnTo>
                    <a:pt x="614" y="95"/>
                  </a:lnTo>
                  <a:lnTo>
                    <a:pt x="6" y="12"/>
                  </a:lnTo>
                  <a:lnTo>
                    <a:pt x="3" y="10"/>
                  </a:lnTo>
                  <a:lnTo>
                    <a:pt x="2" y="9"/>
                  </a:lnTo>
                  <a:lnTo>
                    <a:pt x="0" y="7"/>
                  </a:lnTo>
                  <a:lnTo>
                    <a:pt x="0" y="4"/>
                  </a:lnTo>
                  <a:lnTo>
                    <a:pt x="2" y="3"/>
                  </a:lnTo>
                  <a:lnTo>
                    <a:pt x="3" y="0"/>
                  </a:lnTo>
                  <a:lnTo>
                    <a:pt x="5" y="0"/>
                  </a:lnTo>
                  <a:lnTo>
                    <a:pt x="8" y="0"/>
                  </a:lnTo>
                  <a:close/>
                  <a:moveTo>
                    <a:pt x="606" y="60"/>
                  </a:moveTo>
                  <a:lnTo>
                    <a:pt x="679" y="96"/>
                  </a:lnTo>
                  <a:lnTo>
                    <a:pt x="600" y="112"/>
                  </a:lnTo>
                  <a:lnTo>
                    <a:pt x="606" y="60"/>
                  </a:lnTo>
                  <a:close/>
                </a:path>
              </a:pathLst>
            </a:custGeom>
            <a:solidFill>
              <a:srgbClr val="000000"/>
            </a:solidFill>
            <a:ln w="3175">
              <a:solidFill>
                <a:srgbClr val="000000"/>
              </a:solidFill>
              <a:round/>
              <a:headEnd/>
              <a:tailEnd/>
            </a:ln>
          </p:spPr>
          <p:txBody>
            <a:bodyPr/>
            <a:lstStyle/>
            <a:p>
              <a:endParaRPr lang="en-US"/>
            </a:p>
          </p:txBody>
        </p:sp>
        <p:sp>
          <p:nvSpPr>
            <p:cNvPr id="10" name="Freeform 77"/>
            <p:cNvSpPr>
              <a:spLocks noEditPoints="1"/>
            </p:cNvSpPr>
            <p:nvPr/>
          </p:nvSpPr>
          <p:spPr bwMode="auto">
            <a:xfrm>
              <a:off x="1907" y="1886"/>
              <a:ext cx="1389" cy="193"/>
            </a:xfrm>
            <a:custGeom>
              <a:avLst/>
              <a:gdLst>
                <a:gd name="T0" fmla="*/ 8 w 1389"/>
                <a:gd name="T1" fmla="*/ 0 h 193"/>
                <a:gd name="T2" fmla="*/ 1325 w 1389"/>
                <a:gd name="T3" fmla="*/ 162 h 193"/>
                <a:gd name="T4" fmla="*/ 1329 w 1389"/>
                <a:gd name="T5" fmla="*/ 162 h 193"/>
                <a:gd name="T6" fmla="*/ 1330 w 1389"/>
                <a:gd name="T7" fmla="*/ 165 h 193"/>
                <a:gd name="T8" fmla="*/ 1332 w 1389"/>
                <a:gd name="T9" fmla="*/ 167 h 193"/>
                <a:gd name="T10" fmla="*/ 1332 w 1389"/>
                <a:gd name="T11" fmla="*/ 170 h 193"/>
                <a:gd name="T12" fmla="*/ 1330 w 1389"/>
                <a:gd name="T13" fmla="*/ 172 h 193"/>
                <a:gd name="T14" fmla="*/ 1329 w 1389"/>
                <a:gd name="T15" fmla="*/ 173 h 193"/>
                <a:gd name="T16" fmla="*/ 1327 w 1389"/>
                <a:gd name="T17" fmla="*/ 175 h 193"/>
                <a:gd name="T18" fmla="*/ 1324 w 1389"/>
                <a:gd name="T19" fmla="*/ 175 h 193"/>
                <a:gd name="T20" fmla="*/ 6 w 1389"/>
                <a:gd name="T21" fmla="*/ 14 h 193"/>
                <a:gd name="T22" fmla="*/ 3 w 1389"/>
                <a:gd name="T23" fmla="*/ 12 h 193"/>
                <a:gd name="T24" fmla="*/ 2 w 1389"/>
                <a:gd name="T25" fmla="*/ 11 h 193"/>
                <a:gd name="T26" fmla="*/ 0 w 1389"/>
                <a:gd name="T27" fmla="*/ 9 h 193"/>
                <a:gd name="T28" fmla="*/ 0 w 1389"/>
                <a:gd name="T29" fmla="*/ 6 h 193"/>
                <a:gd name="T30" fmla="*/ 2 w 1389"/>
                <a:gd name="T31" fmla="*/ 3 h 193"/>
                <a:gd name="T32" fmla="*/ 3 w 1389"/>
                <a:gd name="T33" fmla="*/ 1 h 193"/>
                <a:gd name="T34" fmla="*/ 5 w 1389"/>
                <a:gd name="T35" fmla="*/ 0 h 193"/>
                <a:gd name="T36" fmla="*/ 8 w 1389"/>
                <a:gd name="T37" fmla="*/ 0 h 193"/>
                <a:gd name="T38" fmla="*/ 8 w 1389"/>
                <a:gd name="T39" fmla="*/ 0 h 193"/>
                <a:gd name="T40" fmla="*/ 1314 w 1389"/>
                <a:gd name="T41" fmla="*/ 142 h 193"/>
                <a:gd name="T42" fmla="*/ 1389 w 1389"/>
                <a:gd name="T43" fmla="*/ 176 h 193"/>
                <a:gd name="T44" fmla="*/ 1308 w 1389"/>
                <a:gd name="T45" fmla="*/ 193 h 193"/>
                <a:gd name="T46" fmla="*/ 1314 w 1389"/>
                <a:gd name="T47" fmla="*/ 142 h 19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89"/>
                <a:gd name="T73" fmla="*/ 0 h 193"/>
                <a:gd name="T74" fmla="*/ 1389 w 1389"/>
                <a:gd name="T75" fmla="*/ 193 h 19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89" h="193">
                  <a:moveTo>
                    <a:pt x="8" y="0"/>
                  </a:moveTo>
                  <a:lnTo>
                    <a:pt x="1325" y="162"/>
                  </a:lnTo>
                  <a:lnTo>
                    <a:pt x="1329" y="162"/>
                  </a:lnTo>
                  <a:lnTo>
                    <a:pt x="1330" y="165"/>
                  </a:lnTo>
                  <a:lnTo>
                    <a:pt x="1332" y="167"/>
                  </a:lnTo>
                  <a:lnTo>
                    <a:pt x="1332" y="170"/>
                  </a:lnTo>
                  <a:lnTo>
                    <a:pt x="1330" y="172"/>
                  </a:lnTo>
                  <a:lnTo>
                    <a:pt x="1329" y="173"/>
                  </a:lnTo>
                  <a:lnTo>
                    <a:pt x="1327" y="175"/>
                  </a:lnTo>
                  <a:lnTo>
                    <a:pt x="1324" y="175"/>
                  </a:lnTo>
                  <a:lnTo>
                    <a:pt x="6" y="14"/>
                  </a:lnTo>
                  <a:lnTo>
                    <a:pt x="3" y="12"/>
                  </a:lnTo>
                  <a:lnTo>
                    <a:pt x="2" y="11"/>
                  </a:lnTo>
                  <a:lnTo>
                    <a:pt x="0" y="9"/>
                  </a:lnTo>
                  <a:lnTo>
                    <a:pt x="0" y="6"/>
                  </a:lnTo>
                  <a:lnTo>
                    <a:pt x="2" y="3"/>
                  </a:lnTo>
                  <a:lnTo>
                    <a:pt x="3" y="1"/>
                  </a:lnTo>
                  <a:lnTo>
                    <a:pt x="5" y="0"/>
                  </a:lnTo>
                  <a:lnTo>
                    <a:pt x="8" y="0"/>
                  </a:lnTo>
                  <a:close/>
                  <a:moveTo>
                    <a:pt x="1314" y="142"/>
                  </a:moveTo>
                  <a:lnTo>
                    <a:pt x="1389" y="176"/>
                  </a:lnTo>
                  <a:lnTo>
                    <a:pt x="1308" y="193"/>
                  </a:lnTo>
                  <a:lnTo>
                    <a:pt x="1314" y="142"/>
                  </a:lnTo>
                  <a:close/>
                </a:path>
              </a:pathLst>
            </a:custGeom>
            <a:solidFill>
              <a:srgbClr val="000000"/>
            </a:solidFill>
            <a:ln w="3175">
              <a:solidFill>
                <a:srgbClr val="000000"/>
              </a:solidFill>
              <a:round/>
              <a:headEnd/>
              <a:tailEnd/>
            </a:ln>
          </p:spPr>
          <p:txBody>
            <a:bodyPr/>
            <a:lstStyle/>
            <a:p>
              <a:endParaRPr lang="en-US"/>
            </a:p>
          </p:txBody>
        </p:sp>
        <p:sp>
          <p:nvSpPr>
            <p:cNvPr id="11" name="Rectangle 78"/>
            <p:cNvSpPr>
              <a:spLocks noChangeArrowheads="1"/>
            </p:cNvSpPr>
            <p:nvPr/>
          </p:nvSpPr>
          <p:spPr bwMode="auto">
            <a:xfrm>
              <a:off x="1734" y="1796"/>
              <a:ext cx="88" cy="173"/>
            </a:xfrm>
            <a:prstGeom prst="rect">
              <a:avLst/>
            </a:prstGeom>
            <a:noFill/>
            <a:ln w="9525">
              <a:noFill/>
              <a:miter lim="800000"/>
              <a:headEnd/>
              <a:tailEnd/>
            </a:ln>
          </p:spPr>
          <p:txBody>
            <a:bodyPr wrap="none" lIns="0" tIns="0" rIns="0" bIns="0">
              <a:spAutoFit/>
            </a:bodyPr>
            <a:lstStyle/>
            <a:p>
              <a:r>
                <a:rPr lang="en-US" i="1">
                  <a:solidFill>
                    <a:srgbClr val="000000"/>
                  </a:solidFill>
                </a:rPr>
                <a:t>F</a:t>
              </a:r>
              <a:endParaRPr lang="en-US"/>
            </a:p>
          </p:txBody>
        </p:sp>
        <p:sp>
          <p:nvSpPr>
            <p:cNvPr id="12" name="Rectangle 79"/>
            <p:cNvSpPr>
              <a:spLocks noChangeArrowheads="1"/>
            </p:cNvSpPr>
            <p:nvPr/>
          </p:nvSpPr>
          <p:spPr bwMode="auto">
            <a:xfrm>
              <a:off x="1821" y="1864"/>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13" name="Rectangle 80"/>
            <p:cNvSpPr>
              <a:spLocks noChangeArrowheads="1"/>
            </p:cNvSpPr>
            <p:nvPr/>
          </p:nvSpPr>
          <p:spPr bwMode="auto">
            <a:xfrm>
              <a:off x="1871" y="1796"/>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14" name="Rectangle 81"/>
            <p:cNvSpPr>
              <a:spLocks noChangeArrowheads="1"/>
            </p:cNvSpPr>
            <p:nvPr/>
          </p:nvSpPr>
          <p:spPr bwMode="auto">
            <a:xfrm>
              <a:off x="1734" y="1244"/>
              <a:ext cx="88" cy="173"/>
            </a:xfrm>
            <a:prstGeom prst="rect">
              <a:avLst/>
            </a:prstGeom>
            <a:noFill/>
            <a:ln w="9525">
              <a:noFill/>
              <a:miter lim="800000"/>
              <a:headEnd/>
              <a:tailEnd/>
            </a:ln>
          </p:spPr>
          <p:txBody>
            <a:bodyPr wrap="none" lIns="0" tIns="0" rIns="0" bIns="0">
              <a:spAutoFit/>
            </a:bodyPr>
            <a:lstStyle/>
            <a:p>
              <a:r>
                <a:rPr lang="en-US" i="1">
                  <a:solidFill>
                    <a:srgbClr val="000000"/>
                  </a:solidFill>
                </a:rPr>
                <a:t>F</a:t>
              </a:r>
              <a:endParaRPr lang="en-US"/>
            </a:p>
          </p:txBody>
        </p:sp>
        <p:sp>
          <p:nvSpPr>
            <p:cNvPr id="15" name="Rectangle 82"/>
            <p:cNvSpPr>
              <a:spLocks noChangeArrowheads="1"/>
            </p:cNvSpPr>
            <p:nvPr/>
          </p:nvSpPr>
          <p:spPr bwMode="auto">
            <a:xfrm>
              <a:off x="1821" y="1311"/>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16" name="Rectangle 83"/>
            <p:cNvSpPr>
              <a:spLocks noChangeArrowheads="1"/>
            </p:cNvSpPr>
            <p:nvPr/>
          </p:nvSpPr>
          <p:spPr bwMode="auto">
            <a:xfrm>
              <a:off x="1871" y="1244"/>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17" name="Freeform 84"/>
            <p:cNvSpPr>
              <a:spLocks noEditPoints="1"/>
            </p:cNvSpPr>
            <p:nvPr/>
          </p:nvSpPr>
          <p:spPr bwMode="auto">
            <a:xfrm>
              <a:off x="1913" y="2735"/>
              <a:ext cx="1390" cy="189"/>
            </a:xfrm>
            <a:custGeom>
              <a:avLst/>
              <a:gdLst>
                <a:gd name="T0" fmla="*/ 1383 w 1390"/>
                <a:gd name="T1" fmla="*/ 13 h 189"/>
                <a:gd name="T2" fmla="*/ 66 w 1390"/>
                <a:gd name="T3" fmla="*/ 172 h 189"/>
                <a:gd name="T4" fmla="*/ 64 w 1390"/>
                <a:gd name="T5" fmla="*/ 170 h 189"/>
                <a:gd name="T6" fmla="*/ 61 w 1390"/>
                <a:gd name="T7" fmla="*/ 170 h 189"/>
                <a:gd name="T8" fmla="*/ 60 w 1390"/>
                <a:gd name="T9" fmla="*/ 167 h 189"/>
                <a:gd name="T10" fmla="*/ 60 w 1390"/>
                <a:gd name="T11" fmla="*/ 166 h 189"/>
                <a:gd name="T12" fmla="*/ 60 w 1390"/>
                <a:gd name="T13" fmla="*/ 163 h 189"/>
                <a:gd name="T14" fmla="*/ 61 w 1390"/>
                <a:gd name="T15" fmla="*/ 161 h 189"/>
                <a:gd name="T16" fmla="*/ 63 w 1390"/>
                <a:gd name="T17" fmla="*/ 159 h 189"/>
                <a:gd name="T18" fmla="*/ 64 w 1390"/>
                <a:gd name="T19" fmla="*/ 158 h 189"/>
                <a:gd name="T20" fmla="*/ 1382 w 1390"/>
                <a:gd name="T21" fmla="*/ 0 h 189"/>
                <a:gd name="T22" fmla="*/ 1385 w 1390"/>
                <a:gd name="T23" fmla="*/ 0 h 189"/>
                <a:gd name="T24" fmla="*/ 1387 w 1390"/>
                <a:gd name="T25" fmla="*/ 2 h 189"/>
                <a:gd name="T26" fmla="*/ 1390 w 1390"/>
                <a:gd name="T27" fmla="*/ 3 h 189"/>
                <a:gd name="T28" fmla="*/ 1390 w 1390"/>
                <a:gd name="T29" fmla="*/ 6 h 189"/>
                <a:gd name="T30" fmla="*/ 1390 w 1390"/>
                <a:gd name="T31" fmla="*/ 8 h 189"/>
                <a:gd name="T32" fmla="*/ 1388 w 1390"/>
                <a:gd name="T33" fmla="*/ 11 h 189"/>
                <a:gd name="T34" fmla="*/ 1387 w 1390"/>
                <a:gd name="T35" fmla="*/ 13 h 189"/>
                <a:gd name="T36" fmla="*/ 1383 w 1390"/>
                <a:gd name="T37" fmla="*/ 13 h 189"/>
                <a:gd name="T38" fmla="*/ 1383 w 1390"/>
                <a:gd name="T39" fmla="*/ 13 h 189"/>
                <a:gd name="T40" fmla="*/ 82 w 1390"/>
                <a:gd name="T41" fmla="*/ 189 h 189"/>
                <a:gd name="T42" fmla="*/ 0 w 1390"/>
                <a:gd name="T43" fmla="*/ 172 h 189"/>
                <a:gd name="T44" fmla="*/ 75 w 1390"/>
                <a:gd name="T45" fmla="*/ 138 h 189"/>
                <a:gd name="T46" fmla="*/ 82 w 1390"/>
                <a:gd name="T47" fmla="*/ 189 h 18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90"/>
                <a:gd name="T73" fmla="*/ 0 h 189"/>
                <a:gd name="T74" fmla="*/ 1390 w 1390"/>
                <a:gd name="T75" fmla="*/ 189 h 18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90" h="189">
                  <a:moveTo>
                    <a:pt x="1383" y="13"/>
                  </a:moveTo>
                  <a:lnTo>
                    <a:pt x="66" y="172"/>
                  </a:lnTo>
                  <a:lnTo>
                    <a:pt x="64" y="170"/>
                  </a:lnTo>
                  <a:lnTo>
                    <a:pt x="61" y="170"/>
                  </a:lnTo>
                  <a:lnTo>
                    <a:pt x="60" y="167"/>
                  </a:lnTo>
                  <a:lnTo>
                    <a:pt x="60" y="166"/>
                  </a:lnTo>
                  <a:lnTo>
                    <a:pt x="60" y="163"/>
                  </a:lnTo>
                  <a:lnTo>
                    <a:pt x="61" y="161"/>
                  </a:lnTo>
                  <a:lnTo>
                    <a:pt x="63" y="159"/>
                  </a:lnTo>
                  <a:lnTo>
                    <a:pt x="64" y="158"/>
                  </a:lnTo>
                  <a:lnTo>
                    <a:pt x="1382" y="0"/>
                  </a:lnTo>
                  <a:lnTo>
                    <a:pt x="1385" y="0"/>
                  </a:lnTo>
                  <a:lnTo>
                    <a:pt x="1387" y="2"/>
                  </a:lnTo>
                  <a:lnTo>
                    <a:pt x="1390" y="3"/>
                  </a:lnTo>
                  <a:lnTo>
                    <a:pt x="1390" y="6"/>
                  </a:lnTo>
                  <a:lnTo>
                    <a:pt x="1390" y="8"/>
                  </a:lnTo>
                  <a:lnTo>
                    <a:pt x="1388" y="11"/>
                  </a:lnTo>
                  <a:lnTo>
                    <a:pt x="1387" y="13"/>
                  </a:lnTo>
                  <a:lnTo>
                    <a:pt x="1383" y="13"/>
                  </a:lnTo>
                  <a:close/>
                  <a:moveTo>
                    <a:pt x="82" y="189"/>
                  </a:moveTo>
                  <a:lnTo>
                    <a:pt x="0" y="172"/>
                  </a:lnTo>
                  <a:lnTo>
                    <a:pt x="75" y="138"/>
                  </a:lnTo>
                  <a:lnTo>
                    <a:pt x="82" y="189"/>
                  </a:lnTo>
                  <a:close/>
                </a:path>
              </a:pathLst>
            </a:custGeom>
            <a:solidFill>
              <a:srgbClr val="000000"/>
            </a:solidFill>
            <a:ln w="3175">
              <a:solidFill>
                <a:srgbClr val="000000"/>
              </a:solidFill>
              <a:round/>
              <a:headEnd/>
              <a:tailEnd/>
            </a:ln>
          </p:spPr>
          <p:txBody>
            <a:bodyPr/>
            <a:lstStyle/>
            <a:p>
              <a:endParaRPr lang="en-US"/>
            </a:p>
          </p:txBody>
        </p:sp>
        <p:sp>
          <p:nvSpPr>
            <p:cNvPr id="18" name="Freeform 85"/>
            <p:cNvSpPr>
              <a:spLocks noEditPoints="1"/>
            </p:cNvSpPr>
            <p:nvPr/>
          </p:nvSpPr>
          <p:spPr bwMode="auto">
            <a:xfrm>
              <a:off x="2633" y="2072"/>
              <a:ext cx="670" cy="129"/>
            </a:xfrm>
            <a:custGeom>
              <a:avLst/>
              <a:gdLst>
                <a:gd name="T0" fmla="*/ 665 w 670"/>
                <a:gd name="T1" fmla="*/ 12 h 129"/>
                <a:gd name="T2" fmla="*/ 66 w 670"/>
                <a:gd name="T3" fmla="*/ 112 h 129"/>
                <a:gd name="T4" fmla="*/ 62 w 670"/>
                <a:gd name="T5" fmla="*/ 112 h 129"/>
                <a:gd name="T6" fmla="*/ 61 w 670"/>
                <a:gd name="T7" fmla="*/ 112 h 129"/>
                <a:gd name="T8" fmla="*/ 58 w 670"/>
                <a:gd name="T9" fmla="*/ 109 h 129"/>
                <a:gd name="T10" fmla="*/ 58 w 670"/>
                <a:gd name="T11" fmla="*/ 107 h 129"/>
                <a:gd name="T12" fmla="*/ 58 w 670"/>
                <a:gd name="T13" fmla="*/ 104 h 129"/>
                <a:gd name="T14" fmla="*/ 59 w 670"/>
                <a:gd name="T15" fmla="*/ 103 h 129"/>
                <a:gd name="T16" fmla="*/ 61 w 670"/>
                <a:gd name="T17" fmla="*/ 101 h 129"/>
                <a:gd name="T18" fmla="*/ 62 w 670"/>
                <a:gd name="T19" fmla="*/ 100 h 129"/>
                <a:gd name="T20" fmla="*/ 662 w 670"/>
                <a:gd name="T21" fmla="*/ 0 h 129"/>
                <a:gd name="T22" fmla="*/ 665 w 670"/>
                <a:gd name="T23" fmla="*/ 0 h 129"/>
                <a:gd name="T24" fmla="*/ 667 w 670"/>
                <a:gd name="T25" fmla="*/ 1 h 129"/>
                <a:gd name="T26" fmla="*/ 668 w 670"/>
                <a:gd name="T27" fmla="*/ 3 h 129"/>
                <a:gd name="T28" fmla="*/ 670 w 670"/>
                <a:gd name="T29" fmla="*/ 4 h 129"/>
                <a:gd name="T30" fmla="*/ 670 w 670"/>
                <a:gd name="T31" fmla="*/ 7 h 129"/>
                <a:gd name="T32" fmla="*/ 668 w 670"/>
                <a:gd name="T33" fmla="*/ 11 h 129"/>
                <a:gd name="T34" fmla="*/ 667 w 670"/>
                <a:gd name="T35" fmla="*/ 12 h 129"/>
                <a:gd name="T36" fmla="*/ 665 w 670"/>
                <a:gd name="T37" fmla="*/ 12 h 129"/>
                <a:gd name="T38" fmla="*/ 665 w 670"/>
                <a:gd name="T39" fmla="*/ 12 h 129"/>
                <a:gd name="T40" fmla="*/ 81 w 670"/>
                <a:gd name="T41" fmla="*/ 129 h 129"/>
                <a:gd name="T42" fmla="*/ 0 w 670"/>
                <a:gd name="T43" fmla="*/ 117 h 129"/>
                <a:gd name="T44" fmla="*/ 72 w 670"/>
                <a:gd name="T45" fmla="*/ 78 h 129"/>
                <a:gd name="T46" fmla="*/ 81 w 670"/>
                <a:gd name="T47" fmla="*/ 129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0"/>
                <a:gd name="T73" fmla="*/ 0 h 129"/>
                <a:gd name="T74" fmla="*/ 670 w 670"/>
                <a:gd name="T75" fmla="*/ 129 h 1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0" h="129">
                  <a:moveTo>
                    <a:pt x="665" y="12"/>
                  </a:moveTo>
                  <a:lnTo>
                    <a:pt x="66" y="112"/>
                  </a:lnTo>
                  <a:lnTo>
                    <a:pt x="62" y="112"/>
                  </a:lnTo>
                  <a:lnTo>
                    <a:pt x="61" y="112"/>
                  </a:lnTo>
                  <a:lnTo>
                    <a:pt x="58" y="109"/>
                  </a:lnTo>
                  <a:lnTo>
                    <a:pt x="58" y="107"/>
                  </a:lnTo>
                  <a:lnTo>
                    <a:pt x="58" y="104"/>
                  </a:lnTo>
                  <a:lnTo>
                    <a:pt x="59" y="103"/>
                  </a:lnTo>
                  <a:lnTo>
                    <a:pt x="61" y="101"/>
                  </a:lnTo>
                  <a:lnTo>
                    <a:pt x="62" y="100"/>
                  </a:lnTo>
                  <a:lnTo>
                    <a:pt x="662" y="0"/>
                  </a:lnTo>
                  <a:lnTo>
                    <a:pt x="665" y="0"/>
                  </a:lnTo>
                  <a:lnTo>
                    <a:pt x="667" y="1"/>
                  </a:lnTo>
                  <a:lnTo>
                    <a:pt x="668" y="3"/>
                  </a:lnTo>
                  <a:lnTo>
                    <a:pt x="670" y="4"/>
                  </a:lnTo>
                  <a:lnTo>
                    <a:pt x="670" y="7"/>
                  </a:lnTo>
                  <a:lnTo>
                    <a:pt x="668" y="11"/>
                  </a:lnTo>
                  <a:lnTo>
                    <a:pt x="667" y="12"/>
                  </a:lnTo>
                  <a:lnTo>
                    <a:pt x="665" y="12"/>
                  </a:lnTo>
                  <a:close/>
                  <a:moveTo>
                    <a:pt x="81" y="129"/>
                  </a:moveTo>
                  <a:lnTo>
                    <a:pt x="0" y="117"/>
                  </a:lnTo>
                  <a:lnTo>
                    <a:pt x="72" y="78"/>
                  </a:lnTo>
                  <a:lnTo>
                    <a:pt x="81" y="129"/>
                  </a:lnTo>
                  <a:close/>
                </a:path>
              </a:pathLst>
            </a:custGeom>
            <a:solidFill>
              <a:srgbClr val="000000"/>
            </a:solidFill>
            <a:ln w="3175">
              <a:solidFill>
                <a:srgbClr val="000000"/>
              </a:solidFill>
              <a:round/>
              <a:headEnd/>
              <a:tailEnd/>
            </a:ln>
          </p:spPr>
          <p:txBody>
            <a:bodyPr/>
            <a:lstStyle/>
            <a:p>
              <a:endParaRPr lang="en-US"/>
            </a:p>
          </p:txBody>
        </p:sp>
        <p:sp>
          <p:nvSpPr>
            <p:cNvPr id="19" name="Freeform 86"/>
            <p:cNvSpPr>
              <a:spLocks/>
            </p:cNvSpPr>
            <p:nvPr/>
          </p:nvSpPr>
          <p:spPr bwMode="auto">
            <a:xfrm>
              <a:off x="2633" y="1304"/>
              <a:ext cx="276" cy="276"/>
            </a:xfrm>
            <a:custGeom>
              <a:avLst/>
              <a:gdLst>
                <a:gd name="T0" fmla="*/ 137 w 276"/>
                <a:gd name="T1" fmla="*/ 74 h 276"/>
                <a:gd name="T2" fmla="*/ 106 w 276"/>
                <a:gd name="T3" fmla="*/ 29 h 276"/>
                <a:gd name="T4" fmla="*/ 94 w 276"/>
                <a:gd name="T5" fmla="*/ 81 h 276"/>
                <a:gd name="T6" fmla="*/ 5 w 276"/>
                <a:gd name="T7" fmla="*/ 29 h 276"/>
                <a:gd name="T8" fmla="*/ 59 w 276"/>
                <a:gd name="T9" fmla="*/ 98 h 276"/>
                <a:gd name="T10" fmla="*/ 0 w 276"/>
                <a:gd name="T11" fmla="*/ 110 h 276"/>
                <a:gd name="T12" fmla="*/ 47 w 276"/>
                <a:gd name="T13" fmla="*/ 151 h 276"/>
                <a:gd name="T14" fmla="*/ 2 w 276"/>
                <a:gd name="T15" fmla="*/ 187 h 276"/>
                <a:gd name="T16" fmla="*/ 72 w 276"/>
                <a:gd name="T17" fmla="*/ 179 h 276"/>
                <a:gd name="T18" fmla="*/ 61 w 276"/>
                <a:gd name="T19" fmla="*/ 226 h 276"/>
                <a:gd name="T20" fmla="*/ 98 w 276"/>
                <a:gd name="T21" fmla="*/ 199 h 276"/>
                <a:gd name="T22" fmla="*/ 108 w 276"/>
                <a:gd name="T23" fmla="*/ 276 h 276"/>
                <a:gd name="T24" fmla="*/ 134 w 276"/>
                <a:gd name="T25" fmla="*/ 192 h 276"/>
                <a:gd name="T26" fmla="*/ 169 w 276"/>
                <a:gd name="T27" fmla="*/ 252 h 276"/>
                <a:gd name="T28" fmla="*/ 179 w 276"/>
                <a:gd name="T29" fmla="*/ 185 h 276"/>
                <a:gd name="T30" fmla="*/ 233 w 276"/>
                <a:gd name="T31" fmla="*/ 232 h 276"/>
                <a:gd name="T32" fmla="*/ 215 w 276"/>
                <a:gd name="T33" fmla="*/ 165 h 276"/>
                <a:gd name="T34" fmla="*/ 276 w 276"/>
                <a:gd name="T35" fmla="*/ 170 h 276"/>
                <a:gd name="T36" fmla="*/ 225 w 276"/>
                <a:gd name="T37" fmla="*/ 134 h 276"/>
                <a:gd name="T38" fmla="*/ 270 w 276"/>
                <a:gd name="T39" fmla="*/ 104 h 276"/>
                <a:gd name="T40" fmla="*/ 214 w 276"/>
                <a:gd name="T41" fmla="*/ 93 h 276"/>
                <a:gd name="T42" fmla="*/ 236 w 276"/>
                <a:gd name="T43" fmla="*/ 57 h 276"/>
                <a:gd name="T44" fmla="*/ 181 w 276"/>
                <a:gd name="T45" fmla="*/ 68 h 276"/>
                <a:gd name="T46" fmla="*/ 186 w 276"/>
                <a:gd name="T47" fmla="*/ 0 h 276"/>
                <a:gd name="T48" fmla="*/ 137 w 276"/>
                <a:gd name="T49" fmla="*/ 74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
                <a:gd name="T76" fmla="*/ 0 h 276"/>
                <a:gd name="T77" fmla="*/ 276 w 276"/>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 h="276">
                  <a:moveTo>
                    <a:pt x="137" y="74"/>
                  </a:moveTo>
                  <a:lnTo>
                    <a:pt x="106" y="29"/>
                  </a:lnTo>
                  <a:lnTo>
                    <a:pt x="94" y="81"/>
                  </a:lnTo>
                  <a:lnTo>
                    <a:pt x="5" y="29"/>
                  </a:lnTo>
                  <a:lnTo>
                    <a:pt x="59" y="98"/>
                  </a:lnTo>
                  <a:lnTo>
                    <a:pt x="0" y="110"/>
                  </a:lnTo>
                  <a:lnTo>
                    <a:pt x="47" y="151"/>
                  </a:lnTo>
                  <a:lnTo>
                    <a:pt x="2" y="187"/>
                  </a:lnTo>
                  <a:lnTo>
                    <a:pt x="72" y="179"/>
                  </a:lnTo>
                  <a:lnTo>
                    <a:pt x="61" y="226"/>
                  </a:lnTo>
                  <a:lnTo>
                    <a:pt x="98" y="199"/>
                  </a:lnTo>
                  <a:lnTo>
                    <a:pt x="108" y="276"/>
                  </a:lnTo>
                  <a:lnTo>
                    <a:pt x="134" y="192"/>
                  </a:lnTo>
                  <a:lnTo>
                    <a:pt x="169" y="252"/>
                  </a:lnTo>
                  <a:lnTo>
                    <a:pt x="179" y="185"/>
                  </a:lnTo>
                  <a:lnTo>
                    <a:pt x="233" y="232"/>
                  </a:lnTo>
                  <a:lnTo>
                    <a:pt x="215" y="165"/>
                  </a:lnTo>
                  <a:lnTo>
                    <a:pt x="276" y="170"/>
                  </a:lnTo>
                  <a:lnTo>
                    <a:pt x="225" y="134"/>
                  </a:lnTo>
                  <a:lnTo>
                    <a:pt x="270" y="104"/>
                  </a:lnTo>
                  <a:lnTo>
                    <a:pt x="214" y="93"/>
                  </a:lnTo>
                  <a:lnTo>
                    <a:pt x="236" y="57"/>
                  </a:lnTo>
                  <a:lnTo>
                    <a:pt x="181" y="68"/>
                  </a:lnTo>
                  <a:lnTo>
                    <a:pt x="186" y="0"/>
                  </a:lnTo>
                  <a:lnTo>
                    <a:pt x="137" y="74"/>
                  </a:lnTo>
                  <a:close/>
                </a:path>
              </a:pathLst>
            </a:custGeom>
            <a:solidFill>
              <a:srgbClr val="FFFFFF"/>
            </a:solidFill>
            <a:ln w="9525">
              <a:noFill/>
              <a:round/>
              <a:headEnd/>
              <a:tailEnd/>
            </a:ln>
          </p:spPr>
          <p:txBody>
            <a:bodyPr/>
            <a:lstStyle/>
            <a:p>
              <a:endParaRPr lang="en-US"/>
            </a:p>
          </p:txBody>
        </p:sp>
        <p:sp>
          <p:nvSpPr>
            <p:cNvPr id="20" name="Freeform 87"/>
            <p:cNvSpPr>
              <a:spLocks/>
            </p:cNvSpPr>
            <p:nvPr/>
          </p:nvSpPr>
          <p:spPr bwMode="auto">
            <a:xfrm>
              <a:off x="2633" y="1304"/>
              <a:ext cx="276" cy="276"/>
            </a:xfrm>
            <a:custGeom>
              <a:avLst/>
              <a:gdLst>
                <a:gd name="T0" fmla="*/ 137 w 276"/>
                <a:gd name="T1" fmla="*/ 74 h 276"/>
                <a:gd name="T2" fmla="*/ 106 w 276"/>
                <a:gd name="T3" fmla="*/ 29 h 276"/>
                <a:gd name="T4" fmla="*/ 94 w 276"/>
                <a:gd name="T5" fmla="*/ 81 h 276"/>
                <a:gd name="T6" fmla="*/ 5 w 276"/>
                <a:gd name="T7" fmla="*/ 29 h 276"/>
                <a:gd name="T8" fmla="*/ 59 w 276"/>
                <a:gd name="T9" fmla="*/ 98 h 276"/>
                <a:gd name="T10" fmla="*/ 0 w 276"/>
                <a:gd name="T11" fmla="*/ 110 h 276"/>
                <a:gd name="T12" fmla="*/ 47 w 276"/>
                <a:gd name="T13" fmla="*/ 151 h 276"/>
                <a:gd name="T14" fmla="*/ 2 w 276"/>
                <a:gd name="T15" fmla="*/ 187 h 276"/>
                <a:gd name="T16" fmla="*/ 72 w 276"/>
                <a:gd name="T17" fmla="*/ 179 h 276"/>
                <a:gd name="T18" fmla="*/ 61 w 276"/>
                <a:gd name="T19" fmla="*/ 226 h 276"/>
                <a:gd name="T20" fmla="*/ 98 w 276"/>
                <a:gd name="T21" fmla="*/ 199 h 276"/>
                <a:gd name="T22" fmla="*/ 108 w 276"/>
                <a:gd name="T23" fmla="*/ 276 h 276"/>
                <a:gd name="T24" fmla="*/ 134 w 276"/>
                <a:gd name="T25" fmla="*/ 192 h 276"/>
                <a:gd name="T26" fmla="*/ 169 w 276"/>
                <a:gd name="T27" fmla="*/ 252 h 276"/>
                <a:gd name="T28" fmla="*/ 179 w 276"/>
                <a:gd name="T29" fmla="*/ 185 h 276"/>
                <a:gd name="T30" fmla="*/ 233 w 276"/>
                <a:gd name="T31" fmla="*/ 232 h 276"/>
                <a:gd name="T32" fmla="*/ 215 w 276"/>
                <a:gd name="T33" fmla="*/ 165 h 276"/>
                <a:gd name="T34" fmla="*/ 276 w 276"/>
                <a:gd name="T35" fmla="*/ 170 h 276"/>
                <a:gd name="T36" fmla="*/ 225 w 276"/>
                <a:gd name="T37" fmla="*/ 134 h 276"/>
                <a:gd name="T38" fmla="*/ 270 w 276"/>
                <a:gd name="T39" fmla="*/ 104 h 276"/>
                <a:gd name="T40" fmla="*/ 214 w 276"/>
                <a:gd name="T41" fmla="*/ 93 h 276"/>
                <a:gd name="T42" fmla="*/ 236 w 276"/>
                <a:gd name="T43" fmla="*/ 57 h 276"/>
                <a:gd name="T44" fmla="*/ 181 w 276"/>
                <a:gd name="T45" fmla="*/ 68 h 276"/>
                <a:gd name="T46" fmla="*/ 186 w 276"/>
                <a:gd name="T47" fmla="*/ 0 h 276"/>
                <a:gd name="T48" fmla="*/ 137 w 276"/>
                <a:gd name="T49" fmla="*/ 74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
                <a:gd name="T76" fmla="*/ 0 h 276"/>
                <a:gd name="T77" fmla="*/ 276 w 276"/>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 h="276">
                  <a:moveTo>
                    <a:pt x="137" y="74"/>
                  </a:moveTo>
                  <a:lnTo>
                    <a:pt x="106" y="29"/>
                  </a:lnTo>
                  <a:lnTo>
                    <a:pt x="94" y="81"/>
                  </a:lnTo>
                  <a:lnTo>
                    <a:pt x="5" y="29"/>
                  </a:lnTo>
                  <a:lnTo>
                    <a:pt x="59" y="98"/>
                  </a:lnTo>
                  <a:lnTo>
                    <a:pt x="0" y="110"/>
                  </a:lnTo>
                  <a:lnTo>
                    <a:pt x="47" y="151"/>
                  </a:lnTo>
                  <a:lnTo>
                    <a:pt x="2" y="187"/>
                  </a:lnTo>
                  <a:lnTo>
                    <a:pt x="72" y="179"/>
                  </a:lnTo>
                  <a:lnTo>
                    <a:pt x="61" y="226"/>
                  </a:lnTo>
                  <a:lnTo>
                    <a:pt x="98" y="199"/>
                  </a:lnTo>
                  <a:lnTo>
                    <a:pt x="108" y="276"/>
                  </a:lnTo>
                  <a:lnTo>
                    <a:pt x="134" y="192"/>
                  </a:lnTo>
                  <a:lnTo>
                    <a:pt x="169" y="252"/>
                  </a:lnTo>
                  <a:lnTo>
                    <a:pt x="179" y="185"/>
                  </a:lnTo>
                  <a:lnTo>
                    <a:pt x="233" y="232"/>
                  </a:lnTo>
                  <a:lnTo>
                    <a:pt x="215" y="165"/>
                  </a:lnTo>
                  <a:lnTo>
                    <a:pt x="276" y="170"/>
                  </a:lnTo>
                  <a:lnTo>
                    <a:pt x="225" y="134"/>
                  </a:lnTo>
                  <a:lnTo>
                    <a:pt x="270" y="104"/>
                  </a:lnTo>
                  <a:lnTo>
                    <a:pt x="214" y="93"/>
                  </a:lnTo>
                  <a:lnTo>
                    <a:pt x="236" y="57"/>
                  </a:lnTo>
                  <a:lnTo>
                    <a:pt x="181" y="68"/>
                  </a:lnTo>
                  <a:lnTo>
                    <a:pt x="186" y="0"/>
                  </a:lnTo>
                  <a:lnTo>
                    <a:pt x="137" y="74"/>
                  </a:lnTo>
                  <a:close/>
                </a:path>
              </a:pathLst>
            </a:custGeom>
            <a:noFill/>
            <a:ln w="14288">
              <a:solidFill>
                <a:srgbClr val="CC0000"/>
              </a:solidFill>
              <a:round/>
              <a:headEnd/>
              <a:tailEnd/>
            </a:ln>
          </p:spPr>
          <p:txBody>
            <a:bodyPr/>
            <a:lstStyle/>
            <a:p>
              <a:endParaRPr lang="en-US"/>
            </a:p>
          </p:txBody>
        </p:sp>
        <p:sp>
          <p:nvSpPr>
            <p:cNvPr id="21" name="Freeform 88"/>
            <p:cNvSpPr>
              <a:spLocks/>
            </p:cNvSpPr>
            <p:nvPr/>
          </p:nvSpPr>
          <p:spPr bwMode="auto">
            <a:xfrm>
              <a:off x="1528" y="1324"/>
              <a:ext cx="109" cy="568"/>
            </a:xfrm>
            <a:custGeom>
              <a:avLst/>
              <a:gdLst>
                <a:gd name="T0" fmla="*/ 109 w 109"/>
                <a:gd name="T1" fmla="*/ 0 h 568"/>
                <a:gd name="T2" fmla="*/ 104 w 109"/>
                <a:gd name="T3" fmla="*/ 0 h 568"/>
                <a:gd name="T4" fmla="*/ 98 w 109"/>
                <a:gd name="T5" fmla="*/ 0 h 568"/>
                <a:gd name="T6" fmla="*/ 93 w 109"/>
                <a:gd name="T7" fmla="*/ 1 h 568"/>
                <a:gd name="T8" fmla="*/ 89 w 109"/>
                <a:gd name="T9" fmla="*/ 3 h 568"/>
                <a:gd name="T10" fmla="*/ 84 w 109"/>
                <a:gd name="T11" fmla="*/ 4 h 568"/>
                <a:gd name="T12" fmla="*/ 79 w 109"/>
                <a:gd name="T13" fmla="*/ 8 h 568"/>
                <a:gd name="T14" fmla="*/ 70 w 109"/>
                <a:gd name="T15" fmla="*/ 14 h 568"/>
                <a:gd name="T16" fmla="*/ 67 w 109"/>
                <a:gd name="T17" fmla="*/ 17 h 568"/>
                <a:gd name="T18" fmla="*/ 64 w 109"/>
                <a:gd name="T19" fmla="*/ 20 h 568"/>
                <a:gd name="T20" fmla="*/ 61 w 109"/>
                <a:gd name="T21" fmla="*/ 25 h 568"/>
                <a:gd name="T22" fmla="*/ 59 w 109"/>
                <a:gd name="T23" fmla="*/ 28 h 568"/>
                <a:gd name="T24" fmla="*/ 58 w 109"/>
                <a:gd name="T25" fmla="*/ 33 h 568"/>
                <a:gd name="T26" fmla="*/ 56 w 109"/>
                <a:gd name="T27" fmla="*/ 37 h 568"/>
                <a:gd name="T28" fmla="*/ 54 w 109"/>
                <a:gd name="T29" fmla="*/ 42 h 568"/>
                <a:gd name="T30" fmla="*/ 54 w 109"/>
                <a:gd name="T31" fmla="*/ 47 h 568"/>
                <a:gd name="T32" fmla="*/ 54 w 109"/>
                <a:gd name="T33" fmla="*/ 237 h 568"/>
                <a:gd name="T34" fmla="*/ 54 w 109"/>
                <a:gd name="T35" fmla="*/ 242 h 568"/>
                <a:gd name="T36" fmla="*/ 53 w 109"/>
                <a:gd name="T37" fmla="*/ 246 h 568"/>
                <a:gd name="T38" fmla="*/ 51 w 109"/>
                <a:gd name="T39" fmla="*/ 251 h 568"/>
                <a:gd name="T40" fmla="*/ 50 w 109"/>
                <a:gd name="T41" fmla="*/ 256 h 568"/>
                <a:gd name="T42" fmla="*/ 48 w 109"/>
                <a:gd name="T43" fmla="*/ 259 h 568"/>
                <a:gd name="T44" fmla="*/ 45 w 109"/>
                <a:gd name="T45" fmla="*/ 264 h 568"/>
                <a:gd name="T46" fmla="*/ 42 w 109"/>
                <a:gd name="T47" fmla="*/ 267 h 568"/>
                <a:gd name="T48" fmla="*/ 39 w 109"/>
                <a:gd name="T49" fmla="*/ 270 h 568"/>
                <a:gd name="T50" fmla="*/ 29 w 109"/>
                <a:gd name="T51" fmla="*/ 276 h 568"/>
                <a:gd name="T52" fmla="*/ 25 w 109"/>
                <a:gd name="T53" fmla="*/ 278 h 568"/>
                <a:gd name="T54" fmla="*/ 20 w 109"/>
                <a:gd name="T55" fmla="*/ 281 h 568"/>
                <a:gd name="T56" fmla="*/ 15 w 109"/>
                <a:gd name="T57" fmla="*/ 282 h 568"/>
                <a:gd name="T58" fmla="*/ 11 w 109"/>
                <a:gd name="T59" fmla="*/ 282 h 568"/>
                <a:gd name="T60" fmla="*/ 4 w 109"/>
                <a:gd name="T61" fmla="*/ 284 h 568"/>
                <a:gd name="T62" fmla="*/ 0 w 109"/>
                <a:gd name="T63" fmla="*/ 284 h 568"/>
                <a:gd name="T64" fmla="*/ 4 w 109"/>
                <a:gd name="T65" fmla="*/ 284 h 568"/>
                <a:gd name="T66" fmla="*/ 11 w 109"/>
                <a:gd name="T67" fmla="*/ 286 h 568"/>
                <a:gd name="T68" fmla="*/ 15 w 109"/>
                <a:gd name="T69" fmla="*/ 286 h 568"/>
                <a:gd name="T70" fmla="*/ 20 w 109"/>
                <a:gd name="T71" fmla="*/ 287 h 568"/>
                <a:gd name="T72" fmla="*/ 25 w 109"/>
                <a:gd name="T73" fmla="*/ 290 h 568"/>
                <a:gd name="T74" fmla="*/ 29 w 109"/>
                <a:gd name="T75" fmla="*/ 292 h 568"/>
                <a:gd name="T76" fmla="*/ 39 w 109"/>
                <a:gd name="T77" fmla="*/ 298 h 568"/>
                <a:gd name="T78" fmla="*/ 42 w 109"/>
                <a:gd name="T79" fmla="*/ 301 h 568"/>
                <a:gd name="T80" fmla="*/ 45 w 109"/>
                <a:gd name="T81" fmla="*/ 306 h 568"/>
                <a:gd name="T82" fmla="*/ 48 w 109"/>
                <a:gd name="T83" fmla="*/ 309 h 568"/>
                <a:gd name="T84" fmla="*/ 50 w 109"/>
                <a:gd name="T85" fmla="*/ 314 h 568"/>
                <a:gd name="T86" fmla="*/ 51 w 109"/>
                <a:gd name="T87" fmla="*/ 317 h 568"/>
                <a:gd name="T88" fmla="*/ 53 w 109"/>
                <a:gd name="T89" fmla="*/ 321 h 568"/>
                <a:gd name="T90" fmla="*/ 54 w 109"/>
                <a:gd name="T91" fmla="*/ 326 h 568"/>
                <a:gd name="T92" fmla="*/ 54 w 109"/>
                <a:gd name="T93" fmla="*/ 331 h 568"/>
                <a:gd name="T94" fmla="*/ 54 w 109"/>
                <a:gd name="T95" fmla="*/ 521 h 568"/>
                <a:gd name="T96" fmla="*/ 54 w 109"/>
                <a:gd name="T97" fmla="*/ 526 h 568"/>
                <a:gd name="T98" fmla="*/ 56 w 109"/>
                <a:gd name="T99" fmla="*/ 531 h 568"/>
                <a:gd name="T100" fmla="*/ 58 w 109"/>
                <a:gd name="T101" fmla="*/ 535 h 568"/>
                <a:gd name="T102" fmla="*/ 59 w 109"/>
                <a:gd name="T103" fmla="*/ 540 h 568"/>
                <a:gd name="T104" fmla="*/ 61 w 109"/>
                <a:gd name="T105" fmla="*/ 543 h 568"/>
                <a:gd name="T106" fmla="*/ 64 w 109"/>
                <a:gd name="T107" fmla="*/ 548 h 568"/>
                <a:gd name="T108" fmla="*/ 67 w 109"/>
                <a:gd name="T109" fmla="*/ 551 h 568"/>
                <a:gd name="T110" fmla="*/ 70 w 109"/>
                <a:gd name="T111" fmla="*/ 554 h 568"/>
                <a:gd name="T112" fmla="*/ 79 w 109"/>
                <a:gd name="T113" fmla="*/ 560 h 568"/>
                <a:gd name="T114" fmla="*/ 84 w 109"/>
                <a:gd name="T115" fmla="*/ 563 h 568"/>
                <a:gd name="T116" fmla="*/ 89 w 109"/>
                <a:gd name="T117" fmla="*/ 565 h 568"/>
                <a:gd name="T118" fmla="*/ 93 w 109"/>
                <a:gd name="T119" fmla="*/ 567 h 568"/>
                <a:gd name="T120" fmla="*/ 98 w 109"/>
                <a:gd name="T121" fmla="*/ 568 h 568"/>
                <a:gd name="T122" fmla="*/ 104 w 109"/>
                <a:gd name="T123" fmla="*/ 568 h 568"/>
                <a:gd name="T124" fmla="*/ 109 w 109"/>
                <a:gd name="T125" fmla="*/ 568 h 5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9"/>
                <a:gd name="T190" fmla="*/ 0 h 568"/>
                <a:gd name="T191" fmla="*/ 109 w 109"/>
                <a:gd name="T192" fmla="*/ 568 h 5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9" h="568">
                  <a:moveTo>
                    <a:pt x="109" y="0"/>
                  </a:moveTo>
                  <a:lnTo>
                    <a:pt x="104" y="0"/>
                  </a:lnTo>
                  <a:lnTo>
                    <a:pt x="98" y="0"/>
                  </a:lnTo>
                  <a:lnTo>
                    <a:pt x="93" y="1"/>
                  </a:lnTo>
                  <a:lnTo>
                    <a:pt x="89" y="3"/>
                  </a:lnTo>
                  <a:lnTo>
                    <a:pt x="84" y="4"/>
                  </a:lnTo>
                  <a:lnTo>
                    <a:pt x="79" y="8"/>
                  </a:lnTo>
                  <a:lnTo>
                    <a:pt x="70" y="14"/>
                  </a:lnTo>
                  <a:lnTo>
                    <a:pt x="67" y="17"/>
                  </a:lnTo>
                  <a:lnTo>
                    <a:pt x="64" y="20"/>
                  </a:lnTo>
                  <a:lnTo>
                    <a:pt x="61" y="25"/>
                  </a:lnTo>
                  <a:lnTo>
                    <a:pt x="59" y="28"/>
                  </a:lnTo>
                  <a:lnTo>
                    <a:pt x="58" y="33"/>
                  </a:lnTo>
                  <a:lnTo>
                    <a:pt x="56" y="37"/>
                  </a:lnTo>
                  <a:lnTo>
                    <a:pt x="54" y="42"/>
                  </a:lnTo>
                  <a:lnTo>
                    <a:pt x="54" y="47"/>
                  </a:lnTo>
                  <a:lnTo>
                    <a:pt x="54" y="237"/>
                  </a:lnTo>
                  <a:lnTo>
                    <a:pt x="54" y="242"/>
                  </a:lnTo>
                  <a:lnTo>
                    <a:pt x="53" y="246"/>
                  </a:lnTo>
                  <a:lnTo>
                    <a:pt x="51" y="251"/>
                  </a:lnTo>
                  <a:lnTo>
                    <a:pt x="50" y="256"/>
                  </a:lnTo>
                  <a:lnTo>
                    <a:pt x="48" y="259"/>
                  </a:lnTo>
                  <a:lnTo>
                    <a:pt x="45" y="264"/>
                  </a:lnTo>
                  <a:lnTo>
                    <a:pt x="42" y="267"/>
                  </a:lnTo>
                  <a:lnTo>
                    <a:pt x="39" y="270"/>
                  </a:lnTo>
                  <a:lnTo>
                    <a:pt x="29" y="276"/>
                  </a:lnTo>
                  <a:lnTo>
                    <a:pt x="25" y="278"/>
                  </a:lnTo>
                  <a:lnTo>
                    <a:pt x="20" y="281"/>
                  </a:lnTo>
                  <a:lnTo>
                    <a:pt x="15" y="282"/>
                  </a:lnTo>
                  <a:lnTo>
                    <a:pt x="11" y="282"/>
                  </a:lnTo>
                  <a:lnTo>
                    <a:pt x="4" y="284"/>
                  </a:lnTo>
                  <a:lnTo>
                    <a:pt x="0" y="284"/>
                  </a:lnTo>
                  <a:lnTo>
                    <a:pt x="4" y="284"/>
                  </a:lnTo>
                  <a:lnTo>
                    <a:pt x="11" y="286"/>
                  </a:lnTo>
                  <a:lnTo>
                    <a:pt x="15" y="286"/>
                  </a:lnTo>
                  <a:lnTo>
                    <a:pt x="20" y="287"/>
                  </a:lnTo>
                  <a:lnTo>
                    <a:pt x="25" y="290"/>
                  </a:lnTo>
                  <a:lnTo>
                    <a:pt x="29" y="292"/>
                  </a:lnTo>
                  <a:lnTo>
                    <a:pt x="39" y="298"/>
                  </a:lnTo>
                  <a:lnTo>
                    <a:pt x="42" y="301"/>
                  </a:lnTo>
                  <a:lnTo>
                    <a:pt x="45" y="306"/>
                  </a:lnTo>
                  <a:lnTo>
                    <a:pt x="48" y="309"/>
                  </a:lnTo>
                  <a:lnTo>
                    <a:pt x="50" y="314"/>
                  </a:lnTo>
                  <a:lnTo>
                    <a:pt x="51" y="317"/>
                  </a:lnTo>
                  <a:lnTo>
                    <a:pt x="53" y="321"/>
                  </a:lnTo>
                  <a:lnTo>
                    <a:pt x="54" y="326"/>
                  </a:lnTo>
                  <a:lnTo>
                    <a:pt x="54" y="331"/>
                  </a:lnTo>
                  <a:lnTo>
                    <a:pt x="54" y="521"/>
                  </a:lnTo>
                  <a:lnTo>
                    <a:pt x="54" y="526"/>
                  </a:lnTo>
                  <a:lnTo>
                    <a:pt x="56" y="531"/>
                  </a:lnTo>
                  <a:lnTo>
                    <a:pt x="58" y="535"/>
                  </a:lnTo>
                  <a:lnTo>
                    <a:pt x="59" y="540"/>
                  </a:lnTo>
                  <a:lnTo>
                    <a:pt x="61" y="543"/>
                  </a:lnTo>
                  <a:lnTo>
                    <a:pt x="64" y="548"/>
                  </a:lnTo>
                  <a:lnTo>
                    <a:pt x="67" y="551"/>
                  </a:lnTo>
                  <a:lnTo>
                    <a:pt x="70" y="554"/>
                  </a:lnTo>
                  <a:lnTo>
                    <a:pt x="79" y="560"/>
                  </a:lnTo>
                  <a:lnTo>
                    <a:pt x="84" y="563"/>
                  </a:lnTo>
                  <a:lnTo>
                    <a:pt x="89" y="565"/>
                  </a:lnTo>
                  <a:lnTo>
                    <a:pt x="93" y="567"/>
                  </a:lnTo>
                  <a:lnTo>
                    <a:pt x="98" y="568"/>
                  </a:lnTo>
                  <a:lnTo>
                    <a:pt x="104" y="568"/>
                  </a:lnTo>
                  <a:lnTo>
                    <a:pt x="109" y="568"/>
                  </a:lnTo>
                </a:path>
              </a:pathLst>
            </a:custGeom>
            <a:noFill/>
            <a:ln w="14288">
              <a:solidFill>
                <a:srgbClr val="000000"/>
              </a:solidFill>
              <a:round/>
              <a:headEnd/>
              <a:tailEnd/>
            </a:ln>
          </p:spPr>
          <p:txBody>
            <a:bodyPr/>
            <a:lstStyle/>
            <a:p>
              <a:endParaRPr lang="en-US"/>
            </a:p>
          </p:txBody>
        </p:sp>
        <p:sp>
          <p:nvSpPr>
            <p:cNvPr id="22" name="Freeform 89"/>
            <p:cNvSpPr>
              <a:spLocks/>
            </p:cNvSpPr>
            <p:nvPr/>
          </p:nvSpPr>
          <p:spPr bwMode="auto">
            <a:xfrm>
              <a:off x="2310" y="2078"/>
              <a:ext cx="276" cy="276"/>
            </a:xfrm>
            <a:custGeom>
              <a:avLst/>
              <a:gdLst>
                <a:gd name="T0" fmla="*/ 139 w 276"/>
                <a:gd name="T1" fmla="*/ 75 h 276"/>
                <a:gd name="T2" fmla="*/ 108 w 276"/>
                <a:gd name="T3" fmla="*/ 30 h 276"/>
                <a:gd name="T4" fmla="*/ 94 w 276"/>
                <a:gd name="T5" fmla="*/ 81 h 276"/>
                <a:gd name="T6" fmla="*/ 5 w 276"/>
                <a:gd name="T7" fmla="*/ 30 h 276"/>
                <a:gd name="T8" fmla="*/ 59 w 276"/>
                <a:gd name="T9" fmla="*/ 98 h 276"/>
                <a:gd name="T10" fmla="*/ 0 w 276"/>
                <a:gd name="T11" fmla="*/ 111 h 276"/>
                <a:gd name="T12" fmla="*/ 48 w 276"/>
                <a:gd name="T13" fmla="*/ 151 h 276"/>
                <a:gd name="T14" fmla="*/ 1 w 276"/>
                <a:gd name="T15" fmla="*/ 187 h 276"/>
                <a:gd name="T16" fmla="*/ 73 w 276"/>
                <a:gd name="T17" fmla="*/ 178 h 276"/>
                <a:gd name="T18" fmla="*/ 61 w 276"/>
                <a:gd name="T19" fmla="*/ 226 h 276"/>
                <a:gd name="T20" fmla="*/ 98 w 276"/>
                <a:gd name="T21" fmla="*/ 200 h 276"/>
                <a:gd name="T22" fmla="*/ 109 w 276"/>
                <a:gd name="T23" fmla="*/ 276 h 276"/>
                <a:gd name="T24" fmla="*/ 136 w 276"/>
                <a:gd name="T25" fmla="*/ 192 h 276"/>
                <a:gd name="T26" fmla="*/ 170 w 276"/>
                <a:gd name="T27" fmla="*/ 253 h 276"/>
                <a:gd name="T28" fmla="*/ 179 w 276"/>
                <a:gd name="T29" fmla="*/ 186 h 276"/>
                <a:gd name="T30" fmla="*/ 232 w 276"/>
                <a:gd name="T31" fmla="*/ 231 h 276"/>
                <a:gd name="T32" fmla="*/ 215 w 276"/>
                <a:gd name="T33" fmla="*/ 165 h 276"/>
                <a:gd name="T34" fmla="*/ 276 w 276"/>
                <a:gd name="T35" fmla="*/ 170 h 276"/>
                <a:gd name="T36" fmla="*/ 226 w 276"/>
                <a:gd name="T37" fmla="*/ 134 h 276"/>
                <a:gd name="T38" fmla="*/ 270 w 276"/>
                <a:gd name="T39" fmla="*/ 104 h 276"/>
                <a:gd name="T40" fmla="*/ 214 w 276"/>
                <a:gd name="T41" fmla="*/ 94 h 276"/>
                <a:gd name="T42" fmla="*/ 236 w 276"/>
                <a:gd name="T43" fmla="*/ 58 h 276"/>
                <a:gd name="T44" fmla="*/ 181 w 276"/>
                <a:gd name="T45" fmla="*/ 69 h 276"/>
                <a:gd name="T46" fmla="*/ 186 w 276"/>
                <a:gd name="T47" fmla="*/ 0 h 276"/>
                <a:gd name="T48" fmla="*/ 139 w 276"/>
                <a:gd name="T49" fmla="*/ 75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
                <a:gd name="T76" fmla="*/ 0 h 276"/>
                <a:gd name="T77" fmla="*/ 276 w 276"/>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 h="276">
                  <a:moveTo>
                    <a:pt x="139" y="75"/>
                  </a:moveTo>
                  <a:lnTo>
                    <a:pt x="108" y="30"/>
                  </a:lnTo>
                  <a:lnTo>
                    <a:pt x="94" y="81"/>
                  </a:lnTo>
                  <a:lnTo>
                    <a:pt x="5" y="30"/>
                  </a:lnTo>
                  <a:lnTo>
                    <a:pt x="59" y="98"/>
                  </a:lnTo>
                  <a:lnTo>
                    <a:pt x="0" y="111"/>
                  </a:lnTo>
                  <a:lnTo>
                    <a:pt x="48" y="151"/>
                  </a:lnTo>
                  <a:lnTo>
                    <a:pt x="1" y="187"/>
                  </a:lnTo>
                  <a:lnTo>
                    <a:pt x="73" y="178"/>
                  </a:lnTo>
                  <a:lnTo>
                    <a:pt x="61" y="226"/>
                  </a:lnTo>
                  <a:lnTo>
                    <a:pt x="98" y="200"/>
                  </a:lnTo>
                  <a:lnTo>
                    <a:pt x="109" y="276"/>
                  </a:lnTo>
                  <a:lnTo>
                    <a:pt x="136" y="192"/>
                  </a:lnTo>
                  <a:lnTo>
                    <a:pt x="170" y="253"/>
                  </a:lnTo>
                  <a:lnTo>
                    <a:pt x="179" y="186"/>
                  </a:lnTo>
                  <a:lnTo>
                    <a:pt x="232" y="231"/>
                  </a:lnTo>
                  <a:lnTo>
                    <a:pt x="215" y="165"/>
                  </a:lnTo>
                  <a:lnTo>
                    <a:pt x="276" y="170"/>
                  </a:lnTo>
                  <a:lnTo>
                    <a:pt x="226" y="134"/>
                  </a:lnTo>
                  <a:lnTo>
                    <a:pt x="270" y="104"/>
                  </a:lnTo>
                  <a:lnTo>
                    <a:pt x="214" y="94"/>
                  </a:lnTo>
                  <a:lnTo>
                    <a:pt x="236" y="58"/>
                  </a:lnTo>
                  <a:lnTo>
                    <a:pt x="181" y="69"/>
                  </a:lnTo>
                  <a:lnTo>
                    <a:pt x="186" y="0"/>
                  </a:lnTo>
                  <a:lnTo>
                    <a:pt x="139" y="75"/>
                  </a:lnTo>
                  <a:close/>
                </a:path>
              </a:pathLst>
            </a:custGeom>
            <a:solidFill>
              <a:srgbClr val="FFFFFF"/>
            </a:solidFill>
            <a:ln w="9525">
              <a:noFill/>
              <a:round/>
              <a:headEnd/>
              <a:tailEnd/>
            </a:ln>
          </p:spPr>
          <p:txBody>
            <a:bodyPr/>
            <a:lstStyle/>
            <a:p>
              <a:endParaRPr lang="en-US"/>
            </a:p>
          </p:txBody>
        </p:sp>
        <p:sp>
          <p:nvSpPr>
            <p:cNvPr id="23" name="Freeform 90"/>
            <p:cNvSpPr>
              <a:spLocks/>
            </p:cNvSpPr>
            <p:nvPr/>
          </p:nvSpPr>
          <p:spPr bwMode="auto">
            <a:xfrm>
              <a:off x="2310" y="2078"/>
              <a:ext cx="276" cy="276"/>
            </a:xfrm>
            <a:custGeom>
              <a:avLst/>
              <a:gdLst>
                <a:gd name="T0" fmla="*/ 139 w 276"/>
                <a:gd name="T1" fmla="*/ 75 h 276"/>
                <a:gd name="T2" fmla="*/ 108 w 276"/>
                <a:gd name="T3" fmla="*/ 30 h 276"/>
                <a:gd name="T4" fmla="*/ 94 w 276"/>
                <a:gd name="T5" fmla="*/ 81 h 276"/>
                <a:gd name="T6" fmla="*/ 5 w 276"/>
                <a:gd name="T7" fmla="*/ 30 h 276"/>
                <a:gd name="T8" fmla="*/ 59 w 276"/>
                <a:gd name="T9" fmla="*/ 98 h 276"/>
                <a:gd name="T10" fmla="*/ 0 w 276"/>
                <a:gd name="T11" fmla="*/ 111 h 276"/>
                <a:gd name="T12" fmla="*/ 48 w 276"/>
                <a:gd name="T13" fmla="*/ 151 h 276"/>
                <a:gd name="T14" fmla="*/ 1 w 276"/>
                <a:gd name="T15" fmla="*/ 187 h 276"/>
                <a:gd name="T16" fmla="*/ 73 w 276"/>
                <a:gd name="T17" fmla="*/ 178 h 276"/>
                <a:gd name="T18" fmla="*/ 61 w 276"/>
                <a:gd name="T19" fmla="*/ 226 h 276"/>
                <a:gd name="T20" fmla="*/ 98 w 276"/>
                <a:gd name="T21" fmla="*/ 200 h 276"/>
                <a:gd name="T22" fmla="*/ 109 w 276"/>
                <a:gd name="T23" fmla="*/ 276 h 276"/>
                <a:gd name="T24" fmla="*/ 136 w 276"/>
                <a:gd name="T25" fmla="*/ 192 h 276"/>
                <a:gd name="T26" fmla="*/ 170 w 276"/>
                <a:gd name="T27" fmla="*/ 253 h 276"/>
                <a:gd name="T28" fmla="*/ 179 w 276"/>
                <a:gd name="T29" fmla="*/ 186 h 276"/>
                <a:gd name="T30" fmla="*/ 232 w 276"/>
                <a:gd name="T31" fmla="*/ 231 h 276"/>
                <a:gd name="T32" fmla="*/ 215 w 276"/>
                <a:gd name="T33" fmla="*/ 165 h 276"/>
                <a:gd name="T34" fmla="*/ 276 w 276"/>
                <a:gd name="T35" fmla="*/ 170 h 276"/>
                <a:gd name="T36" fmla="*/ 226 w 276"/>
                <a:gd name="T37" fmla="*/ 134 h 276"/>
                <a:gd name="T38" fmla="*/ 270 w 276"/>
                <a:gd name="T39" fmla="*/ 104 h 276"/>
                <a:gd name="T40" fmla="*/ 214 w 276"/>
                <a:gd name="T41" fmla="*/ 94 h 276"/>
                <a:gd name="T42" fmla="*/ 236 w 276"/>
                <a:gd name="T43" fmla="*/ 58 h 276"/>
                <a:gd name="T44" fmla="*/ 181 w 276"/>
                <a:gd name="T45" fmla="*/ 69 h 276"/>
                <a:gd name="T46" fmla="*/ 186 w 276"/>
                <a:gd name="T47" fmla="*/ 0 h 276"/>
                <a:gd name="T48" fmla="*/ 139 w 276"/>
                <a:gd name="T49" fmla="*/ 75 h 2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
                <a:gd name="T76" fmla="*/ 0 h 276"/>
                <a:gd name="T77" fmla="*/ 276 w 276"/>
                <a:gd name="T78" fmla="*/ 276 h 2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 h="276">
                  <a:moveTo>
                    <a:pt x="139" y="75"/>
                  </a:moveTo>
                  <a:lnTo>
                    <a:pt x="108" y="30"/>
                  </a:lnTo>
                  <a:lnTo>
                    <a:pt x="94" y="81"/>
                  </a:lnTo>
                  <a:lnTo>
                    <a:pt x="5" y="30"/>
                  </a:lnTo>
                  <a:lnTo>
                    <a:pt x="59" y="98"/>
                  </a:lnTo>
                  <a:lnTo>
                    <a:pt x="0" y="111"/>
                  </a:lnTo>
                  <a:lnTo>
                    <a:pt x="48" y="151"/>
                  </a:lnTo>
                  <a:lnTo>
                    <a:pt x="1" y="187"/>
                  </a:lnTo>
                  <a:lnTo>
                    <a:pt x="73" y="178"/>
                  </a:lnTo>
                  <a:lnTo>
                    <a:pt x="61" y="226"/>
                  </a:lnTo>
                  <a:lnTo>
                    <a:pt x="98" y="200"/>
                  </a:lnTo>
                  <a:lnTo>
                    <a:pt x="109" y="276"/>
                  </a:lnTo>
                  <a:lnTo>
                    <a:pt x="136" y="192"/>
                  </a:lnTo>
                  <a:lnTo>
                    <a:pt x="170" y="253"/>
                  </a:lnTo>
                  <a:lnTo>
                    <a:pt x="179" y="186"/>
                  </a:lnTo>
                  <a:lnTo>
                    <a:pt x="232" y="231"/>
                  </a:lnTo>
                  <a:lnTo>
                    <a:pt x="215" y="165"/>
                  </a:lnTo>
                  <a:lnTo>
                    <a:pt x="276" y="170"/>
                  </a:lnTo>
                  <a:lnTo>
                    <a:pt x="226" y="134"/>
                  </a:lnTo>
                  <a:lnTo>
                    <a:pt x="270" y="104"/>
                  </a:lnTo>
                  <a:lnTo>
                    <a:pt x="214" y="94"/>
                  </a:lnTo>
                  <a:lnTo>
                    <a:pt x="236" y="58"/>
                  </a:lnTo>
                  <a:lnTo>
                    <a:pt x="181" y="69"/>
                  </a:lnTo>
                  <a:lnTo>
                    <a:pt x="186" y="0"/>
                  </a:lnTo>
                  <a:lnTo>
                    <a:pt x="139" y="75"/>
                  </a:lnTo>
                  <a:close/>
                </a:path>
              </a:pathLst>
            </a:custGeom>
            <a:noFill/>
            <a:ln w="14288">
              <a:solidFill>
                <a:srgbClr val="CC0000"/>
              </a:solidFill>
              <a:round/>
              <a:headEnd/>
              <a:tailEnd/>
            </a:ln>
          </p:spPr>
          <p:txBody>
            <a:bodyPr/>
            <a:lstStyle/>
            <a:p>
              <a:endParaRPr lang="en-US"/>
            </a:p>
          </p:txBody>
        </p:sp>
        <p:sp>
          <p:nvSpPr>
            <p:cNvPr id="24" name="Rectangle 91"/>
            <p:cNvSpPr>
              <a:spLocks noChangeArrowheads="1"/>
            </p:cNvSpPr>
            <p:nvPr/>
          </p:nvSpPr>
          <p:spPr bwMode="auto">
            <a:xfrm>
              <a:off x="3331" y="2018"/>
              <a:ext cx="296" cy="173"/>
            </a:xfrm>
            <a:prstGeom prst="rect">
              <a:avLst/>
            </a:prstGeom>
            <a:noFill/>
            <a:ln w="9525">
              <a:noFill/>
              <a:miter lim="800000"/>
              <a:headEnd/>
              <a:tailEnd/>
            </a:ln>
          </p:spPr>
          <p:txBody>
            <a:bodyPr wrap="none" lIns="0" tIns="0" rIns="0" bIns="0">
              <a:spAutoFit/>
            </a:bodyPr>
            <a:lstStyle/>
            <a:p>
              <a:r>
                <a:rPr lang="en-US">
                  <a:solidFill>
                    <a:srgbClr val="000000"/>
                  </a:solidFill>
                </a:rPr>
                <a:t>ACK</a:t>
              </a:r>
              <a:endParaRPr lang="en-US"/>
            </a:p>
          </p:txBody>
        </p:sp>
        <p:sp>
          <p:nvSpPr>
            <p:cNvPr id="25" name="Rectangle 92"/>
            <p:cNvSpPr>
              <a:spLocks noChangeArrowheads="1"/>
            </p:cNvSpPr>
            <p:nvPr/>
          </p:nvSpPr>
          <p:spPr bwMode="auto">
            <a:xfrm>
              <a:off x="3624" y="2085"/>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1</a:t>
              </a:r>
              <a:endParaRPr lang="en-US"/>
            </a:p>
          </p:txBody>
        </p:sp>
        <p:sp>
          <p:nvSpPr>
            <p:cNvPr id="26" name="Rectangle 93"/>
            <p:cNvSpPr>
              <a:spLocks noChangeArrowheads="1"/>
            </p:cNvSpPr>
            <p:nvPr/>
          </p:nvSpPr>
          <p:spPr bwMode="auto">
            <a:xfrm>
              <a:off x="3674" y="2018"/>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27" name="Freeform 94"/>
            <p:cNvSpPr>
              <a:spLocks/>
            </p:cNvSpPr>
            <p:nvPr/>
          </p:nvSpPr>
          <p:spPr bwMode="auto">
            <a:xfrm>
              <a:off x="1528" y="1967"/>
              <a:ext cx="109" cy="570"/>
            </a:xfrm>
            <a:custGeom>
              <a:avLst/>
              <a:gdLst>
                <a:gd name="T0" fmla="*/ 109 w 109"/>
                <a:gd name="T1" fmla="*/ 0 h 570"/>
                <a:gd name="T2" fmla="*/ 104 w 109"/>
                <a:gd name="T3" fmla="*/ 0 h 570"/>
                <a:gd name="T4" fmla="*/ 98 w 109"/>
                <a:gd name="T5" fmla="*/ 2 h 570"/>
                <a:gd name="T6" fmla="*/ 93 w 109"/>
                <a:gd name="T7" fmla="*/ 3 h 570"/>
                <a:gd name="T8" fmla="*/ 89 w 109"/>
                <a:gd name="T9" fmla="*/ 5 h 570"/>
                <a:gd name="T10" fmla="*/ 84 w 109"/>
                <a:gd name="T11" fmla="*/ 6 h 570"/>
                <a:gd name="T12" fmla="*/ 79 w 109"/>
                <a:gd name="T13" fmla="*/ 8 h 570"/>
                <a:gd name="T14" fmla="*/ 70 w 109"/>
                <a:gd name="T15" fmla="*/ 14 h 570"/>
                <a:gd name="T16" fmla="*/ 67 w 109"/>
                <a:gd name="T17" fmla="*/ 17 h 570"/>
                <a:gd name="T18" fmla="*/ 64 w 109"/>
                <a:gd name="T19" fmla="*/ 22 h 570"/>
                <a:gd name="T20" fmla="*/ 61 w 109"/>
                <a:gd name="T21" fmla="*/ 25 h 570"/>
                <a:gd name="T22" fmla="*/ 59 w 109"/>
                <a:gd name="T23" fmla="*/ 30 h 570"/>
                <a:gd name="T24" fmla="*/ 58 w 109"/>
                <a:gd name="T25" fmla="*/ 34 h 570"/>
                <a:gd name="T26" fmla="*/ 56 w 109"/>
                <a:gd name="T27" fmla="*/ 39 h 570"/>
                <a:gd name="T28" fmla="*/ 54 w 109"/>
                <a:gd name="T29" fmla="*/ 44 h 570"/>
                <a:gd name="T30" fmla="*/ 54 w 109"/>
                <a:gd name="T31" fmla="*/ 48 h 570"/>
                <a:gd name="T32" fmla="*/ 54 w 109"/>
                <a:gd name="T33" fmla="*/ 237 h 570"/>
                <a:gd name="T34" fmla="*/ 54 w 109"/>
                <a:gd name="T35" fmla="*/ 242 h 570"/>
                <a:gd name="T36" fmla="*/ 53 w 109"/>
                <a:gd name="T37" fmla="*/ 247 h 570"/>
                <a:gd name="T38" fmla="*/ 51 w 109"/>
                <a:gd name="T39" fmla="*/ 251 h 570"/>
                <a:gd name="T40" fmla="*/ 50 w 109"/>
                <a:gd name="T41" fmla="*/ 256 h 570"/>
                <a:gd name="T42" fmla="*/ 48 w 109"/>
                <a:gd name="T43" fmla="*/ 261 h 570"/>
                <a:gd name="T44" fmla="*/ 45 w 109"/>
                <a:gd name="T45" fmla="*/ 264 h 570"/>
                <a:gd name="T46" fmla="*/ 42 w 109"/>
                <a:gd name="T47" fmla="*/ 269 h 570"/>
                <a:gd name="T48" fmla="*/ 39 w 109"/>
                <a:gd name="T49" fmla="*/ 272 h 570"/>
                <a:gd name="T50" fmla="*/ 29 w 109"/>
                <a:gd name="T51" fmla="*/ 276 h 570"/>
                <a:gd name="T52" fmla="*/ 25 w 109"/>
                <a:gd name="T53" fmla="*/ 280 h 570"/>
                <a:gd name="T54" fmla="*/ 20 w 109"/>
                <a:gd name="T55" fmla="*/ 281 h 570"/>
                <a:gd name="T56" fmla="*/ 15 w 109"/>
                <a:gd name="T57" fmla="*/ 283 h 570"/>
                <a:gd name="T58" fmla="*/ 11 w 109"/>
                <a:gd name="T59" fmla="*/ 284 h 570"/>
                <a:gd name="T60" fmla="*/ 4 w 109"/>
                <a:gd name="T61" fmla="*/ 284 h 570"/>
                <a:gd name="T62" fmla="*/ 0 w 109"/>
                <a:gd name="T63" fmla="*/ 286 h 570"/>
                <a:gd name="T64" fmla="*/ 4 w 109"/>
                <a:gd name="T65" fmla="*/ 286 h 570"/>
                <a:gd name="T66" fmla="*/ 11 w 109"/>
                <a:gd name="T67" fmla="*/ 286 h 570"/>
                <a:gd name="T68" fmla="*/ 15 w 109"/>
                <a:gd name="T69" fmla="*/ 287 h 570"/>
                <a:gd name="T70" fmla="*/ 20 w 109"/>
                <a:gd name="T71" fmla="*/ 289 h 570"/>
                <a:gd name="T72" fmla="*/ 25 w 109"/>
                <a:gd name="T73" fmla="*/ 290 h 570"/>
                <a:gd name="T74" fmla="*/ 29 w 109"/>
                <a:gd name="T75" fmla="*/ 294 h 570"/>
                <a:gd name="T76" fmla="*/ 39 w 109"/>
                <a:gd name="T77" fmla="*/ 300 h 570"/>
                <a:gd name="T78" fmla="*/ 42 w 109"/>
                <a:gd name="T79" fmla="*/ 303 h 570"/>
                <a:gd name="T80" fmla="*/ 45 w 109"/>
                <a:gd name="T81" fmla="*/ 306 h 570"/>
                <a:gd name="T82" fmla="*/ 48 w 109"/>
                <a:gd name="T83" fmla="*/ 311 h 570"/>
                <a:gd name="T84" fmla="*/ 50 w 109"/>
                <a:gd name="T85" fmla="*/ 314 h 570"/>
                <a:gd name="T86" fmla="*/ 51 w 109"/>
                <a:gd name="T87" fmla="*/ 319 h 570"/>
                <a:gd name="T88" fmla="*/ 53 w 109"/>
                <a:gd name="T89" fmla="*/ 323 h 570"/>
                <a:gd name="T90" fmla="*/ 54 w 109"/>
                <a:gd name="T91" fmla="*/ 328 h 570"/>
                <a:gd name="T92" fmla="*/ 54 w 109"/>
                <a:gd name="T93" fmla="*/ 333 h 570"/>
                <a:gd name="T94" fmla="*/ 54 w 109"/>
                <a:gd name="T95" fmla="*/ 523 h 570"/>
                <a:gd name="T96" fmla="*/ 54 w 109"/>
                <a:gd name="T97" fmla="*/ 528 h 570"/>
                <a:gd name="T98" fmla="*/ 56 w 109"/>
                <a:gd name="T99" fmla="*/ 532 h 570"/>
                <a:gd name="T100" fmla="*/ 58 w 109"/>
                <a:gd name="T101" fmla="*/ 537 h 570"/>
                <a:gd name="T102" fmla="*/ 59 w 109"/>
                <a:gd name="T103" fmla="*/ 540 h 570"/>
                <a:gd name="T104" fmla="*/ 61 w 109"/>
                <a:gd name="T105" fmla="*/ 545 h 570"/>
                <a:gd name="T106" fmla="*/ 64 w 109"/>
                <a:gd name="T107" fmla="*/ 548 h 570"/>
                <a:gd name="T108" fmla="*/ 67 w 109"/>
                <a:gd name="T109" fmla="*/ 553 h 570"/>
                <a:gd name="T110" fmla="*/ 70 w 109"/>
                <a:gd name="T111" fmla="*/ 556 h 570"/>
                <a:gd name="T112" fmla="*/ 79 w 109"/>
                <a:gd name="T113" fmla="*/ 562 h 570"/>
                <a:gd name="T114" fmla="*/ 84 w 109"/>
                <a:gd name="T115" fmla="*/ 564 h 570"/>
                <a:gd name="T116" fmla="*/ 89 w 109"/>
                <a:gd name="T117" fmla="*/ 567 h 570"/>
                <a:gd name="T118" fmla="*/ 93 w 109"/>
                <a:gd name="T119" fmla="*/ 568 h 570"/>
                <a:gd name="T120" fmla="*/ 98 w 109"/>
                <a:gd name="T121" fmla="*/ 568 h 570"/>
                <a:gd name="T122" fmla="*/ 104 w 109"/>
                <a:gd name="T123" fmla="*/ 570 h 570"/>
                <a:gd name="T124" fmla="*/ 109 w 109"/>
                <a:gd name="T125" fmla="*/ 570 h 5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9"/>
                <a:gd name="T190" fmla="*/ 0 h 570"/>
                <a:gd name="T191" fmla="*/ 109 w 109"/>
                <a:gd name="T192" fmla="*/ 570 h 57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9" h="570">
                  <a:moveTo>
                    <a:pt x="109" y="0"/>
                  </a:moveTo>
                  <a:lnTo>
                    <a:pt x="104" y="0"/>
                  </a:lnTo>
                  <a:lnTo>
                    <a:pt x="98" y="2"/>
                  </a:lnTo>
                  <a:lnTo>
                    <a:pt x="93" y="3"/>
                  </a:lnTo>
                  <a:lnTo>
                    <a:pt x="89" y="5"/>
                  </a:lnTo>
                  <a:lnTo>
                    <a:pt x="84" y="6"/>
                  </a:lnTo>
                  <a:lnTo>
                    <a:pt x="79" y="8"/>
                  </a:lnTo>
                  <a:lnTo>
                    <a:pt x="70" y="14"/>
                  </a:lnTo>
                  <a:lnTo>
                    <a:pt x="67" y="17"/>
                  </a:lnTo>
                  <a:lnTo>
                    <a:pt x="64" y="22"/>
                  </a:lnTo>
                  <a:lnTo>
                    <a:pt x="61" y="25"/>
                  </a:lnTo>
                  <a:lnTo>
                    <a:pt x="59" y="30"/>
                  </a:lnTo>
                  <a:lnTo>
                    <a:pt x="58" y="34"/>
                  </a:lnTo>
                  <a:lnTo>
                    <a:pt x="56" y="39"/>
                  </a:lnTo>
                  <a:lnTo>
                    <a:pt x="54" y="44"/>
                  </a:lnTo>
                  <a:lnTo>
                    <a:pt x="54" y="48"/>
                  </a:lnTo>
                  <a:lnTo>
                    <a:pt x="54" y="237"/>
                  </a:lnTo>
                  <a:lnTo>
                    <a:pt x="54" y="242"/>
                  </a:lnTo>
                  <a:lnTo>
                    <a:pt x="53" y="247"/>
                  </a:lnTo>
                  <a:lnTo>
                    <a:pt x="51" y="251"/>
                  </a:lnTo>
                  <a:lnTo>
                    <a:pt x="50" y="256"/>
                  </a:lnTo>
                  <a:lnTo>
                    <a:pt x="48" y="261"/>
                  </a:lnTo>
                  <a:lnTo>
                    <a:pt x="45" y="264"/>
                  </a:lnTo>
                  <a:lnTo>
                    <a:pt x="42" y="269"/>
                  </a:lnTo>
                  <a:lnTo>
                    <a:pt x="39" y="272"/>
                  </a:lnTo>
                  <a:lnTo>
                    <a:pt x="29" y="276"/>
                  </a:lnTo>
                  <a:lnTo>
                    <a:pt x="25" y="280"/>
                  </a:lnTo>
                  <a:lnTo>
                    <a:pt x="20" y="281"/>
                  </a:lnTo>
                  <a:lnTo>
                    <a:pt x="15" y="283"/>
                  </a:lnTo>
                  <a:lnTo>
                    <a:pt x="11" y="284"/>
                  </a:lnTo>
                  <a:lnTo>
                    <a:pt x="4" y="284"/>
                  </a:lnTo>
                  <a:lnTo>
                    <a:pt x="0" y="286"/>
                  </a:lnTo>
                  <a:lnTo>
                    <a:pt x="4" y="286"/>
                  </a:lnTo>
                  <a:lnTo>
                    <a:pt x="11" y="286"/>
                  </a:lnTo>
                  <a:lnTo>
                    <a:pt x="15" y="287"/>
                  </a:lnTo>
                  <a:lnTo>
                    <a:pt x="20" y="289"/>
                  </a:lnTo>
                  <a:lnTo>
                    <a:pt x="25" y="290"/>
                  </a:lnTo>
                  <a:lnTo>
                    <a:pt x="29" y="294"/>
                  </a:lnTo>
                  <a:lnTo>
                    <a:pt x="39" y="300"/>
                  </a:lnTo>
                  <a:lnTo>
                    <a:pt x="42" y="303"/>
                  </a:lnTo>
                  <a:lnTo>
                    <a:pt x="45" y="306"/>
                  </a:lnTo>
                  <a:lnTo>
                    <a:pt x="48" y="311"/>
                  </a:lnTo>
                  <a:lnTo>
                    <a:pt x="50" y="314"/>
                  </a:lnTo>
                  <a:lnTo>
                    <a:pt x="51" y="319"/>
                  </a:lnTo>
                  <a:lnTo>
                    <a:pt x="53" y="323"/>
                  </a:lnTo>
                  <a:lnTo>
                    <a:pt x="54" y="328"/>
                  </a:lnTo>
                  <a:lnTo>
                    <a:pt x="54" y="333"/>
                  </a:lnTo>
                  <a:lnTo>
                    <a:pt x="54" y="523"/>
                  </a:lnTo>
                  <a:lnTo>
                    <a:pt x="54" y="528"/>
                  </a:lnTo>
                  <a:lnTo>
                    <a:pt x="56" y="532"/>
                  </a:lnTo>
                  <a:lnTo>
                    <a:pt x="58" y="537"/>
                  </a:lnTo>
                  <a:lnTo>
                    <a:pt x="59" y="540"/>
                  </a:lnTo>
                  <a:lnTo>
                    <a:pt x="61" y="545"/>
                  </a:lnTo>
                  <a:lnTo>
                    <a:pt x="64" y="548"/>
                  </a:lnTo>
                  <a:lnTo>
                    <a:pt x="67" y="553"/>
                  </a:lnTo>
                  <a:lnTo>
                    <a:pt x="70" y="556"/>
                  </a:lnTo>
                  <a:lnTo>
                    <a:pt x="79" y="562"/>
                  </a:lnTo>
                  <a:lnTo>
                    <a:pt x="84" y="564"/>
                  </a:lnTo>
                  <a:lnTo>
                    <a:pt x="89" y="567"/>
                  </a:lnTo>
                  <a:lnTo>
                    <a:pt x="93" y="568"/>
                  </a:lnTo>
                  <a:lnTo>
                    <a:pt x="98" y="568"/>
                  </a:lnTo>
                  <a:lnTo>
                    <a:pt x="104" y="570"/>
                  </a:lnTo>
                  <a:lnTo>
                    <a:pt x="109" y="570"/>
                  </a:lnTo>
                </a:path>
              </a:pathLst>
            </a:custGeom>
            <a:noFill/>
            <a:ln w="14288">
              <a:solidFill>
                <a:srgbClr val="000000"/>
              </a:solidFill>
              <a:round/>
              <a:headEnd/>
              <a:tailEnd/>
            </a:ln>
          </p:spPr>
          <p:txBody>
            <a:bodyPr/>
            <a:lstStyle/>
            <a:p>
              <a:endParaRPr lang="en-US"/>
            </a:p>
          </p:txBody>
        </p:sp>
        <p:sp>
          <p:nvSpPr>
            <p:cNvPr id="28" name="Freeform 95"/>
            <p:cNvSpPr>
              <a:spLocks noEditPoints="1"/>
            </p:cNvSpPr>
            <p:nvPr/>
          </p:nvSpPr>
          <p:spPr bwMode="auto">
            <a:xfrm>
              <a:off x="1907" y="2565"/>
              <a:ext cx="1389" cy="194"/>
            </a:xfrm>
            <a:custGeom>
              <a:avLst/>
              <a:gdLst>
                <a:gd name="T0" fmla="*/ 8 w 1389"/>
                <a:gd name="T1" fmla="*/ 0 h 194"/>
                <a:gd name="T2" fmla="*/ 1325 w 1389"/>
                <a:gd name="T3" fmla="*/ 162 h 194"/>
                <a:gd name="T4" fmla="*/ 1329 w 1389"/>
                <a:gd name="T5" fmla="*/ 162 h 194"/>
                <a:gd name="T6" fmla="*/ 1330 w 1389"/>
                <a:gd name="T7" fmla="*/ 165 h 194"/>
                <a:gd name="T8" fmla="*/ 1332 w 1389"/>
                <a:gd name="T9" fmla="*/ 167 h 194"/>
                <a:gd name="T10" fmla="*/ 1332 w 1389"/>
                <a:gd name="T11" fmla="*/ 170 h 194"/>
                <a:gd name="T12" fmla="*/ 1330 w 1389"/>
                <a:gd name="T13" fmla="*/ 172 h 194"/>
                <a:gd name="T14" fmla="*/ 1329 w 1389"/>
                <a:gd name="T15" fmla="*/ 173 h 194"/>
                <a:gd name="T16" fmla="*/ 1327 w 1389"/>
                <a:gd name="T17" fmla="*/ 175 h 194"/>
                <a:gd name="T18" fmla="*/ 1324 w 1389"/>
                <a:gd name="T19" fmla="*/ 175 h 194"/>
                <a:gd name="T20" fmla="*/ 6 w 1389"/>
                <a:gd name="T21" fmla="*/ 14 h 194"/>
                <a:gd name="T22" fmla="*/ 3 w 1389"/>
                <a:gd name="T23" fmla="*/ 12 h 194"/>
                <a:gd name="T24" fmla="*/ 2 w 1389"/>
                <a:gd name="T25" fmla="*/ 11 h 194"/>
                <a:gd name="T26" fmla="*/ 0 w 1389"/>
                <a:gd name="T27" fmla="*/ 9 h 194"/>
                <a:gd name="T28" fmla="*/ 0 w 1389"/>
                <a:gd name="T29" fmla="*/ 6 h 194"/>
                <a:gd name="T30" fmla="*/ 2 w 1389"/>
                <a:gd name="T31" fmla="*/ 3 h 194"/>
                <a:gd name="T32" fmla="*/ 3 w 1389"/>
                <a:gd name="T33" fmla="*/ 2 h 194"/>
                <a:gd name="T34" fmla="*/ 5 w 1389"/>
                <a:gd name="T35" fmla="*/ 0 h 194"/>
                <a:gd name="T36" fmla="*/ 8 w 1389"/>
                <a:gd name="T37" fmla="*/ 0 h 194"/>
                <a:gd name="T38" fmla="*/ 8 w 1389"/>
                <a:gd name="T39" fmla="*/ 0 h 194"/>
                <a:gd name="T40" fmla="*/ 1314 w 1389"/>
                <a:gd name="T41" fmla="*/ 142 h 194"/>
                <a:gd name="T42" fmla="*/ 1389 w 1389"/>
                <a:gd name="T43" fmla="*/ 176 h 194"/>
                <a:gd name="T44" fmla="*/ 1308 w 1389"/>
                <a:gd name="T45" fmla="*/ 194 h 194"/>
                <a:gd name="T46" fmla="*/ 1314 w 1389"/>
                <a:gd name="T47" fmla="*/ 142 h 19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89"/>
                <a:gd name="T73" fmla="*/ 0 h 194"/>
                <a:gd name="T74" fmla="*/ 1389 w 1389"/>
                <a:gd name="T75" fmla="*/ 194 h 19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89" h="194">
                  <a:moveTo>
                    <a:pt x="8" y="0"/>
                  </a:moveTo>
                  <a:lnTo>
                    <a:pt x="1325" y="162"/>
                  </a:lnTo>
                  <a:lnTo>
                    <a:pt x="1329" y="162"/>
                  </a:lnTo>
                  <a:lnTo>
                    <a:pt x="1330" y="165"/>
                  </a:lnTo>
                  <a:lnTo>
                    <a:pt x="1332" y="167"/>
                  </a:lnTo>
                  <a:lnTo>
                    <a:pt x="1332" y="170"/>
                  </a:lnTo>
                  <a:lnTo>
                    <a:pt x="1330" y="172"/>
                  </a:lnTo>
                  <a:lnTo>
                    <a:pt x="1329" y="173"/>
                  </a:lnTo>
                  <a:lnTo>
                    <a:pt x="1327" y="175"/>
                  </a:lnTo>
                  <a:lnTo>
                    <a:pt x="1324" y="175"/>
                  </a:lnTo>
                  <a:lnTo>
                    <a:pt x="6" y="14"/>
                  </a:lnTo>
                  <a:lnTo>
                    <a:pt x="3" y="12"/>
                  </a:lnTo>
                  <a:lnTo>
                    <a:pt x="2" y="11"/>
                  </a:lnTo>
                  <a:lnTo>
                    <a:pt x="0" y="9"/>
                  </a:lnTo>
                  <a:lnTo>
                    <a:pt x="0" y="6"/>
                  </a:lnTo>
                  <a:lnTo>
                    <a:pt x="2" y="3"/>
                  </a:lnTo>
                  <a:lnTo>
                    <a:pt x="3" y="2"/>
                  </a:lnTo>
                  <a:lnTo>
                    <a:pt x="5" y="0"/>
                  </a:lnTo>
                  <a:lnTo>
                    <a:pt x="8" y="0"/>
                  </a:lnTo>
                  <a:close/>
                  <a:moveTo>
                    <a:pt x="1314" y="142"/>
                  </a:moveTo>
                  <a:lnTo>
                    <a:pt x="1389" y="176"/>
                  </a:lnTo>
                  <a:lnTo>
                    <a:pt x="1308" y="194"/>
                  </a:lnTo>
                  <a:lnTo>
                    <a:pt x="1314" y="142"/>
                  </a:lnTo>
                  <a:close/>
                </a:path>
              </a:pathLst>
            </a:custGeom>
            <a:solidFill>
              <a:srgbClr val="000000"/>
            </a:solidFill>
            <a:ln w="3175">
              <a:solidFill>
                <a:srgbClr val="000000"/>
              </a:solidFill>
              <a:round/>
              <a:headEnd/>
              <a:tailEnd/>
            </a:ln>
          </p:spPr>
          <p:txBody>
            <a:bodyPr/>
            <a:lstStyle/>
            <a:p>
              <a:endParaRPr lang="en-US"/>
            </a:p>
          </p:txBody>
        </p:sp>
        <p:sp>
          <p:nvSpPr>
            <p:cNvPr id="29" name="Rectangle 96"/>
            <p:cNvSpPr>
              <a:spLocks noChangeArrowheads="1"/>
            </p:cNvSpPr>
            <p:nvPr/>
          </p:nvSpPr>
          <p:spPr bwMode="auto">
            <a:xfrm>
              <a:off x="1734" y="2476"/>
              <a:ext cx="88" cy="173"/>
            </a:xfrm>
            <a:prstGeom prst="rect">
              <a:avLst/>
            </a:prstGeom>
            <a:noFill/>
            <a:ln w="9525">
              <a:noFill/>
              <a:miter lim="800000"/>
              <a:headEnd/>
              <a:tailEnd/>
            </a:ln>
          </p:spPr>
          <p:txBody>
            <a:bodyPr wrap="none" lIns="0" tIns="0" rIns="0" bIns="0">
              <a:spAutoFit/>
            </a:bodyPr>
            <a:lstStyle/>
            <a:p>
              <a:r>
                <a:rPr lang="en-US" i="1">
                  <a:solidFill>
                    <a:srgbClr val="000000"/>
                  </a:solidFill>
                </a:rPr>
                <a:t>F</a:t>
              </a:r>
              <a:endParaRPr lang="en-US"/>
            </a:p>
          </p:txBody>
        </p:sp>
        <p:sp>
          <p:nvSpPr>
            <p:cNvPr id="30" name="Rectangle 97"/>
            <p:cNvSpPr>
              <a:spLocks noChangeArrowheads="1"/>
            </p:cNvSpPr>
            <p:nvPr/>
          </p:nvSpPr>
          <p:spPr bwMode="auto">
            <a:xfrm>
              <a:off x="1821" y="2543"/>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31" name="Rectangle 98"/>
            <p:cNvSpPr>
              <a:spLocks noChangeArrowheads="1"/>
            </p:cNvSpPr>
            <p:nvPr/>
          </p:nvSpPr>
          <p:spPr bwMode="auto">
            <a:xfrm>
              <a:off x="1871" y="2476"/>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32" name="Rectangle 99"/>
            <p:cNvSpPr>
              <a:spLocks noChangeArrowheads="1"/>
            </p:cNvSpPr>
            <p:nvPr/>
          </p:nvSpPr>
          <p:spPr bwMode="auto">
            <a:xfrm>
              <a:off x="3331" y="2682"/>
              <a:ext cx="296" cy="173"/>
            </a:xfrm>
            <a:prstGeom prst="rect">
              <a:avLst/>
            </a:prstGeom>
            <a:noFill/>
            <a:ln w="9525">
              <a:noFill/>
              <a:miter lim="800000"/>
              <a:headEnd/>
              <a:tailEnd/>
            </a:ln>
          </p:spPr>
          <p:txBody>
            <a:bodyPr wrap="none" lIns="0" tIns="0" rIns="0" bIns="0">
              <a:spAutoFit/>
            </a:bodyPr>
            <a:lstStyle/>
            <a:p>
              <a:r>
                <a:rPr lang="en-US">
                  <a:solidFill>
                    <a:srgbClr val="000000"/>
                  </a:solidFill>
                </a:rPr>
                <a:t>ACK</a:t>
              </a:r>
              <a:endParaRPr lang="en-US"/>
            </a:p>
          </p:txBody>
        </p:sp>
        <p:sp>
          <p:nvSpPr>
            <p:cNvPr id="33" name="Rectangle 100"/>
            <p:cNvSpPr>
              <a:spLocks noChangeArrowheads="1"/>
            </p:cNvSpPr>
            <p:nvPr/>
          </p:nvSpPr>
          <p:spPr bwMode="auto">
            <a:xfrm>
              <a:off x="3624" y="2749"/>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1</a:t>
              </a:r>
              <a:endParaRPr lang="en-US"/>
            </a:p>
          </p:txBody>
        </p:sp>
        <p:sp>
          <p:nvSpPr>
            <p:cNvPr id="34" name="Rectangle 101"/>
            <p:cNvSpPr>
              <a:spLocks noChangeArrowheads="1"/>
            </p:cNvSpPr>
            <p:nvPr/>
          </p:nvSpPr>
          <p:spPr bwMode="auto">
            <a:xfrm>
              <a:off x="3674" y="2682"/>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35" name="Rectangle 102"/>
            <p:cNvSpPr>
              <a:spLocks noChangeArrowheads="1"/>
            </p:cNvSpPr>
            <p:nvPr/>
          </p:nvSpPr>
          <p:spPr bwMode="auto">
            <a:xfrm>
              <a:off x="796" y="2102"/>
              <a:ext cx="512" cy="173"/>
            </a:xfrm>
            <a:prstGeom prst="rect">
              <a:avLst/>
            </a:prstGeom>
            <a:noFill/>
            <a:ln w="9525">
              <a:noFill/>
              <a:miter lim="800000"/>
              <a:headEnd/>
              <a:tailEnd/>
            </a:ln>
          </p:spPr>
          <p:txBody>
            <a:bodyPr wrap="none" lIns="0" tIns="0" rIns="0" bIns="0">
              <a:spAutoFit/>
            </a:bodyPr>
            <a:lstStyle/>
            <a:p>
              <a:r>
                <a:rPr lang="en-US">
                  <a:solidFill>
                    <a:srgbClr val="000000"/>
                  </a:solidFill>
                </a:rPr>
                <a:t>timeout </a:t>
              </a:r>
              <a:endParaRPr lang="en-US"/>
            </a:p>
          </p:txBody>
        </p:sp>
        <p:sp>
          <p:nvSpPr>
            <p:cNvPr id="36" name="Rectangle 103"/>
            <p:cNvSpPr>
              <a:spLocks noChangeArrowheads="1"/>
            </p:cNvSpPr>
            <p:nvPr/>
          </p:nvSpPr>
          <p:spPr bwMode="auto">
            <a:xfrm>
              <a:off x="565" y="2266"/>
              <a:ext cx="936" cy="173"/>
            </a:xfrm>
            <a:prstGeom prst="rect">
              <a:avLst/>
            </a:prstGeom>
            <a:noFill/>
            <a:ln w="9525">
              <a:noFill/>
              <a:miter lim="800000"/>
              <a:headEnd/>
              <a:tailEnd/>
            </a:ln>
          </p:spPr>
          <p:txBody>
            <a:bodyPr wrap="none" lIns="0" tIns="0" rIns="0" bIns="0">
              <a:spAutoFit/>
            </a:bodyPr>
            <a:lstStyle/>
            <a:p>
              <a:r>
                <a:rPr lang="en-US">
                  <a:solidFill>
                    <a:srgbClr val="000000"/>
                  </a:solidFill>
                </a:rPr>
                <a:t>retransmission</a:t>
              </a:r>
              <a:endParaRPr lang="en-US"/>
            </a:p>
          </p:txBody>
        </p:sp>
        <p:sp>
          <p:nvSpPr>
            <p:cNvPr id="37" name="Rectangle 104"/>
            <p:cNvSpPr>
              <a:spLocks noChangeArrowheads="1"/>
            </p:cNvSpPr>
            <p:nvPr/>
          </p:nvSpPr>
          <p:spPr bwMode="auto">
            <a:xfrm>
              <a:off x="1497" y="2266"/>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38" name="Freeform 105"/>
            <p:cNvSpPr>
              <a:spLocks noEditPoints="1"/>
            </p:cNvSpPr>
            <p:nvPr/>
          </p:nvSpPr>
          <p:spPr bwMode="auto">
            <a:xfrm>
              <a:off x="1907" y="3063"/>
              <a:ext cx="1389" cy="192"/>
            </a:xfrm>
            <a:custGeom>
              <a:avLst/>
              <a:gdLst>
                <a:gd name="T0" fmla="*/ 8 w 1389"/>
                <a:gd name="T1" fmla="*/ 0 h 192"/>
                <a:gd name="T2" fmla="*/ 1325 w 1389"/>
                <a:gd name="T3" fmla="*/ 162 h 192"/>
                <a:gd name="T4" fmla="*/ 1329 w 1389"/>
                <a:gd name="T5" fmla="*/ 162 h 192"/>
                <a:gd name="T6" fmla="*/ 1330 w 1389"/>
                <a:gd name="T7" fmla="*/ 164 h 192"/>
                <a:gd name="T8" fmla="*/ 1332 w 1389"/>
                <a:gd name="T9" fmla="*/ 167 h 192"/>
                <a:gd name="T10" fmla="*/ 1332 w 1389"/>
                <a:gd name="T11" fmla="*/ 169 h 192"/>
                <a:gd name="T12" fmla="*/ 1330 w 1389"/>
                <a:gd name="T13" fmla="*/ 172 h 192"/>
                <a:gd name="T14" fmla="*/ 1329 w 1389"/>
                <a:gd name="T15" fmla="*/ 173 h 192"/>
                <a:gd name="T16" fmla="*/ 1327 w 1389"/>
                <a:gd name="T17" fmla="*/ 175 h 192"/>
                <a:gd name="T18" fmla="*/ 1324 w 1389"/>
                <a:gd name="T19" fmla="*/ 175 h 192"/>
                <a:gd name="T20" fmla="*/ 6 w 1389"/>
                <a:gd name="T21" fmla="*/ 13 h 192"/>
                <a:gd name="T22" fmla="*/ 3 w 1389"/>
                <a:gd name="T23" fmla="*/ 13 h 192"/>
                <a:gd name="T24" fmla="*/ 2 w 1389"/>
                <a:gd name="T25" fmla="*/ 11 h 192"/>
                <a:gd name="T26" fmla="*/ 0 w 1389"/>
                <a:gd name="T27" fmla="*/ 8 h 192"/>
                <a:gd name="T28" fmla="*/ 0 w 1389"/>
                <a:gd name="T29" fmla="*/ 6 h 192"/>
                <a:gd name="T30" fmla="*/ 2 w 1389"/>
                <a:gd name="T31" fmla="*/ 3 h 192"/>
                <a:gd name="T32" fmla="*/ 3 w 1389"/>
                <a:gd name="T33" fmla="*/ 2 h 192"/>
                <a:gd name="T34" fmla="*/ 5 w 1389"/>
                <a:gd name="T35" fmla="*/ 0 h 192"/>
                <a:gd name="T36" fmla="*/ 8 w 1389"/>
                <a:gd name="T37" fmla="*/ 0 h 192"/>
                <a:gd name="T38" fmla="*/ 8 w 1389"/>
                <a:gd name="T39" fmla="*/ 0 h 192"/>
                <a:gd name="T40" fmla="*/ 1314 w 1389"/>
                <a:gd name="T41" fmla="*/ 141 h 192"/>
                <a:gd name="T42" fmla="*/ 1389 w 1389"/>
                <a:gd name="T43" fmla="*/ 176 h 192"/>
                <a:gd name="T44" fmla="*/ 1308 w 1389"/>
                <a:gd name="T45" fmla="*/ 192 h 192"/>
                <a:gd name="T46" fmla="*/ 1314 w 1389"/>
                <a:gd name="T47" fmla="*/ 141 h 19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89"/>
                <a:gd name="T73" fmla="*/ 0 h 192"/>
                <a:gd name="T74" fmla="*/ 1389 w 1389"/>
                <a:gd name="T75" fmla="*/ 192 h 19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89" h="192">
                  <a:moveTo>
                    <a:pt x="8" y="0"/>
                  </a:moveTo>
                  <a:lnTo>
                    <a:pt x="1325" y="162"/>
                  </a:lnTo>
                  <a:lnTo>
                    <a:pt x="1329" y="162"/>
                  </a:lnTo>
                  <a:lnTo>
                    <a:pt x="1330" y="164"/>
                  </a:lnTo>
                  <a:lnTo>
                    <a:pt x="1332" y="167"/>
                  </a:lnTo>
                  <a:lnTo>
                    <a:pt x="1332" y="169"/>
                  </a:lnTo>
                  <a:lnTo>
                    <a:pt x="1330" y="172"/>
                  </a:lnTo>
                  <a:lnTo>
                    <a:pt x="1329" y="173"/>
                  </a:lnTo>
                  <a:lnTo>
                    <a:pt x="1327" y="175"/>
                  </a:lnTo>
                  <a:lnTo>
                    <a:pt x="1324" y="175"/>
                  </a:lnTo>
                  <a:lnTo>
                    <a:pt x="6" y="13"/>
                  </a:lnTo>
                  <a:lnTo>
                    <a:pt x="3" y="13"/>
                  </a:lnTo>
                  <a:lnTo>
                    <a:pt x="2" y="11"/>
                  </a:lnTo>
                  <a:lnTo>
                    <a:pt x="0" y="8"/>
                  </a:lnTo>
                  <a:lnTo>
                    <a:pt x="0" y="6"/>
                  </a:lnTo>
                  <a:lnTo>
                    <a:pt x="2" y="3"/>
                  </a:lnTo>
                  <a:lnTo>
                    <a:pt x="3" y="2"/>
                  </a:lnTo>
                  <a:lnTo>
                    <a:pt x="5" y="0"/>
                  </a:lnTo>
                  <a:lnTo>
                    <a:pt x="8" y="0"/>
                  </a:lnTo>
                  <a:close/>
                  <a:moveTo>
                    <a:pt x="1314" y="141"/>
                  </a:moveTo>
                  <a:lnTo>
                    <a:pt x="1389" y="176"/>
                  </a:lnTo>
                  <a:lnTo>
                    <a:pt x="1308" y="192"/>
                  </a:lnTo>
                  <a:lnTo>
                    <a:pt x="1314" y="141"/>
                  </a:lnTo>
                  <a:close/>
                </a:path>
              </a:pathLst>
            </a:custGeom>
            <a:solidFill>
              <a:srgbClr val="000000"/>
            </a:solidFill>
            <a:ln w="3175">
              <a:solidFill>
                <a:srgbClr val="000000"/>
              </a:solidFill>
              <a:round/>
              <a:headEnd/>
              <a:tailEnd/>
            </a:ln>
          </p:spPr>
          <p:txBody>
            <a:bodyPr/>
            <a:lstStyle/>
            <a:p>
              <a:endParaRPr lang="en-US"/>
            </a:p>
          </p:txBody>
        </p:sp>
        <p:sp>
          <p:nvSpPr>
            <p:cNvPr id="39" name="Rectangle 106"/>
            <p:cNvSpPr>
              <a:spLocks noChangeArrowheads="1"/>
            </p:cNvSpPr>
            <p:nvPr/>
          </p:nvSpPr>
          <p:spPr bwMode="auto">
            <a:xfrm>
              <a:off x="1734" y="2974"/>
              <a:ext cx="88" cy="173"/>
            </a:xfrm>
            <a:prstGeom prst="rect">
              <a:avLst/>
            </a:prstGeom>
            <a:noFill/>
            <a:ln w="9525">
              <a:noFill/>
              <a:miter lim="800000"/>
              <a:headEnd/>
              <a:tailEnd/>
            </a:ln>
          </p:spPr>
          <p:txBody>
            <a:bodyPr wrap="none" lIns="0" tIns="0" rIns="0" bIns="0">
              <a:spAutoFit/>
            </a:bodyPr>
            <a:lstStyle/>
            <a:p>
              <a:r>
                <a:rPr lang="en-US" i="1">
                  <a:solidFill>
                    <a:srgbClr val="000000"/>
                  </a:solidFill>
                </a:rPr>
                <a:t>F</a:t>
              </a:r>
              <a:endParaRPr lang="en-US"/>
            </a:p>
          </p:txBody>
        </p:sp>
        <p:sp>
          <p:nvSpPr>
            <p:cNvPr id="40" name="Rectangle 107"/>
            <p:cNvSpPr>
              <a:spLocks noChangeArrowheads="1"/>
            </p:cNvSpPr>
            <p:nvPr/>
          </p:nvSpPr>
          <p:spPr bwMode="auto">
            <a:xfrm>
              <a:off x="1821" y="3041"/>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1</a:t>
              </a:r>
              <a:endParaRPr lang="en-US"/>
            </a:p>
          </p:txBody>
        </p:sp>
        <p:sp>
          <p:nvSpPr>
            <p:cNvPr id="41" name="Rectangle 108"/>
            <p:cNvSpPr>
              <a:spLocks noChangeArrowheads="1"/>
            </p:cNvSpPr>
            <p:nvPr/>
          </p:nvSpPr>
          <p:spPr bwMode="auto">
            <a:xfrm>
              <a:off x="1871" y="2974"/>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42" name="Rectangle 109"/>
            <p:cNvSpPr>
              <a:spLocks noChangeArrowheads="1"/>
            </p:cNvSpPr>
            <p:nvPr/>
          </p:nvSpPr>
          <p:spPr bwMode="auto">
            <a:xfrm rot="5400000">
              <a:off x="2552" y="3423"/>
              <a:ext cx="128" cy="154"/>
            </a:xfrm>
            <a:prstGeom prst="rect">
              <a:avLst/>
            </a:prstGeom>
            <a:noFill/>
            <a:ln w="9525">
              <a:noFill/>
              <a:miter lim="800000"/>
              <a:headEnd/>
              <a:tailEnd/>
            </a:ln>
          </p:spPr>
          <p:txBody>
            <a:bodyPr wrap="none" lIns="0" tIns="0" rIns="0" bIns="0">
              <a:spAutoFit/>
            </a:bodyPr>
            <a:lstStyle/>
            <a:p>
              <a:r>
                <a:rPr lang="en-US" sz="1600" b="1">
                  <a:solidFill>
                    <a:srgbClr val="000000"/>
                  </a:solidFill>
                  <a:latin typeface="Times New Roman" pitchFamily="18" charset="0"/>
                </a:rPr>
                <a:t>…</a:t>
              </a:r>
              <a:endParaRPr lang="en-US"/>
            </a:p>
          </p:txBody>
        </p:sp>
        <p:sp>
          <p:nvSpPr>
            <p:cNvPr id="43" name="Rectangle 110"/>
            <p:cNvSpPr>
              <a:spLocks noChangeArrowheads="1"/>
            </p:cNvSpPr>
            <p:nvPr/>
          </p:nvSpPr>
          <p:spPr bwMode="auto">
            <a:xfrm rot="5400000">
              <a:off x="2600" y="3504"/>
              <a:ext cx="32" cy="154"/>
            </a:xfrm>
            <a:prstGeom prst="rect">
              <a:avLst/>
            </a:prstGeom>
            <a:noFill/>
            <a:ln w="9525">
              <a:noFill/>
              <a:miter lim="800000"/>
              <a:headEnd/>
              <a:tailEnd/>
            </a:ln>
          </p:spPr>
          <p:txBody>
            <a:bodyPr wrap="none" lIns="0" tIns="0" rIns="0" bIns="0">
              <a:spAutoFit/>
            </a:bodyPr>
            <a:lstStyle/>
            <a:p>
              <a:r>
                <a:rPr lang="en-US" sz="1600" b="1">
                  <a:solidFill>
                    <a:srgbClr val="000000"/>
                  </a:solidFill>
                  <a:latin typeface="Times New Roman" pitchFamily="18" charset="0"/>
                </a:rPr>
                <a:t> </a:t>
              </a:r>
              <a:endParaRPr lang="en-US"/>
            </a:p>
          </p:txBody>
        </p:sp>
        <p:sp>
          <p:nvSpPr>
            <p:cNvPr id="44" name="Freeform 111"/>
            <p:cNvSpPr>
              <a:spLocks noEditPoints="1"/>
            </p:cNvSpPr>
            <p:nvPr/>
          </p:nvSpPr>
          <p:spPr bwMode="auto">
            <a:xfrm>
              <a:off x="2633" y="3288"/>
              <a:ext cx="670" cy="129"/>
            </a:xfrm>
            <a:custGeom>
              <a:avLst/>
              <a:gdLst>
                <a:gd name="T0" fmla="*/ 665 w 670"/>
                <a:gd name="T1" fmla="*/ 12 h 129"/>
                <a:gd name="T2" fmla="*/ 66 w 670"/>
                <a:gd name="T3" fmla="*/ 112 h 129"/>
                <a:gd name="T4" fmla="*/ 62 w 670"/>
                <a:gd name="T5" fmla="*/ 112 h 129"/>
                <a:gd name="T6" fmla="*/ 61 w 670"/>
                <a:gd name="T7" fmla="*/ 112 h 129"/>
                <a:gd name="T8" fmla="*/ 58 w 670"/>
                <a:gd name="T9" fmla="*/ 111 h 129"/>
                <a:gd name="T10" fmla="*/ 58 w 670"/>
                <a:gd name="T11" fmla="*/ 108 h 129"/>
                <a:gd name="T12" fmla="*/ 58 w 670"/>
                <a:gd name="T13" fmla="*/ 104 h 129"/>
                <a:gd name="T14" fmla="*/ 59 w 670"/>
                <a:gd name="T15" fmla="*/ 103 h 129"/>
                <a:gd name="T16" fmla="*/ 61 w 670"/>
                <a:gd name="T17" fmla="*/ 101 h 129"/>
                <a:gd name="T18" fmla="*/ 62 w 670"/>
                <a:gd name="T19" fmla="*/ 100 h 129"/>
                <a:gd name="T20" fmla="*/ 662 w 670"/>
                <a:gd name="T21" fmla="*/ 0 h 129"/>
                <a:gd name="T22" fmla="*/ 665 w 670"/>
                <a:gd name="T23" fmla="*/ 0 h 129"/>
                <a:gd name="T24" fmla="*/ 667 w 670"/>
                <a:gd name="T25" fmla="*/ 1 h 129"/>
                <a:gd name="T26" fmla="*/ 668 w 670"/>
                <a:gd name="T27" fmla="*/ 3 h 129"/>
                <a:gd name="T28" fmla="*/ 670 w 670"/>
                <a:gd name="T29" fmla="*/ 6 h 129"/>
                <a:gd name="T30" fmla="*/ 670 w 670"/>
                <a:gd name="T31" fmla="*/ 8 h 129"/>
                <a:gd name="T32" fmla="*/ 668 w 670"/>
                <a:gd name="T33" fmla="*/ 11 h 129"/>
                <a:gd name="T34" fmla="*/ 667 w 670"/>
                <a:gd name="T35" fmla="*/ 12 h 129"/>
                <a:gd name="T36" fmla="*/ 665 w 670"/>
                <a:gd name="T37" fmla="*/ 12 h 129"/>
                <a:gd name="T38" fmla="*/ 665 w 670"/>
                <a:gd name="T39" fmla="*/ 12 h 129"/>
                <a:gd name="T40" fmla="*/ 81 w 670"/>
                <a:gd name="T41" fmla="*/ 129 h 129"/>
                <a:gd name="T42" fmla="*/ 0 w 670"/>
                <a:gd name="T43" fmla="*/ 117 h 129"/>
                <a:gd name="T44" fmla="*/ 72 w 670"/>
                <a:gd name="T45" fmla="*/ 78 h 129"/>
                <a:gd name="T46" fmla="*/ 81 w 670"/>
                <a:gd name="T47" fmla="*/ 129 h 1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0"/>
                <a:gd name="T73" fmla="*/ 0 h 129"/>
                <a:gd name="T74" fmla="*/ 670 w 670"/>
                <a:gd name="T75" fmla="*/ 129 h 1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0" h="129">
                  <a:moveTo>
                    <a:pt x="665" y="12"/>
                  </a:moveTo>
                  <a:lnTo>
                    <a:pt x="66" y="112"/>
                  </a:lnTo>
                  <a:lnTo>
                    <a:pt x="62" y="112"/>
                  </a:lnTo>
                  <a:lnTo>
                    <a:pt x="61" y="112"/>
                  </a:lnTo>
                  <a:lnTo>
                    <a:pt x="58" y="111"/>
                  </a:lnTo>
                  <a:lnTo>
                    <a:pt x="58" y="108"/>
                  </a:lnTo>
                  <a:lnTo>
                    <a:pt x="58" y="104"/>
                  </a:lnTo>
                  <a:lnTo>
                    <a:pt x="59" y="103"/>
                  </a:lnTo>
                  <a:lnTo>
                    <a:pt x="61" y="101"/>
                  </a:lnTo>
                  <a:lnTo>
                    <a:pt x="62" y="100"/>
                  </a:lnTo>
                  <a:lnTo>
                    <a:pt x="662" y="0"/>
                  </a:lnTo>
                  <a:lnTo>
                    <a:pt x="665" y="0"/>
                  </a:lnTo>
                  <a:lnTo>
                    <a:pt x="667" y="1"/>
                  </a:lnTo>
                  <a:lnTo>
                    <a:pt x="668" y="3"/>
                  </a:lnTo>
                  <a:lnTo>
                    <a:pt x="670" y="6"/>
                  </a:lnTo>
                  <a:lnTo>
                    <a:pt x="670" y="8"/>
                  </a:lnTo>
                  <a:lnTo>
                    <a:pt x="668" y="11"/>
                  </a:lnTo>
                  <a:lnTo>
                    <a:pt x="667" y="12"/>
                  </a:lnTo>
                  <a:lnTo>
                    <a:pt x="665" y="12"/>
                  </a:lnTo>
                  <a:close/>
                  <a:moveTo>
                    <a:pt x="81" y="129"/>
                  </a:moveTo>
                  <a:lnTo>
                    <a:pt x="0" y="117"/>
                  </a:lnTo>
                  <a:lnTo>
                    <a:pt x="72" y="78"/>
                  </a:lnTo>
                  <a:lnTo>
                    <a:pt x="81" y="129"/>
                  </a:lnTo>
                  <a:close/>
                </a:path>
              </a:pathLst>
            </a:custGeom>
            <a:solidFill>
              <a:srgbClr val="000000"/>
            </a:solidFill>
            <a:ln w="3175">
              <a:solidFill>
                <a:srgbClr val="000000"/>
              </a:solidFill>
              <a:round/>
              <a:headEnd/>
              <a:tailEnd/>
            </a:ln>
          </p:spPr>
          <p:txBody>
            <a:bodyPr/>
            <a:lstStyle/>
            <a:p>
              <a:endParaRPr lang="en-US"/>
            </a:p>
          </p:txBody>
        </p:sp>
        <p:sp>
          <p:nvSpPr>
            <p:cNvPr id="45" name="Rectangle 112"/>
            <p:cNvSpPr>
              <a:spLocks noChangeArrowheads="1"/>
            </p:cNvSpPr>
            <p:nvPr/>
          </p:nvSpPr>
          <p:spPr bwMode="auto">
            <a:xfrm>
              <a:off x="3331" y="3234"/>
              <a:ext cx="296" cy="173"/>
            </a:xfrm>
            <a:prstGeom prst="rect">
              <a:avLst/>
            </a:prstGeom>
            <a:noFill/>
            <a:ln w="9525">
              <a:noFill/>
              <a:miter lim="800000"/>
              <a:headEnd/>
              <a:tailEnd/>
            </a:ln>
          </p:spPr>
          <p:txBody>
            <a:bodyPr wrap="none" lIns="0" tIns="0" rIns="0" bIns="0">
              <a:spAutoFit/>
            </a:bodyPr>
            <a:lstStyle/>
            <a:p>
              <a:r>
                <a:rPr lang="en-US">
                  <a:solidFill>
                    <a:srgbClr val="000000"/>
                  </a:solidFill>
                </a:rPr>
                <a:t>ACK</a:t>
              </a:r>
              <a:endParaRPr lang="en-US"/>
            </a:p>
          </p:txBody>
        </p:sp>
        <p:sp>
          <p:nvSpPr>
            <p:cNvPr id="46" name="Rectangle 113"/>
            <p:cNvSpPr>
              <a:spLocks noChangeArrowheads="1"/>
            </p:cNvSpPr>
            <p:nvPr/>
          </p:nvSpPr>
          <p:spPr bwMode="auto">
            <a:xfrm>
              <a:off x="3624" y="3302"/>
              <a:ext cx="49" cy="106"/>
            </a:xfrm>
            <a:prstGeom prst="rect">
              <a:avLst/>
            </a:prstGeom>
            <a:noFill/>
            <a:ln w="9525">
              <a:noFill/>
              <a:miter lim="800000"/>
              <a:headEnd/>
              <a:tailEnd/>
            </a:ln>
          </p:spPr>
          <p:txBody>
            <a:bodyPr wrap="none" lIns="0" tIns="0" rIns="0" bIns="0">
              <a:spAutoFit/>
            </a:bodyPr>
            <a:lstStyle/>
            <a:p>
              <a:r>
                <a:rPr lang="en-US" sz="1100">
                  <a:solidFill>
                    <a:srgbClr val="000000"/>
                  </a:solidFill>
                </a:rPr>
                <a:t>0</a:t>
              </a:r>
              <a:endParaRPr lang="en-US"/>
            </a:p>
          </p:txBody>
        </p:sp>
        <p:sp>
          <p:nvSpPr>
            <p:cNvPr id="47" name="Rectangle 114"/>
            <p:cNvSpPr>
              <a:spLocks noChangeArrowheads="1"/>
            </p:cNvSpPr>
            <p:nvPr/>
          </p:nvSpPr>
          <p:spPr bwMode="auto">
            <a:xfrm>
              <a:off x="3674" y="3234"/>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48" name="Rectangle 115"/>
            <p:cNvSpPr>
              <a:spLocks noChangeArrowheads="1"/>
            </p:cNvSpPr>
            <p:nvPr/>
          </p:nvSpPr>
          <p:spPr bwMode="auto">
            <a:xfrm>
              <a:off x="3014" y="857"/>
              <a:ext cx="512" cy="173"/>
            </a:xfrm>
            <a:prstGeom prst="rect">
              <a:avLst/>
            </a:prstGeom>
            <a:noFill/>
            <a:ln w="9525">
              <a:noFill/>
              <a:miter lim="800000"/>
              <a:headEnd/>
              <a:tailEnd/>
            </a:ln>
          </p:spPr>
          <p:txBody>
            <a:bodyPr wrap="none" lIns="0" tIns="0" rIns="0" bIns="0">
              <a:spAutoFit/>
            </a:bodyPr>
            <a:lstStyle/>
            <a:p>
              <a:r>
                <a:rPr lang="en-US">
                  <a:solidFill>
                    <a:srgbClr val="CC0000"/>
                  </a:solidFill>
                </a:rPr>
                <a:t>receiver</a:t>
              </a:r>
            </a:p>
          </p:txBody>
        </p:sp>
        <p:sp>
          <p:nvSpPr>
            <p:cNvPr id="49" name="Rectangle 117"/>
            <p:cNvSpPr>
              <a:spLocks noChangeArrowheads="1"/>
            </p:cNvSpPr>
            <p:nvPr/>
          </p:nvSpPr>
          <p:spPr bwMode="auto">
            <a:xfrm>
              <a:off x="1695" y="857"/>
              <a:ext cx="440" cy="173"/>
            </a:xfrm>
            <a:prstGeom prst="rect">
              <a:avLst/>
            </a:prstGeom>
            <a:noFill/>
            <a:ln w="9525">
              <a:noFill/>
              <a:miter lim="800000"/>
              <a:headEnd/>
              <a:tailEnd/>
            </a:ln>
          </p:spPr>
          <p:txBody>
            <a:bodyPr wrap="none" lIns="0" tIns="0" rIns="0" bIns="0">
              <a:spAutoFit/>
            </a:bodyPr>
            <a:lstStyle/>
            <a:p>
              <a:r>
                <a:rPr lang="en-US">
                  <a:solidFill>
                    <a:srgbClr val="7030A0"/>
                  </a:solidFill>
                </a:rPr>
                <a:t>sender</a:t>
              </a:r>
            </a:p>
          </p:txBody>
        </p:sp>
        <p:sp>
          <p:nvSpPr>
            <p:cNvPr id="50" name="Line 119"/>
            <p:cNvSpPr>
              <a:spLocks noChangeShapeType="1"/>
            </p:cNvSpPr>
            <p:nvPr/>
          </p:nvSpPr>
          <p:spPr bwMode="auto">
            <a:xfrm>
              <a:off x="1913" y="1083"/>
              <a:ext cx="1" cy="2267"/>
            </a:xfrm>
            <a:prstGeom prst="line">
              <a:avLst/>
            </a:prstGeom>
            <a:noFill/>
            <a:ln w="14288">
              <a:solidFill>
                <a:srgbClr val="000000"/>
              </a:solidFill>
              <a:round/>
              <a:headEnd/>
              <a:tailEnd/>
            </a:ln>
          </p:spPr>
          <p:txBody>
            <a:bodyPr/>
            <a:lstStyle/>
            <a:p>
              <a:endParaRPr lang="en-US"/>
            </a:p>
          </p:txBody>
        </p:sp>
        <p:sp>
          <p:nvSpPr>
            <p:cNvPr id="51" name="Line 120"/>
            <p:cNvSpPr>
              <a:spLocks noChangeShapeType="1"/>
            </p:cNvSpPr>
            <p:nvPr/>
          </p:nvSpPr>
          <p:spPr bwMode="auto">
            <a:xfrm>
              <a:off x="3296" y="1083"/>
              <a:ext cx="1" cy="2267"/>
            </a:xfrm>
            <a:prstGeom prst="line">
              <a:avLst/>
            </a:prstGeom>
            <a:noFill/>
            <a:ln w="14288">
              <a:solidFill>
                <a:srgbClr val="000000"/>
              </a:solidFill>
              <a:round/>
              <a:headEnd/>
              <a:tailEnd/>
            </a:ln>
          </p:spPr>
          <p:txBody>
            <a:bodyPr/>
            <a:lstStyle/>
            <a:p>
              <a:endParaRPr lang="en-US"/>
            </a:p>
          </p:txBody>
        </p:sp>
        <p:sp>
          <p:nvSpPr>
            <p:cNvPr id="52" name="Freeform 121"/>
            <p:cNvSpPr>
              <a:spLocks noEditPoints="1"/>
            </p:cNvSpPr>
            <p:nvPr/>
          </p:nvSpPr>
          <p:spPr bwMode="auto">
            <a:xfrm>
              <a:off x="2539" y="3675"/>
              <a:ext cx="78" cy="228"/>
            </a:xfrm>
            <a:custGeom>
              <a:avLst/>
              <a:gdLst>
                <a:gd name="T0" fmla="*/ 46 w 78"/>
                <a:gd name="T1" fmla="*/ 6 h 228"/>
                <a:gd name="T2" fmla="*/ 46 w 78"/>
                <a:gd name="T3" fmla="*/ 162 h 228"/>
                <a:gd name="T4" fmla="*/ 44 w 78"/>
                <a:gd name="T5" fmla="*/ 166 h 228"/>
                <a:gd name="T6" fmla="*/ 42 w 78"/>
                <a:gd name="T7" fmla="*/ 167 h 228"/>
                <a:gd name="T8" fmla="*/ 41 w 78"/>
                <a:gd name="T9" fmla="*/ 169 h 228"/>
                <a:gd name="T10" fmla="*/ 39 w 78"/>
                <a:gd name="T11" fmla="*/ 169 h 228"/>
                <a:gd name="T12" fmla="*/ 36 w 78"/>
                <a:gd name="T13" fmla="*/ 169 h 228"/>
                <a:gd name="T14" fmla="*/ 35 w 78"/>
                <a:gd name="T15" fmla="*/ 167 h 228"/>
                <a:gd name="T16" fmla="*/ 33 w 78"/>
                <a:gd name="T17" fmla="*/ 166 h 228"/>
                <a:gd name="T18" fmla="*/ 32 w 78"/>
                <a:gd name="T19" fmla="*/ 162 h 228"/>
                <a:gd name="T20" fmla="*/ 32 w 78"/>
                <a:gd name="T21" fmla="*/ 6 h 228"/>
                <a:gd name="T22" fmla="*/ 33 w 78"/>
                <a:gd name="T23" fmla="*/ 5 h 228"/>
                <a:gd name="T24" fmla="*/ 35 w 78"/>
                <a:gd name="T25" fmla="*/ 2 h 228"/>
                <a:gd name="T26" fmla="*/ 36 w 78"/>
                <a:gd name="T27" fmla="*/ 0 h 228"/>
                <a:gd name="T28" fmla="*/ 39 w 78"/>
                <a:gd name="T29" fmla="*/ 0 h 228"/>
                <a:gd name="T30" fmla="*/ 41 w 78"/>
                <a:gd name="T31" fmla="*/ 0 h 228"/>
                <a:gd name="T32" fmla="*/ 42 w 78"/>
                <a:gd name="T33" fmla="*/ 2 h 228"/>
                <a:gd name="T34" fmla="*/ 44 w 78"/>
                <a:gd name="T35" fmla="*/ 5 h 228"/>
                <a:gd name="T36" fmla="*/ 46 w 78"/>
                <a:gd name="T37" fmla="*/ 6 h 228"/>
                <a:gd name="T38" fmla="*/ 46 w 78"/>
                <a:gd name="T39" fmla="*/ 6 h 228"/>
                <a:gd name="T40" fmla="*/ 78 w 78"/>
                <a:gd name="T41" fmla="*/ 150 h 228"/>
                <a:gd name="T42" fmla="*/ 39 w 78"/>
                <a:gd name="T43" fmla="*/ 228 h 228"/>
                <a:gd name="T44" fmla="*/ 0 w 78"/>
                <a:gd name="T45" fmla="*/ 150 h 228"/>
                <a:gd name="T46" fmla="*/ 78 w 78"/>
                <a:gd name="T47" fmla="*/ 150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228"/>
                <a:gd name="T74" fmla="*/ 78 w 78"/>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228">
                  <a:moveTo>
                    <a:pt x="46" y="6"/>
                  </a:moveTo>
                  <a:lnTo>
                    <a:pt x="46" y="162"/>
                  </a:lnTo>
                  <a:lnTo>
                    <a:pt x="44" y="166"/>
                  </a:lnTo>
                  <a:lnTo>
                    <a:pt x="42" y="167"/>
                  </a:lnTo>
                  <a:lnTo>
                    <a:pt x="41" y="169"/>
                  </a:lnTo>
                  <a:lnTo>
                    <a:pt x="39" y="169"/>
                  </a:lnTo>
                  <a:lnTo>
                    <a:pt x="36" y="169"/>
                  </a:lnTo>
                  <a:lnTo>
                    <a:pt x="35" y="167"/>
                  </a:lnTo>
                  <a:lnTo>
                    <a:pt x="33" y="166"/>
                  </a:lnTo>
                  <a:lnTo>
                    <a:pt x="32" y="162"/>
                  </a:lnTo>
                  <a:lnTo>
                    <a:pt x="32" y="6"/>
                  </a:lnTo>
                  <a:lnTo>
                    <a:pt x="33" y="5"/>
                  </a:lnTo>
                  <a:lnTo>
                    <a:pt x="35" y="2"/>
                  </a:lnTo>
                  <a:lnTo>
                    <a:pt x="36" y="0"/>
                  </a:lnTo>
                  <a:lnTo>
                    <a:pt x="39" y="0"/>
                  </a:lnTo>
                  <a:lnTo>
                    <a:pt x="41" y="0"/>
                  </a:lnTo>
                  <a:lnTo>
                    <a:pt x="42" y="2"/>
                  </a:lnTo>
                  <a:lnTo>
                    <a:pt x="44" y="5"/>
                  </a:lnTo>
                  <a:lnTo>
                    <a:pt x="46" y="6"/>
                  </a:lnTo>
                  <a:close/>
                  <a:moveTo>
                    <a:pt x="78" y="150"/>
                  </a:moveTo>
                  <a:lnTo>
                    <a:pt x="39" y="228"/>
                  </a:lnTo>
                  <a:lnTo>
                    <a:pt x="0" y="150"/>
                  </a:lnTo>
                  <a:lnTo>
                    <a:pt x="78" y="150"/>
                  </a:lnTo>
                  <a:close/>
                </a:path>
              </a:pathLst>
            </a:custGeom>
            <a:solidFill>
              <a:srgbClr val="000000"/>
            </a:solidFill>
            <a:ln w="3175">
              <a:solidFill>
                <a:srgbClr val="000000"/>
              </a:solidFill>
              <a:round/>
              <a:headEnd/>
              <a:tailEnd/>
            </a:ln>
          </p:spPr>
          <p:txBody>
            <a:bodyPr/>
            <a:lstStyle/>
            <a:p>
              <a:endParaRPr lang="en-US"/>
            </a:p>
          </p:txBody>
        </p:sp>
        <p:sp>
          <p:nvSpPr>
            <p:cNvPr id="53" name="Rectangle 122"/>
            <p:cNvSpPr>
              <a:spLocks noChangeArrowheads="1"/>
            </p:cNvSpPr>
            <p:nvPr/>
          </p:nvSpPr>
          <p:spPr bwMode="auto">
            <a:xfrm>
              <a:off x="2469" y="3953"/>
              <a:ext cx="272" cy="173"/>
            </a:xfrm>
            <a:prstGeom prst="rect">
              <a:avLst/>
            </a:prstGeom>
            <a:noFill/>
            <a:ln w="9525">
              <a:noFill/>
              <a:miter lim="800000"/>
              <a:headEnd/>
              <a:tailEnd/>
            </a:ln>
          </p:spPr>
          <p:txBody>
            <a:bodyPr wrap="none" lIns="0" tIns="0" rIns="0" bIns="0">
              <a:spAutoFit/>
            </a:bodyPr>
            <a:lstStyle/>
            <a:p>
              <a:r>
                <a:rPr lang="en-US">
                  <a:solidFill>
                    <a:srgbClr val="000000"/>
                  </a:solidFill>
                </a:rPr>
                <a:t>time</a:t>
              </a:r>
              <a:endParaRPr lang="en-US"/>
            </a:p>
          </p:txBody>
        </p:sp>
        <p:sp>
          <p:nvSpPr>
            <p:cNvPr id="54" name="Rectangle 123"/>
            <p:cNvSpPr>
              <a:spLocks noChangeArrowheads="1"/>
            </p:cNvSpPr>
            <p:nvPr/>
          </p:nvSpPr>
          <p:spPr bwMode="auto">
            <a:xfrm>
              <a:off x="2741" y="3953"/>
              <a:ext cx="40" cy="173"/>
            </a:xfrm>
            <a:prstGeom prst="rect">
              <a:avLst/>
            </a:prstGeom>
            <a:noFill/>
            <a:ln w="9525">
              <a:noFill/>
              <a:miter lim="800000"/>
              <a:headEnd/>
              <a:tailEnd/>
            </a:ln>
          </p:spPr>
          <p:txBody>
            <a:bodyPr wrap="none" lIns="0" tIns="0" rIns="0" bIns="0">
              <a:spAutoFit/>
            </a:bodyPr>
            <a:lstStyle/>
            <a:p>
              <a:r>
                <a:rPr lang="en-US">
                  <a:solidFill>
                    <a:srgbClr val="000000"/>
                  </a:solidFill>
                </a:rPr>
                <a:t> </a:t>
              </a:r>
              <a:endParaRPr lang="en-US"/>
            </a:p>
          </p:txBody>
        </p:sp>
        <p:sp>
          <p:nvSpPr>
            <p:cNvPr id="55" name="Text Box 71"/>
            <p:cNvSpPr txBox="1">
              <a:spLocks noChangeArrowheads="1"/>
            </p:cNvSpPr>
            <p:nvPr/>
          </p:nvSpPr>
          <p:spPr bwMode="auto">
            <a:xfrm>
              <a:off x="2880" y="1248"/>
              <a:ext cx="372" cy="231"/>
            </a:xfrm>
            <a:prstGeom prst="rect">
              <a:avLst/>
            </a:prstGeom>
            <a:noFill/>
            <a:ln w="9525">
              <a:noFill/>
              <a:miter lim="800000"/>
              <a:headEnd/>
              <a:tailEnd/>
            </a:ln>
          </p:spPr>
          <p:txBody>
            <a:bodyPr wrap="none">
              <a:spAutoFit/>
            </a:bodyPr>
            <a:lstStyle/>
            <a:p>
              <a:r>
                <a:rPr lang="en-US" b="1">
                  <a:solidFill>
                    <a:srgbClr val="CC0000"/>
                  </a:solidFill>
                </a:rPr>
                <a:t>lost</a:t>
              </a:r>
            </a:p>
          </p:txBody>
        </p:sp>
        <p:sp>
          <p:nvSpPr>
            <p:cNvPr id="56" name="Rectangle 125"/>
            <p:cNvSpPr>
              <a:spLocks noChangeArrowheads="1"/>
            </p:cNvSpPr>
            <p:nvPr/>
          </p:nvSpPr>
          <p:spPr bwMode="auto">
            <a:xfrm>
              <a:off x="520" y="1747"/>
              <a:ext cx="920" cy="173"/>
            </a:xfrm>
            <a:prstGeom prst="rect">
              <a:avLst/>
            </a:prstGeom>
            <a:noFill/>
            <a:ln w="9525">
              <a:noFill/>
              <a:miter lim="800000"/>
              <a:headEnd/>
              <a:tailEnd/>
            </a:ln>
          </p:spPr>
          <p:txBody>
            <a:bodyPr wrap="none" lIns="0" tIns="0" rIns="0" bIns="0">
              <a:spAutoFit/>
            </a:bodyPr>
            <a:lstStyle/>
            <a:p>
              <a:r>
                <a:rPr lang="en-US">
                  <a:solidFill>
                    <a:srgbClr val="000000"/>
                  </a:solidFill>
                </a:rPr>
                <a:t>(loss of frame)</a:t>
              </a:r>
              <a:endParaRPr lang="en-US"/>
            </a:p>
          </p:txBody>
        </p:sp>
        <p:sp>
          <p:nvSpPr>
            <p:cNvPr id="57" name="Rectangle 126"/>
            <p:cNvSpPr>
              <a:spLocks noChangeArrowheads="1"/>
            </p:cNvSpPr>
            <p:nvPr/>
          </p:nvSpPr>
          <p:spPr bwMode="auto">
            <a:xfrm>
              <a:off x="592" y="2467"/>
              <a:ext cx="848" cy="173"/>
            </a:xfrm>
            <a:prstGeom prst="rect">
              <a:avLst/>
            </a:prstGeom>
            <a:noFill/>
            <a:ln w="9525">
              <a:noFill/>
              <a:miter lim="800000"/>
              <a:headEnd/>
              <a:tailEnd/>
            </a:ln>
          </p:spPr>
          <p:txBody>
            <a:bodyPr wrap="none" lIns="0" tIns="0" rIns="0" bIns="0">
              <a:spAutoFit/>
            </a:bodyPr>
            <a:lstStyle/>
            <a:p>
              <a:r>
                <a:rPr lang="en-US">
                  <a:solidFill>
                    <a:srgbClr val="000000"/>
                  </a:solidFill>
                </a:rPr>
                <a:t>(loss of ACK)</a:t>
              </a:r>
              <a:endParaRPr lang="en-US"/>
            </a:p>
          </p:txBody>
        </p:sp>
      </p:grpSp>
      <p:pic>
        <p:nvPicPr>
          <p:cNvPr id="58" name="Picture 2" descr="C:\Users\WenYg\AppData\Local\Microsoft\Windows\Temporary Internet Files\Content.IE5\EK2PP2DV\MP90043929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4024" y="1268685"/>
            <a:ext cx="444514" cy="66383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 descr="C:\Users\WenYg\AppData\Local\Microsoft\Windows\Temporary Internet Files\Content.IE5\3JYAPH0E\MP90043933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6275" y="1284369"/>
            <a:ext cx="529778" cy="77193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4B678DD6-F2D6-EA41-A49E-BDD12E490F9E}"/>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33793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Stop-and-Wait ARQ (Protocol)</a:t>
            </a:r>
          </a:p>
        </p:txBody>
      </p:sp>
      <p:sp>
        <p:nvSpPr>
          <p:cNvPr id="3" name="Content Placeholder 2"/>
          <p:cNvSpPr>
            <a:spLocks noGrp="1"/>
          </p:cNvSpPr>
          <p:nvPr>
            <p:ph idx="1"/>
          </p:nvPr>
        </p:nvSpPr>
        <p:spPr/>
        <p:txBody>
          <a:bodyPr/>
          <a:lstStyle/>
          <a:p>
            <a:pPr algn="just">
              <a:defRPr/>
            </a:pPr>
            <a:r>
              <a:rPr lang="en-US" sz="2400">
                <a:solidFill>
                  <a:srgbClr val="7030A0"/>
                </a:solidFill>
              </a:rPr>
              <a:t> Source</a:t>
            </a:r>
            <a:r>
              <a:rPr lang="en-US" sz="2400">
                <a:solidFill>
                  <a:srgbClr val="008000"/>
                </a:solidFill>
              </a:rPr>
              <a:t>:</a:t>
            </a:r>
            <a:r>
              <a:rPr lang="en-US" sz="2400"/>
              <a:t> transmits a single frame and waits for ACK.</a:t>
            </a:r>
          </a:p>
          <a:p>
            <a:pPr algn="just">
              <a:defRPr/>
            </a:pPr>
            <a:r>
              <a:rPr lang="en-US" sz="2400">
                <a:solidFill>
                  <a:srgbClr val="008000"/>
                </a:solidFill>
              </a:rPr>
              <a:t> </a:t>
            </a:r>
            <a:r>
              <a:rPr lang="en-US" sz="2400">
                <a:solidFill>
                  <a:srgbClr val="CC0000"/>
                </a:solidFill>
              </a:rPr>
              <a:t>Destination</a:t>
            </a:r>
            <a:r>
              <a:rPr lang="en-US" sz="2400">
                <a:solidFill>
                  <a:srgbClr val="008000"/>
                </a:solidFill>
              </a:rPr>
              <a:t>: </a:t>
            </a:r>
          </a:p>
          <a:p>
            <a:pPr marL="865188" lvl="2" indent="-295275" algn="just">
              <a:buFont typeface="Wingdings" pitchFamily="2" charset="2"/>
              <a:buChar char="Ø"/>
              <a:defRPr/>
            </a:pPr>
            <a:r>
              <a:rPr lang="en-US" b="1"/>
              <a:t>Frame received correctly - send an ACK.</a:t>
            </a:r>
          </a:p>
          <a:p>
            <a:pPr marL="865188" lvl="2" indent="-295275" algn="just">
              <a:buFont typeface="Wingdings" pitchFamily="2" charset="2"/>
              <a:buChar char="Ø"/>
              <a:defRPr/>
            </a:pPr>
            <a:r>
              <a:rPr lang="en-US" b="1"/>
              <a:t>Damaged frame received - There are two variations:</a:t>
            </a:r>
          </a:p>
          <a:p>
            <a:pPr marL="1473200" lvl="3" indent="-219075" algn="just">
              <a:defRPr/>
            </a:pPr>
            <a:r>
              <a:rPr lang="en-US" sz="1800" b="1"/>
              <a:t>Discard it, and do nothing else.</a:t>
            </a:r>
          </a:p>
          <a:p>
            <a:pPr marL="1473200" lvl="3" indent="-219075" algn="just">
              <a:defRPr/>
            </a:pPr>
            <a:r>
              <a:rPr lang="en-US" sz="1800" b="1"/>
              <a:t>Send a NAK (negative acknowledgement). </a:t>
            </a:r>
          </a:p>
          <a:p>
            <a:pPr algn="just">
              <a:defRPr/>
            </a:pPr>
            <a:r>
              <a:rPr lang="en-US" sz="2400">
                <a:solidFill>
                  <a:srgbClr val="CC0000"/>
                </a:solidFill>
              </a:rPr>
              <a:t> </a:t>
            </a:r>
            <a:r>
              <a:rPr lang="en-US" sz="2400">
                <a:solidFill>
                  <a:srgbClr val="7030A0"/>
                </a:solidFill>
              </a:rPr>
              <a:t>Source: </a:t>
            </a:r>
          </a:p>
          <a:p>
            <a:pPr marL="865188" lvl="2" indent="-295275" algn="just">
              <a:buFont typeface="Wingdings" pitchFamily="2" charset="2"/>
              <a:buChar char="Ø"/>
              <a:defRPr/>
            </a:pPr>
            <a:r>
              <a:rPr lang="en-US" b="1">
                <a:solidFill>
                  <a:schemeClr val="accent4"/>
                </a:solidFill>
              </a:rPr>
              <a:t>If ACK is received properly, transmit next frame.</a:t>
            </a:r>
          </a:p>
          <a:p>
            <a:pPr marL="865188" lvl="2" indent="-295275" algn="just">
              <a:buFont typeface="Wingdings" pitchFamily="2" charset="2"/>
              <a:buChar char="Ø"/>
              <a:defRPr/>
            </a:pPr>
            <a:r>
              <a:rPr lang="en-US" b="1">
                <a:solidFill>
                  <a:schemeClr val="accent4"/>
                </a:solidFill>
              </a:rPr>
              <a:t>If NAK is received, retransmit the same frame.</a:t>
            </a:r>
          </a:p>
          <a:p>
            <a:pPr marL="865188" lvl="2" indent="-295275" algn="just">
              <a:buFont typeface="Wingdings" pitchFamily="2" charset="2"/>
              <a:buChar char="Ø"/>
              <a:defRPr/>
            </a:pPr>
            <a:r>
              <a:rPr lang="en-US" b="1">
                <a:solidFill>
                  <a:schemeClr val="accent4"/>
                </a:solidFill>
              </a:rPr>
              <a:t>If no ACK is received within timeout, transmitter timeouts, and retransmits the same frame.</a:t>
            </a:r>
          </a:p>
          <a:p>
            <a:pPr marL="865188" lvl="2" indent="-295275" algn="just">
              <a:buFont typeface="Wingdings" pitchFamily="2" charset="2"/>
              <a:buChar char="Ø"/>
              <a:defRPr/>
            </a:pPr>
            <a:r>
              <a:rPr lang="en-US" b="1">
                <a:solidFill>
                  <a:schemeClr val="accent4"/>
                </a:solidFill>
              </a:rPr>
              <a:t>If ACK is damaged, transmitter will not recognize it, transmitter will timeout and retransmit the same frame. Receiver gets two copies of the same frame, discard one.</a:t>
            </a:r>
          </a:p>
          <a:p>
            <a:endParaRPr lang="en-US"/>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15</a:t>
            </a:fld>
            <a:endParaRPr lang="en-US"/>
          </a:p>
        </p:txBody>
      </p:sp>
      <p:sp>
        <p:nvSpPr>
          <p:cNvPr id="5" name="TextBox 4">
            <a:extLst>
              <a:ext uri="{FF2B5EF4-FFF2-40B4-BE49-F238E27FC236}">
                <a16:creationId xmlns:a16="http://schemas.microsoft.com/office/drawing/2014/main" id="{22AEC278-0169-CC4D-AF7D-032CB4F5A1A3}"/>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50088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Stop-and-Wait ARQ: Performance</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16</a:t>
            </a:fld>
            <a:endParaRPr lang="en-US"/>
          </a:p>
        </p:txBody>
      </p:sp>
      <p:grpSp>
        <p:nvGrpSpPr>
          <p:cNvPr id="4" name="Group 5"/>
          <p:cNvGrpSpPr>
            <a:grpSpLocks/>
          </p:cNvGrpSpPr>
          <p:nvPr/>
        </p:nvGrpSpPr>
        <p:grpSpPr bwMode="auto">
          <a:xfrm>
            <a:off x="898525" y="1219201"/>
            <a:ext cx="7483477" cy="4978404"/>
            <a:chOff x="603" y="644"/>
            <a:chExt cx="4714" cy="3136"/>
          </a:xfrm>
        </p:grpSpPr>
        <p:sp>
          <p:nvSpPr>
            <p:cNvPr id="5" name="Text Box 6"/>
            <p:cNvSpPr txBox="1">
              <a:spLocks noChangeArrowheads="1"/>
            </p:cNvSpPr>
            <p:nvPr/>
          </p:nvSpPr>
          <p:spPr bwMode="auto">
            <a:xfrm>
              <a:off x="603" y="960"/>
              <a:ext cx="1368" cy="291"/>
            </a:xfrm>
            <a:prstGeom prst="rect">
              <a:avLst/>
            </a:prstGeom>
            <a:noFill/>
            <a:ln w="12700">
              <a:noFill/>
              <a:miter lim="800000"/>
              <a:headEnd/>
              <a:tailEnd/>
            </a:ln>
          </p:spPr>
          <p:txBody>
            <a:bodyPr wrap="none">
              <a:spAutoFit/>
            </a:bodyPr>
            <a:lstStyle/>
            <a:p>
              <a:pPr algn="ctr"/>
              <a:r>
                <a:rPr lang="en-US" sz="2400"/>
                <a:t>Link Utilization</a:t>
              </a:r>
            </a:p>
          </p:txBody>
        </p:sp>
        <p:sp>
          <p:nvSpPr>
            <p:cNvPr id="6" name="Text Box 7"/>
            <p:cNvSpPr txBox="1">
              <a:spLocks noChangeArrowheads="1"/>
            </p:cNvSpPr>
            <p:nvPr/>
          </p:nvSpPr>
          <p:spPr bwMode="auto">
            <a:xfrm>
              <a:off x="2016" y="960"/>
              <a:ext cx="224" cy="288"/>
            </a:xfrm>
            <a:prstGeom prst="rect">
              <a:avLst/>
            </a:prstGeom>
            <a:noFill/>
            <a:ln w="12700">
              <a:noFill/>
              <a:miter lim="800000"/>
              <a:headEnd/>
              <a:tailEnd/>
            </a:ln>
          </p:spPr>
          <p:txBody>
            <a:bodyPr wrap="none">
              <a:spAutoFit/>
            </a:bodyPr>
            <a:lstStyle/>
            <a:p>
              <a:r>
                <a:rPr lang="en-US" sz="2400" b="1">
                  <a:latin typeface="Times New Roman" pitchFamily="18" charset="0"/>
                </a:rPr>
                <a:t>=</a:t>
              </a:r>
            </a:p>
          </p:txBody>
        </p:sp>
        <p:sp>
          <p:nvSpPr>
            <p:cNvPr id="7" name="Text Box 8"/>
            <p:cNvSpPr txBox="1">
              <a:spLocks noChangeArrowheads="1"/>
            </p:cNvSpPr>
            <p:nvPr/>
          </p:nvSpPr>
          <p:spPr bwMode="auto">
            <a:xfrm>
              <a:off x="1968" y="644"/>
              <a:ext cx="2688" cy="748"/>
            </a:xfrm>
            <a:prstGeom prst="rect">
              <a:avLst/>
            </a:prstGeom>
            <a:noFill/>
            <a:ln w="12700">
              <a:noFill/>
              <a:miter lim="800000"/>
              <a:headEnd/>
              <a:tailEnd/>
            </a:ln>
          </p:spPr>
          <p:txBody>
            <a:bodyPr>
              <a:spAutoFit/>
            </a:bodyPr>
            <a:lstStyle/>
            <a:p>
              <a:pPr algn="ctr"/>
              <a:r>
                <a:rPr lang="en-US" sz="2400"/>
                <a:t>The time that the link</a:t>
              </a:r>
            </a:p>
            <a:p>
              <a:pPr algn="ctr"/>
              <a:r>
                <a:rPr lang="en-US" sz="2400"/>
                <a:t> carries useful information</a:t>
              </a:r>
            </a:p>
            <a:p>
              <a:pPr algn="ctr"/>
              <a:r>
                <a:rPr lang="en-US" sz="2400"/>
                <a:t>The total time</a:t>
              </a:r>
            </a:p>
          </p:txBody>
        </p:sp>
        <p:sp>
          <p:nvSpPr>
            <p:cNvPr id="8" name="Rectangle 9"/>
            <p:cNvSpPr>
              <a:spLocks noChangeArrowheads="1"/>
            </p:cNvSpPr>
            <p:nvPr/>
          </p:nvSpPr>
          <p:spPr bwMode="auto">
            <a:xfrm>
              <a:off x="4307" y="3189"/>
              <a:ext cx="970" cy="591"/>
            </a:xfrm>
            <a:prstGeom prst="rect">
              <a:avLst/>
            </a:prstGeom>
            <a:noFill/>
            <a:ln w="9525">
              <a:noFill/>
              <a:miter lim="800000"/>
              <a:headEnd/>
              <a:tailEnd/>
            </a:ln>
          </p:spPr>
          <p:txBody>
            <a:bodyPr wrap="none">
              <a:spAutoFit/>
            </a:bodyPr>
            <a:lstStyle/>
            <a:p>
              <a:pPr algn="ctr">
                <a:lnSpc>
                  <a:spcPct val="120000"/>
                </a:lnSpc>
              </a:pPr>
              <a:r>
                <a:rPr lang="en-US" sz="2400"/>
                <a:t> </a:t>
              </a:r>
              <a:r>
                <a:rPr lang="en-US" sz="2400" i="1" err="1"/>
                <a:t>T</a:t>
              </a:r>
              <a:r>
                <a:rPr lang="en-US" sz="2400" i="1" baseline="-25000" err="1"/>
                <a:t>propagation</a:t>
              </a:r>
              <a:endParaRPr lang="en-US" sz="2400" i="1" baseline="-25000"/>
            </a:p>
            <a:p>
              <a:pPr algn="ctr">
                <a:lnSpc>
                  <a:spcPct val="120000"/>
                </a:lnSpc>
              </a:pPr>
              <a:r>
                <a:rPr lang="en-US" sz="2400" i="1" err="1"/>
                <a:t>T</a:t>
              </a:r>
              <a:r>
                <a:rPr lang="en-US" sz="2400" i="1" baseline="-25000" err="1"/>
                <a:t>frame</a:t>
              </a:r>
              <a:endParaRPr lang="en-US" sz="2400" i="1" baseline="-25000"/>
            </a:p>
          </p:txBody>
        </p:sp>
        <p:sp>
          <p:nvSpPr>
            <p:cNvPr id="9" name="Text Box 10"/>
            <p:cNvSpPr txBox="1">
              <a:spLocks noChangeArrowheads="1"/>
            </p:cNvSpPr>
            <p:nvPr/>
          </p:nvSpPr>
          <p:spPr bwMode="auto">
            <a:xfrm>
              <a:off x="4017" y="3365"/>
              <a:ext cx="372" cy="291"/>
            </a:xfrm>
            <a:prstGeom prst="rect">
              <a:avLst/>
            </a:prstGeom>
            <a:noFill/>
            <a:ln w="12700">
              <a:noFill/>
              <a:miter lim="800000"/>
              <a:headEnd/>
              <a:tailEnd/>
            </a:ln>
          </p:spPr>
          <p:txBody>
            <a:bodyPr wrap="none">
              <a:spAutoFit/>
            </a:bodyPr>
            <a:lstStyle/>
            <a:p>
              <a:r>
                <a:rPr lang="en-US" sz="2400" i="1">
                  <a:latin typeface="Times New Roman" pitchFamily="18" charset="0"/>
                </a:rPr>
                <a:t>a</a:t>
              </a:r>
              <a:r>
                <a:rPr lang="en-US" sz="2400">
                  <a:latin typeface="Times New Roman" pitchFamily="18" charset="0"/>
                </a:rPr>
                <a:t> =</a:t>
              </a:r>
            </a:p>
          </p:txBody>
        </p:sp>
        <p:sp>
          <p:nvSpPr>
            <p:cNvPr id="10" name="Line 11"/>
            <p:cNvSpPr>
              <a:spLocks noChangeShapeType="1"/>
            </p:cNvSpPr>
            <p:nvPr/>
          </p:nvSpPr>
          <p:spPr bwMode="auto">
            <a:xfrm>
              <a:off x="2256" y="1104"/>
              <a:ext cx="2256" cy="0"/>
            </a:xfrm>
            <a:prstGeom prst="line">
              <a:avLst/>
            </a:prstGeom>
            <a:noFill/>
            <a:ln w="9525">
              <a:solidFill>
                <a:schemeClr val="tx1"/>
              </a:solidFill>
              <a:round/>
              <a:headEnd/>
              <a:tailEnd/>
            </a:ln>
          </p:spPr>
          <p:txBody>
            <a:bodyPr/>
            <a:lstStyle/>
            <a:p>
              <a:endParaRPr lang="en-US"/>
            </a:p>
          </p:txBody>
        </p:sp>
        <p:sp>
          <p:nvSpPr>
            <p:cNvPr id="11" name="Line 12"/>
            <p:cNvSpPr>
              <a:spLocks noChangeShapeType="1"/>
            </p:cNvSpPr>
            <p:nvPr/>
          </p:nvSpPr>
          <p:spPr bwMode="auto">
            <a:xfrm>
              <a:off x="4410" y="3522"/>
              <a:ext cx="907" cy="0"/>
            </a:xfrm>
            <a:prstGeom prst="line">
              <a:avLst/>
            </a:prstGeom>
            <a:noFill/>
            <a:ln w="12700">
              <a:solidFill>
                <a:schemeClr val="tx1"/>
              </a:solidFill>
              <a:round/>
              <a:headEnd/>
              <a:tailEnd/>
            </a:ln>
          </p:spPr>
          <p:txBody>
            <a:bodyPr/>
            <a:lstStyle/>
            <a:p>
              <a:endParaRPr lang="en-US"/>
            </a:p>
          </p:txBody>
        </p:sp>
      </p:grpSp>
      <p:graphicFrame>
        <p:nvGraphicFramePr>
          <p:cNvPr id="12" name="Object 11"/>
          <p:cNvGraphicFramePr>
            <a:graphicFrameLocks noChangeAspect="1"/>
          </p:cNvGraphicFramePr>
          <p:nvPr>
            <p:extLst>
              <p:ext uri="{D42A27DB-BD31-4B8C-83A1-F6EECF244321}">
                <p14:modId xmlns:p14="http://schemas.microsoft.com/office/powerpoint/2010/main" val="43855278"/>
              </p:ext>
            </p:extLst>
          </p:nvPr>
        </p:nvGraphicFramePr>
        <p:xfrm>
          <a:off x="112712" y="2844799"/>
          <a:ext cx="6769100" cy="2870200"/>
        </p:xfrm>
        <a:graphic>
          <a:graphicData uri="http://schemas.openxmlformats.org/presentationml/2006/ole">
            <mc:AlternateContent xmlns:mc="http://schemas.openxmlformats.org/markup-compatibility/2006">
              <mc:Choice xmlns:v="urn:schemas-microsoft-com:vml" Requires="v">
                <p:oleObj name="Equation" r:id="rId3" imgW="2869920" imgH="1218960" progId="Equation.3">
                  <p:embed/>
                </p:oleObj>
              </mc:Choice>
              <mc:Fallback>
                <p:oleObj name="Equation" r:id="rId3" imgW="2869920" imgH="1218960" progId="Equation.3">
                  <p:embed/>
                  <p:pic>
                    <p:nvPicPr>
                      <p:cNvPr id="12" name="Object 11"/>
                      <p:cNvPicPr>
                        <a:picLocks noChangeAspect="1" noChangeArrowheads="1"/>
                      </p:cNvPicPr>
                      <p:nvPr/>
                    </p:nvPicPr>
                    <p:blipFill>
                      <a:blip r:embed="rId4"/>
                      <a:srcRect/>
                      <a:stretch>
                        <a:fillRect/>
                      </a:stretch>
                    </p:blipFill>
                    <p:spPr bwMode="auto">
                      <a:xfrm>
                        <a:off x="112712" y="2844799"/>
                        <a:ext cx="6769100" cy="2870200"/>
                      </a:xfrm>
                      <a:prstGeom prst="rect">
                        <a:avLst/>
                      </a:prstGeom>
                      <a:noFill/>
                      <a:ln w="9525">
                        <a:noFill/>
                        <a:miter lim="800000"/>
                        <a:headEnd/>
                        <a:tailEnd/>
                      </a:ln>
                    </p:spPr>
                  </p:pic>
                </p:oleObj>
              </mc:Fallback>
            </mc:AlternateContent>
          </a:graphicData>
        </a:graphic>
      </p:graphicFrame>
      <p:sp>
        <p:nvSpPr>
          <p:cNvPr id="14" name="Text Box 14">
            <a:extLst>
              <a:ext uri="{FF2B5EF4-FFF2-40B4-BE49-F238E27FC236}">
                <a16:creationId xmlns:a16="http://schemas.microsoft.com/office/drawing/2014/main" id="{882683A1-B187-C74B-9916-BE18099D70C5}"/>
              </a:ext>
            </a:extLst>
          </p:cNvPr>
          <p:cNvSpPr txBox="1">
            <a:spLocks noChangeArrowheads="1"/>
          </p:cNvSpPr>
          <p:nvPr/>
        </p:nvSpPr>
        <p:spPr bwMode="auto">
          <a:xfrm>
            <a:off x="4572000" y="3776007"/>
            <a:ext cx="4419600" cy="1569660"/>
          </a:xfrm>
          <a:prstGeom prst="rect">
            <a:avLst/>
          </a:prstGeom>
          <a:noFill/>
          <a:ln w="19050">
            <a:solidFill>
              <a:srgbClr val="FF0000"/>
            </a:solidFill>
            <a:miter lim="800000"/>
            <a:headEnd/>
            <a:tailEnd/>
          </a:ln>
        </p:spPr>
        <p:txBody>
          <a:bodyPr wrap="square">
            <a:spAutoFit/>
          </a:bodyPr>
          <a:lstStyle/>
          <a:p>
            <a:r>
              <a:rPr lang="en-US" sz="2400" i="1">
                <a:latin typeface="Times New Roman" pitchFamily="18" charset="0"/>
              </a:rPr>
              <a:t>P</a:t>
            </a:r>
            <a:r>
              <a:rPr lang="en-US" sz="2400">
                <a:latin typeface="Times New Roman" pitchFamily="18" charset="0"/>
              </a:rPr>
              <a:t>: Frame loss probability</a:t>
            </a:r>
          </a:p>
          <a:p>
            <a:endParaRPr lang="en-US" sz="2400">
              <a:latin typeface="Times New Roman" pitchFamily="18" charset="0"/>
            </a:endParaRPr>
          </a:p>
          <a:p>
            <a:r>
              <a:rPr lang="en-US" sz="2400" i="1">
                <a:latin typeface="Times New Roman" pitchFamily="18" charset="0"/>
              </a:rPr>
              <a:t>a</a:t>
            </a:r>
            <a:r>
              <a:rPr lang="en-US" sz="2400">
                <a:latin typeface="Times New Roman" pitchFamily="18" charset="0"/>
              </a:rPr>
              <a:t>: normalized propagation delay</a:t>
            </a:r>
          </a:p>
          <a:p>
            <a:endParaRPr lang="en-US" sz="2400">
              <a:latin typeface="Times New Roman" pitchFamily="18" charset="0"/>
            </a:endParaRPr>
          </a:p>
        </p:txBody>
      </p:sp>
      <p:sp>
        <p:nvSpPr>
          <p:cNvPr id="15" name="TextBox 14">
            <a:extLst>
              <a:ext uri="{FF2B5EF4-FFF2-40B4-BE49-F238E27FC236}">
                <a16:creationId xmlns:a16="http://schemas.microsoft.com/office/drawing/2014/main" id="{6DEA6B8A-FB10-3B48-BF8F-15E5BE3554A3}"/>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122807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a:xfrm>
            <a:off x="457200" y="1219200"/>
            <a:ext cx="8229600" cy="1676400"/>
          </a:xfrm>
        </p:spPr>
        <p:txBody>
          <a:bodyPr/>
          <a:lstStyle/>
          <a:p>
            <a:pPr marL="0" indent="0">
              <a:buNone/>
            </a:pPr>
            <a:r>
              <a:rPr lang="en-US" sz="2000">
                <a:latin typeface="Helvetica" pitchFamily="34" charset="0"/>
              </a:rPr>
              <a:t>A communication link exists between two nodes A and B. The transmission rate on the link is 2.4 Mbps. The distance between A and B is 50 </a:t>
            </a:r>
            <a:r>
              <a:rPr lang="en-US" sz="2000" i="1">
                <a:latin typeface="Helvetica" pitchFamily="34" charset="0"/>
              </a:rPr>
              <a:t>km</a:t>
            </a:r>
            <a:r>
              <a:rPr lang="en-US" sz="2000">
                <a:latin typeface="Helvetica" pitchFamily="34" charset="0"/>
              </a:rPr>
              <a:t> and the signal velocity is 2x10</a:t>
            </a:r>
            <a:r>
              <a:rPr lang="en-US" sz="2000" baseline="30000">
                <a:latin typeface="Helvetica" pitchFamily="34" charset="0"/>
              </a:rPr>
              <a:t>8</a:t>
            </a:r>
            <a:r>
              <a:rPr lang="en-US" sz="2000">
                <a:latin typeface="Helvetica" pitchFamily="34" charset="0"/>
              </a:rPr>
              <a:t> </a:t>
            </a:r>
            <a:r>
              <a:rPr lang="en-US" sz="2000" i="1">
                <a:latin typeface="Helvetica" pitchFamily="34" charset="0"/>
              </a:rPr>
              <a:t>m/s</a:t>
            </a:r>
            <a:r>
              <a:rPr lang="en-US" sz="2000">
                <a:latin typeface="Helvetica" pitchFamily="34" charset="0"/>
              </a:rPr>
              <a:t>. The frame length is 300 bytes. Frame loss probability is 0.1. Calculate the link unitization for the stop-&amp;-wait ARQ mechanism.</a:t>
            </a:r>
          </a:p>
          <a:p>
            <a:endParaRPr lang="en-US"/>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17</a:t>
            </a:fld>
            <a:endParaRPr lang="en-US"/>
          </a:p>
        </p:txBody>
      </p:sp>
      <p:sp>
        <p:nvSpPr>
          <p:cNvPr id="8" name="TextBox 7"/>
          <p:cNvSpPr txBox="1"/>
          <p:nvPr/>
        </p:nvSpPr>
        <p:spPr>
          <a:xfrm>
            <a:off x="1821872" y="3962400"/>
            <a:ext cx="5638799" cy="1200329"/>
          </a:xfrm>
          <a:prstGeom prst="rect">
            <a:avLst/>
          </a:prstGeom>
          <a:noFill/>
        </p:spPr>
        <p:txBody>
          <a:bodyPr wrap="square" rtlCol="0">
            <a:spAutoFit/>
          </a:bodyPr>
          <a:lstStyle/>
          <a:p>
            <a:r>
              <a:rPr lang="en-US" sz="2400" b="0" i="0" u="none">
                <a:latin typeface="Arial" pitchFamily="34" charset="0"/>
                <a:cs typeface="Arial" pitchFamily="34" charset="0"/>
              </a:rPr>
              <a:t>R= 2.4 Mbps</a:t>
            </a:r>
            <a:r>
              <a:rPr lang="en-US" sz="2400">
                <a:latin typeface="Arial" pitchFamily="34" charset="0"/>
                <a:cs typeface="Arial" pitchFamily="34" charset="0"/>
              </a:rPr>
              <a:t>, L=300 bytes =2400bits</a:t>
            </a:r>
            <a:endParaRPr lang="en-US" sz="2400">
              <a:cs typeface="Arial" pitchFamily="34" charset="0"/>
            </a:endParaRPr>
          </a:p>
          <a:p>
            <a:r>
              <a:rPr lang="en-US" sz="2400" b="0" i="0" u="none">
                <a:latin typeface="Arial" pitchFamily="34" charset="0"/>
                <a:cs typeface="Arial" pitchFamily="34" charset="0"/>
              </a:rPr>
              <a:t>H=50km, V = </a:t>
            </a:r>
            <a:r>
              <a:rPr lang="en-US" sz="2400">
                <a:latin typeface="Helvetica" pitchFamily="34" charset="0"/>
              </a:rPr>
              <a:t>2x10</a:t>
            </a:r>
            <a:r>
              <a:rPr lang="en-US" sz="2400" baseline="30000">
                <a:latin typeface="Helvetica" pitchFamily="34" charset="0"/>
              </a:rPr>
              <a:t>8</a:t>
            </a:r>
            <a:r>
              <a:rPr lang="en-US" sz="2400">
                <a:latin typeface="Helvetica" pitchFamily="34" charset="0"/>
              </a:rPr>
              <a:t> </a:t>
            </a:r>
            <a:r>
              <a:rPr lang="en-US" sz="2400" i="1">
                <a:latin typeface="Helvetica" pitchFamily="34" charset="0"/>
              </a:rPr>
              <a:t>m/s</a:t>
            </a:r>
          </a:p>
          <a:p>
            <a:r>
              <a:rPr lang="en-US" sz="2400" b="0" i="1" u="none">
                <a:latin typeface="Helvetica" pitchFamily="34" charset="0"/>
                <a:cs typeface="Arial" pitchFamily="34" charset="0"/>
              </a:rPr>
              <a:t>P=0.1</a:t>
            </a:r>
            <a:endParaRPr lang="en-US" sz="2400" b="0" i="0" u="none">
              <a:latin typeface="Arial" pitchFamily="34" charset="0"/>
              <a:cs typeface="Arial" pitchFamily="34" charset="0"/>
            </a:endParaRPr>
          </a:p>
        </p:txBody>
      </p:sp>
      <p:sp>
        <p:nvSpPr>
          <p:cNvPr id="9" name="TextBox 8"/>
          <p:cNvSpPr txBox="1"/>
          <p:nvPr/>
        </p:nvSpPr>
        <p:spPr>
          <a:xfrm>
            <a:off x="609599" y="5105400"/>
            <a:ext cx="1828801" cy="369332"/>
          </a:xfrm>
          <a:prstGeom prst="rect">
            <a:avLst/>
          </a:prstGeom>
          <a:noFill/>
        </p:spPr>
        <p:txBody>
          <a:bodyPr wrap="square" rtlCol="0">
            <a:spAutoFit/>
          </a:bodyPr>
          <a:lstStyle/>
          <a:p>
            <a:r>
              <a:rPr lang="en-US"/>
              <a:t>U=(1-P)/(1+2</a:t>
            </a:r>
            <a:r>
              <a:rPr lang="en-US" b="1">
                <a:solidFill>
                  <a:srgbClr val="FF0000"/>
                </a:solidFill>
              </a:rPr>
              <a:t>a</a:t>
            </a:r>
            <a:r>
              <a:rPr lang="en-US"/>
              <a:t>)</a:t>
            </a:r>
          </a:p>
        </p:txBody>
      </p:sp>
      <p:sp>
        <p:nvSpPr>
          <p:cNvPr id="10" name="TextBox 9"/>
          <p:cNvSpPr txBox="1"/>
          <p:nvPr/>
        </p:nvSpPr>
        <p:spPr>
          <a:xfrm>
            <a:off x="3200401" y="5105400"/>
            <a:ext cx="1094509" cy="369332"/>
          </a:xfrm>
          <a:prstGeom prst="rect">
            <a:avLst/>
          </a:prstGeom>
          <a:noFill/>
        </p:spPr>
        <p:txBody>
          <a:bodyPr wrap="square" rtlCol="0">
            <a:spAutoFit/>
          </a:bodyPr>
          <a:lstStyle/>
          <a:p>
            <a:r>
              <a:rPr lang="en-US"/>
              <a:t>a = </a:t>
            </a:r>
            <a:r>
              <a:rPr lang="en-US" b="1" err="1">
                <a:solidFill>
                  <a:srgbClr val="FF0000"/>
                </a:solidFill>
              </a:rPr>
              <a:t>T</a:t>
            </a:r>
            <a:r>
              <a:rPr lang="en-US" b="1" baseline="-25000" err="1">
                <a:solidFill>
                  <a:srgbClr val="FF0000"/>
                </a:solidFill>
              </a:rPr>
              <a:t>p</a:t>
            </a:r>
            <a:r>
              <a:rPr lang="en-US"/>
              <a:t>/</a:t>
            </a:r>
            <a:r>
              <a:rPr lang="en-US" b="1" err="1">
                <a:solidFill>
                  <a:srgbClr val="FF0000"/>
                </a:solidFill>
              </a:rPr>
              <a:t>T</a:t>
            </a:r>
            <a:r>
              <a:rPr lang="en-US" b="1" baseline="-25000" err="1">
                <a:solidFill>
                  <a:srgbClr val="FF0000"/>
                </a:solidFill>
              </a:rPr>
              <a:t>f</a:t>
            </a:r>
            <a:endParaRPr lang="en-US" b="1" baseline="-25000">
              <a:solidFill>
                <a:srgbClr val="FF0000"/>
              </a:solidFill>
            </a:endParaRPr>
          </a:p>
        </p:txBody>
      </p:sp>
      <p:sp>
        <p:nvSpPr>
          <p:cNvPr id="11" name="TextBox 10"/>
          <p:cNvSpPr txBox="1"/>
          <p:nvPr/>
        </p:nvSpPr>
        <p:spPr>
          <a:xfrm>
            <a:off x="4814455" y="5105400"/>
            <a:ext cx="3491345" cy="369332"/>
          </a:xfrm>
          <a:prstGeom prst="rect">
            <a:avLst/>
          </a:prstGeom>
          <a:noFill/>
        </p:spPr>
        <p:txBody>
          <a:bodyPr wrap="square" rtlCol="0">
            <a:spAutoFit/>
          </a:bodyPr>
          <a:lstStyle/>
          <a:p>
            <a:r>
              <a:rPr lang="en-US" err="1"/>
              <a:t>T</a:t>
            </a:r>
            <a:r>
              <a:rPr lang="en-US" baseline="-25000" err="1"/>
              <a:t>p</a:t>
            </a:r>
            <a:r>
              <a:rPr lang="en-US"/>
              <a:t>=H/V=5x10</a:t>
            </a:r>
            <a:r>
              <a:rPr lang="en-US" baseline="30000"/>
              <a:t>4</a:t>
            </a:r>
            <a:r>
              <a:rPr lang="en-US"/>
              <a:t>/2x10</a:t>
            </a:r>
            <a:r>
              <a:rPr lang="en-US" baseline="30000"/>
              <a:t>8</a:t>
            </a:r>
            <a:r>
              <a:rPr lang="en-US"/>
              <a:t> = 250 </a:t>
            </a:r>
            <a:r>
              <a:rPr lang="el-GR" i="1"/>
              <a:t>μ</a:t>
            </a:r>
            <a:r>
              <a:rPr lang="en-US"/>
              <a:t>s</a:t>
            </a:r>
            <a:endParaRPr lang="en-US" baseline="-25000"/>
          </a:p>
        </p:txBody>
      </p:sp>
      <p:sp>
        <p:nvSpPr>
          <p:cNvPr id="12" name="TextBox 11"/>
          <p:cNvSpPr txBox="1"/>
          <p:nvPr/>
        </p:nvSpPr>
        <p:spPr>
          <a:xfrm>
            <a:off x="4814455" y="5642162"/>
            <a:ext cx="3491345" cy="369332"/>
          </a:xfrm>
          <a:prstGeom prst="rect">
            <a:avLst/>
          </a:prstGeom>
          <a:noFill/>
        </p:spPr>
        <p:txBody>
          <a:bodyPr wrap="square" rtlCol="0">
            <a:spAutoFit/>
          </a:bodyPr>
          <a:lstStyle/>
          <a:p>
            <a:r>
              <a:rPr lang="en-US" err="1"/>
              <a:t>T</a:t>
            </a:r>
            <a:r>
              <a:rPr lang="en-US" baseline="-25000" err="1"/>
              <a:t>f</a:t>
            </a:r>
            <a:r>
              <a:rPr lang="en-US"/>
              <a:t>=L/R=2400/2.4x10</a:t>
            </a:r>
            <a:r>
              <a:rPr lang="en-US" baseline="30000"/>
              <a:t>6</a:t>
            </a:r>
            <a:r>
              <a:rPr lang="en-US"/>
              <a:t> = 1000 </a:t>
            </a:r>
            <a:r>
              <a:rPr lang="el-GR" i="1"/>
              <a:t>μ</a:t>
            </a:r>
            <a:r>
              <a:rPr lang="en-US"/>
              <a:t>s</a:t>
            </a:r>
            <a:endParaRPr lang="en-US" baseline="-25000"/>
          </a:p>
        </p:txBody>
      </p:sp>
      <p:sp>
        <p:nvSpPr>
          <p:cNvPr id="13" name="TextBox 12"/>
          <p:cNvSpPr txBox="1"/>
          <p:nvPr/>
        </p:nvSpPr>
        <p:spPr>
          <a:xfrm>
            <a:off x="3200401" y="5693244"/>
            <a:ext cx="1094509" cy="369332"/>
          </a:xfrm>
          <a:prstGeom prst="rect">
            <a:avLst/>
          </a:prstGeom>
          <a:noFill/>
        </p:spPr>
        <p:txBody>
          <a:bodyPr wrap="square" rtlCol="0">
            <a:spAutoFit/>
          </a:bodyPr>
          <a:lstStyle/>
          <a:p>
            <a:r>
              <a:rPr lang="en-US"/>
              <a:t>a = </a:t>
            </a:r>
            <a:r>
              <a:rPr lang="en-US" b="1">
                <a:solidFill>
                  <a:srgbClr val="FF0000"/>
                </a:solidFill>
              </a:rPr>
              <a:t>0.25</a:t>
            </a:r>
            <a:endParaRPr lang="en-US" b="1" baseline="-25000">
              <a:solidFill>
                <a:srgbClr val="FF0000"/>
              </a:solidFill>
            </a:endParaRPr>
          </a:p>
        </p:txBody>
      </p:sp>
      <p:sp>
        <p:nvSpPr>
          <p:cNvPr id="14" name="TextBox 13"/>
          <p:cNvSpPr txBox="1"/>
          <p:nvPr/>
        </p:nvSpPr>
        <p:spPr>
          <a:xfrm>
            <a:off x="609599" y="5677478"/>
            <a:ext cx="2362201" cy="646331"/>
          </a:xfrm>
          <a:prstGeom prst="rect">
            <a:avLst/>
          </a:prstGeom>
          <a:noFill/>
        </p:spPr>
        <p:txBody>
          <a:bodyPr wrap="square" rtlCol="0">
            <a:spAutoFit/>
          </a:bodyPr>
          <a:lstStyle/>
          <a:p>
            <a:r>
              <a:rPr lang="en-US"/>
              <a:t>U=(1-0.1)/(1+2*0.25)</a:t>
            </a:r>
          </a:p>
          <a:p>
            <a:r>
              <a:rPr lang="en-US"/>
              <a:t>   = </a:t>
            </a:r>
            <a:r>
              <a:rPr lang="en-US" b="1">
                <a:solidFill>
                  <a:srgbClr val="FF0000"/>
                </a:solidFill>
              </a:rPr>
              <a:t>0.6</a:t>
            </a:r>
          </a:p>
        </p:txBody>
      </p:sp>
      <p:cxnSp>
        <p:nvCxnSpPr>
          <p:cNvPr id="16" name="Straight Arrow Connector 15"/>
          <p:cNvCxnSpPr>
            <a:stCxn id="9" idx="3"/>
            <a:endCxn id="10" idx="1"/>
          </p:cNvCxnSpPr>
          <p:nvPr/>
        </p:nvCxnSpPr>
        <p:spPr bwMode="auto">
          <a:xfrm>
            <a:off x="2438400" y="5290066"/>
            <a:ext cx="76200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8" name="Straight Arrow Connector 17"/>
          <p:cNvCxnSpPr>
            <a:endCxn id="11" idx="1"/>
          </p:cNvCxnSpPr>
          <p:nvPr/>
        </p:nvCxnSpPr>
        <p:spPr bwMode="auto">
          <a:xfrm>
            <a:off x="4468090" y="5290066"/>
            <a:ext cx="34636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0" name="Straight Arrow Connector 19"/>
          <p:cNvCxnSpPr>
            <a:stCxn id="12" idx="1"/>
          </p:cNvCxnSpPr>
          <p:nvPr/>
        </p:nvCxnSpPr>
        <p:spPr bwMode="auto">
          <a:xfrm flipH="1">
            <a:off x="4191000" y="5826828"/>
            <a:ext cx="623455"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Arrow Connector 21"/>
          <p:cNvCxnSpPr>
            <a:stCxn id="13" idx="1"/>
          </p:cNvCxnSpPr>
          <p:nvPr/>
        </p:nvCxnSpPr>
        <p:spPr bwMode="auto">
          <a:xfrm flipH="1">
            <a:off x="2819400" y="5877910"/>
            <a:ext cx="381001"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Oval 16"/>
          <p:cNvSpPr/>
          <p:nvPr/>
        </p:nvSpPr>
        <p:spPr bwMode="auto">
          <a:xfrm>
            <a:off x="1877291" y="2819400"/>
            <a:ext cx="1066800" cy="1066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400" b="1" i="0" u="none" strike="noStrike" cap="none" normalizeH="0" baseline="0">
                <a:ln>
                  <a:noFill/>
                </a:ln>
                <a:solidFill>
                  <a:schemeClr val="tx1"/>
                </a:solidFill>
                <a:effectLst/>
                <a:latin typeface="Arial" pitchFamily="34" charset="0"/>
                <a:cs typeface="Arial" pitchFamily="34" charset="0"/>
              </a:rPr>
              <a:t>A</a:t>
            </a:r>
          </a:p>
        </p:txBody>
      </p:sp>
      <p:sp>
        <p:nvSpPr>
          <p:cNvPr id="19" name="Oval 18"/>
          <p:cNvSpPr/>
          <p:nvPr/>
        </p:nvSpPr>
        <p:spPr bwMode="auto">
          <a:xfrm>
            <a:off x="6199909" y="2819400"/>
            <a:ext cx="1066800" cy="1066800"/>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400" b="1" i="0" u="none" strike="noStrike" cap="none" normalizeH="0" baseline="0">
                <a:ln>
                  <a:noFill/>
                </a:ln>
                <a:solidFill>
                  <a:schemeClr val="tx1"/>
                </a:solidFill>
                <a:effectLst/>
                <a:latin typeface="Arial" pitchFamily="34" charset="0"/>
                <a:cs typeface="Arial" pitchFamily="34" charset="0"/>
              </a:rPr>
              <a:t>B</a:t>
            </a:r>
          </a:p>
        </p:txBody>
      </p:sp>
      <p:cxnSp>
        <p:nvCxnSpPr>
          <p:cNvPr id="21" name="Straight Connector 20"/>
          <p:cNvCxnSpPr/>
          <p:nvPr/>
        </p:nvCxnSpPr>
        <p:spPr bwMode="auto">
          <a:xfrm>
            <a:off x="2944091" y="3352800"/>
            <a:ext cx="325581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23" name="TextBox 22">
            <a:extLst>
              <a:ext uri="{FF2B5EF4-FFF2-40B4-BE49-F238E27FC236}">
                <a16:creationId xmlns:a16="http://schemas.microsoft.com/office/drawing/2014/main" id="{A44DD53E-44C9-C443-A2A0-1AD670BC13BD}"/>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81686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Go-Back-N ARQ: Illustration</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18</a:t>
            </a:fld>
            <a:endParaRPr lang="en-US"/>
          </a:p>
        </p:txBody>
      </p:sp>
      <p:sp>
        <p:nvSpPr>
          <p:cNvPr id="76" name="Rectangle 5"/>
          <p:cNvSpPr>
            <a:spLocks noChangeArrowheads="1"/>
          </p:cNvSpPr>
          <p:nvPr/>
        </p:nvSpPr>
        <p:spPr bwMode="auto">
          <a:xfrm>
            <a:off x="0" y="1795463"/>
            <a:ext cx="9144000" cy="0"/>
          </a:xfrm>
          <a:prstGeom prst="rect">
            <a:avLst/>
          </a:prstGeom>
          <a:noFill/>
          <a:ln w="9525">
            <a:noFill/>
            <a:miter lim="800000"/>
            <a:headEnd/>
            <a:tailEnd/>
          </a:ln>
        </p:spPr>
        <p:txBody>
          <a:bodyPr wrap="none" anchor="ctr">
            <a:spAutoFit/>
          </a:bodyPr>
          <a:lstStyle/>
          <a:p>
            <a:endParaRPr lang="en-US"/>
          </a:p>
        </p:txBody>
      </p:sp>
      <p:grpSp>
        <p:nvGrpSpPr>
          <p:cNvPr id="77" name="Group 112"/>
          <p:cNvGrpSpPr>
            <a:grpSpLocks/>
          </p:cNvGrpSpPr>
          <p:nvPr/>
        </p:nvGrpSpPr>
        <p:grpSpPr bwMode="auto">
          <a:xfrm>
            <a:off x="500063" y="3565525"/>
            <a:ext cx="1882775" cy="1419225"/>
            <a:chOff x="315" y="2246"/>
            <a:chExt cx="1186" cy="894"/>
          </a:xfrm>
        </p:grpSpPr>
        <p:sp>
          <p:nvSpPr>
            <p:cNvPr id="78" name="Rectangle 68"/>
            <p:cNvSpPr>
              <a:spLocks noChangeArrowheads="1"/>
            </p:cNvSpPr>
            <p:nvPr/>
          </p:nvSpPr>
          <p:spPr bwMode="auto">
            <a:xfrm>
              <a:off x="315" y="2246"/>
              <a:ext cx="1186" cy="182"/>
            </a:xfrm>
            <a:prstGeom prst="rect">
              <a:avLst/>
            </a:prstGeom>
            <a:noFill/>
            <a:ln w="9525">
              <a:noFill/>
              <a:miter lim="800000"/>
              <a:headEnd/>
              <a:tailEnd/>
            </a:ln>
          </p:spPr>
          <p:txBody>
            <a:bodyPr wrap="none" lIns="0" tIns="0" rIns="0" bIns="0">
              <a:spAutoFit/>
            </a:bodyPr>
            <a:lstStyle/>
            <a:p>
              <a:r>
                <a:rPr lang="en-US" sz="1900">
                  <a:solidFill>
                    <a:srgbClr val="990099"/>
                  </a:solidFill>
                </a:rPr>
                <a:t>The sender must </a:t>
              </a:r>
              <a:endParaRPr lang="en-US">
                <a:solidFill>
                  <a:srgbClr val="990099"/>
                </a:solidFill>
              </a:endParaRPr>
            </a:p>
          </p:txBody>
        </p:sp>
        <p:sp>
          <p:nvSpPr>
            <p:cNvPr id="79" name="Rectangle 69"/>
            <p:cNvSpPr>
              <a:spLocks noChangeArrowheads="1"/>
            </p:cNvSpPr>
            <p:nvPr/>
          </p:nvSpPr>
          <p:spPr bwMode="auto">
            <a:xfrm>
              <a:off x="539" y="2425"/>
              <a:ext cx="745" cy="182"/>
            </a:xfrm>
            <a:prstGeom prst="rect">
              <a:avLst/>
            </a:prstGeom>
            <a:noFill/>
            <a:ln w="9525">
              <a:noFill/>
              <a:miter lim="800000"/>
              <a:headEnd/>
              <a:tailEnd/>
            </a:ln>
          </p:spPr>
          <p:txBody>
            <a:bodyPr wrap="none" lIns="0" tIns="0" rIns="0" bIns="0">
              <a:spAutoFit/>
            </a:bodyPr>
            <a:lstStyle/>
            <a:p>
              <a:r>
                <a:rPr lang="en-US" sz="1900">
                  <a:solidFill>
                    <a:srgbClr val="990099"/>
                  </a:solidFill>
                </a:rPr>
                <a:t>go back to </a:t>
              </a:r>
              <a:endParaRPr lang="en-US">
                <a:solidFill>
                  <a:srgbClr val="990099"/>
                </a:solidFill>
              </a:endParaRPr>
            </a:p>
          </p:txBody>
        </p:sp>
        <p:sp>
          <p:nvSpPr>
            <p:cNvPr id="80" name="Rectangle 70"/>
            <p:cNvSpPr>
              <a:spLocks noChangeArrowheads="1"/>
            </p:cNvSpPr>
            <p:nvPr/>
          </p:nvSpPr>
          <p:spPr bwMode="auto">
            <a:xfrm>
              <a:off x="365" y="2602"/>
              <a:ext cx="898" cy="182"/>
            </a:xfrm>
            <a:prstGeom prst="rect">
              <a:avLst/>
            </a:prstGeom>
            <a:noFill/>
            <a:ln w="9525">
              <a:noFill/>
              <a:miter lim="800000"/>
              <a:headEnd/>
              <a:tailEnd/>
            </a:ln>
          </p:spPr>
          <p:txBody>
            <a:bodyPr wrap="none" lIns="0" tIns="0" rIns="0" bIns="0">
              <a:spAutoFit/>
            </a:bodyPr>
            <a:lstStyle/>
            <a:p>
              <a:r>
                <a:rPr lang="en-US" sz="1900">
                  <a:solidFill>
                    <a:srgbClr val="990099"/>
                  </a:solidFill>
                </a:rPr>
                <a:t>transmission </a:t>
              </a:r>
              <a:endParaRPr lang="en-US">
                <a:solidFill>
                  <a:srgbClr val="990099"/>
                </a:solidFill>
              </a:endParaRPr>
            </a:p>
          </p:txBody>
        </p:sp>
        <p:sp>
          <p:nvSpPr>
            <p:cNvPr id="81" name="Rectangle 71"/>
            <p:cNvSpPr>
              <a:spLocks noChangeArrowheads="1"/>
            </p:cNvSpPr>
            <p:nvPr/>
          </p:nvSpPr>
          <p:spPr bwMode="auto">
            <a:xfrm>
              <a:off x="1276" y="2602"/>
              <a:ext cx="93" cy="182"/>
            </a:xfrm>
            <a:prstGeom prst="rect">
              <a:avLst/>
            </a:prstGeom>
            <a:noFill/>
            <a:ln w="9525">
              <a:noFill/>
              <a:miter lim="800000"/>
              <a:headEnd/>
              <a:tailEnd/>
            </a:ln>
          </p:spPr>
          <p:txBody>
            <a:bodyPr wrap="none" lIns="0" tIns="0" rIns="0" bIns="0">
              <a:spAutoFit/>
            </a:bodyPr>
            <a:lstStyle/>
            <a:p>
              <a:r>
                <a:rPr lang="en-US" sz="1900" i="1">
                  <a:solidFill>
                    <a:srgbClr val="990099"/>
                  </a:solidFill>
                </a:rPr>
                <a:t>F</a:t>
              </a:r>
              <a:endParaRPr lang="en-US">
                <a:solidFill>
                  <a:srgbClr val="990099"/>
                </a:solidFill>
              </a:endParaRPr>
            </a:p>
          </p:txBody>
        </p:sp>
        <p:sp>
          <p:nvSpPr>
            <p:cNvPr id="82" name="Rectangle 72"/>
            <p:cNvSpPr>
              <a:spLocks noChangeArrowheads="1"/>
            </p:cNvSpPr>
            <p:nvPr/>
          </p:nvSpPr>
          <p:spPr bwMode="auto">
            <a:xfrm>
              <a:off x="1371" y="2674"/>
              <a:ext cx="53" cy="115"/>
            </a:xfrm>
            <a:prstGeom prst="rect">
              <a:avLst/>
            </a:prstGeom>
            <a:noFill/>
            <a:ln w="9525">
              <a:noFill/>
              <a:miter lim="800000"/>
              <a:headEnd/>
              <a:tailEnd/>
            </a:ln>
          </p:spPr>
          <p:txBody>
            <a:bodyPr wrap="none" lIns="0" tIns="0" rIns="0" bIns="0">
              <a:spAutoFit/>
            </a:bodyPr>
            <a:lstStyle/>
            <a:p>
              <a:r>
                <a:rPr lang="en-US" sz="1200">
                  <a:solidFill>
                    <a:srgbClr val="990099"/>
                  </a:solidFill>
                </a:rPr>
                <a:t>1</a:t>
              </a:r>
              <a:endParaRPr lang="en-US">
                <a:solidFill>
                  <a:srgbClr val="990099"/>
                </a:solidFill>
              </a:endParaRPr>
            </a:p>
          </p:txBody>
        </p:sp>
        <p:sp>
          <p:nvSpPr>
            <p:cNvPr id="83" name="Rectangle 73"/>
            <p:cNvSpPr>
              <a:spLocks noChangeArrowheads="1"/>
            </p:cNvSpPr>
            <p:nvPr/>
          </p:nvSpPr>
          <p:spPr bwMode="auto">
            <a:xfrm>
              <a:off x="1425" y="2602"/>
              <a:ext cx="42" cy="182"/>
            </a:xfrm>
            <a:prstGeom prst="rect">
              <a:avLst/>
            </a:prstGeom>
            <a:noFill/>
            <a:ln w="9525">
              <a:noFill/>
              <a:miter lim="800000"/>
              <a:headEnd/>
              <a:tailEnd/>
            </a:ln>
          </p:spPr>
          <p:txBody>
            <a:bodyPr wrap="none" lIns="0" tIns="0" rIns="0" bIns="0">
              <a:spAutoFit/>
            </a:bodyPr>
            <a:lstStyle/>
            <a:p>
              <a:r>
                <a:rPr lang="en-US" sz="1900">
                  <a:solidFill>
                    <a:srgbClr val="990099"/>
                  </a:solidFill>
                </a:rPr>
                <a:t> </a:t>
              </a:r>
              <a:endParaRPr lang="en-US">
                <a:solidFill>
                  <a:srgbClr val="990099"/>
                </a:solidFill>
              </a:endParaRPr>
            </a:p>
          </p:txBody>
        </p:sp>
        <p:sp>
          <p:nvSpPr>
            <p:cNvPr id="84" name="Rectangle 74"/>
            <p:cNvSpPr>
              <a:spLocks noChangeArrowheads="1"/>
            </p:cNvSpPr>
            <p:nvPr/>
          </p:nvSpPr>
          <p:spPr bwMode="auto">
            <a:xfrm>
              <a:off x="426" y="2781"/>
              <a:ext cx="719" cy="182"/>
            </a:xfrm>
            <a:prstGeom prst="rect">
              <a:avLst/>
            </a:prstGeom>
            <a:noFill/>
            <a:ln w="9525">
              <a:noFill/>
              <a:miter lim="800000"/>
              <a:headEnd/>
              <a:tailEnd/>
            </a:ln>
          </p:spPr>
          <p:txBody>
            <a:bodyPr wrap="none" lIns="0" tIns="0" rIns="0" bIns="0">
              <a:spAutoFit/>
            </a:bodyPr>
            <a:lstStyle/>
            <a:p>
              <a:r>
                <a:rPr lang="en-US" sz="1900">
                  <a:solidFill>
                    <a:srgbClr val="990099"/>
                  </a:solidFill>
                </a:rPr>
                <a:t>when NAK</a:t>
              </a:r>
              <a:endParaRPr lang="en-US">
                <a:solidFill>
                  <a:srgbClr val="990099"/>
                </a:solidFill>
              </a:endParaRPr>
            </a:p>
          </p:txBody>
        </p:sp>
        <p:sp>
          <p:nvSpPr>
            <p:cNvPr id="85" name="Rectangle 75"/>
            <p:cNvSpPr>
              <a:spLocks noChangeArrowheads="1"/>
            </p:cNvSpPr>
            <p:nvPr/>
          </p:nvSpPr>
          <p:spPr bwMode="auto">
            <a:xfrm>
              <a:off x="1155" y="2853"/>
              <a:ext cx="53" cy="115"/>
            </a:xfrm>
            <a:prstGeom prst="rect">
              <a:avLst/>
            </a:prstGeom>
            <a:noFill/>
            <a:ln w="9525">
              <a:noFill/>
              <a:miter lim="800000"/>
              <a:headEnd/>
              <a:tailEnd/>
            </a:ln>
          </p:spPr>
          <p:txBody>
            <a:bodyPr wrap="none" lIns="0" tIns="0" rIns="0" bIns="0">
              <a:spAutoFit/>
            </a:bodyPr>
            <a:lstStyle/>
            <a:p>
              <a:r>
                <a:rPr lang="en-US" sz="1200">
                  <a:solidFill>
                    <a:srgbClr val="990099"/>
                  </a:solidFill>
                </a:rPr>
                <a:t>1</a:t>
              </a:r>
              <a:endParaRPr lang="en-US">
                <a:solidFill>
                  <a:srgbClr val="990099"/>
                </a:solidFill>
              </a:endParaRPr>
            </a:p>
          </p:txBody>
        </p:sp>
        <p:sp>
          <p:nvSpPr>
            <p:cNvPr id="86" name="Rectangle 76"/>
            <p:cNvSpPr>
              <a:spLocks noChangeArrowheads="1"/>
            </p:cNvSpPr>
            <p:nvPr/>
          </p:nvSpPr>
          <p:spPr bwMode="auto">
            <a:xfrm>
              <a:off x="1209" y="2781"/>
              <a:ext cx="194" cy="182"/>
            </a:xfrm>
            <a:prstGeom prst="rect">
              <a:avLst/>
            </a:prstGeom>
            <a:noFill/>
            <a:ln w="9525">
              <a:noFill/>
              <a:miter lim="800000"/>
              <a:headEnd/>
              <a:tailEnd/>
            </a:ln>
          </p:spPr>
          <p:txBody>
            <a:bodyPr wrap="none" lIns="0" tIns="0" rIns="0" bIns="0">
              <a:spAutoFit/>
            </a:bodyPr>
            <a:lstStyle/>
            <a:p>
              <a:r>
                <a:rPr lang="en-US" sz="1900">
                  <a:solidFill>
                    <a:srgbClr val="990099"/>
                  </a:solidFill>
                </a:rPr>
                <a:t> is </a:t>
              </a:r>
              <a:endParaRPr lang="en-US">
                <a:solidFill>
                  <a:srgbClr val="990099"/>
                </a:solidFill>
              </a:endParaRPr>
            </a:p>
          </p:txBody>
        </p:sp>
        <p:sp>
          <p:nvSpPr>
            <p:cNvPr id="87" name="Rectangle 77"/>
            <p:cNvSpPr>
              <a:spLocks noChangeArrowheads="1"/>
            </p:cNvSpPr>
            <p:nvPr/>
          </p:nvSpPr>
          <p:spPr bwMode="auto">
            <a:xfrm>
              <a:off x="603" y="2958"/>
              <a:ext cx="577" cy="182"/>
            </a:xfrm>
            <a:prstGeom prst="rect">
              <a:avLst/>
            </a:prstGeom>
            <a:noFill/>
            <a:ln w="9525">
              <a:noFill/>
              <a:miter lim="800000"/>
              <a:headEnd/>
              <a:tailEnd/>
            </a:ln>
          </p:spPr>
          <p:txBody>
            <a:bodyPr wrap="none" lIns="0" tIns="0" rIns="0" bIns="0">
              <a:spAutoFit/>
            </a:bodyPr>
            <a:lstStyle/>
            <a:p>
              <a:r>
                <a:rPr lang="en-US" sz="1900">
                  <a:solidFill>
                    <a:srgbClr val="990099"/>
                  </a:solidFill>
                </a:rPr>
                <a:t>received</a:t>
              </a:r>
              <a:endParaRPr lang="en-US">
                <a:solidFill>
                  <a:srgbClr val="990099"/>
                </a:solidFill>
              </a:endParaRPr>
            </a:p>
          </p:txBody>
        </p:sp>
        <p:sp>
          <p:nvSpPr>
            <p:cNvPr id="88" name="Rectangle 78"/>
            <p:cNvSpPr>
              <a:spLocks noChangeArrowheads="1"/>
            </p:cNvSpPr>
            <p:nvPr/>
          </p:nvSpPr>
          <p:spPr bwMode="auto">
            <a:xfrm>
              <a:off x="1185" y="2958"/>
              <a:ext cx="42" cy="182"/>
            </a:xfrm>
            <a:prstGeom prst="rect">
              <a:avLst/>
            </a:prstGeom>
            <a:noFill/>
            <a:ln w="9525">
              <a:noFill/>
              <a:miter lim="800000"/>
              <a:headEnd/>
              <a:tailEnd/>
            </a:ln>
          </p:spPr>
          <p:txBody>
            <a:bodyPr wrap="none" lIns="0" tIns="0" rIns="0" bIns="0">
              <a:spAutoFit/>
            </a:bodyPr>
            <a:lstStyle/>
            <a:p>
              <a:r>
                <a:rPr lang="en-US" sz="1900">
                  <a:solidFill>
                    <a:srgbClr val="990099"/>
                  </a:solidFill>
                </a:rPr>
                <a:t> </a:t>
              </a:r>
              <a:endParaRPr lang="en-US">
                <a:solidFill>
                  <a:srgbClr val="990099"/>
                </a:solidFill>
              </a:endParaRPr>
            </a:p>
          </p:txBody>
        </p:sp>
      </p:grpSp>
      <p:grpSp>
        <p:nvGrpSpPr>
          <p:cNvPr id="89" name="Group 111"/>
          <p:cNvGrpSpPr>
            <a:grpSpLocks/>
          </p:cNvGrpSpPr>
          <p:nvPr/>
        </p:nvGrpSpPr>
        <p:grpSpPr bwMode="auto">
          <a:xfrm>
            <a:off x="7024688" y="2241550"/>
            <a:ext cx="1825625" cy="2552700"/>
            <a:chOff x="4425" y="1412"/>
            <a:chExt cx="1150" cy="1608"/>
          </a:xfrm>
        </p:grpSpPr>
        <p:sp>
          <p:nvSpPr>
            <p:cNvPr id="90" name="Rectangle 82"/>
            <p:cNvSpPr>
              <a:spLocks noChangeArrowheads="1"/>
            </p:cNvSpPr>
            <p:nvPr/>
          </p:nvSpPr>
          <p:spPr bwMode="auto">
            <a:xfrm>
              <a:off x="4549" y="1412"/>
              <a:ext cx="356" cy="182"/>
            </a:xfrm>
            <a:prstGeom prst="rect">
              <a:avLst/>
            </a:prstGeom>
            <a:noFill/>
            <a:ln w="9525">
              <a:noFill/>
              <a:miter lim="800000"/>
              <a:headEnd/>
              <a:tailEnd/>
            </a:ln>
          </p:spPr>
          <p:txBody>
            <a:bodyPr wrap="none" lIns="0" tIns="0" rIns="0" bIns="0">
              <a:spAutoFit/>
            </a:bodyPr>
            <a:lstStyle/>
            <a:p>
              <a:r>
                <a:rPr lang="en-US" sz="1900">
                  <a:solidFill>
                    <a:srgbClr val="008000"/>
                  </a:solidFill>
                </a:rPr>
                <a:t>The r</a:t>
              </a:r>
              <a:endParaRPr lang="en-US">
                <a:solidFill>
                  <a:srgbClr val="008000"/>
                </a:solidFill>
              </a:endParaRPr>
            </a:p>
          </p:txBody>
        </p:sp>
        <p:sp>
          <p:nvSpPr>
            <p:cNvPr id="91" name="Rectangle 83"/>
            <p:cNvSpPr>
              <a:spLocks noChangeArrowheads="1"/>
            </p:cNvSpPr>
            <p:nvPr/>
          </p:nvSpPr>
          <p:spPr bwMode="auto">
            <a:xfrm>
              <a:off x="4911" y="1412"/>
              <a:ext cx="534" cy="182"/>
            </a:xfrm>
            <a:prstGeom prst="rect">
              <a:avLst/>
            </a:prstGeom>
            <a:noFill/>
            <a:ln w="9525">
              <a:noFill/>
              <a:miter lim="800000"/>
              <a:headEnd/>
              <a:tailEnd/>
            </a:ln>
          </p:spPr>
          <p:txBody>
            <a:bodyPr wrap="none" lIns="0" tIns="0" rIns="0" bIns="0">
              <a:spAutoFit/>
            </a:bodyPr>
            <a:lstStyle/>
            <a:p>
              <a:r>
                <a:rPr lang="en-US" sz="1900">
                  <a:solidFill>
                    <a:srgbClr val="008000"/>
                  </a:solidFill>
                </a:rPr>
                <a:t>eceiver </a:t>
              </a:r>
              <a:endParaRPr lang="en-US">
                <a:solidFill>
                  <a:srgbClr val="008000"/>
                </a:solidFill>
              </a:endParaRPr>
            </a:p>
          </p:txBody>
        </p:sp>
        <p:sp>
          <p:nvSpPr>
            <p:cNvPr id="92" name="Rectangle 84"/>
            <p:cNvSpPr>
              <a:spLocks noChangeArrowheads="1"/>
            </p:cNvSpPr>
            <p:nvPr/>
          </p:nvSpPr>
          <p:spPr bwMode="auto">
            <a:xfrm>
              <a:off x="4467" y="1589"/>
              <a:ext cx="567" cy="182"/>
            </a:xfrm>
            <a:prstGeom prst="rect">
              <a:avLst/>
            </a:prstGeom>
            <a:noFill/>
            <a:ln w="9525">
              <a:noFill/>
              <a:miter lim="800000"/>
              <a:headEnd/>
              <a:tailEnd/>
            </a:ln>
          </p:spPr>
          <p:txBody>
            <a:bodyPr wrap="none" lIns="0" tIns="0" rIns="0" bIns="0">
              <a:spAutoFit/>
            </a:bodyPr>
            <a:lstStyle/>
            <a:p>
              <a:r>
                <a:rPr lang="en-US" sz="1900">
                  <a:solidFill>
                    <a:srgbClr val="008000"/>
                  </a:solidFill>
                </a:rPr>
                <a:t>expects </a:t>
              </a:r>
              <a:endParaRPr lang="en-US">
                <a:solidFill>
                  <a:srgbClr val="008000"/>
                </a:solidFill>
              </a:endParaRPr>
            </a:p>
          </p:txBody>
        </p:sp>
        <p:sp>
          <p:nvSpPr>
            <p:cNvPr id="93" name="Rectangle 85"/>
            <p:cNvSpPr>
              <a:spLocks noChangeArrowheads="1"/>
            </p:cNvSpPr>
            <p:nvPr/>
          </p:nvSpPr>
          <p:spPr bwMode="auto">
            <a:xfrm>
              <a:off x="5043" y="1589"/>
              <a:ext cx="93" cy="182"/>
            </a:xfrm>
            <a:prstGeom prst="rect">
              <a:avLst/>
            </a:prstGeom>
            <a:noFill/>
            <a:ln w="9525">
              <a:noFill/>
              <a:miter lim="800000"/>
              <a:headEnd/>
              <a:tailEnd/>
            </a:ln>
          </p:spPr>
          <p:txBody>
            <a:bodyPr wrap="none" lIns="0" tIns="0" rIns="0" bIns="0">
              <a:spAutoFit/>
            </a:bodyPr>
            <a:lstStyle/>
            <a:p>
              <a:r>
                <a:rPr lang="en-US" sz="1900" i="1">
                  <a:solidFill>
                    <a:srgbClr val="008000"/>
                  </a:solidFill>
                </a:rPr>
                <a:t>F</a:t>
              </a:r>
              <a:endParaRPr lang="en-US">
                <a:solidFill>
                  <a:srgbClr val="008000"/>
                </a:solidFill>
              </a:endParaRPr>
            </a:p>
          </p:txBody>
        </p:sp>
        <p:sp>
          <p:nvSpPr>
            <p:cNvPr id="94" name="Rectangle 86"/>
            <p:cNvSpPr>
              <a:spLocks noChangeArrowheads="1"/>
            </p:cNvSpPr>
            <p:nvPr/>
          </p:nvSpPr>
          <p:spPr bwMode="auto">
            <a:xfrm>
              <a:off x="5137" y="1661"/>
              <a:ext cx="53" cy="115"/>
            </a:xfrm>
            <a:prstGeom prst="rect">
              <a:avLst/>
            </a:prstGeom>
            <a:noFill/>
            <a:ln w="9525">
              <a:noFill/>
              <a:miter lim="800000"/>
              <a:headEnd/>
              <a:tailEnd/>
            </a:ln>
          </p:spPr>
          <p:txBody>
            <a:bodyPr wrap="none" lIns="0" tIns="0" rIns="0" bIns="0">
              <a:spAutoFit/>
            </a:bodyPr>
            <a:lstStyle/>
            <a:p>
              <a:r>
                <a:rPr lang="en-US" sz="1200">
                  <a:solidFill>
                    <a:srgbClr val="008000"/>
                  </a:solidFill>
                </a:rPr>
                <a:t>1</a:t>
              </a:r>
              <a:endParaRPr lang="en-US">
                <a:solidFill>
                  <a:srgbClr val="008000"/>
                </a:solidFill>
              </a:endParaRPr>
            </a:p>
          </p:txBody>
        </p:sp>
        <p:sp>
          <p:nvSpPr>
            <p:cNvPr id="95" name="Rectangle 87"/>
            <p:cNvSpPr>
              <a:spLocks noChangeArrowheads="1"/>
            </p:cNvSpPr>
            <p:nvPr/>
          </p:nvSpPr>
          <p:spPr bwMode="auto">
            <a:xfrm>
              <a:off x="5191" y="1589"/>
              <a:ext cx="338" cy="182"/>
            </a:xfrm>
            <a:prstGeom prst="rect">
              <a:avLst/>
            </a:prstGeom>
            <a:noFill/>
            <a:ln w="9525">
              <a:noFill/>
              <a:miter lim="800000"/>
              <a:headEnd/>
              <a:tailEnd/>
            </a:ln>
          </p:spPr>
          <p:txBody>
            <a:bodyPr wrap="none" lIns="0" tIns="0" rIns="0" bIns="0">
              <a:spAutoFit/>
            </a:bodyPr>
            <a:lstStyle/>
            <a:p>
              <a:r>
                <a:rPr lang="en-US" sz="1900">
                  <a:solidFill>
                    <a:srgbClr val="008000"/>
                  </a:solidFill>
                </a:rPr>
                <a:t>, but </a:t>
              </a:r>
              <a:endParaRPr lang="en-US">
                <a:solidFill>
                  <a:srgbClr val="008000"/>
                </a:solidFill>
              </a:endParaRPr>
            </a:p>
          </p:txBody>
        </p:sp>
        <p:sp>
          <p:nvSpPr>
            <p:cNvPr id="96" name="Rectangle 88"/>
            <p:cNvSpPr>
              <a:spLocks noChangeArrowheads="1"/>
            </p:cNvSpPr>
            <p:nvPr/>
          </p:nvSpPr>
          <p:spPr bwMode="auto">
            <a:xfrm>
              <a:off x="4652" y="1766"/>
              <a:ext cx="93" cy="182"/>
            </a:xfrm>
            <a:prstGeom prst="rect">
              <a:avLst/>
            </a:prstGeom>
            <a:noFill/>
            <a:ln w="9525">
              <a:noFill/>
              <a:miter lim="800000"/>
              <a:headEnd/>
              <a:tailEnd/>
            </a:ln>
          </p:spPr>
          <p:txBody>
            <a:bodyPr wrap="none" lIns="0" tIns="0" rIns="0" bIns="0">
              <a:spAutoFit/>
            </a:bodyPr>
            <a:lstStyle/>
            <a:p>
              <a:r>
                <a:rPr lang="en-US" sz="1900" i="1">
                  <a:solidFill>
                    <a:srgbClr val="008000"/>
                  </a:solidFill>
                </a:rPr>
                <a:t>F</a:t>
              </a:r>
              <a:endParaRPr lang="en-US">
                <a:solidFill>
                  <a:srgbClr val="008000"/>
                </a:solidFill>
              </a:endParaRPr>
            </a:p>
          </p:txBody>
        </p:sp>
        <p:sp>
          <p:nvSpPr>
            <p:cNvPr id="97" name="Rectangle 89"/>
            <p:cNvSpPr>
              <a:spLocks noChangeArrowheads="1"/>
            </p:cNvSpPr>
            <p:nvPr/>
          </p:nvSpPr>
          <p:spPr bwMode="auto">
            <a:xfrm>
              <a:off x="4746" y="1838"/>
              <a:ext cx="53" cy="115"/>
            </a:xfrm>
            <a:prstGeom prst="rect">
              <a:avLst/>
            </a:prstGeom>
            <a:noFill/>
            <a:ln w="9525">
              <a:noFill/>
              <a:miter lim="800000"/>
              <a:headEnd/>
              <a:tailEnd/>
            </a:ln>
          </p:spPr>
          <p:txBody>
            <a:bodyPr wrap="none" lIns="0" tIns="0" rIns="0" bIns="0">
              <a:spAutoFit/>
            </a:bodyPr>
            <a:lstStyle/>
            <a:p>
              <a:r>
                <a:rPr lang="en-US" sz="1200">
                  <a:solidFill>
                    <a:srgbClr val="008000"/>
                  </a:solidFill>
                </a:rPr>
                <a:t>2</a:t>
              </a:r>
              <a:endParaRPr lang="en-US">
                <a:solidFill>
                  <a:srgbClr val="008000"/>
                </a:solidFill>
              </a:endParaRPr>
            </a:p>
          </p:txBody>
        </p:sp>
        <p:sp>
          <p:nvSpPr>
            <p:cNvPr id="98" name="Rectangle 90"/>
            <p:cNvSpPr>
              <a:spLocks noChangeArrowheads="1"/>
            </p:cNvSpPr>
            <p:nvPr/>
          </p:nvSpPr>
          <p:spPr bwMode="auto">
            <a:xfrm>
              <a:off x="4800" y="1766"/>
              <a:ext cx="542" cy="182"/>
            </a:xfrm>
            <a:prstGeom prst="rect">
              <a:avLst/>
            </a:prstGeom>
            <a:noFill/>
            <a:ln w="9525">
              <a:noFill/>
              <a:miter lim="800000"/>
              <a:headEnd/>
              <a:tailEnd/>
            </a:ln>
          </p:spPr>
          <p:txBody>
            <a:bodyPr wrap="none" lIns="0" tIns="0" rIns="0" bIns="0">
              <a:spAutoFit/>
            </a:bodyPr>
            <a:lstStyle/>
            <a:p>
              <a:r>
                <a:rPr lang="en-US" sz="1900">
                  <a:solidFill>
                    <a:srgbClr val="008000"/>
                  </a:solidFill>
                </a:rPr>
                <a:t> arrives </a:t>
              </a:r>
              <a:endParaRPr lang="en-US">
                <a:solidFill>
                  <a:srgbClr val="008000"/>
                </a:solidFill>
              </a:endParaRPr>
            </a:p>
          </p:txBody>
        </p:sp>
        <p:sp>
          <p:nvSpPr>
            <p:cNvPr id="99" name="Rectangle 91"/>
            <p:cNvSpPr>
              <a:spLocks noChangeArrowheads="1"/>
            </p:cNvSpPr>
            <p:nvPr/>
          </p:nvSpPr>
          <p:spPr bwMode="auto">
            <a:xfrm>
              <a:off x="4464" y="1945"/>
              <a:ext cx="1059" cy="182"/>
            </a:xfrm>
            <a:prstGeom prst="rect">
              <a:avLst/>
            </a:prstGeom>
            <a:noFill/>
            <a:ln w="9525">
              <a:noFill/>
              <a:miter lim="800000"/>
              <a:headEnd/>
              <a:tailEnd/>
            </a:ln>
          </p:spPr>
          <p:txBody>
            <a:bodyPr wrap="none" lIns="0" tIns="0" rIns="0" bIns="0">
              <a:spAutoFit/>
            </a:bodyPr>
            <a:lstStyle/>
            <a:p>
              <a:r>
                <a:rPr lang="en-US" sz="1900">
                  <a:solidFill>
                    <a:srgbClr val="008000"/>
                  </a:solidFill>
                </a:rPr>
                <a:t>instead. Hence </a:t>
              </a:r>
              <a:endParaRPr lang="en-US">
                <a:solidFill>
                  <a:srgbClr val="008000"/>
                </a:solidFill>
              </a:endParaRPr>
            </a:p>
          </p:txBody>
        </p:sp>
        <p:sp>
          <p:nvSpPr>
            <p:cNvPr id="100" name="Rectangle 92"/>
            <p:cNvSpPr>
              <a:spLocks noChangeArrowheads="1"/>
            </p:cNvSpPr>
            <p:nvPr/>
          </p:nvSpPr>
          <p:spPr bwMode="auto">
            <a:xfrm>
              <a:off x="4425" y="2122"/>
              <a:ext cx="1092" cy="182"/>
            </a:xfrm>
            <a:prstGeom prst="rect">
              <a:avLst/>
            </a:prstGeom>
            <a:noFill/>
            <a:ln w="9525">
              <a:noFill/>
              <a:miter lim="800000"/>
              <a:headEnd/>
              <a:tailEnd/>
            </a:ln>
          </p:spPr>
          <p:txBody>
            <a:bodyPr wrap="none" lIns="0" tIns="0" rIns="0" bIns="0">
              <a:spAutoFit/>
            </a:bodyPr>
            <a:lstStyle/>
            <a:p>
              <a:r>
                <a:rPr lang="en-US" sz="1900">
                  <a:solidFill>
                    <a:srgbClr val="008000"/>
                  </a:solidFill>
                </a:rPr>
                <a:t>NAK1 is replied.</a:t>
              </a:r>
              <a:endParaRPr lang="en-US">
                <a:solidFill>
                  <a:srgbClr val="008000"/>
                </a:solidFill>
              </a:endParaRPr>
            </a:p>
          </p:txBody>
        </p:sp>
        <p:sp>
          <p:nvSpPr>
            <p:cNvPr id="101" name="Rectangle 93"/>
            <p:cNvSpPr>
              <a:spLocks noChangeArrowheads="1"/>
            </p:cNvSpPr>
            <p:nvPr/>
          </p:nvSpPr>
          <p:spPr bwMode="auto">
            <a:xfrm>
              <a:off x="5533" y="2122"/>
              <a:ext cx="42" cy="182"/>
            </a:xfrm>
            <a:prstGeom prst="rect">
              <a:avLst/>
            </a:prstGeom>
            <a:noFill/>
            <a:ln w="9525">
              <a:noFill/>
              <a:miter lim="800000"/>
              <a:headEnd/>
              <a:tailEnd/>
            </a:ln>
          </p:spPr>
          <p:txBody>
            <a:bodyPr wrap="none" lIns="0" tIns="0" rIns="0" bIns="0">
              <a:spAutoFit/>
            </a:bodyPr>
            <a:lstStyle/>
            <a:p>
              <a:r>
                <a:rPr lang="en-US" sz="1900">
                  <a:solidFill>
                    <a:srgbClr val="008000"/>
                  </a:solidFill>
                </a:rPr>
                <a:t> </a:t>
              </a:r>
              <a:endParaRPr lang="en-US">
                <a:solidFill>
                  <a:srgbClr val="008000"/>
                </a:solidFill>
              </a:endParaRPr>
            </a:p>
          </p:txBody>
        </p:sp>
        <p:sp>
          <p:nvSpPr>
            <p:cNvPr id="102" name="Rectangle 94"/>
            <p:cNvSpPr>
              <a:spLocks noChangeArrowheads="1"/>
            </p:cNvSpPr>
            <p:nvPr/>
          </p:nvSpPr>
          <p:spPr bwMode="auto">
            <a:xfrm>
              <a:off x="4581" y="2300"/>
              <a:ext cx="830" cy="182"/>
            </a:xfrm>
            <a:prstGeom prst="rect">
              <a:avLst/>
            </a:prstGeom>
            <a:noFill/>
            <a:ln w="9525">
              <a:noFill/>
              <a:miter lim="800000"/>
              <a:headEnd/>
              <a:tailEnd/>
            </a:ln>
          </p:spPr>
          <p:txBody>
            <a:bodyPr wrap="none" lIns="0" tIns="0" rIns="0" bIns="0">
              <a:spAutoFit/>
            </a:bodyPr>
            <a:lstStyle/>
            <a:p>
              <a:r>
                <a:rPr lang="en-US" sz="1900">
                  <a:solidFill>
                    <a:srgbClr val="008000"/>
                  </a:solidFill>
                </a:rPr>
                <a:t>All received </a:t>
              </a:r>
              <a:endParaRPr lang="en-US">
                <a:solidFill>
                  <a:srgbClr val="008000"/>
                </a:solidFill>
              </a:endParaRPr>
            </a:p>
          </p:txBody>
        </p:sp>
        <p:sp>
          <p:nvSpPr>
            <p:cNvPr id="103" name="Rectangle 95"/>
            <p:cNvSpPr>
              <a:spLocks noChangeArrowheads="1"/>
            </p:cNvSpPr>
            <p:nvPr/>
          </p:nvSpPr>
          <p:spPr bwMode="auto">
            <a:xfrm>
              <a:off x="4507" y="2477"/>
              <a:ext cx="974" cy="182"/>
            </a:xfrm>
            <a:prstGeom prst="rect">
              <a:avLst/>
            </a:prstGeom>
            <a:noFill/>
            <a:ln w="9525">
              <a:noFill/>
              <a:miter lim="800000"/>
              <a:headEnd/>
              <a:tailEnd/>
            </a:ln>
          </p:spPr>
          <p:txBody>
            <a:bodyPr wrap="none" lIns="0" tIns="0" rIns="0" bIns="0">
              <a:spAutoFit/>
            </a:bodyPr>
            <a:lstStyle/>
            <a:p>
              <a:r>
                <a:rPr lang="en-US" sz="1900">
                  <a:solidFill>
                    <a:srgbClr val="008000"/>
                  </a:solidFill>
                </a:rPr>
                <a:t>frames will be </a:t>
              </a:r>
              <a:endParaRPr lang="en-US">
                <a:solidFill>
                  <a:srgbClr val="008000"/>
                </a:solidFill>
              </a:endParaRPr>
            </a:p>
          </p:txBody>
        </p:sp>
        <p:sp>
          <p:nvSpPr>
            <p:cNvPr id="104" name="Rectangle 96"/>
            <p:cNvSpPr>
              <a:spLocks noChangeArrowheads="1"/>
            </p:cNvSpPr>
            <p:nvPr/>
          </p:nvSpPr>
          <p:spPr bwMode="auto">
            <a:xfrm>
              <a:off x="4482" y="2654"/>
              <a:ext cx="704" cy="182"/>
            </a:xfrm>
            <a:prstGeom prst="rect">
              <a:avLst/>
            </a:prstGeom>
            <a:noFill/>
            <a:ln w="9525">
              <a:noFill/>
              <a:miter lim="800000"/>
              <a:headEnd/>
              <a:tailEnd/>
            </a:ln>
          </p:spPr>
          <p:txBody>
            <a:bodyPr wrap="none" lIns="0" tIns="0" rIns="0" bIns="0">
              <a:spAutoFit/>
            </a:bodyPr>
            <a:lstStyle/>
            <a:p>
              <a:r>
                <a:rPr lang="en-US" sz="1900">
                  <a:solidFill>
                    <a:srgbClr val="008000"/>
                  </a:solidFill>
                </a:rPr>
                <a:t>discarded </a:t>
              </a:r>
              <a:endParaRPr lang="en-US">
                <a:solidFill>
                  <a:srgbClr val="008000"/>
                </a:solidFill>
              </a:endParaRPr>
            </a:p>
          </p:txBody>
        </p:sp>
        <p:sp>
          <p:nvSpPr>
            <p:cNvPr id="105" name="Rectangle 97"/>
            <p:cNvSpPr>
              <a:spLocks noChangeArrowheads="1"/>
            </p:cNvSpPr>
            <p:nvPr/>
          </p:nvSpPr>
          <p:spPr bwMode="auto">
            <a:xfrm>
              <a:off x="5196" y="2654"/>
              <a:ext cx="280" cy="182"/>
            </a:xfrm>
            <a:prstGeom prst="rect">
              <a:avLst/>
            </a:prstGeom>
            <a:noFill/>
            <a:ln w="9525">
              <a:noFill/>
              <a:miter lim="800000"/>
              <a:headEnd/>
              <a:tailEnd/>
            </a:ln>
          </p:spPr>
          <p:txBody>
            <a:bodyPr wrap="none" lIns="0" tIns="0" rIns="0" bIns="0">
              <a:spAutoFit/>
            </a:bodyPr>
            <a:lstStyle/>
            <a:p>
              <a:r>
                <a:rPr lang="en-US" sz="1900">
                  <a:solidFill>
                    <a:srgbClr val="008000"/>
                  </a:solidFill>
                </a:rPr>
                <a:t>until</a:t>
              </a:r>
              <a:endParaRPr lang="en-US">
                <a:solidFill>
                  <a:srgbClr val="008000"/>
                </a:solidFill>
              </a:endParaRPr>
            </a:p>
          </p:txBody>
        </p:sp>
        <p:sp>
          <p:nvSpPr>
            <p:cNvPr id="106" name="Rectangle 98"/>
            <p:cNvSpPr>
              <a:spLocks noChangeArrowheads="1"/>
            </p:cNvSpPr>
            <p:nvPr/>
          </p:nvSpPr>
          <p:spPr bwMode="auto">
            <a:xfrm>
              <a:off x="5477" y="2654"/>
              <a:ext cx="42" cy="182"/>
            </a:xfrm>
            <a:prstGeom prst="rect">
              <a:avLst/>
            </a:prstGeom>
            <a:noFill/>
            <a:ln w="9525">
              <a:noFill/>
              <a:miter lim="800000"/>
              <a:headEnd/>
              <a:tailEnd/>
            </a:ln>
          </p:spPr>
          <p:txBody>
            <a:bodyPr wrap="none" lIns="0" tIns="0" rIns="0" bIns="0">
              <a:spAutoFit/>
            </a:bodyPr>
            <a:lstStyle/>
            <a:p>
              <a:r>
                <a:rPr lang="en-US" sz="1900">
                  <a:solidFill>
                    <a:srgbClr val="008000"/>
                  </a:solidFill>
                </a:rPr>
                <a:t> </a:t>
              </a:r>
              <a:endParaRPr lang="en-US">
                <a:solidFill>
                  <a:srgbClr val="008000"/>
                </a:solidFill>
              </a:endParaRPr>
            </a:p>
          </p:txBody>
        </p:sp>
        <p:sp>
          <p:nvSpPr>
            <p:cNvPr id="107" name="Rectangle 99"/>
            <p:cNvSpPr>
              <a:spLocks noChangeArrowheads="1"/>
            </p:cNvSpPr>
            <p:nvPr/>
          </p:nvSpPr>
          <p:spPr bwMode="auto">
            <a:xfrm>
              <a:off x="4630" y="2833"/>
              <a:ext cx="93" cy="182"/>
            </a:xfrm>
            <a:prstGeom prst="rect">
              <a:avLst/>
            </a:prstGeom>
            <a:noFill/>
            <a:ln w="9525">
              <a:noFill/>
              <a:miter lim="800000"/>
              <a:headEnd/>
              <a:tailEnd/>
            </a:ln>
          </p:spPr>
          <p:txBody>
            <a:bodyPr wrap="none" lIns="0" tIns="0" rIns="0" bIns="0">
              <a:spAutoFit/>
            </a:bodyPr>
            <a:lstStyle/>
            <a:p>
              <a:r>
                <a:rPr lang="en-US" sz="1900" i="1">
                  <a:solidFill>
                    <a:srgbClr val="008000"/>
                  </a:solidFill>
                </a:rPr>
                <a:t>F</a:t>
              </a:r>
              <a:endParaRPr lang="en-US">
                <a:solidFill>
                  <a:srgbClr val="008000"/>
                </a:solidFill>
              </a:endParaRPr>
            </a:p>
          </p:txBody>
        </p:sp>
        <p:sp>
          <p:nvSpPr>
            <p:cNvPr id="108" name="Rectangle 100"/>
            <p:cNvSpPr>
              <a:spLocks noChangeArrowheads="1"/>
            </p:cNvSpPr>
            <p:nvPr/>
          </p:nvSpPr>
          <p:spPr bwMode="auto">
            <a:xfrm>
              <a:off x="4725" y="2905"/>
              <a:ext cx="53" cy="115"/>
            </a:xfrm>
            <a:prstGeom prst="rect">
              <a:avLst/>
            </a:prstGeom>
            <a:noFill/>
            <a:ln w="9525">
              <a:noFill/>
              <a:miter lim="800000"/>
              <a:headEnd/>
              <a:tailEnd/>
            </a:ln>
          </p:spPr>
          <p:txBody>
            <a:bodyPr wrap="none" lIns="0" tIns="0" rIns="0" bIns="0">
              <a:spAutoFit/>
            </a:bodyPr>
            <a:lstStyle/>
            <a:p>
              <a:r>
                <a:rPr lang="en-US" sz="1200">
                  <a:solidFill>
                    <a:srgbClr val="008000"/>
                  </a:solidFill>
                </a:rPr>
                <a:t>1</a:t>
              </a:r>
              <a:endParaRPr lang="en-US">
                <a:solidFill>
                  <a:srgbClr val="008000"/>
                </a:solidFill>
              </a:endParaRPr>
            </a:p>
          </p:txBody>
        </p:sp>
        <p:sp>
          <p:nvSpPr>
            <p:cNvPr id="109" name="Rectangle 101"/>
            <p:cNvSpPr>
              <a:spLocks noChangeArrowheads="1"/>
            </p:cNvSpPr>
            <p:nvPr/>
          </p:nvSpPr>
          <p:spPr bwMode="auto">
            <a:xfrm>
              <a:off x="4778" y="2833"/>
              <a:ext cx="542" cy="182"/>
            </a:xfrm>
            <a:prstGeom prst="rect">
              <a:avLst/>
            </a:prstGeom>
            <a:noFill/>
            <a:ln w="9525">
              <a:noFill/>
              <a:miter lim="800000"/>
              <a:headEnd/>
              <a:tailEnd/>
            </a:ln>
          </p:spPr>
          <p:txBody>
            <a:bodyPr wrap="none" lIns="0" tIns="0" rIns="0" bIns="0">
              <a:spAutoFit/>
            </a:bodyPr>
            <a:lstStyle/>
            <a:p>
              <a:r>
                <a:rPr lang="en-US" sz="1900">
                  <a:solidFill>
                    <a:srgbClr val="008000"/>
                  </a:solidFill>
                </a:rPr>
                <a:t> arrives.</a:t>
              </a:r>
              <a:endParaRPr lang="en-US">
                <a:solidFill>
                  <a:srgbClr val="008000"/>
                </a:solidFill>
              </a:endParaRPr>
            </a:p>
          </p:txBody>
        </p:sp>
        <p:sp>
          <p:nvSpPr>
            <p:cNvPr id="110" name="Rectangle 102"/>
            <p:cNvSpPr>
              <a:spLocks noChangeArrowheads="1"/>
            </p:cNvSpPr>
            <p:nvPr/>
          </p:nvSpPr>
          <p:spPr bwMode="auto">
            <a:xfrm>
              <a:off x="5329" y="2833"/>
              <a:ext cx="42" cy="182"/>
            </a:xfrm>
            <a:prstGeom prst="rect">
              <a:avLst/>
            </a:prstGeom>
            <a:noFill/>
            <a:ln w="9525">
              <a:noFill/>
              <a:miter lim="800000"/>
              <a:headEnd/>
              <a:tailEnd/>
            </a:ln>
          </p:spPr>
          <p:txBody>
            <a:bodyPr wrap="none" lIns="0" tIns="0" rIns="0" bIns="0">
              <a:spAutoFit/>
            </a:bodyPr>
            <a:lstStyle/>
            <a:p>
              <a:r>
                <a:rPr lang="en-US" sz="1900">
                  <a:solidFill>
                    <a:srgbClr val="008000"/>
                  </a:solidFill>
                </a:rPr>
                <a:t> </a:t>
              </a:r>
              <a:endParaRPr lang="en-US">
                <a:solidFill>
                  <a:srgbClr val="008000"/>
                </a:solidFill>
              </a:endParaRPr>
            </a:p>
          </p:txBody>
        </p:sp>
      </p:grpSp>
      <p:grpSp>
        <p:nvGrpSpPr>
          <p:cNvPr id="111" name="Group 115"/>
          <p:cNvGrpSpPr>
            <a:grpSpLocks/>
          </p:cNvGrpSpPr>
          <p:nvPr/>
        </p:nvGrpSpPr>
        <p:grpSpPr bwMode="auto">
          <a:xfrm>
            <a:off x="304800" y="1041400"/>
            <a:ext cx="8534400" cy="5740400"/>
            <a:chOff x="192" y="656"/>
            <a:chExt cx="5376" cy="3616"/>
          </a:xfrm>
        </p:grpSpPr>
        <p:sp>
          <p:nvSpPr>
            <p:cNvPr id="112" name="AutoShape 7"/>
            <p:cNvSpPr>
              <a:spLocks noChangeAspect="1" noChangeArrowheads="1" noTextEdit="1"/>
            </p:cNvSpPr>
            <p:nvPr/>
          </p:nvSpPr>
          <p:spPr bwMode="auto">
            <a:xfrm>
              <a:off x="192" y="656"/>
              <a:ext cx="5376" cy="3616"/>
            </a:xfrm>
            <a:prstGeom prst="rect">
              <a:avLst/>
            </a:prstGeom>
            <a:noFill/>
            <a:ln w="9525">
              <a:noFill/>
              <a:miter lim="800000"/>
              <a:headEnd/>
              <a:tailEnd/>
            </a:ln>
          </p:spPr>
          <p:txBody>
            <a:bodyPr/>
            <a:lstStyle/>
            <a:p>
              <a:endParaRPr lang="en-US"/>
            </a:p>
          </p:txBody>
        </p:sp>
        <p:sp>
          <p:nvSpPr>
            <p:cNvPr id="113" name="Rectangle 9"/>
            <p:cNvSpPr>
              <a:spLocks noChangeArrowheads="1"/>
            </p:cNvSpPr>
            <p:nvPr/>
          </p:nvSpPr>
          <p:spPr bwMode="auto">
            <a:xfrm>
              <a:off x="291" y="658"/>
              <a:ext cx="36" cy="173"/>
            </a:xfrm>
            <a:prstGeom prst="rect">
              <a:avLst/>
            </a:prstGeom>
            <a:noFill/>
            <a:ln w="9525">
              <a:noFill/>
              <a:miter lim="800000"/>
              <a:headEnd/>
              <a:tailEnd/>
            </a:ln>
          </p:spPr>
          <p:txBody>
            <a:bodyPr wrap="none" lIns="0" tIns="0" rIns="0" bIns="0">
              <a:spAutoFit/>
            </a:bodyPr>
            <a:lstStyle/>
            <a:p>
              <a:r>
                <a:rPr lang="en-US">
                  <a:solidFill>
                    <a:srgbClr val="000000"/>
                  </a:solidFill>
                  <a:latin typeface="Times New Roman" pitchFamily="18" charset="0"/>
                </a:rPr>
                <a:t> </a:t>
              </a:r>
              <a:endParaRPr lang="en-US"/>
            </a:p>
          </p:txBody>
        </p:sp>
        <p:sp>
          <p:nvSpPr>
            <p:cNvPr id="114" name="Rectangle 10"/>
            <p:cNvSpPr>
              <a:spLocks noChangeArrowheads="1"/>
            </p:cNvSpPr>
            <p:nvPr/>
          </p:nvSpPr>
          <p:spPr bwMode="auto">
            <a:xfrm>
              <a:off x="3184" y="696"/>
              <a:ext cx="591" cy="184"/>
            </a:xfrm>
            <a:prstGeom prst="rect">
              <a:avLst/>
            </a:prstGeom>
            <a:noFill/>
            <a:ln w="9525">
              <a:noFill/>
              <a:miter lim="800000"/>
              <a:headEnd/>
              <a:tailEnd/>
            </a:ln>
          </p:spPr>
          <p:txBody>
            <a:bodyPr wrap="none" lIns="0" tIns="0" rIns="0" bIns="0">
              <a:spAutoFit/>
            </a:bodyPr>
            <a:lstStyle/>
            <a:p>
              <a:r>
                <a:rPr lang="en-US" sz="1900" b="1">
                  <a:solidFill>
                    <a:srgbClr val="000000"/>
                  </a:solidFill>
                </a:rPr>
                <a:t>receiver</a:t>
              </a:r>
              <a:endParaRPr lang="en-US" b="1"/>
            </a:p>
          </p:txBody>
        </p:sp>
        <p:sp>
          <p:nvSpPr>
            <p:cNvPr id="115" name="Rectangle 11"/>
            <p:cNvSpPr>
              <a:spLocks noChangeArrowheads="1"/>
            </p:cNvSpPr>
            <p:nvPr/>
          </p:nvSpPr>
          <p:spPr bwMode="auto">
            <a:xfrm>
              <a:off x="3733" y="696"/>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16" name="Rectangle 12"/>
            <p:cNvSpPr>
              <a:spLocks noChangeArrowheads="1"/>
            </p:cNvSpPr>
            <p:nvPr/>
          </p:nvSpPr>
          <p:spPr bwMode="auto">
            <a:xfrm>
              <a:off x="1761" y="696"/>
              <a:ext cx="505" cy="184"/>
            </a:xfrm>
            <a:prstGeom prst="rect">
              <a:avLst/>
            </a:prstGeom>
            <a:noFill/>
            <a:ln w="9525">
              <a:noFill/>
              <a:miter lim="800000"/>
              <a:headEnd/>
              <a:tailEnd/>
            </a:ln>
          </p:spPr>
          <p:txBody>
            <a:bodyPr wrap="none" lIns="0" tIns="0" rIns="0" bIns="0">
              <a:spAutoFit/>
            </a:bodyPr>
            <a:lstStyle/>
            <a:p>
              <a:r>
                <a:rPr lang="en-US" sz="1900" b="1">
                  <a:solidFill>
                    <a:srgbClr val="000000"/>
                  </a:solidFill>
                </a:rPr>
                <a:t>sender</a:t>
              </a:r>
              <a:endParaRPr lang="en-US" b="1"/>
            </a:p>
          </p:txBody>
        </p:sp>
        <p:sp>
          <p:nvSpPr>
            <p:cNvPr id="117" name="Rectangle 13"/>
            <p:cNvSpPr>
              <a:spLocks noChangeArrowheads="1"/>
            </p:cNvSpPr>
            <p:nvPr/>
          </p:nvSpPr>
          <p:spPr bwMode="auto">
            <a:xfrm>
              <a:off x="2234" y="696"/>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18" name="Line 14"/>
            <p:cNvSpPr>
              <a:spLocks noChangeShapeType="1"/>
            </p:cNvSpPr>
            <p:nvPr/>
          </p:nvSpPr>
          <p:spPr bwMode="auto">
            <a:xfrm>
              <a:off x="1997" y="937"/>
              <a:ext cx="1" cy="2926"/>
            </a:xfrm>
            <a:prstGeom prst="line">
              <a:avLst/>
            </a:prstGeom>
            <a:noFill/>
            <a:ln w="15875">
              <a:solidFill>
                <a:srgbClr val="000000"/>
              </a:solidFill>
              <a:round/>
              <a:headEnd/>
              <a:tailEnd/>
            </a:ln>
          </p:spPr>
          <p:txBody>
            <a:bodyPr/>
            <a:lstStyle/>
            <a:p>
              <a:endParaRPr lang="en-US"/>
            </a:p>
          </p:txBody>
        </p:sp>
        <p:sp>
          <p:nvSpPr>
            <p:cNvPr id="119" name="Line 15"/>
            <p:cNvSpPr>
              <a:spLocks noChangeShapeType="1"/>
            </p:cNvSpPr>
            <p:nvPr/>
          </p:nvSpPr>
          <p:spPr bwMode="auto">
            <a:xfrm>
              <a:off x="3489" y="937"/>
              <a:ext cx="1" cy="2926"/>
            </a:xfrm>
            <a:prstGeom prst="line">
              <a:avLst/>
            </a:prstGeom>
            <a:noFill/>
            <a:ln w="15875">
              <a:solidFill>
                <a:srgbClr val="000000"/>
              </a:solidFill>
              <a:round/>
              <a:headEnd/>
              <a:tailEnd/>
            </a:ln>
          </p:spPr>
          <p:txBody>
            <a:bodyPr/>
            <a:lstStyle/>
            <a:p>
              <a:endParaRPr lang="en-US"/>
            </a:p>
          </p:txBody>
        </p:sp>
        <p:sp>
          <p:nvSpPr>
            <p:cNvPr id="120" name="Freeform 16"/>
            <p:cNvSpPr>
              <a:spLocks noEditPoints="1"/>
            </p:cNvSpPr>
            <p:nvPr/>
          </p:nvSpPr>
          <p:spPr bwMode="auto">
            <a:xfrm>
              <a:off x="1990" y="1348"/>
              <a:ext cx="1499" cy="317"/>
            </a:xfrm>
            <a:custGeom>
              <a:avLst/>
              <a:gdLst>
                <a:gd name="T0" fmla="*/ 9 w 1499"/>
                <a:gd name="T1" fmla="*/ 0 h 317"/>
                <a:gd name="T2" fmla="*/ 1431 w 1499"/>
                <a:gd name="T3" fmla="*/ 285 h 317"/>
                <a:gd name="T4" fmla="*/ 1433 w 1499"/>
                <a:gd name="T5" fmla="*/ 286 h 317"/>
                <a:gd name="T6" fmla="*/ 1436 w 1499"/>
                <a:gd name="T7" fmla="*/ 288 h 317"/>
                <a:gd name="T8" fmla="*/ 1436 w 1499"/>
                <a:gd name="T9" fmla="*/ 290 h 317"/>
                <a:gd name="T10" fmla="*/ 1436 w 1499"/>
                <a:gd name="T11" fmla="*/ 293 h 317"/>
                <a:gd name="T12" fmla="*/ 1435 w 1499"/>
                <a:gd name="T13" fmla="*/ 295 h 317"/>
                <a:gd name="T14" fmla="*/ 1433 w 1499"/>
                <a:gd name="T15" fmla="*/ 298 h 317"/>
                <a:gd name="T16" fmla="*/ 1431 w 1499"/>
                <a:gd name="T17" fmla="*/ 298 h 317"/>
                <a:gd name="T18" fmla="*/ 1428 w 1499"/>
                <a:gd name="T19" fmla="*/ 298 h 317"/>
                <a:gd name="T20" fmla="*/ 7 w 1499"/>
                <a:gd name="T21" fmla="*/ 13 h 317"/>
                <a:gd name="T22" fmla="*/ 4 w 1499"/>
                <a:gd name="T23" fmla="*/ 13 h 317"/>
                <a:gd name="T24" fmla="*/ 2 w 1499"/>
                <a:gd name="T25" fmla="*/ 10 h 317"/>
                <a:gd name="T26" fmla="*/ 0 w 1499"/>
                <a:gd name="T27" fmla="*/ 8 h 317"/>
                <a:gd name="T28" fmla="*/ 0 w 1499"/>
                <a:gd name="T29" fmla="*/ 5 h 317"/>
                <a:gd name="T30" fmla="*/ 2 w 1499"/>
                <a:gd name="T31" fmla="*/ 3 h 317"/>
                <a:gd name="T32" fmla="*/ 4 w 1499"/>
                <a:gd name="T33" fmla="*/ 2 h 317"/>
                <a:gd name="T34" fmla="*/ 7 w 1499"/>
                <a:gd name="T35" fmla="*/ 0 h 317"/>
                <a:gd name="T36" fmla="*/ 9 w 1499"/>
                <a:gd name="T37" fmla="*/ 0 h 317"/>
                <a:gd name="T38" fmla="*/ 9 w 1499"/>
                <a:gd name="T39" fmla="*/ 0 h 317"/>
                <a:gd name="T40" fmla="*/ 1421 w 1499"/>
                <a:gd name="T41" fmla="*/ 261 h 317"/>
                <a:gd name="T42" fmla="*/ 1499 w 1499"/>
                <a:gd name="T43" fmla="*/ 305 h 317"/>
                <a:gd name="T44" fmla="*/ 1411 w 1499"/>
                <a:gd name="T45" fmla="*/ 317 h 317"/>
                <a:gd name="T46" fmla="*/ 1421 w 1499"/>
                <a:gd name="T47" fmla="*/ 261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9"/>
                <a:gd name="T73" fmla="*/ 0 h 317"/>
                <a:gd name="T74" fmla="*/ 1499 w 1499"/>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9" h="317">
                  <a:moveTo>
                    <a:pt x="9" y="0"/>
                  </a:moveTo>
                  <a:lnTo>
                    <a:pt x="1431" y="285"/>
                  </a:lnTo>
                  <a:lnTo>
                    <a:pt x="1433" y="286"/>
                  </a:lnTo>
                  <a:lnTo>
                    <a:pt x="1436" y="288"/>
                  </a:lnTo>
                  <a:lnTo>
                    <a:pt x="1436" y="290"/>
                  </a:lnTo>
                  <a:lnTo>
                    <a:pt x="1436" y="293"/>
                  </a:lnTo>
                  <a:lnTo>
                    <a:pt x="1435" y="295"/>
                  </a:lnTo>
                  <a:lnTo>
                    <a:pt x="1433" y="298"/>
                  </a:lnTo>
                  <a:lnTo>
                    <a:pt x="1431" y="298"/>
                  </a:lnTo>
                  <a:lnTo>
                    <a:pt x="1428" y="298"/>
                  </a:lnTo>
                  <a:lnTo>
                    <a:pt x="7" y="13"/>
                  </a:lnTo>
                  <a:lnTo>
                    <a:pt x="4" y="13"/>
                  </a:lnTo>
                  <a:lnTo>
                    <a:pt x="2" y="10"/>
                  </a:lnTo>
                  <a:lnTo>
                    <a:pt x="0" y="8"/>
                  </a:lnTo>
                  <a:lnTo>
                    <a:pt x="0" y="5"/>
                  </a:lnTo>
                  <a:lnTo>
                    <a:pt x="2" y="3"/>
                  </a:lnTo>
                  <a:lnTo>
                    <a:pt x="4" y="2"/>
                  </a:lnTo>
                  <a:lnTo>
                    <a:pt x="7" y="0"/>
                  </a:lnTo>
                  <a:lnTo>
                    <a:pt x="9" y="0"/>
                  </a:lnTo>
                  <a:close/>
                  <a:moveTo>
                    <a:pt x="1421" y="261"/>
                  </a:moveTo>
                  <a:lnTo>
                    <a:pt x="1499" y="305"/>
                  </a:lnTo>
                  <a:lnTo>
                    <a:pt x="1411" y="317"/>
                  </a:lnTo>
                  <a:lnTo>
                    <a:pt x="1421" y="261"/>
                  </a:lnTo>
                  <a:close/>
                </a:path>
              </a:pathLst>
            </a:custGeom>
            <a:solidFill>
              <a:srgbClr val="000000"/>
            </a:solidFill>
            <a:ln w="3175">
              <a:solidFill>
                <a:srgbClr val="000000"/>
              </a:solidFill>
              <a:round/>
              <a:headEnd/>
              <a:tailEnd/>
            </a:ln>
          </p:spPr>
          <p:txBody>
            <a:bodyPr/>
            <a:lstStyle/>
            <a:p>
              <a:endParaRPr lang="en-US"/>
            </a:p>
          </p:txBody>
        </p:sp>
        <p:sp>
          <p:nvSpPr>
            <p:cNvPr id="121" name="Freeform 17"/>
            <p:cNvSpPr>
              <a:spLocks noEditPoints="1"/>
            </p:cNvSpPr>
            <p:nvPr/>
          </p:nvSpPr>
          <p:spPr bwMode="auto">
            <a:xfrm>
              <a:off x="1990" y="1575"/>
              <a:ext cx="664" cy="149"/>
            </a:xfrm>
            <a:custGeom>
              <a:avLst/>
              <a:gdLst>
                <a:gd name="T0" fmla="*/ 9 w 664"/>
                <a:gd name="T1" fmla="*/ 0 h 149"/>
                <a:gd name="T2" fmla="*/ 596 w 664"/>
                <a:gd name="T3" fmla="*/ 117 h 149"/>
                <a:gd name="T4" fmla="*/ 600 w 664"/>
                <a:gd name="T5" fmla="*/ 118 h 149"/>
                <a:gd name="T6" fmla="*/ 601 w 664"/>
                <a:gd name="T7" fmla="*/ 120 h 149"/>
                <a:gd name="T8" fmla="*/ 601 w 664"/>
                <a:gd name="T9" fmla="*/ 123 h 149"/>
                <a:gd name="T10" fmla="*/ 601 w 664"/>
                <a:gd name="T11" fmla="*/ 125 h 149"/>
                <a:gd name="T12" fmla="*/ 601 w 664"/>
                <a:gd name="T13" fmla="*/ 129 h 149"/>
                <a:gd name="T14" fmla="*/ 600 w 664"/>
                <a:gd name="T15" fmla="*/ 130 h 149"/>
                <a:gd name="T16" fmla="*/ 596 w 664"/>
                <a:gd name="T17" fmla="*/ 132 h 149"/>
                <a:gd name="T18" fmla="*/ 593 w 664"/>
                <a:gd name="T19" fmla="*/ 132 h 149"/>
                <a:gd name="T20" fmla="*/ 7 w 664"/>
                <a:gd name="T21" fmla="*/ 16 h 149"/>
                <a:gd name="T22" fmla="*/ 4 w 664"/>
                <a:gd name="T23" fmla="*/ 14 h 149"/>
                <a:gd name="T24" fmla="*/ 2 w 664"/>
                <a:gd name="T25" fmla="*/ 12 h 149"/>
                <a:gd name="T26" fmla="*/ 0 w 664"/>
                <a:gd name="T27" fmla="*/ 9 h 149"/>
                <a:gd name="T28" fmla="*/ 0 w 664"/>
                <a:gd name="T29" fmla="*/ 7 h 149"/>
                <a:gd name="T30" fmla="*/ 2 w 664"/>
                <a:gd name="T31" fmla="*/ 4 h 149"/>
                <a:gd name="T32" fmla="*/ 4 w 664"/>
                <a:gd name="T33" fmla="*/ 2 h 149"/>
                <a:gd name="T34" fmla="*/ 7 w 664"/>
                <a:gd name="T35" fmla="*/ 0 h 149"/>
                <a:gd name="T36" fmla="*/ 9 w 664"/>
                <a:gd name="T37" fmla="*/ 0 h 149"/>
                <a:gd name="T38" fmla="*/ 9 w 664"/>
                <a:gd name="T39" fmla="*/ 0 h 149"/>
                <a:gd name="T40" fmla="*/ 586 w 664"/>
                <a:gd name="T41" fmla="*/ 95 h 149"/>
                <a:gd name="T42" fmla="*/ 664 w 664"/>
                <a:gd name="T43" fmla="*/ 139 h 149"/>
                <a:gd name="T44" fmla="*/ 576 w 664"/>
                <a:gd name="T45" fmla="*/ 149 h 149"/>
                <a:gd name="T46" fmla="*/ 586 w 664"/>
                <a:gd name="T47" fmla="*/ 95 h 1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64"/>
                <a:gd name="T73" fmla="*/ 0 h 149"/>
                <a:gd name="T74" fmla="*/ 664 w 664"/>
                <a:gd name="T75" fmla="*/ 149 h 1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64" h="149">
                  <a:moveTo>
                    <a:pt x="9" y="0"/>
                  </a:moveTo>
                  <a:lnTo>
                    <a:pt x="596" y="117"/>
                  </a:lnTo>
                  <a:lnTo>
                    <a:pt x="600" y="118"/>
                  </a:lnTo>
                  <a:lnTo>
                    <a:pt x="601" y="120"/>
                  </a:lnTo>
                  <a:lnTo>
                    <a:pt x="601" y="123"/>
                  </a:lnTo>
                  <a:lnTo>
                    <a:pt x="601" y="125"/>
                  </a:lnTo>
                  <a:lnTo>
                    <a:pt x="601" y="129"/>
                  </a:lnTo>
                  <a:lnTo>
                    <a:pt x="600" y="130"/>
                  </a:lnTo>
                  <a:lnTo>
                    <a:pt x="596" y="132"/>
                  </a:lnTo>
                  <a:lnTo>
                    <a:pt x="593" y="132"/>
                  </a:lnTo>
                  <a:lnTo>
                    <a:pt x="7" y="16"/>
                  </a:lnTo>
                  <a:lnTo>
                    <a:pt x="4" y="14"/>
                  </a:lnTo>
                  <a:lnTo>
                    <a:pt x="2" y="12"/>
                  </a:lnTo>
                  <a:lnTo>
                    <a:pt x="0" y="9"/>
                  </a:lnTo>
                  <a:lnTo>
                    <a:pt x="0" y="7"/>
                  </a:lnTo>
                  <a:lnTo>
                    <a:pt x="2" y="4"/>
                  </a:lnTo>
                  <a:lnTo>
                    <a:pt x="4" y="2"/>
                  </a:lnTo>
                  <a:lnTo>
                    <a:pt x="7" y="0"/>
                  </a:lnTo>
                  <a:lnTo>
                    <a:pt x="9" y="0"/>
                  </a:lnTo>
                  <a:close/>
                  <a:moveTo>
                    <a:pt x="586" y="95"/>
                  </a:moveTo>
                  <a:lnTo>
                    <a:pt x="664" y="139"/>
                  </a:lnTo>
                  <a:lnTo>
                    <a:pt x="576" y="149"/>
                  </a:lnTo>
                  <a:lnTo>
                    <a:pt x="586" y="95"/>
                  </a:lnTo>
                  <a:close/>
                </a:path>
              </a:pathLst>
            </a:custGeom>
            <a:solidFill>
              <a:srgbClr val="000000"/>
            </a:solidFill>
            <a:ln w="3175">
              <a:solidFill>
                <a:srgbClr val="000000"/>
              </a:solidFill>
              <a:round/>
              <a:headEnd/>
              <a:tailEnd/>
            </a:ln>
          </p:spPr>
          <p:txBody>
            <a:bodyPr/>
            <a:lstStyle/>
            <a:p>
              <a:endParaRPr lang="en-US"/>
            </a:p>
          </p:txBody>
        </p:sp>
        <p:sp>
          <p:nvSpPr>
            <p:cNvPr id="122" name="Freeform 18"/>
            <p:cNvSpPr>
              <a:spLocks noEditPoints="1"/>
            </p:cNvSpPr>
            <p:nvPr/>
          </p:nvSpPr>
          <p:spPr bwMode="auto">
            <a:xfrm>
              <a:off x="1990" y="1825"/>
              <a:ext cx="1499" cy="317"/>
            </a:xfrm>
            <a:custGeom>
              <a:avLst/>
              <a:gdLst>
                <a:gd name="T0" fmla="*/ 9 w 1499"/>
                <a:gd name="T1" fmla="*/ 0 h 317"/>
                <a:gd name="T2" fmla="*/ 1431 w 1499"/>
                <a:gd name="T3" fmla="*/ 285 h 317"/>
                <a:gd name="T4" fmla="*/ 1433 w 1499"/>
                <a:gd name="T5" fmla="*/ 286 h 317"/>
                <a:gd name="T6" fmla="*/ 1436 w 1499"/>
                <a:gd name="T7" fmla="*/ 288 h 317"/>
                <a:gd name="T8" fmla="*/ 1436 w 1499"/>
                <a:gd name="T9" fmla="*/ 291 h 317"/>
                <a:gd name="T10" fmla="*/ 1436 w 1499"/>
                <a:gd name="T11" fmla="*/ 293 h 317"/>
                <a:gd name="T12" fmla="*/ 1435 w 1499"/>
                <a:gd name="T13" fmla="*/ 297 h 317"/>
                <a:gd name="T14" fmla="*/ 1433 w 1499"/>
                <a:gd name="T15" fmla="*/ 298 h 317"/>
                <a:gd name="T16" fmla="*/ 1431 w 1499"/>
                <a:gd name="T17" fmla="*/ 298 h 317"/>
                <a:gd name="T18" fmla="*/ 1428 w 1499"/>
                <a:gd name="T19" fmla="*/ 298 h 317"/>
                <a:gd name="T20" fmla="*/ 7 w 1499"/>
                <a:gd name="T21" fmla="*/ 15 h 317"/>
                <a:gd name="T22" fmla="*/ 4 w 1499"/>
                <a:gd name="T23" fmla="*/ 13 h 317"/>
                <a:gd name="T24" fmla="*/ 2 w 1499"/>
                <a:gd name="T25" fmla="*/ 12 h 317"/>
                <a:gd name="T26" fmla="*/ 0 w 1499"/>
                <a:gd name="T27" fmla="*/ 8 h 317"/>
                <a:gd name="T28" fmla="*/ 0 w 1499"/>
                <a:gd name="T29" fmla="*/ 7 h 317"/>
                <a:gd name="T30" fmla="*/ 2 w 1499"/>
                <a:gd name="T31" fmla="*/ 3 h 317"/>
                <a:gd name="T32" fmla="*/ 4 w 1499"/>
                <a:gd name="T33" fmla="*/ 2 h 317"/>
                <a:gd name="T34" fmla="*/ 7 w 1499"/>
                <a:gd name="T35" fmla="*/ 0 h 317"/>
                <a:gd name="T36" fmla="*/ 9 w 1499"/>
                <a:gd name="T37" fmla="*/ 0 h 317"/>
                <a:gd name="T38" fmla="*/ 9 w 1499"/>
                <a:gd name="T39" fmla="*/ 0 h 317"/>
                <a:gd name="T40" fmla="*/ 1421 w 1499"/>
                <a:gd name="T41" fmla="*/ 261 h 317"/>
                <a:gd name="T42" fmla="*/ 1499 w 1499"/>
                <a:gd name="T43" fmla="*/ 307 h 317"/>
                <a:gd name="T44" fmla="*/ 1411 w 1499"/>
                <a:gd name="T45" fmla="*/ 317 h 317"/>
                <a:gd name="T46" fmla="*/ 1421 w 1499"/>
                <a:gd name="T47" fmla="*/ 261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9"/>
                <a:gd name="T73" fmla="*/ 0 h 317"/>
                <a:gd name="T74" fmla="*/ 1499 w 1499"/>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9" h="317">
                  <a:moveTo>
                    <a:pt x="9" y="0"/>
                  </a:moveTo>
                  <a:lnTo>
                    <a:pt x="1431" y="285"/>
                  </a:lnTo>
                  <a:lnTo>
                    <a:pt x="1433" y="286"/>
                  </a:lnTo>
                  <a:lnTo>
                    <a:pt x="1436" y="288"/>
                  </a:lnTo>
                  <a:lnTo>
                    <a:pt x="1436" y="291"/>
                  </a:lnTo>
                  <a:lnTo>
                    <a:pt x="1436" y="293"/>
                  </a:lnTo>
                  <a:lnTo>
                    <a:pt x="1435" y="297"/>
                  </a:lnTo>
                  <a:lnTo>
                    <a:pt x="1433" y="298"/>
                  </a:lnTo>
                  <a:lnTo>
                    <a:pt x="1431" y="298"/>
                  </a:lnTo>
                  <a:lnTo>
                    <a:pt x="1428" y="298"/>
                  </a:lnTo>
                  <a:lnTo>
                    <a:pt x="7" y="15"/>
                  </a:lnTo>
                  <a:lnTo>
                    <a:pt x="4" y="13"/>
                  </a:lnTo>
                  <a:lnTo>
                    <a:pt x="2" y="12"/>
                  </a:lnTo>
                  <a:lnTo>
                    <a:pt x="0" y="8"/>
                  </a:lnTo>
                  <a:lnTo>
                    <a:pt x="0" y="7"/>
                  </a:lnTo>
                  <a:lnTo>
                    <a:pt x="2" y="3"/>
                  </a:lnTo>
                  <a:lnTo>
                    <a:pt x="4" y="2"/>
                  </a:lnTo>
                  <a:lnTo>
                    <a:pt x="7" y="0"/>
                  </a:lnTo>
                  <a:lnTo>
                    <a:pt x="9" y="0"/>
                  </a:lnTo>
                  <a:close/>
                  <a:moveTo>
                    <a:pt x="1421" y="261"/>
                  </a:moveTo>
                  <a:lnTo>
                    <a:pt x="1499" y="307"/>
                  </a:lnTo>
                  <a:lnTo>
                    <a:pt x="1411" y="317"/>
                  </a:lnTo>
                  <a:lnTo>
                    <a:pt x="1421" y="261"/>
                  </a:lnTo>
                  <a:close/>
                </a:path>
              </a:pathLst>
            </a:custGeom>
            <a:solidFill>
              <a:srgbClr val="000000"/>
            </a:solidFill>
            <a:ln w="3175">
              <a:solidFill>
                <a:srgbClr val="000000"/>
              </a:solidFill>
              <a:round/>
              <a:headEnd/>
              <a:tailEnd/>
            </a:ln>
          </p:spPr>
          <p:txBody>
            <a:bodyPr/>
            <a:lstStyle/>
            <a:p>
              <a:endParaRPr lang="en-US"/>
            </a:p>
          </p:txBody>
        </p:sp>
        <p:sp>
          <p:nvSpPr>
            <p:cNvPr id="123" name="Rectangle 19"/>
            <p:cNvSpPr>
              <a:spLocks noChangeArrowheads="1"/>
            </p:cNvSpPr>
            <p:nvPr/>
          </p:nvSpPr>
          <p:spPr bwMode="auto">
            <a:xfrm>
              <a:off x="1803" y="1769"/>
              <a:ext cx="93" cy="182"/>
            </a:xfrm>
            <a:prstGeom prst="rect">
              <a:avLst/>
            </a:prstGeom>
            <a:noFill/>
            <a:ln w="9525">
              <a:noFill/>
              <a:miter lim="800000"/>
              <a:headEnd/>
              <a:tailEnd/>
            </a:ln>
          </p:spPr>
          <p:txBody>
            <a:bodyPr wrap="none" lIns="0" tIns="0" rIns="0" bIns="0">
              <a:spAutoFit/>
            </a:bodyPr>
            <a:lstStyle/>
            <a:p>
              <a:r>
                <a:rPr lang="en-US" sz="1900" i="1">
                  <a:solidFill>
                    <a:srgbClr val="000000"/>
                  </a:solidFill>
                </a:rPr>
                <a:t>F</a:t>
              </a:r>
              <a:endParaRPr lang="en-US"/>
            </a:p>
          </p:txBody>
        </p:sp>
        <p:sp>
          <p:nvSpPr>
            <p:cNvPr id="124" name="Rectangle 20"/>
            <p:cNvSpPr>
              <a:spLocks noChangeArrowheads="1"/>
            </p:cNvSpPr>
            <p:nvPr/>
          </p:nvSpPr>
          <p:spPr bwMode="auto">
            <a:xfrm>
              <a:off x="1898" y="1841"/>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25" name="Rectangle 21"/>
            <p:cNvSpPr>
              <a:spLocks noChangeArrowheads="1"/>
            </p:cNvSpPr>
            <p:nvPr/>
          </p:nvSpPr>
          <p:spPr bwMode="auto">
            <a:xfrm>
              <a:off x="1952" y="1769"/>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26" name="Rectangle 22"/>
            <p:cNvSpPr>
              <a:spLocks noChangeArrowheads="1"/>
            </p:cNvSpPr>
            <p:nvPr/>
          </p:nvSpPr>
          <p:spPr bwMode="auto">
            <a:xfrm>
              <a:off x="1803" y="1232"/>
              <a:ext cx="93" cy="182"/>
            </a:xfrm>
            <a:prstGeom prst="rect">
              <a:avLst/>
            </a:prstGeom>
            <a:noFill/>
            <a:ln w="9525">
              <a:noFill/>
              <a:miter lim="800000"/>
              <a:headEnd/>
              <a:tailEnd/>
            </a:ln>
          </p:spPr>
          <p:txBody>
            <a:bodyPr wrap="none" lIns="0" tIns="0" rIns="0" bIns="0">
              <a:spAutoFit/>
            </a:bodyPr>
            <a:lstStyle/>
            <a:p>
              <a:r>
                <a:rPr lang="en-US" sz="1900" i="1">
                  <a:solidFill>
                    <a:srgbClr val="000000"/>
                  </a:solidFill>
                </a:rPr>
                <a:t>F</a:t>
              </a:r>
              <a:endParaRPr lang="en-US"/>
            </a:p>
          </p:txBody>
        </p:sp>
        <p:sp>
          <p:nvSpPr>
            <p:cNvPr id="127" name="Rectangle 23"/>
            <p:cNvSpPr>
              <a:spLocks noChangeArrowheads="1"/>
            </p:cNvSpPr>
            <p:nvPr/>
          </p:nvSpPr>
          <p:spPr bwMode="auto">
            <a:xfrm>
              <a:off x="1898" y="1304"/>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0</a:t>
              </a:r>
              <a:endParaRPr lang="en-US"/>
            </a:p>
          </p:txBody>
        </p:sp>
        <p:sp>
          <p:nvSpPr>
            <p:cNvPr id="128" name="Rectangle 24"/>
            <p:cNvSpPr>
              <a:spLocks noChangeArrowheads="1"/>
            </p:cNvSpPr>
            <p:nvPr/>
          </p:nvSpPr>
          <p:spPr bwMode="auto">
            <a:xfrm>
              <a:off x="1952" y="1232"/>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29" name="Rectangle 25"/>
            <p:cNvSpPr>
              <a:spLocks noChangeArrowheads="1"/>
            </p:cNvSpPr>
            <p:nvPr/>
          </p:nvSpPr>
          <p:spPr bwMode="auto">
            <a:xfrm>
              <a:off x="1803" y="1471"/>
              <a:ext cx="93" cy="182"/>
            </a:xfrm>
            <a:prstGeom prst="rect">
              <a:avLst/>
            </a:prstGeom>
            <a:noFill/>
            <a:ln w="9525">
              <a:noFill/>
              <a:miter lim="800000"/>
              <a:headEnd/>
              <a:tailEnd/>
            </a:ln>
          </p:spPr>
          <p:txBody>
            <a:bodyPr wrap="none" lIns="0" tIns="0" rIns="0" bIns="0">
              <a:spAutoFit/>
            </a:bodyPr>
            <a:lstStyle/>
            <a:p>
              <a:r>
                <a:rPr lang="en-US" sz="1900" i="1">
                  <a:solidFill>
                    <a:srgbClr val="000000"/>
                  </a:solidFill>
                </a:rPr>
                <a:t>F</a:t>
              </a:r>
              <a:endParaRPr lang="en-US"/>
            </a:p>
          </p:txBody>
        </p:sp>
        <p:sp>
          <p:nvSpPr>
            <p:cNvPr id="130" name="Rectangle 26"/>
            <p:cNvSpPr>
              <a:spLocks noChangeArrowheads="1"/>
            </p:cNvSpPr>
            <p:nvPr/>
          </p:nvSpPr>
          <p:spPr bwMode="auto">
            <a:xfrm>
              <a:off x="1898" y="1543"/>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131" name="Rectangle 27"/>
            <p:cNvSpPr>
              <a:spLocks noChangeArrowheads="1"/>
            </p:cNvSpPr>
            <p:nvPr/>
          </p:nvSpPr>
          <p:spPr bwMode="auto">
            <a:xfrm>
              <a:off x="1952" y="1471"/>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32" name="Freeform 28"/>
            <p:cNvSpPr>
              <a:spLocks noEditPoints="1"/>
            </p:cNvSpPr>
            <p:nvPr/>
          </p:nvSpPr>
          <p:spPr bwMode="auto">
            <a:xfrm>
              <a:off x="1997" y="1707"/>
              <a:ext cx="1498" cy="315"/>
            </a:xfrm>
            <a:custGeom>
              <a:avLst/>
              <a:gdLst>
                <a:gd name="T0" fmla="*/ 1493 w 1498"/>
                <a:gd name="T1" fmla="*/ 13 h 315"/>
                <a:gd name="T2" fmla="*/ 71 w 1498"/>
                <a:gd name="T3" fmla="*/ 298 h 315"/>
                <a:gd name="T4" fmla="*/ 67 w 1498"/>
                <a:gd name="T5" fmla="*/ 298 h 315"/>
                <a:gd name="T6" fmla="*/ 66 w 1498"/>
                <a:gd name="T7" fmla="*/ 297 h 315"/>
                <a:gd name="T8" fmla="*/ 64 w 1498"/>
                <a:gd name="T9" fmla="*/ 295 h 315"/>
                <a:gd name="T10" fmla="*/ 62 w 1498"/>
                <a:gd name="T11" fmla="*/ 291 h 315"/>
                <a:gd name="T12" fmla="*/ 62 w 1498"/>
                <a:gd name="T13" fmla="*/ 290 h 315"/>
                <a:gd name="T14" fmla="*/ 64 w 1498"/>
                <a:gd name="T15" fmla="*/ 286 h 315"/>
                <a:gd name="T16" fmla="*/ 66 w 1498"/>
                <a:gd name="T17" fmla="*/ 285 h 315"/>
                <a:gd name="T18" fmla="*/ 69 w 1498"/>
                <a:gd name="T19" fmla="*/ 283 h 315"/>
                <a:gd name="T20" fmla="*/ 1490 w 1498"/>
                <a:gd name="T21" fmla="*/ 0 h 315"/>
                <a:gd name="T22" fmla="*/ 1493 w 1498"/>
                <a:gd name="T23" fmla="*/ 0 h 315"/>
                <a:gd name="T24" fmla="*/ 1495 w 1498"/>
                <a:gd name="T25" fmla="*/ 0 h 315"/>
                <a:gd name="T26" fmla="*/ 1497 w 1498"/>
                <a:gd name="T27" fmla="*/ 2 h 315"/>
                <a:gd name="T28" fmla="*/ 1498 w 1498"/>
                <a:gd name="T29" fmla="*/ 5 h 315"/>
                <a:gd name="T30" fmla="*/ 1498 w 1498"/>
                <a:gd name="T31" fmla="*/ 8 h 315"/>
                <a:gd name="T32" fmla="*/ 1497 w 1498"/>
                <a:gd name="T33" fmla="*/ 10 h 315"/>
                <a:gd name="T34" fmla="*/ 1495 w 1498"/>
                <a:gd name="T35" fmla="*/ 12 h 315"/>
                <a:gd name="T36" fmla="*/ 1493 w 1498"/>
                <a:gd name="T37" fmla="*/ 13 h 315"/>
                <a:gd name="T38" fmla="*/ 1493 w 1498"/>
                <a:gd name="T39" fmla="*/ 13 h 315"/>
                <a:gd name="T40" fmla="*/ 89 w 1498"/>
                <a:gd name="T41" fmla="*/ 315 h 315"/>
                <a:gd name="T42" fmla="*/ 0 w 1498"/>
                <a:gd name="T43" fmla="*/ 305 h 315"/>
                <a:gd name="T44" fmla="*/ 77 w 1498"/>
                <a:gd name="T45" fmla="*/ 261 h 315"/>
                <a:gd name="T46" fmla="*/ 89 w 1498"/>
                <a:gd name="T47" fmla="*/ 315 h 3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8"/>
                <a:gd name="T73" fmla="*/ 0 h 315"/>
                <a:gd name="T74" fmla="*/ 1498 w 1498"/>
                <a:gd name="T75" fmla="*/ 315 h 3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8" h="315">
                  <a:moveTo>
                    <a:pt x="1493" y="13"/>
                  </a:moveTo>
                  <a:lnTo>
                    <a:pt x="71" y="298"/>
                  </a:lnTo>
                  <a:lnTo>
                    <a:pt x="67" y="298"/>
                  </a:lnTo>
                  <a:lnTo>
                    <a:pt x="66" y="297"/>
                  </a:lnTo>
                  <a:lnTo>
                    <a:pt x="64" y="295"/>
                  </a:lnTo>
                  <a:lnTo>
                    <a:pt x="62" y="291"/>
                  </a:lnTo>
                  <a:lnTo>
                    <a:pt x="62" y="290"/>
                  </a:lnTo>
                  <a:lnTo>
                    <a:pt x="64" y="286"/>
                  </a:lnTo>
                  <a:lnTo>
                    <a:pt x="66" y="285"/>
                  </a:lnTo>
                  <a:lnTo>
                    <a:pt x="69" y="283"/>
                  </a:lnTo>
                  <a:lnTo>
                    <a:pt x="1490" y="0"/>
                  </a:lnTo>
                  <a:lnTo>
                    <a:pt x="1493" y="0"/>
                  </a:lnTo>
                  <a:lnTo>
                    <a:pt x="1495" y="0"/>
                  </a:lnTo>
                  <a:lnTo>
                    <a:pt x="1497" y="2"/>
                  </a:lnTo>
                  <a:lnTo>
                    <a:pt x="1498" y="5"/>
                  </a:lnTo>
                  <a:lnTo>
                    <a:pt x="1498" y="8"/>
                  </a:lnTo>
                  <a:lnTo>
                    <a:pt x="1497" y="10"/>
                  </a:lnTo>
                  <a:lnTo>
                    <a:pt x="1495" y="12"/>
                  </a:lnTo>
                  <a:lnTo>
                    <a:pt x="1493" y="13"/>
                  </a:lnTo>
                  <a:close/>
                  <a:moveTo>
                    <a:pt x="89" y="315"/>
                  </a:moveTo>
                  <a:lnTo>
                    <a:pt x="0" y="305"/>
                  </a:lnTo>
                  <a:lnTo>
                    <a:pt x="77" y="261"/>
                  </a:lnTo>
                  <a:lnTo>
                    <a:pt x="89" y="315"/>
                  </a:lnTo>
                  <a:close/>
                </a:path>
              </a:pathLst>
            </a:custGeom>
            <a:solidFill>
              <a:srgbClr val="000000"/>
            </a:solidFill>
            <a:ln w="3175">
              <a:solidFill>
                <a:srgbClr val="000000"/>
              </a:solidFill>
              <a:round/>
              <a:headEnd/>
              <a:tailEnd/>
            </a:ln>
          </p:spPr>
          <p:txBody>
            <a:bodyPr/>
            <a:lstStyle/>
            <a:p>
              <a:endParaRPr lang="en-US"/>
            </a:p>
          </p:txBody>
        </p:sp>
        <p:sp>
          <p:nvSpPr>
            <p:cNvPr id="133" name="Freeform 29"/>
            <p:cNvSpPr>
              <a:spLocks noEditPoints="1"/>
            </p:cNvSpPr>
            <p:nvPr/>
          </p:nvSpPr>
          <p:spPr bwMode="auto">
            <a:xfrm>
              <a:off x="1997" y="2243"/>
              <a:ext cx="1498" cy="317"/>
            </a:xfrm>
            <a:custGeom>
              <a:avLst/>
              <a:gdLst>
                <a:gd name="T0" fmla="*/ 1493 w 1498"/>
                <a:gd name="T1" fmla="*/ 13 h 317"/>
                <a:gd name="T2" fmla="*/ 71 w 1498"/>
                <a:gd name="T3" fmla="*/ 298 h 317"/>
                <a:gd name="T4" fmla="*/ 67 w 1498"/>
                <a:gd name="T5" fmla="*/ 298 h 317"/>
                <a:gd name="T6" fmla="*/ 66 w 1498"/>
                <a:gd name="T7" fmla="*/ 298 h 317"/>
                <a:gd name="T8" fmla="*/ 64 w 1498"/>
                <a:gd name="T9" fmla="*/ 297 h 317"/>
                <a:gd name="T10" fmla="*/ 62 w 1498"/>
                <a:gd name="T11" fmla="*/ 293 h 317"/>
                <a:gd name="T12" fmla="*/ 62 w 1498"/>
                <a:gd name="T13" fmla="*/ 290 h 317"/>
                <a:gd name="T14" fmla="*/ 64 w 1498"/>
                <a:gd name="T15" fmla="*/ 288 h 317"/>
                <a:gd name="T16" fmla="*/ 66 w 1498"/>
                <a:gd name="T17" fmla="*/ 286 h 317"/>
                <a:gd name="T18" fmla="*/ 69 w 1498"/>
                <a:gd name="T19" fmla="*/ 285 h 317"/>
                <a:gd name="T20" fmla="*/ 1490 w 1498"/>
                <a:gd name="T21" fmla="*/ 0 h 317"/>
                <a:gd name="T22" fmla="*/ 1493 w 1498"/>
                <a:gd name="T23" fmla="*/ 0 h 317"/>
                <a:gd name="T24" fmla="*/ 1495 w 1498"/>
                <a:gd name="T25" fmla="*/ 2 h 317"/>
                <a:gd name="T26" fmla="*/ 1497 w 1498"/>
                <a:gd name="T27" fmla="*/ 3 h 317"/>
                <a:gd name="T28" fmla="*/ 1498 w 1498"/>
                <a:gd name="T29" fmla="*/ 7 h 317"/>
                <a:gd name="T30" fmla="*/ 1498 w 1498"/>
                <a:gd name="T31" fmla="*/ 8 h 317"/>
                <a:gd name="T32" fmla="*/ 1497 w 1498"/>
                <a:gd name="T33" fmla="*/ 12 h 317"/>
                <a:gd name="T34" fmla="*/ 1495 w 1498"/>
                <a:gd name="T35" fmla="*/ 13 h 317"/>
                <a:gd name="T36" fmla="*/ 1493 w 1498"/>
                <a:gd name="T37" fmla="*/ 13 h 317"/>
                <a:gd name="T38" fmla="*/ 1493 w 1498"/>
                <a:gd name="T39" fmla="*/ 13 h 317"/>
                <a:gd name="T40" fmla="*/ 89 w 1498"/>
                <a:gd name="T41" fmla="*/ 317 h 317"/>
                <a:gd name="T42" fmla="*/ 0 w 1498"/>
                <a:gd name="T43" fmla="*/ 305 h 317"/>
                <a:gd name="T44" fmla="*/ 77 w 1498"/>
                <a:gd name="T45" fmla="*/ 261 h 317"/>
                <a:gd name="T46" fmla="*/ 89 w 1498"/>
                <a:gd name="T47" fmla="*/ 317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8"/>
                <a:gd name="T73" fmla="*/ 0 h 317"/>
                <a:gd name="T74" fmla="*/ 1498 w 1498"/>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8" h="317">
                  <a:moveTo>
                    <a:pt x="1493" y="13"/>
                  </a:moveTo>
                  <a:lnTo>
                    <a:pt x="71" y="298"/>
                  </a:lnTo>
                  <a:lnTo>
                    <a:pt x="67" y="298"/>
                  </a:lnTo>
                  <a:lnTo>
                    <a:pt x="66" y="298"/>
                  </a:lnTo>
                  <a:lnTo>
                    <a:pt x="64" y="297"/>
                  </a:lnTo>
                  <a:lnTo>
                    <a:pt x="62" y="293"/>
                  </a:lnTo>
                  <a:lnTo>
                    <a:pt x="62" y="290"/>
                  </a:lnTo>
                  <a:lnTo>
                    <a:pt x="64" y="288"/>
                  </a:lnTo>
                  <a:lnTo>
                    <a:pt x="66" y="286"/>
                  </a:lnTo>
                  <a:lnTo>
                    <a:pt x="69" y="285"/>
                  </a:lnTo>
                  <a:lnTo>
                    <a:pt x="1490" y="0"/>
                  </a:lnTo>
                  <a:lnTo>
                    <a:pt x="1493" y="0"/>
                  </a:lnTo>
                  <a:lnTo>
                    <a:pt x="1495" y="2"/>
                  </a:lnTo>
                  <a:lnTo>
                    <a:pt x="1497" y="3"/>
                  </a:lnTo>
                  <a:lnTo>
                    <a:pt x="1498" y="7"/>
                  </a:lnTo>
                  <a:lnTo>
                    <a:pt x="1498" y="8"/>
                  </a:lnTo>
                  <a:lnTo>
                    <a:pt x="1497" y="12"/>
                  </a:lnTo>
                  <a:lnTo>
                    <a:pt x="1495" y="13"/>
                  </a:lnTo>
                  <a:lnTo>
                    <a:pt x="1493" y="13"/>
                  </a:lnTo>
                  <a:close/>
                  <a:moveTo>
                    <a:pt x="89" y="317"/>
                  </a:moveTo>
                  <a:lnTo>
                    <a:pt x="0" y="305"/>
                  </a:lnTo>
                  <a:lnTo>
                    <a:pt x="77" y="261"/>
                  </a:lnTo>
                  <a:lnTo>
                    <a:pt x="89" y="317"/>
                  </a:lnTo>
                  <a:close/>
                </a:path>
              </a:pathLst>
            </a:custGeom>
            <a:solidFill>
              <a:srgbClr val="000000"/>
            </a:solidFill>
            <a:ln w="3175">
              <a:solidFill>
                <a:srgbClr val="000000"/>
              </a:solidFill>
              <a:round/>
              <a:headEnd/>
              <a:tailEnd/>
            </a:ln>
          </p:spPr>
          <p:txBody>
            <a:bodyPr/>
            <a:lstStyle/>
            <a:p>
              <a:endParaRPr lang="en-US"/>
            </a:p>
          </p:txBody>
        </p:sp>
        <p:sp>
          <p:nvSpPr>
            <p:cNvPr id="134" name="Freeform 30"/>
            <p:cNvSpPr>
              <a:spLocks noEditPoints="1"/>
            </p:cNvSpPr>
            <p:nvPr/>
          </p:nvSpPr>
          <p:spPr bwMode="auto">
            <a:xfrm>
              <a:off x="1990" y="2839"/>
              <a:ext cx="1499" cy="317"/>
            </a:xfrm>
            <a:custGeom>
              <a:avLst/>
              <a:gdLst>
                <a:gd name="T0" fmla="*/ 9 w 1499"/>
                <a:gd name="T1" fmla="*/ 0 h 317"/>
                <a:gd name="T2" fmla="*/ 1431 w 1499"/>
                <a:gd name="T3" fmla="*/ 285 h 317"/>
                <a:gd name="T4" fmla="*/ 1433 w 1499"/>
                <a:gd name="T5" fmla="*/ 287 h 317"/>
                <a:gd name="T6" fmla="*/ 1436 w 1499"/>
                <a:gd name="T7" fmla="*/ 289 h 317"/>
                <a:gd name="T8" fmla="*/ 1436 w 1499"/>
                <a:gd name="T9" fmla="*/ 292 h 317"/>
                <a:gd name="T10" fmla="*/ 1436 w 1499"/>
                <a:gd name="T11" fmla="*/ 294 h 317"/>
                <a:gd name="T12" fmla="*/ 1435 w 1499"/>
                <a:gd name="T13" fmla="*/ 297 h 317"/>
                <a:gd name="T14" fmla="*/ 1433 w 1499"/>
                <a:gd name="T15" fmla="*/ 299 h 317"/>
                <a:gd name="T16" fmla="*/ 1431 w 1499"/>
                <a:gd name="T17" fmla="*/ 300 h 317"/>
                <a:gd name="T18" fmla="*/ 1428 w 1499"/>
                <a:gd name="T19" fmla="*/ 300 h 317"/>
                <a:gd name="T20" fmla="*/ 7 w 1499"/>
                <a:gd name="T21" fmla="*/ 16 h 317"/>
                <a:gd name="T22" fmla="*/ 4 w 1499"/>
                <a:gd name="T23" fmla="*/ 14 h 317"/>
                <a:gd name="T24" fmla="*/ 2 w 1499"/>
                <a:gd name="T25" fmla="*/ 12 h 317"/>
                <a:gd name="T26" fmla="*/ 0 w 1499"/>
                <a:gd name="T27" fmla="*/ 9 h 317"/>
                <a:gd name="T28" fmla="*/ 0 w 1499"/>
                <a:gd name="T29" fmla="*/ 7 h 317"/>
                <a:gd name="T30" fmla="*/ 2 w 1499"/>
                <a:gd name="T31" fmla="*/ 4 h 317"/>
                <a:gd name="T32" fmla="*/ 4 w 1499"/>
                <a:gd name="T33" fmla="*/ 2 h 317"/>
                <a:gd name="T34" fmla="*/ 7 w 1499"/>
                <a:gd name="T35" fmla="*/ 0 h 317"/>
                <a:gd name="T36" fmla="*/ 9 w 1499"/>
                <a:gd name="T37" fmla="*/ 0 h 317"/>
                <a:gd name="T38" fmla="*/ 9 w 1499"/>
                <a:gd name="T39" fmla="*/ 0 h 317"/>
                <a:gd name="T40" fmla="*/ 1421 w 1499"/>
                <a:gd name="T41" fmla="*/ 262 h 317"/>
                <a:gd name="T42" fmla="*/ 1499 w 1499"/>
                <a:gd name="T43" fmla="*/ 307 h 317"/>
                <a:gd name="T44" fmla="*/ 1411 w 1499"/>
                <a:gd name="T45" fmla="*/ 317 h 317"/>
                <a:gd name="T46" fmla="*/ 1421 w 1499"/>
                <a:gd name="T47" fmla="*/ 262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9"/>
                <a:gd name="T73" fmla="*/ 0 h 317"/>
                <a:gd name="T74" fmla="*/ 1499 w 1499"/>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9" h="317">
                  <a:moveTo>
                    <a:pt x="9" y="0"/>
                  </a:moveTo>
                  <a:lnTo>
                    <a:pt x="1431" y="285"/>
                  </a:lnTo>
                  <a:lnTo>
                    <a:pt x="1433" y="287"/>
                  </a:lnTo>
                  <a:lnTo>
                    <a:pt x="1436" y="289"/>
                  </a:lnTo>
                  <a:lnTo>
                    <a:pt x="1436" y="292"/>
                  </a:lnTo>
                  <a:lnTo>
                    <a:pt x="1436" y="294"/>
                  </a:lnTo>
                  <a:lnTo>
                    <a:pt x="1435" y="297"/>
                  </a:lnTo>
                  <a:lnTo>
                    <a:pt x="1433" y="299"/>
                  </a:lnTo>
                  <a:lnTo>
                    <a:pt x="1431" y="300"/>
                  </a:lnTo>
                  <a:lnTo>
                    <a:pt x="1428" y="300"/>
                  </a:lnTo>
                  <a:lnTo>
                    <a:pt x="7" y="16"/>
                  </a:lnTo>
                  <a:lnTo>
                    <a:pt x="4" y="14"/>
                  </a:lnTo>
                  <a:lnTo>
                    <a:pt x="2" y="12"/>
                  </a:lnTo>
                  <a:lnTo>
                    <a:pt x="0" y="9"/>
                  </a:lnTo>
                  <a:lnTo>
                    <a:pt x="0" y="7"/>
                  </a:lnTo>
                  <a:lnTo>
                    <a:pt x="2" y="4"/>
                  </a:lnTo>
                  <a:lnTo>
                    <a:pt x="4" y="2"/>
                  </a:lnTo>
                  <a:lnTo>
                    <a:pt x="7" y="0"/>
                  </a:lnTo>
                  <a:lnTo>
                    <a:pt x="9" y="0"/>
                  </a:lnTo>
                  <a:close/>
                  <a:moveTo>
                    <a:pt x="1421" y="262"/>
                  </a:moveTo>
                  <a:lnTo>
                    <a:pt x="1499" y="307"/>
                  </a:lnTo>
                  <a:lnTo>
                    <a:pt x="1411" y="317"/>
                  </a:lnTo>
                  <a:lnTo>
                    <a:pt x="1421" y="262"/>
                  </a:lnTo>
                  <a:close/>
                </a:path>
              </a:pathLst>
            </a:custGeom>
            <a:solidFill>
              <a:srgbClr val="000000"/>
            </a:solidFill>
            <a:ln w="3175">
              <a:solidFill>
                <a:srgbClr val="000000"/>
              </a:solidFill>
              <a:round/>
              <a:headEnd/>
              <a:tailEnd/>
            </a:ln>
          </p:spPr>
          <p:txBody>
            <a:bodyPr/>
            <a:lstStyle/>
            <a:p>
              <a:endParaRPr lang="en-US"/>
            </a:p>
          </p:txBody>
        </p:sp>
        <p:sp>
          <p:nvSpPr>
            <p:cNvPr id="135" name="Rectangle 31"/>
            <p:cNvSpPr>
              <a:spLocks noChangeArrowheads="1"/>
            </p:cNvSpPr>
            <p:nvPr/>
          </p:nvSpPr>
          <p:spPr bwMode="auto">
            <a:xfrm>
              <a:off x="3531" y="1530"/>
              <a:ext cx="312" cy="182"/>
            </a:xfrm>
            <a:prstGeom prst="rect">
              <a:avLst/>
            </a:prstGeom>
            <a:noFill/>
            <a:ln w="9525">
              <a:noFill/>
              <a:miter lim="800000"/>
              <a:headEnd/>
              <a:tailEnd/>
            </a:ln>
          </p:spPr>
          <p:txBody>
            <a:bodyPr wrap="none" lIns="0" tIns="0" rIns="0" bIns="0">
              <a:spAutoFit/>
            </a:bodyPr>
            <a:lstStyle/>
            <a:p>
              <a:r>
                <a:rPr lang="en-US" sz="1900">
                  <a:solidFill>
                    <a:srgbClr val="000000"/>
                  </a:solidFill>
                </a:rPr>
                <a:t>ACK</a:t>
              </a:r>
              <a:endParaRPr lang="en-US"/>
            </a:p>
          </p:txBody>
        </p:sp>
        <p:sp>
          <p:nvSpPr>
            <p:cNvPr id="136" name="Rectangle 32"/>
            <p:cNvSpPr>
              <a:spLocks noChangeArrowheads="1"/>
            </p:cNvSpPr>
            <p:nvPr/>
          </p:nvSpPr>
          <p:spPr bwMode="auto">
            <a:xfrm>
              <a:off x="3847" y="1602"/>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137" name="Rectangle 33"/>
            <p:cNvSpPr>
              <a:spLocks noChangeArrowheads="1"/>
            </p:cNvSpPr>
            <p:nvPr/>
          </p:nvSpPr>
          <p:spPr bwMode="auto">
            <a:xfrm>
              <a:off x="3901" y="1530"/>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38" name="Rectangle 34"/>
            <p:cNvSpPr>
              <a:spLocks noChangeArrowheads="1"/>
            </p:cNvSpPr>
            <p:nvPr/>
          </p:nvSpPr>
          <p:spPr bwMode="auto">
            <a:xfrm>
              <a:off x="3531" y="2176"/>
              <a:ext cx="211" cy="182"/>
            </a:xfrm>
            <a:prstGeom prst="rect">
              <a:avLst/>
            </a:prstGeom>
            <a:noFill/>
            <a:ln w="9525">
              <a:noFill/>
              <a:miter lim="800000"/>
              <a:headEnd/>
              <a:tailEnd/>
            </a:ln>
          </p:spPr>
          <p:txBody>
            <a:bodyPr wrap="none" lIns="0" tIns="0" rIns="0" bIns="0">
              <a:spAutoFit/>
            </a:bodyPr>
            <a:lstStyle/>
            <a:p>
              <a:r>
                <a:rPr lang="en-US" sz="1900">
                  <a:solidFill>
                    <a:srgbClr val="008000"/>
                  </a:solidFill>
                </a:rPr>
                <a:t>NA</a:t>
              </a:r>
              <a:endParaRPr lang="en-US">
                <a:solidFill>
                  <a:srgbClr val="008000"/>
                </a:solidFill>
              </a:endParaRPr>
            </a:p>
          </p:txBody>
        </p:sp>
        <p:sp>
          <p:nvSpPr>
            <p:cNvPr id="139" name="Rectangle 35"/>
            <p:cNvSpPr>
              <a:spLocks noChangeArrowheads="1"/>
            </p:cNvSpPr>
            <p:nvPr/>
          </p:nvSpPr>
          <p:spPr bwMode="auto">
            <a:xfrm>
              <a:off x="3745" y="2176"/>
              <a:ext cx="101" cy="182"/>
            </a:xfrm>
            <a:prstGeom prst="rect">
              <a:avLst/>
            </a:prstGeom>
            <a:noFill/>
            <a:ln w="9525">
              <a:noFill/>
              <a:miter lim="800000"/>
              <a:headEnd/>
              <a:tailEnd/>
            </a:ln>
          </p:spPr>
          <p:txBody>
            <a:bodyPr wrap="none" lIns="0" tIns="0" rIns="0" bIns="0">
              <a:spAutoFit/>
            </a:bodyPr>
            <a:lstStyle/>
            <a:p>
              <a:r>
                <a:rPr lang="en-US" sz="1900">
                  <a:solidFill>
                    <a:srgbClr val="008000"/>
                  </a:solidFill>
                </a:rPr>
                <a:t>K</a:t>
              </a:r>
              <a:endParaRPr lang="en-US">
                <a:solidFill>
                  <a:srgbClr val="008000"/>
                </a:solidFill>
              </a:endParaRPr>
            </a:p>
          </p:txBody>
        </p:sp>
        <p:sp>
          <p:nvSpPr>
            <p:cNvPr id="140" name="Rectangle 36"/>
            <p:cNvSpPr>
              <a:spLocks noChangeArrowheads="1"/>
            </p:cNvSpPr>
            <p:nvPr/>
          </p:nvSpPr>
          <p:spPr bwMode="auto">
            <a:xfrm>
              <a:off x="3847" y="2248"/>
              <a:ext cx="53" cy="115"/>
            </a:xfrm>
            <a:prstGeom prst="rect">
              <a:avLst/>
            </a:prstGeom>
            <a:noFill/>
            <a:ln w="9525">
              <a:noFill/>
              <a:miter lim="800000"/>
              <a:headEnd/>
              <a:tailEnd/>
            </a:ln>
          </p:spPr>
          <p:txBody>
            <a:bodyPr wrap="none" lIns="0" tIns="0" rIns="0" bIns="0">
              <a:spAutoFit/>
            </a:bodyPr>
            <a:lstStyle/>
            <a:p>
              <a:r>
                <a:rPr lang="en-US" sz="1200">
                  <a:solidFill>
                    <a:srgbClr val="008000"/>
                  </a:solidFill>
                </a:rPr>
                <a:t>1</a:t>
              </a:r>
              <a:endParaRPr lang="en-US">
                <a:solidFill>
                  <a:srgbClr val="008000"/>
                </a:solidFill>
              </a:endParaRPr>
            </a:p>
          </p:txBody>
        </p:sp>
        <p:sp>
          <p:nvSpPr>
            <p:cNvPr id="141" name="Rectangle 37"/>
            <p:cNvSpPr>
              <a:spLocks noChangeArrowheads="1"/>
            </p:cNvSpPr>
            <p:nvPr/>
          </p:nvSpPr>
          <p:spPr bwMode="auto">
            <a:xfrm>
              <a:off x="3901" y="2176"/>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42" name="Freeform 38"/>
            <p:cNvSpPr>
              <a:spLocks noEditPoints="1"/>
            </p:cNvSpPr>
            <p:nvPr/>
          </p:nvSpPr>
          <p:spPr bwMode="auto">
            <a:xfrm>
              <a:off x="1990" y="2243"/>
              <a:ext cx="1499" cy="317"/>
            </a:xfrm>
            <a:custGeom>
              <a:avLst/>
              <a:gdLst>
                <a:gd name="T0" fmla="*/ 9 w 1499"/>
                <a:gd name="T1" fmla="*/ 0 h 317"/>
                <a:gd name="T2" fmla="*/ 1431 w 1499"/>
                <a:gd name="T3" fmla="*/ 285 h 317"/>
                <a:gd name="T4" fmla="*/ 1433 w 1499"/>
                <a:gd name="T5" fmla="*/ 286 h 317"/>
                <a:gd name="T6" fmla="*/ 1436 w 1499"/>
                <a:gd name="T7" fmla="*/ 288 h 317"/>
                <a:gd name="T8" fmla="*/ 1436 w 1499"/>
                <a:gd name="T9" fmla="*/ 290 h 317"/>
                <a:gd name="T10" fmla="*/ 1436 w 1499"/>
                <a:gd name="T11" fmla="*/ 293 h 317"/>
                <a:gd name="T12" fmla="*/ 1435 w 1499"/>
                <a:gd name="T13" fmla="*/ 297 h 317"/>
                <a:gd name="T14" fmla="*/ 1433 w 1499"/>
                <a:gd name="T15" fmla="*/ 298 h 317"/>
                <a:gd name="T16" fmla="*/ 1431 w 1499"/>
                <a:gd name="T17" fmla="*/ 298 h 317"/>
                <a:gd name="T18" fmla="*/ 1428 w 1499"/>
                <a:gd name="T19" fmla="*/ 298 h 317"/>
                <a:gd name="T20" fmla="*/ 7 w 1499"/>
                <a:gd name="T21" fmla="*/ 13 h 317"/>
                <a:gd name="T22" fmla="*/ 4 w 1499"/>
                <a:gd name="T23" fmla="*/ 13 h 317"/>
                <a:gd name="T24" fmla="*/ 2 w 1499"/>
                <a:gd name="T25" fmla="*/ 12 h 317"/>
                <a:gd name="T26" fmla="*/ 0 w 1499"/>
                <a:gd name="T27" fmla="*/ 8 h 317"/>
                <a:gd name="T28" fmla="*/ 0 w 1499"/>
                <a:gd name="T29" fmla="*/ 7 h 317"/>
                <a:gd name="T30" fmla="*/ 2 w 1499"/>
                <a:gd name="T31" fmla="*/ 3 h 317"/>
                <a:gd name="T32" fmla="*/ 4 w 1499"/>
                <a:gd name="T33" fmla="*/ 2 h 317"/>
                <a:gd name="T34" fmla="*/ 7 w 1499"/>
                <a:gd name="T35" fmla="*/ 0 h 317"/>
                <a:gd name="T36" fmla="*/ 9 w 1499"/>
                <a:gd name="T37" fmla="*/ 0 h 317"/>
                <a:gd name="T38" fmla="*/ 9 w 1499"/>
                <a:gd name="T39" fmla="*/ 0 h 317"/>
                <a:gd name="T40" fmla="*/ 1421 w 1499"/>
                <a:gd name="T41" fmla="*/ 261 h 317"/>
                <a:gd name="T42" fmla="*/ 1499 w 1499"/>
                <a:gd name="T43" fmla="*/ 305 h 317"/>
                <a:gd name="T44" fmla="*/ 1411 w 1499"/>
                <a:gd name="T45" fmla="*/ 317 h 317"/>
                <a:gd name="T46" fmla="*/ 1421 w 1499"/>
                <a:gd name="T47" fmla="*/ 261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9"/>
                <a:gd name="T73" fmla="*/ 0 h 317"/>
                <a:gd name="T74" fmla="*/ 1499 w 1499"/>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9" h="317">
                  <a:moveTo>
                    <a:pt x="9" y="0"/>
                  </a:moveTo>
                  <a:lnTo>
                    <a:pt x="1431" y="285"/>
                  </a:lnTo>
                  <a:lnTo>
                    <a:pt x="1433" y="286"/>
                  </a:lnTo>
                  <a:lnTo>
                    <a:pt x="1436" y="288"/>
                  </a:lnTo>
                  <a:lnTo>
                    <a:pt x="1436" y="290"/>
                  </a:lnTo>
                  <a:lnTo>
                    <a:pt x="1436" y="293"/>
                  </a:lnTo>
                  <a:lnTo>
                    <a:pt x="1435" y="297"/>
                  </a:lnTo>
                  <a:lnTo>
                    <a:pt x="1433" y="298"/>
                  </a:lnTo>
                  <a:lnTo>
                    <a:pt x="1431" y="298"/>
                  </a:lnTo>
                  <a:lnTo>
                    <a:pt x="1428" y="298"/>
                  </a:lnTo>
                  <a:lnTo>
                    <a:pt x="7" y="13"/>
                  </a:lnTo>
                  <a:lnTo>
                    <a:pt x="4" y="13"/>
                  </a:lnTo>
                  <a:lnTo>
                    <a:pt x="2" y="12"/>
                  </a:lnTo>
                  <a:lnTo>
                    <a:pt x="0" y="8"/>
                  </a:lnTo>
                  <a:lnTo>
                    <a:pt x="0" y="7"/>
                  </a:lnTo>
                  <a:lnTo>
                    <a:pt x="2" y="3"/>
                  </a:lnTo>
                  <a:lnTo>
                    <a:pt x="4" y="2"/>
                  </a:lnTo>
                  <a:lnTo>
                    <a:pt x="7" y="0"/>
                  </a:lnTo>
                  <a:lnTo>
                    <a:pt x="9" y="0"/>
                  </a:lnTo>
                  <a:close/>
                  <a:moveTo>
                    <a:pt x="1421" y="261"/>
                  </a:moveTo>
                  <a:lnTo>
                    <a:pt x="1499" y="305"/>
                  </a:lnTo>
                  <a:lnTo>
                    <a:pt x="1411" y="317"/>
                  </a:lnTo>
                  <a:lnTo>
                    <a:pt x="1421" y="261"/>
                  </a:lnTo>
                  <a:close/>
                </a:path>
              </a:pathLst>
            </a:custGeom>
            <a:solidFill>
              <a:srgbClr val="000000"/>
            </a:solidFill>
            <a:ln w="3175">
              <a:solidFill>
                <a:srgbClr val="000000"/>
              </a:solidFill>
              <a:round/>
              <a:headEnd/>
              <a:tailEnd/>
            </a:ln>
          </p:spPr>
          <p:txBody>
            <a:bodyPr/>
            <a:lstStyle/>
            <a:p>
              <a:endParaRPr lang="en-US"/>
            </a:p>
          </p:txBody>
        </p:sp>
        <p:sp>
          <p:nvSpPr>
            <p:cNvPr id="143" name="Rectangle 39"/>
            <p:cNvSpPr>
              <a:spLocks noChangeArrowheads="1"/>
            </p:cNvSpPr>
            <p:nvPr/>
          </p:nvSpPr>
          <p:spPr bwMode="auto">
            <a:xfrm>
              <a:off x="1803" y="2128"/>
              <a:ext cx="93" cy="182"/>
            </a:xfrm>
            <a:prstGeom prst="rect">
              <a:avLst/>
            </a:prstGeom>
            <a:noFill/>
            <a:ln w="9525">
              <a:noFill/>
              <a:miter lim="800000"/>
              <a:headEnd/>
              <a:tailEnd/>
            </a:ln>
          </p:spPr>
          <p:txBody>
            <a:bodyPr wrap="none" lIns="0" tIns="0" rIns="0" bIns="0">
              <a:spAutoFit/>
            </a:bodyPr>
            <a:lstStyle/>
            <a:p>
              <a:r>
                <a:rPr lang="en-US" sz="1900" i="1">
                  <a:solidFill>
                    <a:srgbClr val="000000"/>
                  </a:solidFill>
                </a:rPr>
                <a:t>F</a:t>
              </a:r>
              <a:endParaRPr lang="en-US"/>
            </a:p>
          </p:txBody>
        </p:sp>
        <p:sp>
          <p:nvSpPr>
            <p:cNvPr id="144" name="Rectangle 40"/>
            <p:cNvSpPr>
              <a:spLocks noChangeArrowheads="1"/>
            </p:cNvSpPr>
            <p:nvPr/>
          </p:nvSpPr>
          <p:spPr bwMode="auto">
            <a:xfrm>
              <a:off x="1898" y="2200"/>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145" name="Rectangle 41"/>
            <p:cNvSpPr>
              <a:spLocks noChangeArrowheads="1"/>
            </p:cNvSpPr>
            <p:nvPr/>
          </p:nvSpPr>
          <p:spPr bwMode="auto">
            <a:xfrm>
              <a:off x="1952" y="2128"/>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46" name="Freeform 42"/>
            <p:cNvSpPr>
              <a:spLocks noEditPoints="1"/>
            </p:cNvSpPr>
            <p:nvPr/>
          </p:nvSpPr>
          <p:spPr bwMode="auto">
            <a:xfrm>
              <a:off x="1990" y="2592"/>
              <a:ext cx="1499" cy="325"/>
            </a:xfrm>
            <a:custGeom>
              <a:avLst/>
              <a:gdLst>
                <a:gd name="T0" fmla="*/ 9 w 1499"/>
                <a:gd name="T1" fmla="*/ 0 h 325"/>
                <a:gd name="T2" fmla="*/ 1431 w 1499"/>
                <a:gd name="T3" fmla="*/ 293 h 325"/>
                <a:gd name="T4" fmla="*/ 1433 w 1499"/>
                <a:gd name="T5" fmla="*/ 295 h 325"/>
                <a:gd name="T6" fmla="*/ 1436 w 1499"/>
                <a:gd name="T7" fmla="*/ 296 h 325"/>
                <a:gd name="T8" fmla="*/ 1436 w 1499"/>
                <a:gd name="T9" fmla="*/ 300 h 325"/>
                <a:gd name="T10" fmla="*/ 1436 w 1499"/>
                <a:gd name="T11" fmla="*/ 301 h 325"/>
                <a:gd name="T12" fmla="*/ 1436 w 1499"/>
                <a:gd name="T13" fmla="*/ 305 h 325"/>
                <a:gd name="T14" fmla="*/ 1433 w 1499"/>
                <a:gd name="T15" fmla="*/ 306 h 325"/>
                <a:gd name="T16" fmla="*/ 1431 w 1499"/>
                <a:gd name="T17" fmla="*/ 308 h 325"/>
                <a:gd name="T18" fmla="*/ 1428 w 1499"/>
                <a:gd name="T19" fmla="*/ 308 h 325"/>
                <a:gd name="T20" fmla="*/ 7 w 1499"/>
                <a:gd name="T21" fmla="*/ 13 h 325"/>
                <a:gd name="T22" fmla="*/ 4 w 1499"/>
                <a:gd name="T23" fmla="*/ 12 h 325"/>
                <a:gd name="T24" fmla="*/ 2 w 1499"/>
                <a:gd name="T25" fmla="*/ 10 h 325"/>
                <a:gd name="T26" fmla="*/ 0 w 1499"/>
                <a:gd name="T27" fmla="*/ 6 h 325"/>
                <a:gd name="T28" fmla="*/ 0 w 1499"/>
                <a:gd name="T29" fmla="*/ 5 h 325"/>
                <a:gd name="T30" fmla="*/ 2 w 1499"/>
                <a:gd name="T31" fmla="*/ 1 h 325"/>
                <a:gd name="T32" fmla="*/ 4 w 1499"/>
                <a:gd name="T33" fmla="*/ 0 h 325"/>
                <a:gd name="T34" fmla="*/ 7 w 1499"/>
                <a:gd name="T35" fmla="*/ 0 h 325"/>
                <a:gd name="T36" fmla="*/ 9 w 1499"/>
                <a:gd name="T37" fmla="*/ 0 h 325"/>
                <a:gd name="T38" fmla="*/ 9 w 1499"/>
                <a:gd name="T39" fmla="*/ 0 h 325"/>
                <a:gd name="T40" fmla="*/ 1421 w 1499"/>
                <a:gd name="T41" fmla="*/ 271 h 325"/>
                <a:gd name="T42" fmla="*/ 1499 w 1499"/>
                <a:gd name="T43" fmla="*/ 315 h 325"/>
                <a:gd name="T44" fmla="*/ 1411 w 1499"/>
                <a:gd name="T45" fmla="*/ 325 h 325"/>
                <a:gd name="T46" fmla="*/ 1421 w 1499"/>
                <a:gd name="T47" fmla="*/ 271 h 3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9"/>
                <a:gd name="T73" fmla="*/ 0 h 325"/>
                <a:gd name="T74" fmla="*/ 1499 w 1499"/>
                <a:gd name="T75" fmla="*/ 325 h 3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9" h="325">
                  <a:moveTo>
                    <a:pt x="9" y="0"/>
                  </a:moveTo>
                  <a:lnTo>
                    <a:pt x="1431" y="293"/>
                  </a:lnTo>
                  <a:lnTo>
                    <a:pt x="1433" y="295"/>
                  </a:lnTo>
                  <a:lnTo>
                    <a:pt x="1436" y="296"/>
                  </a:lnTo>
                  <a:lnTo>
                    <a:pt x="1436" y="300"/>
                  </a:lnTo>
                  <a:lnTo>
                    <a:pt x="1436" y="301"/>
                  </a:lnTo>
                  <a:lnTo>
                    <a:pt x="1436" y="305"/>
                  </a:lnTo>
                  <a:lnTo>
                    <a:pt x="1433" y="306"/>
                  </a:lnTo>
                  <a:lnTo>
                    <a:pt x="1431" y="308"/>
                  </a:lnTo>
                  <a:lnTo>
                    <a:pt x="1428" y="308"/>
                  </a:lnTo>
                  <a:lnTo>
                    <a:pt x="7" y="13"/>
                  </a:lnTo>
                  <a:lnTo>
                    <a:pt x="4" y="12"/>
                  </a:lnTo>
                  <a:lnTo>
                    <a:pt x="2" y="10"/>
                  </a:lnTo>
                  <a:lnTo>
                    <a:pt x="0" y="6"/>
                  </a:lnTo>
                  <a:lnTo>
                    <a:pt x="0" y="5"/>
                  </a:lnTo>
                  <a:lnTo>
                    <a:pt x="2" y="1"/>
                  </a:lnTo>
                  <a:lnTo>
                    <a:pt x="4" y="0"/>
                  </a:lnTo>
                  <a:lnTo>
                    <a:pt x="7" y="0"/>
                  </a:lnTo>
                  <a:lnTo>
                    <a:pt x="9" y="0"/>
                  </a:lnTo>
                  <a:close/>
                  <a:moveTo>
                    <a:pt x="1421" y="271"/>
                  </a:moveTo>
                  <a:lnTo>
                    <a:pt x="1499" y="315"/>
                  </a:lnTo>
                  <a:lnTo>
                    <a:pt x="1411" y="325"/>
                  </a:lnTo>
                  <a:lnTo>
                    <a:pt x="1421" y="271"/>
                  </a:lnTo>
                  <a:close/>
                </a:path>
              </a:pathLst>
            </a:custGeom>
            <a:solidFill>
              <a:srgbClr val="000000"/>
            </a:solidFill>
            <a:ln w="3175">
              <a:solidFill>
                <a:srgbClr val="990099"/>
              </a:solidFill>
              <a:round/>
              <a:headEnd/>
              <a:tailEnd/>
            </a:ln>
          </p:spPr>
          <p:txBody>
            <a:bodyPr/>
            <a:lstStyle/>
            <a:p>
              <a:endParaRPr lang="en-US"/>
            </a:p>
          </p:txBody>
        </p:sp>
        <p:sp>
          <p:nvSpPr>
            <p:cNvPr id="147" name="Rectangle 43"/>
            <p:cNvSpPr>
              <a:spLocks noChangeArrowheads="1"/>
            </p:cNvSpPr>
            <p:nvPr/>
          </p:nvSpPr>
          <p:spPr bwMode="auto">
            <a:xfrm>
              <a:off x="1803" y="2725"/>
              <a:ext cx="93" cy="182"/>
            </a:xfrm>
            <a:prstGeom prst="rect">
              <a:avLst/>
            </a:prstGeom>
            <a:noFill/>
            <a:ln w="9525">
              <a:noFill/>
              <a:miter lim="800000"/>
              <a:headEnd/>
              <a:tailEnd/>
            </a:ln>
          </p:spPr>
          <p:txBody>
            <a:bodyPr wrap="none" lIns="0" tIns="0" rIns="0" bIns="0">
              <a:spAutoFit/>
            </a:bodyPr>
            <a:lstStyle/>
            <a:p>
              <a:r>
                <a:rPr lang="en-US" sz="1900" i="1">
                  <a:solidFill>
                    <a:srgbClr val="000000"/>
                  </a:solidFill>
                </a:rPr>
                <a:t>F</a:t>
              </a:r>
              <a:endParaRPr lang="en-US"/>
            </a:p>
          </p:txBody>
        </p:sp>
        <p:sp>
          <p:nvSpPr>
            <p:cNvPr id="148" name="Rectangle 44"/>
            <p:cNvSpPr>
              <a:spLocks noChangeArrowheads="1"/>
            </p:cNvSpPr>
            <p:nvPr/>
          </p:nvSpPr>
          <p:spPr bwMode="auto">
            <a:xfrm>
              <a:off x="1898" y="2797"/>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49" name="Rectangle 45"/>
            <p:cNvSpPr>
              <a:spLocks noChangeArrowheads="1"/>
            </p:cNvSpPr>
            <p:nvPr/>
          </p:nvSpPr>
          <p:spPr bwMode="auto">
            <a:xfrm>
              <a:off x="1952" y="2725"/>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50" name="Rectangle 46"/>
            <p:cNvSpPr>
              <a:spLocks noChangeArrowheads="1"/>
            </p:cNvSpPr>
            <p:nvPr/>
          </p:nvSpPr>
          <p:spPr bwMode="auto">
            <a:xfrm>
              <a:off x="1803" y="2486"/>
              <a:ext cx="93" cy="182"/>
            </a:xfrm>
            <a:prstGeom prst="rect">
              <a:avLst/>
            </a:prstGeom>
            <a:noFill/>
            <a:ln w="9525">
              <a:noFill/>
              <a:miter lim="800000"/>
              <a:headEnd/>
              <a:tailEnd/>
            </a:ln>
          </p:spPr>
          <p:txBody>
            <a:bodyPr wrap="none" lIns="0" tIns="0" rIns="0" bIns="0">
              <a:spAutoFit/>
            </a:bodyPr>
            <a:lstStyle/>
            <a:p>
              <a:r>
                <a:rPr lang="en-US" sz="1900" i="1">
                  <a:solidFill>
                    <a:srgbClr val="990099"/>
                  </a:solidFill>
                </a:rPr>
                <a:t>F</a:t>
              </a:r>
              <a:endParaRPr lang="en-US">
                <a:solidFill>
                  <a:srgbClr val="990099"/>
                </a:solidFill>
              </a:endParaRPr>
            </a:p>
          </p:txBody>
        </p:sp>
        <p:sp>
          <p:nvSpPr>
            <p:cNvPr id="151" name="Rectangle 47"/>
            <p:cNvSpPr>
              <a:spLocks noChangeArrowheads="1"/>
            </p:cNvSpPr>
            <p:nvPr/>
          </p:nvSpPr>
          <p:spPr bwMode="auto">
            <a:xfrm>
              <a:off x="1898" y="2558"/>
              <a:ext cx="53" cy="115"/>
            </a:xfrm>
            <a:prstGeom prst="rect">
              <a:avLst/>
            </a:prstGeom>
            <a:noFill/>
            <a:ln w="9525">
              <a:noFill/>
              <a:miter lim="800000"/>
              <a:headEnd/>
              <a:tailEnd/>
            </a:ln>
          </p:spPr>
          <p:txBody>
            <a:bodyPr wrap="none" lIns="0" tIns="0" rIns="0" bIns="0">
              <a:spAutoFit/>
            </a:bodyPr>
            <a:lstStyle/>
            <a:p>
              <a:r>
                <a:rPr lang="en-US" sz="1200">
                  <a:solidFill>
                    <a:srgbClr val="990099"/>
                  </a:solidFill>
                </a:rPr>
                <a:t>1</a:t>
              </a:r>
              <a:endParaRPr lang="en-US">
                <a:solidFill>
                  <a:srgbClr val="990099"/>
                </a:solidFill>
              </a:endParaRPr>
            </a:p>
          </p:txBody>
        </p:sp>
        <p:sp>
          <p:nvSpPr>
            <p:cNvPr id="152" name="Rectangle 48"/>
            <p:cNvSpPr>
              <a:spLocks noChangeArrowheads="1"/>
            </p:cNvSpPr>
            <p:nvPr/>
          </p:nvSpPr>
          <p:spPr bwMode="auto">
            <a:xfrm>
              <a:off x="1952" y="2486"/>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53" name="Freeform 49"/>
            <p:cNvSpPr>
              <a:spLocks noEditPoints="1"/>
            </p:cNvSpPr>
            <p:nvPr/>
          </p:nvSpPr>
          <p:spPr bwMode="auto">
            <a:xfrm>
              <a:off x="1997" y="2900"/>
              <a:ext cx="1498" cy="317"/>
            </a:xfrm>
            <a:custGeom>
              <a:avLst/>
              <a:gdLst>
                <a:gd name="T0" fmla="*/ 1493 w 1498"/>
                <a:gd name="T1" fmla="*/ 14 h 317"/>
                <a:gd name="T2" fmla="*/ 71 w 1498"/>
                <a:gd name="T3" fmla="*/ 298 h 317"/>
                <a:gd name="T4" fmla="*/ 67 w 1498"/>
                <a:gd name="T5" fmla="*/ 298 h 317"/>
                <a:gd name="T6" fmla="*/ 66 w 1498"/>
                <a:gd name="T7" fmla="*/ 297 h 317"/>
                <a:gd name="T8" fmla="*/ 64 w 1498"/>
                <a:gd name="T9" fmla="*/ 295 h 317"/>
                <a:gd name="T10" fmla="*/ 62 w 1498"/>
                <a:gd name="T11" fmla="*/ 293 h 317"/>
                <a:gd name="T12" fmla="*/ 62 w 1498"/>
                <a:gd name="T13" fmla="*/ 290 h 317"/>
                <a:gd name="T14" fmla="*/ 64 w 1498"/>
                <a:gd name="T15" fmla="*/ 288 h 317"/>
                <a:gd name="T16" fmla="*/ 66 w 1498"/>
                <a:gd name="T17" fmla="*/ 285 h 317"/>
                <a:gd name="T18" fmla="*/ 69 w 1498"/>
                <a:gd name="T19" fmla="*/ 285 h 317"/>
                <a:gd name="T20" fmla="*/ 1490 w 1498"/>
                <a:gd name="T21" fmla="*/ 0 h 317"/>
                <a:gd name="T22" fmla="*/ 1493 w 1498"/>
                <a:gd name="T23" fmla="*/ 0 h 317"/>
                <a:gd name="T24" fmla="*/ 1495 w 1498"/>
                <a:gd name="T25" fmla="*/ 2 h 317"/>
                <a:gd name="T26" fmla="*/ 1497 w 1498"/>
                <a:gd name="T27" fmla="*/ 4 h 317"/>
                <a:gd name="T28" fmla="*/ 1498 w 1498"/>
                <a:gd name="T29" fmla="*/ 5 h 317"/>
                <a:gd name="T30" fmla="*/ 1498 w 1498"/>
                <a:gd name="T31" fmla="*/ 9 h 317"/>
                <a:gd name="T32" fmla="*/ 1497 w 1498"/>
                <a:gd name="T33" fmla="*/ 10 h 317"/>
                <a:gd name="T34" fmla="*/ 1495 w 1498"/>
                <a:gd name="T35" fmla="*/ 12 h 317"/>
                <a:gd name="T36" fmla="*/ 1493 w 1498"/>
                <a:gd name="T37" fmla="*/ 14 h 317"/>
                <a:gd name="T38" fmla="*/ 1493 w 1498"/>
                <a:gd name="T39" fmla="*/ 14 h 317"/>
                <a:gd name="T40" fmla="*/ 89 w 1498"/>
                <a:gd name="T41" fmla="*/ 317 h 317"/>
                <a:gd name="T42" fmla="*/ 0 w 1498"/>
                <a:gd name="T43" fmla="*/ 305 h 317"/>
                <a:gd name="T44" fmla="*/ 77 w 1498"/>
                <a:gd name="T45" fmla="*/ 261 h 317"/>
                <a:gd name="T46" fmla="*/ 89 w 1498"/>
                <a:gd name="T47" fmla="*/ 317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8"/>
                <a:gd name="T73" fmla="*/ 0 h 317"/>
                <a:gd name="T74" fmla="*/ 1498 w 1498"/>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8" h="317">
                  <a:moveTo>
                    <a:pt x="1493" y="14"/>
                  </a:moveTo>
                  <a:lnTo>
                    <a:pt x="71" y="298"/>
                  </a:lnTo>
                  <a:lnTo>
                    <a:pt x="67" y="298"/>
                  </a:lnTo>
                  <a:lnTo>
                    <a:pt x="66" y="297"/>
                  </a:lnTo>
                  <a:lnTo>
                    <a:pt x="64" y="295"/>
                  </a:lnTo>
                  <a:lnTo>
                    <a:pt x="62" y="293"/>
                  </a:lnTo>
                  <a:lnTo>
                    <a:pt x="62" y="290"/>
                  </a:lnTo>
                  <a:lnTo>
                    <a:pt x="64" y="288"/>
                  </a:lnTo>
                  <a:lnTo>
                    <a:pt x="66" y="285"/>
                  </a:lnTo>
                  <a:lnTo>
                    <a:pt x="69" y="285"/>
                  </a:lnTo>
                  <a:lnTo>
                    <a:pt x="1490" y="0"/>
                  </a:lnTo>
                  <a:lnTo>
                    <a:pt x="1493" y="0"/>
                  </a:lnTo>
                  <a:lnTo>
                    <a:pt x="1495" y="2"/>
                  </a:lnTo>
                  <a:lnTo>
                    <a:pt x="1497" y="4"/>
                  </a:lnTo>
                  <a:lnTo>
                    <a:pt x="1498" y="5"/>
                  </a:lnTo>
                  <a:lnTo>
                    <a:pt x="1498" y="9"/>
                  </a:lnTo>
                  <a:lnTo>
                    <a:pt x="1497" y="10"/>
                  </a:lnTo>
                  <a:lnTo>
                    <a:pt x="1495" y="12"/>
                  </a:lnTo>
                  <a:lnTo>
                    <a:pt x="1493" y="14"/>
                  </a:lnTo>
                  <a:close/>
                  <a:moveTo>
                    <a:pt x="89" y="317"/>
                  </a:moveTo>
                  <a:lnTo>
                    <a:pt x="0" y="305"/>
                  </a:lnTo>
                  <a:lnTo>
                    <a:pt x="77" y="261"/>
                  </a:lnTo>
                  <a:lnTo>
                    <a:pt x="89" y="317"/>
                  </a:lnTo>
                  <a:close/>
                </a:path>
              </a:pathLst>
            </a:custGeom>
            <a:solidFill>
              <a:srgbClr val="000000"/>
            </a:solidFill>
            <a:ln w="3175">
              <a:solidFill>
                <a:srgbClr val="000000"/>
              </a:solidFill>
              <a:round/>
              <a:headEnd/>
              <a:tailEnd/>
            </a:ln>
          </p:spPr>
          <p:txBody>
            <a:bodyPr/>
            <a:lstStyle/>
            <a:p>
              <a:endParaRPr lang="en-US"/>
            </a:p>
          </p:txBody>
        </p:sp>
        <p:sp>
          <p:nvSpPr>
            <p:cNvPr id="154" name="Freeform 50"/>
            <p:cNvSpPr>
              <a:spLocks noEditPoints="1"/>
            </p:cNvSpPr>
            <p:nvPr/>
          </p:nvSpPr>
          <p:spPr bwMode="auto">
            <a:xfrm>
              <a:off x="1997" y="3139"/>
              <a:ext cx="1498" cy="316"/>
            </a:xfrm>
            <a:custGeom>
              <a:avLst/>
              <a:gdLst>
                <a:gd name="T0" fmla="*/ 1493 w 1498"/>
                <a:gd name="T1" fmla="*/ 14 h 316"/>
                <a:gd name="T2" fmla="*/ 71 w 1498"/>
                <a:gd name="T3" fmla="*/ 299 h 316"/>
                <a:gd name="T4" fmla="*/ 67 w 1498"/>
                <a:gd name="T5" fmla="*/ 299 h 316"/>
                <a:gd name="T6" fmla="*/ 66 w 1498"/>
                <a:gd name="T7" fmla="*/ 297 h 316"/>
                <a:gd name="T8" fmla="*/ 64 w 1498"/>
                <a:gd name="T9" fmla="*/ 295 h 316"/>
                <a:gd name="T10" fmla="*/ 62 w 1498"/>
                <a:gd name="T11" fmla="*/ 292 h 316"/>
                <a:gd name="T12" fmla="*/ 62 w 1498"/>
                <a:gd name="T13" fmla="*/ 290 h 316"/>
                <a:gd name="T14" fmla="*/ 64 w 1498"/>
                <a:gd name="T15" fmla="*/ 287 h 316"/>
                <a:gd name="T16" fmla="*/ 66 w 1498"/>
                <a:gd name="T17" fmla="*/ 285 h 316"/>
                <a:gd name="T18" fmla="*/ 69 w 1498"/>
                <a:gd name="T19" fmla="*/ 284 h 316"/>
                <a:gd name="T20" fmla="*/ 1490 w 1498"/>
                <a:gd name="T21" fmla="*/ 0 h 316"/>
                <a:gd name="T22" fmla="*/ 1493 w 1498"/>
                <a:gd name="T23" fmla="*/ 0 h 316"/>
                <a:gd name="T24" fmla="*/ 1495 w 1498"/>
                <a:gd name="T25" fmla="*/ 0 h 316"/>
                <a:gd name="T26" fmla="*/ 1497 w 1498"/>
                <a:gd name="T27" fmla="*/ 2 h 316"/>
                <a:gd name="T28" fmla="*/ 1498 w 1498"/>
                <a:gd name="T29" fmla="*/ 6 h 316"/>
                <a:gd name="T30" fmla="*/ 1498 w 1498"/>
                <a:gd name="T31" fmla="*/ 9 h 316"/>
                <a:gd name="T32" fmla="*/ 1497 w 1498"/>
                <a:gd name="T33" fmla="*/ 11 h 316"/>
                <a:gd name="T34" fmla="*/ 1495 w 1498"/>
                <a:gd name="T35" fmla="*/ 12 h 316"/>
                <a:gd name="T36" fmla="*/ 1493 w 1498"/>
                <a:gd name="T37" fmla="*/ 14 h 316"/>
                <a:gd name="T38" fmla="*/ 1493 w 1498"/>
                <a:gd name="T39" fmla="*/ 14 h 316"/>
                <a:gd name="T40" fmla="*/ 89 w 1498"/>
                <a:gd name="T41" fmla="*/ 316 h 316"/>
                <a:gd name="T42" fmla="*/ 0 w 1498"/>
                <a:gd name="T43" fmla="*/ 306 h 316"/>
                <a:gd name="T44" fmla="*/ 77 w 1498"/>
                <a:gd name="T45" fmla="*/ 262 h 316"/>
                <a:gd name="T46" fmla="*/ 89 w 1498"/>
                <a:gd name="T47" fmla="*/ 316 h 3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8"/>
                <a:gd name="T73" fmla="*/ 0 h 316"/>
                <a:gd name="T74" fmla="*/ 1498 w 1498"/>
                <a:gd name="T75" fmla="*/ 316 h 3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8" h="316">
                  <a:moveTo>
                    <a:pt x="1493" y="14"/>
                  </a:moveTo>
                  <a:lnTo>
                    <a:pt x="71" y="299"/>
                  </a:lnTo>
                  <a:lnTo>
                    <a:pt x="67" y="299"/>
                  </a:lnTo>
                  <a:lnTo>
                    <a:pt x="66" y="297"/>
                  </a:lnTo>
                  <a:lnTo>
                    <a:pt x="64" y="295"/>
                  </a:lnTo>
                  <a:lnTo>
                    <a:pt x="62" y="292"/>
                  </a:lnTo>
                  <a:lnTo>
                    <a:pt x="62" y="290"/>
                  </a:lnTo>
                  <a:lnTo>
                    <a:pt x="64" y="287"/>
                  </a:lnTo>
                  <a:lnTo>
                    <a:pt x="66" y="285"/>
                  </a:lnTo>
                  <a:lnTo>
                    <a:pt x="69" y="284"/>
                  </a:lnTo>
                  <a:lnTo>
                    <a:pt x="1490" y="0"/>
                  </a:lnTo>
                  <a:lnTo>
                    <a:pt x="1493" y="0"/>
                  </a:lnTo>
                  <a:lnTo>
                    <a:pt x="1495" y="0"/>
                  </a:lnTo>
                  <a:lnTo>
                    <a:pt x="1497" y="2"/>
                  </a:lnTo>
                  <a:lnTo>
                    <a:pt x="1498" y="6"/>
                  </a:lnTo>
                  <a:lnTo>
                    <a:pt x="1498" y="9"/>
                  </a:lnTo>
                  <a:lnTo>
                    <a:pt x="1497" y="11"/>
                  </a:lnTo>
                  <a:lnTo>
                    <a:pt x="1495" y="12"/>
                  </a:lnTo>
                  <a:lnTo>
                    <a:pt x="1493" y="14"/>
                  </a:lnTo>
                  <a:close/>
                  <a:moveTo>
                    <a:pt x="89" y="316"/>
                  </a:moveTo>
                  <a:lnTo>
                    <a:pt x="0" y="306"/>
                  </a:lnTo>
                  <a:lnTo>
                    <a:pt x="77" y="262"/>
                  </a:lnTo>
                  <a:lnTo>
                    <a:pt x="89" y="316"/>
                  </a:lnTo>
                  <a:close/>
                </a:path>
              </a:pathLst>
            </a:custGeom>
            <a:solidFill>
              <a:srgbClr val="000000"/>
            </a:solidFill>
            <a:ln w="3175">
              <a:solidFill>
                <a:srgbClr val="000000"/>
              </a:solidFill>
              <a:round/>
              <a:headEnd/>
              <a:tailEnd/>
            </a:ln>
          </p:spPr>
          <p:txBody>
            <a:bodyPr/>
            <a:lstStyle/>
            <a:p>
              <a:endParaRPr lang="en-US"/>
            </a:p>
          </p:txBody>
        </p:sp>
        <p:sp>
          <p:nvSpPr>
            <p:cNvPr id="155" name="Rectangle 51"/>
            <p:cNvSpPr>
              <a:spLocks noChangeArrowheads="1"/>
            </p:cNvSpPr>
            <p:nvPr/>
          </p:nvSpPr>
          <p:spPr bwMode="auto">
            <a:xfrm>
              <a:off x="3531" y="2801"/>
              <a:ext cx="211" cy="182"/>
            </a:xfrm>
            <a:prstGeom prst="rect">
              <a:avLst/>
            </a:prstGeom>
            <a:noFill/>
            <a:ln w="9525">
              <a:noFill/>
              <a:miter lim="800000"/>
              <a:headEnd/>
              <a:tailEnd/>
            </a:ln>
          </p:spPr>
          <p:txBody>
            <a:bodyPr wrap="none" lIns="0" tIns="0" rIns="0" bIns="0">
              <a:spAutoFit/>
            </a:bodyPr>
            <a:lstStyle/>
            <a:p>
              <a:r>
                <a:rPr lang="en-US" sz="1900">
                  <a:solidFill>
                    <a:srgbClr val="000000"/>
                  </a:solidFill>
                </a:rPr>
                <a:t>AC</a:t>
              </a:r>
              <a:endParaRPr lang="en-US"/>
            </a:p>
          </p:txBody>
        </p:sp>
        <p:sp>
          <p:nvSpPr>
            <p:cNvPr id="156" name="Rectangle 52"/>
            <p:cNvSpPr>
              <a:spLocks noChangeArrowheads="1"/>
            </p:cNvSpPr>
            <p:nvPr/>
          </p:nvSpPr>
          <p:spPr bwMode="auto">
            <a:xfrm>
              <a:off x="3745" y="2801"/>
              <a:ext cx="101" cy="182"/>
            </a:xfrm>
            <a:prstGeom prst="rect">
              <a:avLst/>
            </a:prstGeom>
            <a:noFill/>
            <a:ln w="9525">
              <a:noFill/>
              <a:miter lim="800000"/>
              <a:headEnd/>
              <a:tailEnd/>
            </a:ln>
          </p:spPr>
          <p:txBody>
            <a:bodyPr wrap="none" lIns="0" tIns="0" rIns="0" bIns="0">
              <a:spAutoFit/>
            </a:bodyPr>
            <a:lstStyle/>
            <a:p>
              <a:r>
                <a:rPr lang="en-US" sz="1900">
                  <a:solidFill>
                    <a:srgbClr val="000000"/>
                  </a:solidFill>
                </a:rPr>
                <a:t>K</a:t>
              </a:r>
              <a:endParaRPr lang="en-US"/>
            </a:p>
          </p:txBody>
        </p:sp>
        <p:sp>
          <p:nvSpPr>
            <p:cNvPr id="157" name="Rectangle 53"/>
            <p:cNvSpPr>
              <a:spLocks noChangeArrowheads="1"/>
            </p:cNvSpPr>
            <p:nvPr/>
          </p:nvSpPr>
          <p:spPr bwMode="auto">
            <a:xfrm>
              <a:off x="3847" y="2873"/>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158" name="Rectangle 54"/>
            <p:cNvSpPr>
              <a:spLocks noChangeArrowheads="1"/>
            </p:cNvSpPr>
            <p:nvPr/>
          </p:nvSpPr>
          <p:spPr bwMode="auto">
            <a:xfrm>
              <a:off x="3901" y="2801"/>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59" name="Freeform 55"/>
            <p:cNvSpPr>
              <a:spLocks noEditPoints="1"/>
            </p:cNvSpPr>
            <p:nvPr/>
          </p:nvSpPr>
          <p:spPr bwMode="auto">
            <a:xfrm>
              <a:off x="1990" y="3079"/>
              <a:ext cx="1499" cy="317"/>
            </a:xfrm>
            <a:custGeom>
              <a:avLst/>
              <a:gdLst>
                <a:gd name="T0" fmla="*/ 9 w 1499"/>
                <a:gd name="T1" fmla="*/ 0 h 317"/>
                <a:gd name="T2" fmla="*/ 1431 w 1499"/>
                <a:gd name="T3" fmla="*/ 285 h 317"/>
                <a:gd name="T4" fmla="*/ 1433 w 1499"/>
                <a:gd name="T5" fmla="*/ 286 h 317"/>
                <a:gd name="T6" fmla="*/ 1436 w 1499"/>
                <a:gd name="T7" fmla="*/ 288 h 317"/>
                <a:gd name="T8" fmla="*/ 1436 w 1499"/>
                <a:gd name="T9" fmla="*/ 290 h 317"/>
                <a:gd name="T10" fmla="*/ 1436 w 1499"/>
                <a:gd name="T11" fmla="*/ 293 h 317"/>
                <a:gd name="T12" fmla="*/ 1435 w 1499"/>
                <a:gd name="T13" fmla="*/ 295 h 317"/>
                <a:gd name="T14" fmla="*/ 1433 w 1499"/>
                <a:gd name="T15" fmla="*/ 298 h 317"/>
                <a:gd name="T16" fmla="*/ 1431 w 1499"/>
                <a:gd name="T17" fmla="*/ 298 h 317"/>
                <a:gd name="T18" fmla="*/ 1428 w 1499"/>
                <a:gd name="T19" fmla="*/ 298 h 317"/>
                <a:gd name="T20" fmla="*/ 7 w 1499"/>
                <a:gd name="T21" fmla="*/ 13 h 317"/>
                <a:gd name="T22" fmla="*/ 4 w 1499"/>
                <a:gd name="T23" fmla="*/ 13 h 317"/>
                <a:gd name="T24" fmla="*/ 2 w 1499"/>
                <a:gd name="T25" fmla="*/ 12 h 317"/>
                <a:gd name="T26" fmla="*/ 0 w 1499"/>
                <a:gd name="T27" fmla="*/ 8 h 317"/>
                <a:gd name="T28" fmla="*/ 0 w 1499"/>
                <a:gd name="T29" fmla="*/ 5 h 317"/>
                <a:gd name="T30" fmla="*/ 2 w 1499"/>
                <a:gd name="T31" fmla="*/ 3 h 317"/>
                <a:gd name="T32" fmla="*/ 4 w 1499"/>
                <a:gd name="T33" fmla="*/ 2 h 317"/>
                <a:gd name="T34" fmla="*/ 7 w 1499"/>
                <a:gd name="T35" fmla="*/ 0 h 317"/>
                <a:gd name="T36" fmla="*/ 9 w 1499"/>
                <a:gd name="T37" fmla="*/ 0 h 317"/>
                <a:gd name="T38" fmla="*/ 9 w 1499"/>
                <a:gd name="T39" fmla="*/ 0 h 317"/>
                <a:gd name="T40" fmla="*/ 1421 w 1499"/>
                <a:gd name="T41" fmla="*/ 261 h 317"/>
                <a:gd name="T42" fmla="*/ 1499 w 1499"/>
                <a:gd name="T43" fmla="*/ 305 h 317"/>
                <a:gd name="T44" fmla="*/ 1411 w 1499"/>
                <a:gd name="T45" fmla="*/ 317 h 317"/>
                <a:gd name="T46" fmla="*/ 1421 w 1499"/>
                <a:gd name="T47" fmla="*/ 261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9"/>
                <a:gd name="T73" fmla="*/ 0 h 317"/>
                <a:gd name="T74" fmla="*/ 1499 w 1499"/>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9" h="317">
                  <a:moveTo>
                    <a:pt x="9" y="0"/>
                  </a:moveTo>
                  <a:lnTo>
                    <a:pt x="1431" y="285"/>
                  </a:lnTo>
                  <a:lnTo>
                    <a:pt x="1433" y="286"/>
                  </a:lnTo>
                  <a:lnTo>
                    <a:pt x="1436" y="288"/>
                  </a:lnTo>
                  <a:lnTo>
                    <a:pt x="1436" y="290"/>
                  </a:lnTo>
                  <a:lnTo>
                    <a:pt x="1436" y="293"/>
                  </a:lnTo>
                  <a:lnTo>
                    <a:pt x="1435" y="295"/>
                  </a:lnTo>
                  <a:lnTo>
                    <a:pt x="1433" y="298"/>
                  </a:lnTo>
                  <a:lnTo>
                    <a:pt x="1431" y="298"/>
                  </a:lnTo>
                  <a:lnTo>
                    <a:pt x="1428" y="298"/>
                  </a:lnTo>
                  <a:lnTo>
                    <a:pt x="7" y="13"/>
                  </a:lnTo>
                  <a:lnTo>
                    <a:pt x="4" y="13"/>
                  </a:lnTo>
                  <a:lnTo>
                    <a:pt x="2" y="12"/>
                  </a:lnTo>
                  <a:lnTo>
                    <a:pt x="0" y="8"/>
                  </a:lnTo>
                  <a:lnTo>
                    <a:pt x="0" y="5"/>
                  </a:lnTo>
                  <a:lnTo>
                    <a:pt x="2" y="3"/>
                  </a:lnTo>
                  <a:lnTo>
                    <a:pt x="4" y="2"/>
                  </a:lnTo>
                  <a:lnTo>
                    <a:pt x="7" y="0"/>
                  </a:lnTo>
                  <a:lnTo>
                    <a:pt x="9" y="0"/>
                  </a:lnTo>
                  <a:close/>
                  <a:moveTo>
                    <a:pt x="1421" y="261"/>
                  </a:moveTo>
                  <a:lnTo>
                    <a:pt x="1499" y="305"/>
                  </a:lnTo>
                  <a:lnTo>
                    <a:pt x="1411" y="317"/>
                  </a:lnTo>
                  <a:lnTo>
                    <a:pt x="1421" y="261"/>
                  </a:lnTo>
                  <a:close/>
                </a:path>
              </a:pathLst>
            </a:custGeom>
            <a:solidFill>
              <a:srgbClr val="000000"/>
            </a:solidFill>
            <a:ln w="3175">
              <a:solidFill>
                <a:srgbClr val="000000"/>
              </a:solidFill>
              <a:round/>
              <a:headEnd/>
              <a:tailEnd/>
            </a:ln>
          </p:spPr>
          <p:txBody>
            <a:bodyPr/>
            <a:lstStyle/>
            <a:p>
              <a:endParaRPr lang="en-US"/>
            </a:p>
          </p:txBody>
        </p:sp>
        <p:sp>
          <p:nvSpPr>
            <p:cNvPr id="160" name="Rectangle 56"/>
            <p:cNvSpPr>
              <a:spLocks noChangeArrowheads="1"/>
            </p:cNvSpPr>
            <p:nvPr/>
          </p:nvSpPr>
          <p:spPr bwMode="auto">
            <a:xfrm>
              <a:off x="1803" y="2963"/>
              <a:ext cx="93" cy="182"/>
            </a:xfrm>
            <a:prstGeom prst="rect">
              <a:avLst/>
            </a:prstGeom>
            <a:noFill/>
            <a:ln w="9525">
              <a:noFill/>
              <a:miter lim="800000"/>
              <a:headEnd/>
              <a:tailEnd/>
            </a:ln>
          </p:spPr>
          <p:txBody>
            <a:bodyPr wrap="none" lIns="0" tIns="0" rIns="0" bIns="0">
              <a:spAutoFit/>
            </a:bodyPr>
            <a:lstStyle/>
            <a:p>
              <a:r>
                <a:rPr lang="en-US" sz="1900" i="1">
                  <a:solidFill>
                    <a:srgbClr val="000000"/>
                  </a:solidFill>
                </a:rPr>
                <a:t>F</a:t>
              </a:r>
              <a:endParaRPr lang="en-US"/>
            </a:p>
          </p:txBody>
        </p:sp>
        <p:sp>
          <p:nvSpPr>
            <p:cNvPr id="161" name="Rectangle 57"/>
            <p:cNvSpPr>
              <a:spLocks noChangeArrowheads="1"/>
            </p:cNvSpPr>
            <p:nvPr/>
          </p:nvSpPr>
          <p:spPr bwMode="auto">
            <a:xfrm>
              <a:off x="1898" y="3035"/>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162" name="Rectangle 58"/>
            <p:cNvSpPr>
              <a:spLocks noChangeArrowheads="1"/>
            </p:cNvSpPr>
            <p:nvPr/>
          </p:nvSpPr>
          <p:spPr bwMode="auto">
            <a:xfrm>
              <a:off x="1952" y="2963"/>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63" name="Freeform 59"/>
            <p:cNvSpPr>
              <a:spLocks noEditPoints="1"/>
            </p:cNvSpPr>
            <p:nvPr/>
          </p:nvSpPr>
          <p:spPr bwMode="auto">
            <a:xfrm>
              <a:off x="1997" y="3377"/>
              <a:ext cx="1498" cy="317"/>
            </a:xfrm>
            <a:custGeom>
              <a:avLst/>
              <a:gdLst>
                <a:gd name="T0" fmla="*/ 1493 w 1498"/>
                <a:gd name="T1" fmla="*/ 14 h 317"/>
                <a:gd name="T2" fmla="*/ 71 w 1498"/>
                <a:gd name="T3" fmla="*/ 298 h 317"/>
                <a:gd name="T4" fmla="*/ 67 w 1498"/>
                <a:gd name="T5" fmla="*/ 298 h 317"/>
                <a:gd name="T6" fmla="*/ 66 w 1498"/>
                <a:gd name="T7" fmla="*/ 298 h 317"/>
                <a:gd name="T8" fmla="*/ 64 w 1498"/>
                <a:gd name="T9" fmla="*/ 297 h 317"/>
                <a:gd name="T10" fmla="*/ 62 w 1498"/>
                <a:gd name="T11" fmla="*/ 293 h 317"/>
                <a:gd name="T12" fmla="*/ 62 w 1498"/>
                <a:gd name="T13" fmla="*/ 290 h 317"/>
                <a:gd name="T14" fmla="*/ 64 w 1498"/>
                <a:gd name="T15" fmla="*/ 288 h 317"/>
                <a:gd name="T16" fmla="*/ 66 w 1498"/>
                <a:gd name="T17" fmla="*/ 287 h 317"/>
                <a:gd name="T18" fmla="*/ 69 w 1498"/>
                <a:gd name="T19" fmla="*/ 285 h 317"/>
                <a:gd name="T20" fmla="*/ 1490 w 1498"/>
                <a:gd name="T21" fmla="*/ 0 h 317"/>
                <a:gd name="T22" fmla="*/ 1493 w 1498"/>
                <a:gd name="T23" fmla="*/ 0 h 317"/>
                <a:gd name="T24" fmla="*/ 1495 w 1498"/>
                <a:gd name="T25" fmla="*/ 2 h 317"/>
                <a:gd name="T26" fmla="*/ 1497 w 1498"/>
                <a:gd name="T27" fmla="*/ 4 h 317"/>
                <a:gd name="T28" fmla="*/ 1498 w 1498"/>
                <a:gd name="T29" fmla="*/ 5 h 317"/>
                <a:gd name="T30" fmla="*/ 1498 w 1498"/>
                <a:gd name="T31" fmla="*/ 9 h 317"/>
                <a:gd name="T32" fmla="*/ 1497 w 1498"/>
                <a:gd name="T33" fmla="*/ 12 h 317"/>
                <a:gd name="T34" fmla="*/ 1495 w 1498"/>
                <a:gd name="T35" fmla="*/ 14 h 317"/>
                <a:gd name="T36" fmla="*/ 1493 w 1498"/>
                <a:gd name="T37" fmla="*/ 14 h 317"/>
                <a:gd name="T38" fmla="*/ 1493 w 1498"/>
                <a:gd name="T39" fmla="*/ 14 h 317"/>
                <a:gd name="T40" fmla="*/ 89 w 1498"/>
                <a:gd name="T41" fmla="*/ 317 h 317"/>
                <a:gd name="T42" fmla="*/ 0 w 1498"/>
                <a:gd name="T43" fmla="*/ 305 h 317"/>
                <a:gd name="T44" fmla="*/ 77 w 1498"/>
                <a:gd name="T45" fmla="*/ 261 h 317"/>
                <a:gd name="T46" fmla="*/ 89 w 1498"/>
                <a:gd name="T47" fmla="*/ 317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98"/>
                <a:gd name="T73" fmla="*/ 0 h 317"/>
                <a:gd name="T74" fmla="*/ 1498 w 1498"/>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98" h="317">
                  <a:moveTo>
                    <a:pt x="1493" y="14"/>
                  </a:moveTo>
                  <a:lnTo>
                    <a:pt x="71" y="298"/>
                  </a:lnTo>
                  <a:lnTo>
                    <a:pt x="67" y="298"/>
                  </a:lnTo>
                  <a:lnTo>
                    <a:pt x="66" y="298"/>
                  </a:lnTo>
                  <a:lnTo>
                    <a:pt x="64" y="297"/>
                  </a:lnTo>
                  <a:lnTo>
                    <a:pt x="62" y="293"/>
                  </a:lnTo>
                  <a:lnTo>
                    <a:pt x="62" y="290"/>
                  </a:lnTo>
                  <a:lnTo>
                    <a:pt x="64" y="288"/>
                  </a:lnTo>
                  <a:lnTo>
                    <a:pt x="66" y="287"/>
                  </a:lnTo>
                  <a:lnTo>
                    <a:pt x="69" y="285"/>
                  </a:lnTo>
                  <a:lnTo>
                    <a:pt x="1490" y="0"/>
                  </a:lnTo>
                  <a:lnTo>
                    <a:pt x="1493" y="0"/>
                  </a:lnTo>
                  <a:lnTo>
                    <a:pt x="1495" y="2"/>
                  </a:lnTo>
                  <a:lnTo>
                    <a:pt x="1497" y="4"/>
                  </a:lnTo>
                  <a:lnTo>
                    <a:pt x="1498" y="5"/>
                  </a:lnTo>
                  <a:lnTo>
                    <a:pt x="1498" y="9"/>
                  </a:lnTo>
                  <a:lnTo>
                    <a:pt x="1497" y="12"/>
                  </a:lnTo>
                  <a:lnTo>
                    <a:pt x="1495" y="14"/>
                  </a:lnTo>
                  <a:lnTo>
                    <a:pt x="1493" y="14"/>
                  </a:lnTo>
                  <a:close/>
                  <a:moveTo>
                    <a:pt x="89" y="317"/>
                  </a:moveTo>
                  <a:lnTo>
                    <a:pt x="0" y="305"/>
                  </a:lnTo>
                  <a:lnTo>
                    <a:pt x="77" y="261"/>
                  </a:lnTo>
                  <a:lnTo>
                    <a:pt x="89" y="317"/>
                  </a:lnTo>
                  <a:close/>
                </a:path>
              </a:pathLst>
            </a:custGeom>
            <a:solidFill>
              <a:srgbClr val="000000"/>
            </a:solidFill>
            <a:ln w="3175">
              <a:solidFill>
                <a:srgbClr val="000000"/>
              </a:solidFill>
              <a:round/>
              <a:headEnd/>
              <a:tailEnd/>
            </a:ln>
          </p:spPr>
          <p:txBody>
            <a:bodyPr/>
            <a:lstStyle/>
            <a:p>
              <a:endParaRPr lang="en-US"/>
            </a:p>
          </p:txBody>
        </p:sp>
        <p:sp>
          <p:nvSpPr>
            <p:cNvPr id="164" name="Rectangle 60"/>
            <p:cNvSpPr>
              <a:spLocks noChangeArrowheads="1"/>
            </p:cNvSpPr>
            <p:nvPr/>
          </p:nvSpPr>
          <p:spPr bwMode="auto">
            <a:xfrm>
              <a:off x="3531" y="3040"/>
              <a:ext cx="211" cy="182"/>
            </a:xfrm>
            <a:prstGeom prst="rect">
              <a:avLst/>
            </a:prstGeom>
            <a:noFill/>
            <a:ln w="9525">
              <a:noFill/>
              <a:miter lim="800000"/>
              <a:headEnd/>
              <a:tailEnd/>
            </a:ln>
          </p:spPr>
          <p:txBody>
            <a:bodyPr wrap="none" lIns="0" tIns="0" rIns="0" bIns="0">
              <a:spAutoFit/>
            </a:bodyPr>
            <a:lstStyle/>
            <a:p>
              <a:r>
                <a:rPr lang="en-US" sz="1900">
                  <a:solidFill>
                    <a:srgbClr val="000000"/>
                  </a:solidFill>
                </a:rPr>
                <a:t>AC</a:t>
              </a:r>
              <a:endParaRPr lang="en-US"/>
            </a:p>
          </p:txBody>
        </p:sp>
        <p:sp>
          <p:nvSpPr>
            <p:cNvPr id="165" name="Rectangle 61"/>
            <p:cNvSpPr>
              <a:spLocks noChangeArrowheads="1"/>
            </p:cNvSpPr>
            <p:nvPr/>
          </p:nvSpPr>
          <p:spPr bwMode="auto">
            <a:xfrm>
              <a:off x="3745" y="3040"/>
              <a:ext cx="101" cy="182"/>
            </a:xfrm>
            <a:prstGeom prst="rect">
              <a:avLst/>
            </a:prstGeom>
            <a:noFill/>
            <a:ln w="9525">
              <a:noFill/>
              <a:miter lim="800000"/>
              <a:headEnd/>
              <a:tailEnd/>
            </a:ln>
          </p:spPr>
          <p:txBody>
            <a:bodyPr wrap="none" lIns="0" tIns="0" rIns="0" bIns="0">
              <a:spAutoFit/>
            </a:bodyPr>
            <a:lstStyle/>
            <a:p>
              <a:r>
                <a:rPr lang="en-US" sz="1900">
                  <a:solidFill>
                    <a:srgbClr val="000000"/>
                  </a:solidFill>
                </a:rPr>
                <a:t>K</a:t>
              </a:r>
              <a:endParaRPr lang="en-US"/>
            </a:p>
          </p:txBody>
        </p:sp>
        <p:sp>
          <p:nvSpPr>
            <p:cNvPr id="166" name="Rectangle 62"/>
            <p:cNvSpPr>
              <a:spLocks noChangeArrowheads="1"/>
            </p:cNvSpPr>
            <p:nvPr/>
          </p:nvSpPr>
          <p:spPr bwMode="auto">
            <a:xfrm>
              <a:off x="3847" y="3112"/>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167" name="Rectangle 63"/>
            <p:cNvSpPr>
              <a:spLocks noChangeArrowheads="1"/>
            </p:cNvSpPr>
            <p:nvPr/>
          </p:nvSpPr>
          <p:spPr bwMode="auto">
            <a:xfrm>
              <a:off x="3901" y="3040"/>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68" name="Rectangle 64"/>
            <p:cNvSpPr>
              <a:spLocks noChangeArrowheads="1"/>
            </p:cNvSpPr>
            <p:nvPr/>
          </p:nvSpPr>
          <p:spPr bwMode="auto">
            <a:xfrm>
              <a:off x="3531" y="3280"/>
              <a:ext cx="211" cy="182"/>
            </a:xfrm>
            <a:prstGeom prst="rect">
              <a:avLst/>
            </a:prstGeom>
            <a:noFill/>
            <a:ln w="9525">
              <a:noFill/>
              <a:miter lim="800000"/>
              <a:headEnd/>
              <a:tailEnd/>
            </a:ln>
          </p:spPr>
          <p:txBody>
            <a:bodyPr wrap="none" lIns="0" tIns="0" rIns="0" bIns="0">
              <a:spAutoFit/>
            </a:bodyPr>
            <a:lstStyle/>
            <a:p>
              <a:r>
                <a:rPr lang="en-US" sz="1900">
                  <a:solidFill>
                    <a:srgbClr val="000000"/>
                  </a:solidFill>
                </a:rPr>
                <a:t>AC</a:t>
              </a:r>
              <a:endParaRPr lang="en-US"/>
            </a:p>
          </p:txBody>
        </p:sp>
        <p:sp>
          <p:nvSpPr>
            <p:cNvPr id="169" name="Rectangle 65"/>
            <p:cNvSpPr>
              <a:spLocks noChangeArrowheads="1"/>
            </p:cNvSpPr>
            <p:nvPr/>
          </p:nvSpPr>
          <p:spPr bwMode="auto">
            <a:xfrm>
              <a:off x="3745" y="3280"/>
              <a:ext cx="101" cy="182"/>
            </a:xfrm>
            <a:prstGeom prst="rect">
              <a:avLst/>
            </a:prstGeom>
            <a:noFill/>
            <a:ln w="9525">
              <a:noFill/>
              <a:miter lim="800000"/>
              <a:headEnd/>
              <a:tailEnd/>
            </a:ln>
          </p:spPr>
          <p:txBody>
            <a:bodyPr wrap="none" lIns="0" tIns="0" rIns="0" bIns="0">
              <a:spAutoFit/>
            </a:bodyPr>
            <a:lstStyle/>
            <a:p>
              <a:r>
                <a:rPr lang="en-US" sz="1900">
                  <a:solidFill>
                    <a:srgbClr val="000000"/>
                  </a:solidFill>
                </a:rPr>
                <a:t>K</a:t>
              </a:r>
              <a:endParaRPr lang="en-US"/>
            </a:p>
          </p:txBody>
        </p:sp>
        <p:sp>
          <p:nvSpPr>
            <p:cNvPr id="170" name="Rectangle 66"/>
            <p:cNvSpPr>
              <a:spLocks noChangeArrowheads="1"/>
            </p:cNvSpPr>
            <p:nvPr/>
          </p:nvSpPr>
          <p:spPr bwMode="auto">
            <a:xfrm>
              <a:off x="3847" y="3351"/>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sp>
          <p:nvSpPr>
            <p:cNvPr id="171" name="Rectangle 67"/>
            <p:cNvSpPr>
              <a:spLocks noChangeArrowheads="1"/>
            </p:cNvSpPr>
            <p:nvPr/>
          </p:nvSpPr>
          <p:spPr bwMode="auto">
            <a:xfrm>
              <a:off x="3901" y="3280"/>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72" name="Freeform 79"/>
            <p:cNvSpPr>
              <a:spLocks/>
            </p:cNvSpPr>
            <p:nvPr/>
          </p:nvSpPr>
          <p:spPr bwMode="auto">
            <a:xfrm>
              <a:off x="1462" y="2191"/>
              <a:ext cx="237" cy="955"/>
            </a:xfrm>
            <a:custGeom>
              <a:avLst/>
              <a:gdLst>
                <a:gd name="T0" fmla="*/ 11 w 237"/>
                <a:gd name="T1" fmla="*/ 0 h 955"/>
                <a:gd name="T2" fmla="*/ 35 w 237"/>
                <a:gd name="T3" fmla="*/ 3 h 955"/>
                <a:gd name="T4" fmla="*/ 55 w 237"/>
                <a:gd name="T5" fmla="*/ 10 h 955"/>
                <a:gd name="T6" fmla="*/ 75 w 237"/>
                <a:gd name="T7" fmla="*/ 18 h 955"/>
                <a:gd name="T8" fmla="*/ 90 w 237"/>
                <a:gd name="T9" fmla="*/ 28 h 955"/>
                <a:gd name="T10" fmla="*/ 104 w 237"/>
                <a:gd name="T11" fmla="*/ 42 h 955"/>
                <a:gd name="T12" fmla="*/ 112 w 237"/>
                <a:gd name="T13" fmla="*/ 55 h 955"/>
                <a:gd name="T14" fmla="*/ 117 w 237"/>
                <a:gd name="T15" fmla="*/ 70 h 955"/>
                <a:gd name="T16" fmla="*/ 119 w 237"/>
                <a:gd name="T17" fmla="*/ 315 h 955"/>
                <a:gd name="T18" fmla="*/ 121 w 237"/>
                <a:gd name="T19" fmla="*/ 330 h 955"/>
                <a:gd name="T20" fmla="*/ 128 w 237"/>
                <a:gd name="T21" fmla="*/ 345 h 955"/>
                <a:gd name="T22" fmla="*/ 139 w 237"/>
                <a:gd name="T23" fmla="*/ 359 h 955"/>
                <a:gd name="T24" fmla="*/ 153 w 237"/>
                <a:gd name="T25" fmla="*/ 370 h 955"/>
                <a:gd name="T26" fmla="*/ 171 w 237"/>
                <a:gd name="T27" fmla="*/ 381 h 955"/>
                <a:gd name="T28" fmla="*/ 192 w 237"/>
                <a:gd name="T29" fmla="*/ 387 h 955"/>
                <a:gd name="T30" fmla="*/ 213 w 237"/>
                <a:gd name="T31" fmla="*/ 392 h 955"/>
                <a:gd name="T32" fmla="*/ 237 w 237"/>
                <a:gd name="T33" fmla="*/ 394 h 955"/>
                <a:gd name="T34" fmla="*/ 213 w 237"/>
                <a:gd name="T35" fmla="*/ 396 h 955"/>
                <a:gd name="T36" fmla="*/ 192 w 237"/>
                <a:gd name="T37" fmla="*/ 401 h 955"/>
                <a:gd name="T38" fmla="*/ 171 w 237"/>
                <a:gd name="T39" fmla="*/ 407 h 955"/>
                <a:gd name="T40" fmla="*/ 153 w 237"/>
                <a:gd name="T41" fmla="*/ 418 h 955"/>
                <a:gd name="T42" fmla="*/ 139 w 237"/>
                <a:gd name="T43" fmla="*/ 429 h 955"/>
                <a:gd name="T44" fmla="*/ 128 w 237"/>
                <a:gd name="T45" fmla="*/ 443 h 955"/>
                <a:gd name="T46" fmla="*/ 121 w 237"/>
                <a:gd name="T47" fmla="*/ 458 h 955"/>
                <a:gd name="T48" fmla="*/ 119 w 237"/>
                <a:gd name="T49" fmla="*/ 473 h 955"/>
                <a:gd name="T50" fmla="*/ 117 w 237"/>
                <a:gd name="T51" fmla="*/ 883 h 955"/>
                <a:gd name="T52" fmla="*/ 112 w 237"/>
                <a:gd name="T53" fmla="*/ 898 h 955"/>
                <a:gd name="T54" fmla="*/ 104 w 237"/>
                <a:gd name="T55" fmla="*/ 913 h 955"/>
                <a:gd name="T56" fmla="*/ 90 w 237"/>
                <a:gd name="T57" fmla="*/ 925 h 955"/>
                <a:gd name="T58" fmla="*/ 75 w 237"/>
                <a:gd name="T59" fmla="*/ 937 h 955"/>
                <a:gd name="T60" fmla="*/ 55 w 237"/>
                <a:gd name="T61" fmla="*/ 945 h 955"/>
                <a:gd name="T62" fmla="*/ 35 w 237"/>
                <a:gd name="T63" fmla="*/ 952 h 955"/>
                <a:gd name="T64" fmla="*/ 11 w 237"/>
                <a:gd name="T65" fmla="*/ 954 h 9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7"/>
                <a:gd name="T100" fmla="*/ 0 h 955"/>
                <a:gd name="T101" fmla="*/ 237 w 237"/>
                <a:gd name="T102" fmla="*/ 955 h 9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7" h="955">
                  <a:moveTo>
                    <a:pt x="0" y="0"/>
                  </a:moveTo>
                  <a:lnTo>
                    <a:pt x="11" y="0"/>
                  </a:lnTo>
                  <a:lnTo>
                    <a:pt x="23" y="1"/>
                  </a:lnTo>
                  <a:lnTo>
                    <a:pt x="35" y="3"/>
                  </a:lnTo>
                  <a:lnTo>
                    <a:pt x="45" y="6"/>
                  </a:lnTo>
                  <a:lnTo>
                    <a:pt x="55" y="10"/>
                  </a:lnTo>
                  <a:lnTo>
                    <a:pt x="65" y="13"/>
                  </a:lnTo>
                  <a:lnTo>
                    <a:pt x="75" y="18"/>
                  </a:lnTo>
                  <a:lnTo>
                    <a:pt x="84" y="23"/>
                  </a:lnTo>
                  <a:lnTo>
                    <a:pt x="90" y="28"/>
                  </a:lnTo>
                  <a:lnTo>
                    <a:pt x="97" y="35"/>
                  </a:lnTo>
                  <a:lnTo>
                    <a:pt x="104" y="42"/>
                  </a:lnTo>
                  <a:lnTo>
                    <a:pt x="109" y="49"/>
                  </a:lnTo>
                  <a:lnTo>
                    <a:pt x="112" y="55"/>
                  </a:lnTo>
                  <a:lnTo>
                    <a:pt x="116" y="64"/>
                  </a:lnTo>
                  <a:lnTo>
                    <a:pt x="117" y="70"/>
                  </a:lnTo>
                  <a:lnTo>
                    <a:pt x="119" y="79"/>
                  </a:lnTo>
                  <a:lnTo>
                    <a:pt x="119" y="315"/>
                  </a:lnTo>
                  <a:lnTo>
                    <a:pt x="119" y="323"/>
                  </a:lnTo>
                  <a:lnTo>
                    <a:pt x="121" y="330"/>
                  </a:lnTo>
                  <a:lnTo>
                    <a:pt x="124" y="338"/>
                  </a:lnTo>
                  <a:lnTo>
                    <a:pt x="128" y="345"/>
                  </a:lnTo>
                  <a:lnTo>
                    <a:pt x="133" y="352"/>
                  </a:lnTo>
                  <a:lnTo>
                    <a:pt x="139" y="359"/>
                  </a:lnTo>
                  <a:lnTo>
                    <a:pt x="146" y="365"/>
                  </a:lnTo>
                  <a:lnTo>
                    <a:pt x="153" y="370"/>
                  </a:lnTo>
                  <a:lnTo>
                    <a:pt x="161" y="375"/>
                  </a:lnTo>
                  <a:lnTo>
                    <a:pt x="171" y="381"/>
                  </a:lnTo>
                  <a:lnTo>
                    <a:pt x="181" y="384"/>
                  </a:lnTo>
                  <a:lnTo>
                    <a:pt x="192" y="387"/>
                  </a:lnTo>
                  <a:lnTo>
                    <a:pt x="202" y="391"/>
                  </a:lnTo>
                  <a:lnTo>
                    <a:pt x="213" y="392"/>
                  </a:lnTo>
                  <a:lnTo>
                    <a:pt x="225" y="394"/>
                  </a:lnTo>
                  <a:lnTo>
                    <a:pt x="237" y="394"/>
                  </a:lnTo>
                  <a:lnTo>
                    <a:pt x="225" y="394"/>
                  </a:lnTo>
                  <a:lnTo>
                    <a:pt x="213" y="396"/>
                  </a:lnTo>
                  <a:lnTo>
                    <a:pt x="202" y="397"/>
                  </a:lnTo>
                  <a:lnTo>
                    <a:pt x="192" y="401"/>
                  </a:lnTo>
                  <a:lnTo>
                    <a:pt x="181" y="404"/>
                  </a:lnTo>
                  <a:lnTo>
                    <a:pt x="171" y="407"/>
                  </a:lnTo>
                  <a:lnTo>
                    <a:pt x="161" y="413"/>
                  </a:lnTo>
                  <a:lnTo>
                    <a:pt x="153" y="418"/>
                  </a:lnTo>
                  <a:lnTo>
                    <a:pt x="146" y="423"/>
                  </a:lnTo>
                  <a:lnTo>
                    <a:pt x="139" y="429"/>
                  </a:lnTo>
                  <a:lnTo>
                    <a:pt x="133" y="436"/>
                  </a:lnTo>
                  <a:lnTo>
                    <a:pt x="128" y="443"/>
                  </a:lnTo>
                  <a:lnTo>
                    <a:pt x="124" y="450"/>
                  </a:lnTo>
                  <a:lnTo>
                    <a:pt x="121" y="458"/>
                  </a:lnTo>
                  <a:lnTo>
                    <a:pt x="119" y="466"/>
                  </a:lnTo>
                  <a:lnTo>
                    <a:pt x="119" y="473"/>
                  </a:lnTo>
                  <a:lnTo>
                    <a:pt x="119" y="874"/>
                  </a:lnTo>
                  <a:lnTo>
                    <a:pt x="117" y="883"/>
                  </a:lnTo>
                  <a:lnTo>
                    <a:pt x="116" y="891"/>
                  </a:lnTo>
                  <a:lnTo>
                    <a:pt x="112" y="898"/>
                  </a:lnTo>
                  <a:lnTo>
                    <a:pt x="109" y="906"/>
                  </a:lnTo>
                  <a:lnTo>
                    <a:pt x="104" y="913"/>
                  </a:lnTo>
                  <a:lnTo>
                    <a:pt x="97" y="920"/>
                  </a:lnTo>
                  <a:lnTo>
                    <a:pt x="90" y="925"/>
                  </a:lnTo>
                  <a:lnTo>
                    <a:pt x="84" y="932"/>
                  </a:lnTo>
                  <a:lnTo>
                    <a:pt x="75" y="937"/>
                  </a:lnTo>
                  <a:lnTo>
                    <a:pt x="65" y="942"/>
                  </a:lnTo>
                  <a:lnTo>
                    <a:pt x="55" y="945"/>
                  </a:lnTo>
                  <a:lnTo>
                    <a:pt x="45" y="948"/>
                  </a:lnTo>
                  <a:lnTo>
                    <a:pt x="35" y="952"/>
                  </a:lnTo>
                  <a:lnTo>
                    <a:pt x="23" y="954"/>
                  </a:lnTo>
                  <a:lnTo>
                    <a:pt x="11" y="954"/>
                  </a:lnTo>
                  <a:lnTo>
                    <a:pt x="0" y="955"/>
                  </a:lnTo>
                </a:path>
              </a:pathLst>
            </a:custGeom>
            <a:noFill/>
            <a:ln w="15875">
              <a:solidFill>
                <a:srgbClr val="990099"/>
              </a:solidFill>
              <a:round/>
              <a:headEnd/>
              <a:tailEnd/>
            </a:ln>
          </p:spPr>
          <p:txBody>
            <a:bodyPr/>
            <a:lstStyle/>
            <a:p>
              <a:endParaRPr lang="en-US"/>
            </a:p>
          </p:txBody>
        </p:sp>
        <p:sp>
          <p:nvSpPr>
            <p:cNvPr id="173" name="Freeform 80"/>
            <p:cNvSpPr>
              <a:spLocks/>
            </p:cNvSpPr>
            <p:nvPr/>
          </p:nvSpPr>
          <p:spPr bwMode="auto">
            <a:xfrm>
              <a:off x="2654" y="1594"/>
              <a:ext cx="239" cy="238"/>
            </a:xfrm>
            <a:custGeom>
              <a:avLst/>
              <a:gdLst>
                <a:gd name="T0" fmla="*/ 119 w 239"/>
                <a:gd name="T1" fmla="*/ 64 h 238"/>
                <a:gd name="T2" fmla="*/ 92 w 239"/>
                <a:gd name="T3" fmla="*/ 25 h 238"/>
                <a:gd name="T4" fmla="*/ 80 w 239"/>
                <a:gd name="T5" fmla="*/ 69 h 238"/>
                <a:gd name="T6" fmla="*/ 3 w 239"/>
                <a:gd name="T7" fmla="*/ 25 h 238"/>
                <a:gd name="T8" fmla="*/ 50 w 239"/>
                <a:gd name="T9" fmla="*/ 84 h 238"/>
                <a:gd name="T10" fmla="*/ 0 w 239"/>
                <a:gd name="T11" fmla="*/ 94 h 238"/>
                <a:gd name="T12" fmla="*/ 40 w 239"/>
                <a:gd name="T13" fmla="*/ 130 h 238"/>
                <a:gd name="T14" fmla="*/ 1 w 239"/>
                <a:gd name="T15" fmla="*/ 160 h 238"/>
                <a:gd name="T16" fmla="*/ 62 w 239"/>
                <a:gd name="T17" fmla="*/ 153 h 238"/>
                <a:gd name="T18" fmla="*/ 52 w 239"/>
                <a:gd name="T19" fmla="*/ 194 h 238"/>
                <a:gd name="T20" fmla="*/ 85 w 239"/>
                <a:gd name="T21" fmla="*/ 172 h 238"/>
                <a:gd name="T22" fmla="*/ 94 w 239"/>
                <a:gd name="T23" fmla="*/ 238 h 238"/>
                <a:gd name="T24" fmla="*/ 116 w 239"/>
                <a:gd name="T25" fmla="*/ 165 h 238"/>
                <a:gd name="T26" fmla="*/ 146 w 239"/>
                <a:gd name="T27" fmla="*/ 217 h 238"/>
                <a:gd name="T28" fmla="*/ 155 w 239"/>
                <a:gd name="T29" fmla="*/ 160 h 238"/>
                <a:gd name="T30" fmla="*/ 200 w 239"/>
                <a:gd name="T31" fmla="*/ 199 h 238"/>
                <a:gd name="T32" fmla="*/ 185 w 239"/>
                <a:gd name="T33" fmla="*/ 143 h 238"/>
                <a:gd name="T34" fmla="*/ 239 w 239"/>
                <a:gd name="T35" fmla="*/ 147 h 238"/>
                <a:gd name="T36" fmla="*/ 195 w 239"/>
                <a:gd name="T37" fmla="*/ 116 h 238"/>
                <a:gd name="T38" fmla="*/ 232 w 239"/>
                <a:gd name="T39" fmla="*/ 89 h 238"/>
                <a:gd name="T40" fmla="*/ 185 w 239"/>
                <a:gd name="T41" fmla="*/ 81 h 238"/>
                <a:gd name="T42" fmla="*/ 203 w 239"/>
                <a:gd name="T43" fmla="*/ 49 h 238"/>
                <a:gd name="T44" fmla="*/ 156 w 239"/>
                <a:gd name="T45" fmla="*/ 59 h 238"/>
                <a:gd name="T46" fmla="*/ 160 w 239"/>
                <a:gd name="T47" fmla="*/ 0 h 238"/>
                <a:gd name="T48" fmla="*/ 119 w 239"/>
                <a:gd name="T49" fmla="*/ 64 h 2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9"/>
                <a:gd name="T76" fmla="*/ 0 h 238"/>
                <a:gd name="T77" fmla="*/ 239 w 239"/>
                <a:gd name="T78" fmla="*/ 238 h 2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9" h="238">
                  <a:moveTo>
                    <a:pt x="119" y="64"/>
                  </a:moveTo>
                  <a:lnTo>
                    <a:pt x="92" y="25"/>
                  </a:lnTo>
                  <a:lnTo>
                    <a:pt x="80" y="69"/>
                  </a:lnTo>
                  <a:lnTo>
                    <a:pt x="3" y="25"/>
                  </a:lnTo>
                  <a:lnTo>
                    <a:pt x="50" y="84"/>
                  </a:lnTo>
                  <a:lnTo>
                    <a:pt x="0" y="94"/>
                  </a:lnTo>
                  <a:lnTo>
                    <a:pt x="40" y="130"/>
                  </a:lnTo>
                  <a:lnTo>
                    <a:pt x="1" y="160"/>
                  </a:lnTo>
                  <a:lnTo>
                    <a:pt x="62" y="153"/>
                  </a:lnTo>
                  <a:lnTo>
                    <a:pt x="52" y="194"/>
                  </a:lnTo>
                  <a:lnTo>
                    <a:pt x="85" y="172"/>
                  </a:lnTo>
                  <a:lnTo>
                    <a:pt x="94" y="238"/>
                  </a:lnTo>
                  <a:lnTo>
                    <a:pt x="116" y="165"/>
                  </a:lnTo>
                  <a:lnTo>
                    <a:pt x="146" y="217"/>
                  </a:lnTo>
                  <a:lnTo>
                    <a:pt x="155" y="160"/>
                  </a:lnTo>
                  <a:lnTo>
                    <a:pt x="200" y="199"/>
                  </a:lnTo>
                  <a:lnTo>
                    <a:pt x="185" y="143"/>
                  </a:lnTo>
                  <a:lnTo>
                    <a:pt x="239" y="147"/>
                  </a:lnTo>
                  <a:lnTo>
                    <a:pt x="195" y="116"/>
                  </a:lnTo>
                  <a:lnTo>
                    <a:pt x="232" y="89"/>
                  </a:lnTo>
                  <a:lnTo>
                    <a:pt x="185" y="81"/>
                  </a:lnTo>
                  <a:lnTo>
                    <a:pt x="203" y="49"/>
                  </a:lnTo>
                  <a:lnTo>
                    <a:pt x="156" y="59"/>
                  </a:lnTo>
                  <a:lnTo>
                    <a:pt x="160" y="0"/>
                  </a:lnTo>
                  <a:lnTo>
                    <a:pt x="119" y="64"/>
                  </a:lnTo>
                  <a:close/>
                </a:path>
              </a:pathLst>
            </a:custGeom>
            <a:solidFill>
              <a:srgbClr val="FFFFFF"/>
            </a:solidFill>
            <a:ln w="9525">
              <a:noFill/>
              <a:round/>
              <a:headEnd/>
              <a:tailEnd/>
            </a:ln>
          </p:spPr>
          <p:txBody>
            <a:bodyPr/>
            <a:lstStyle/>
            <a:p>
              <a:endParaRPr lang="en-US"/>
            </a:p>
          </p:txBody>
        </p:sp>
        <p:sp>
          <p:nvSpPr>
            <p:cNvPr id="174" name="Freeform 81"/>
            <p:cNvSpPr>
              <a:spLocks/>
            </p:cNvSpPr>
            <p:nvPr/>
          </p:nvSpPr>
          <p:spPr bwMode="auto">
            <a:xfrm>
              <a:off x="2654" y="1594"/>
              <a:ext cx="239" cy="238"/>
            </a:xfrm>
            <a:custGeom>
              <a:avLst/>
              <a:gdLst>
                <a:gd name="T0" fmla="*/ 119 w 239"/>
                <a:gd name="T1" fmla="*/ 64 h 238"/>
                <a:gd name="T2" fmla="*/ 92 w 239"/>
                <a:gd name="T3" fmla="*/ 25 h 238"/>
                <a:gd name="T4" fmla="*/ 80 w 239"/>
                <a:gd name="T5" fmla="*/ 69 h 238"/>
                <a:gd name="T6" fmla="*/ 3 w 239"/>
                <a:gd name="T7" fmla="*/ 25 h 238"/>
                <a:gd name="T8" fmla="*/ 50 w 239"/>
                <a:gd name="T9" fmla="*/ 84 h 238"/>
                <a:gd name="T10" fmla="*/ 0 w 239"/>
                <a:gd name="T11" fmla="*/ 94 h 238"/>
                <a:gd name="T12" fmla="*/ 40 w 239"/>
                <a:gd name="T13" fmla="*/ 130 h 238"/>
                <a:gd name="T14" fmla="*/ 1 w 239"/>
                <a:gd name="T15" fmla="*/ 160 h 238"/>
                <a:gd name="T16" fmla="*/ 62 w 239"/>
                <a:gd name="T17" fmla="*/ 153 h 238"/>
                <a:gd name="T18" fmla="*/ 52 w 239"/>
                <a:gd name="T19" fmla="*/ 194 h 238"/>
                <a:gd name="T20" fmla="*/ 85 w 239"/>
                <a:gd name="T21" fmla="*/ 172 h 238"/>
                <a:gd name="T22" fmla="*/ 94 w 239"/>
                <a:gd name="T23" fmla="*/ 238 h 238"/>
                <a:gd name="T24" fmla="*/ 116 w 239"/>
                <a:gd name="T25" fmla="*/ 165 h 238"/>
                <a:gd name="T26" fmla="*/ 146 w 239"/>
                <a:gd name="T27" fmla="*/ 217 h 238"/>
                <a:gd name="T28" fmla="*/ 155 w 239"/>
                <a:gd name="T29" fmla="*/ 160 h 238"/>
                <a:gd name="T30" fmla="*/ 200 w 239"/>
                <a:gd name="T31" fmla="*/ 199 h 238"/>
                <a:gd name="T32" fmla="*/ 185 w 239"/>
                <a:gd name="T33" fmla="*/ 143 h 238"/>
                <a:gd name="T34" fmla="*/ 239 w 239"/>
                <a:gd name="T35" fmla="*/ 147 h 238"/>
                <a:gd name="T36" fmla="*/ 195 w 239"/>
                <a:gd name="T37" fmla="*/ 116 h 238"/>
                <a:gd name="T38" fmla="*/ 232 w 239"/>
                <a:gd name="T39" fmla="*/ 89 h 238"/>
                <a:gd name="T40" fmla="*/ 185 w 239"/>
                <a:gd name="T41" fmla="*/ 81 h 238"/>
                <a:gd name="T42" fmla="*/ 203 w 239"/>
                <a:gd name="T43" fmla="*/ 49 h 238"/>
                <a:gd name="T44" fmla="*/ 156 w 239"/>
                <a:gd name="T45" fmla="*/ 59 h 238"/>
                <a:gd name="T46" fmla="*/ 160 w 239"/>
                <a:gd name="T47" fmla="*/ 0 h 238"/>
                <a:gd name="T48" fmla="*/ 119 w 239"/>
                <a:gd name="T49" fmla="*/ 64 h 2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9"/>
                <a:gd name="T76" fmla="*/ 0 h 238"/>
                <a:gd name="T77" fmla="*/ 239 w 239"/>
                <a:gd name="T78" fmla="*/ 238 h 2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9" h="238">
                  <a:moveTo>
                    <a:pt x="119" y="64"/>
                  </a:moveTo>
                  <a:lnTo>
                    <a:pt x="92" y="25"/>
                  </a:lnTo>
                  <a:lnTo>
                    <a:pt x="80" y="69"/>
                  </a:lnTo>
                  <a:lnTo>
                    <a:pt x="3" y="25"/>
                  </a:lnTo>
                  <a:lnTo>
                    <a:pt x="50" y="84"/>
                  </a:lnTo>
                  <a:lnTo>
                    <a:pt x="0" y="94"/>
                  </a:lnTo>
                  <a:lnTo>
                    <a:pt x="40" y="130"/>
                  </a:lnTo>
                  <a:lnTo>
                    <a:pt x="1" y="160"/>
                  </a:lnTo>
                  <a:lnTo>
                    <a:pt x="62" y="153"/>
                  </a:lnTo>
                  <a:lnTo>
                    <a:pt x="52" y="194"/>
                  </a:lnTo>
                  <a:lnTo>
                    <a:pt x="85" y="172"/>
                  </a:lnTo>
                  <a:lnTo>
                    <a:pt x="94" y="238"/>
                  </a:lnTo>
                  <a:lnTo>
                    <a:pt x="116" y="165"/>
                  </a:lnTo>
                  <a:lnTo>
                    <a:pt x="146" y="217"/>
                  </a:lnTo>
                  <a:lnTo>
                    <a:pt x="155" y="160"/>
                  </a:lnTo>
                  <a:lnTo>
                    <a:pt x="200" y="199"/>
                  </a:lnTo>
                  <a:lnTo>
                    <a:pt x="185" y="143"/>
                  </a:lnTo>
                  <a:lnTo>
                    <a:pt x="239" y="147"/>
                  </a:lnTo>
                  <a:lnTo>
                    <a:pt x="195" y="116"/>
                  </a:lnTo>
                  <a:lnTo>
                    <a:pt x="232" y="89"/>
                  </a:lnTo>
                  <a:lnTo>
                    <a:pt x="185" y="81"/>
                  </a:lnTo>
                  <a:lnTo>
                    <a:pt x="203" y="49"/>
                  </a:lnTo>
                  <a:lnTo>
                    <a:pt x="156" y="59"/>
                  </a:lnTo>
                  <a:lnTo>
                    <a:pt x="160" y="0"/>
                  </a:lnTo>
                  <a:lnTo>
                    <a:pt x="119" y="64"/>
                  </a:lnTo>
                  <a:close/>
                </a:path>
              </a:pathLst>
            </a:custGeom>
            <a:noFill/>
            <a:ln w="15875">
              <a:solidFill>
                <a:srgbClr val="CC0000"/>
              </a:solidFill>
              <a:round/>
              <a:headEnd/>
              <a:tailEnd/>
            </a:ln>
          </p:spPr>
          <p:txBody>
            <a:bodyPr/>
            <a:lstStyle/>
            <a:p>
              <a:endParaRPr lang="en-US"/>
            </a:p>
          </p:txBody>
        </p:sp>
        <p:sp>
          <p:nvSpPr>
            <p:cNvPr id="175" name="Freeform 103"/>
            <p:cNvSpPr>
              <a:spLocks/>
            </p:cNvSpPr>
            <p:nvPr/>
          </p:nvSpPr>
          <p:spPr bwMode="auto">
            <a:xfrm>
              <a:off x="4263" y="1415"/>
              <a:ext cx="239" cy="1671"/>
            </a:xfrm>
            <a:custGeom>
              <a:avLst/>
              <a:gdLst>
                <a:gd name="T0" fmla="*/ 228 w 239"/>
                <a:gd name="T1" fmla="*/ 0 h 1671"/>
                <a:gd name="T2" fmla="*/ 204 w 239"/>
                <a:gd name="T3" fmla="*/ 5 h 1671"/>
                <a:gd name="T4" fmla="*/ 182 w 239"/>
                <a:gd name="T5" fmla="*/ 16 h 1671"/>
                <a:gd name="T6" fmla="*/ 164 w 239"/>
                <a:gd name="T7" fmla="*/ 31 h 1671"/>
                <a:gd name="T8" fmla="*/ 147 w 239"/>
                <a:gd name="T9" fmla="*/ 51 h 1671"/>
                <a:gd name="T10" fmla="*/ 135 w 239"/>
                <a:gd name="T11" fmla="*/ 73 h 1671"/>
                <a:gd name="T12" fmla="*/ 125 w 239"/>
                <a:gd name="T13" fmla="*/ 98 h 1671"/>
                <a:gd name="T14" fmla="*/ 121 w 239"/>
                <a:gd name="T15" fmla="*/ 125 h 1671"/>
                <a:gd name="T16" fmla="*/ 120 w 239"/>
                <a:gd name="T17" fmla="*/ 707 h 1671"/>
                <a:gd name="T18" fmla="*/ 118 w 239"/>
                <a:gd name="T19" fmla="*/ 735 h 1671"/>
                <a:gd name="T20" fmla="*/ 111 w 239"/>
                <a:gd name="T21" fmla="*/ 762 h 1671"/>
                <a:gd name="T22" fmla="*/ 100 w 239"/>
                <a:gd name="T23" fmla="*/ 786 h 1671"/>
                <a:gd name="T24" fmla="*/ 84 w 239"/>
                <a:gd name="T25" fmla="*/ 806 h 1671"/>
                <a:gd name="T26" fmla="*/ 68 w 239"/>
                <a:gd name="T27" fmla="*/ 823 h 1671"/>
                <a:gd name="T28" fmla="*/ 47 w 239"/>
                <a:gd name="T29" fmla="*/ 836 h 1671"/>
                <a:gd name="T30" fmla="*/ 25 w 239"/>
                <a:gd name="T31" fmla="*/ 843 h 1671"/>
                <a:gd name="T32" fmla="*/ 0 w 239"/>
                <a:gd name="T33" fmla="*/ 846 h 1671"/>
                <a:gd name="T34" fmla="*/ 25 w 239"/>
                <a:gd name="T35" fmla="*/ 850 h 1671"/>
                <a:gd name="T36" fmla="*/ 47 w 239"/>
                <a:gd name="T37" fmla="*/ 858 h 1671"/>
                <a:gd name="T38" fmla="*/ 68 w 239"/>
                <a:gd name="T39" fmla="*/ 870 h 1671"/>
                <a:gd name="T40" fmla="*/ 84 w 239"/>
                <a:gd name="T41" fmla="*/ 887 h 1671"/>
                <a:gd name="T42" fmla="*/ 100 w 239"/>
                <a:gd name="T43" fmla="*/ 907 h 1671"/>
                <a:gd name="T44" fmla="*/ 111 w 239"/>
                <a:gd name="T45" fmla="*/ 932 h 1671"/>
                <a:gd name="T46" fmla="*/ 118 w 239"/>
                <a:gd name="T47" fmla="*/ 958 h 1671"/>
                <a:gd name="T48" fmla="*/ 120 w 239"/>
                <a:gd name="T49" fmla="*/ 986 h 1671"/>
                <a:gd name="T50" fmla="*/ 121 w 239"/>
                <a:gd name="T51" fmla="*/ 1546 h 1671"/>
                <a:gd name="T52" fmla="*/ 125 w 239"/>
                <a:gd name="T53" fmla="*/ 1573 h 1671"/>
                <a:gd name="T54" fmla="*/ 135 w 239"/>
                <a:gd name="T55" fmla="*/ 1598 h 1671"/>
                <a:gd name="T56" fmla="*/ 147 w 239"/>
                <a:gd name="T57" fmla="*/ 1620 h 1671"/>
                <a:gd name="T58" fmla="*/ 164 w 239"/>
                <a:gd name="T59" fmla="*/ 1639 h 1671"/>
                <a:gd name="T60" fmla="*/ 182 w 239"/>
                <a:gd name="T61" fmla="*/ 1654 h 1671"/>
                <a:gd name="T62" fmla="*/ 204 w 239"/>
                <a:gd name="T63" fmla="*/ 1666 h 1671"/>
                <a:gd name="T64" fmla="*/ 228 w 239"/>
                <a:gd name="T65" fmla="*/ 1671 h 16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9"/>
                <a:gd name="T100" fmla="*/ 0 h 1671"/>
                <a:gd name="T101" fmla="*/ 239 w 239"/>
                <a:gd name="T102" fmla="*/ 1671 h 16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9" h="1671">
                  <a:moveTo>
                    <a:pt x="239" y="0"/>
                  </a:moveTo>
                  <a:lnTo>
                    <a:pt x="228" y="0"/>
                  </a:lnTo>
                  <a:lnTo>
                    <a:pt x="216" y="2"/>
                  </a:lnTo>
                  <a:lnTo>
                    <a:pt x="204" y="5"/>
                  </a:lnTo>
                  <a:lnTo>
                    <a:pt x="192" y="10"/>
                  </a:lnTo>
                  <a:lnTo>
                    <a:pt x="182" y="16"/>
                  </a:lnTo>
                  <a:lnTo>
                    <a:pt x="172" y="24"/>
                  </a:lnTo>
                  <a:lnTo>
                    <a:pt x="164" y="31"/>
                  </a:lnTo>
                  <a:lnTo>
                    <a:pt x="155" y="41"/>
                  </a:lnTo>
                  <a:lnTo>
                    <a:pt x="147" y="51"/>
                  </a:lnTo>
                  <a:lnTo>
                    <a:pt x="140" y="61"/>
                  </a:lnTo>
                  <a:lnTo>
                    <a:pt x="135" y="73"/>
                  </a:lnTo>
                  <a:lnTo>
                    <a:pt x="130" y="85"/>
                  </a:lnTo>
                  <a:lnTo>
                    <a:pt x="125" y="98"/>
                  </a:lnTo>
                  <a:lnTo>
                    <a:pt x="123" y="112"/>
                  </a:lnTo>
                  <a:lnTo>
                    <a:pt x="121" y="125"/>
                  </a:lnTo>
                  <a:lnTo>
                    <a:pt x="120" y="139"/>
                  </a:lnTo>
                  <a:lnTo>
                    <a:pt x="120" y="707"/>
                  </a:lnTo>
                  <a:lnTo>
                    <a:pt x="120" y="722"/>
                  </a:lnTo>
                  <a:lnTo>
                    <a:pt x="118" y="735"/>
                  </a:lnTo>
                  <a:lnTo>
                    <a:pt x="115" y="749"/>
                  </a:lnTo>
                  <a:lnTo>
                    <a:pt x="111" y="762"/>
                  </a:lnTo>
                  <a:lnTo>
                    <a:pt x="106" y="774"/>
                  </a:lnTo>
                  <a:lnTo>
                    <a:pt x="100" y="786"/>
                  </a:lnTo>
                  <a:lnTo>
                    <a:pt x="93" y="796"/>
                  </a:lnTo>
                  <a:lnTo>
                    <a:pt x="84" y="806"/>
                  </a:lnTo>
                  <a:lnTo>
                    <a:pt x="76" y="814"/>
                  </a:lnTo>
                  <a:lnTo>
                    <a:pt x="68" y="823"/>
                  </a:lnTo>
                  <a:lnTo>
                    <a:pt x="57" y="830"/>
                  </a:lnTo>
                  <a:lnTo>
                    <a:pt x="47" y="836"/>
                  </a:lnTo>
                  <a:lnTo>
                    <a:pt x="36" y="840"/>
                  </a:lnTo>
                  <a:lnTo>
                    <a:pt x="25" y="843"/>
                  </a:lnTo>
                  <a:lnTo>
                    <a:pt x="14" y="846"/>
                  </a:lnTo>
                  <a:lnTo>
                    <a:pt x="0" y="846"/>
                  </a:lnTo>
                  <a:lnTo>
                    <a:pt x="14" y="846"/>
                  </a:lnTo>
                  <a:lnTo>
                    <a:pt x="25" y="850"/>
                  </a:lnTo>
                  <a:lnTo>
                    <a:pt x="36" y="853"/>
                  </a:lnTo>
                  <a:lnTo>
                    <a:pt x="47" y="858"/>
                  </a:lnTo>
                  <a:lnTo>
                    <a:pt x="57" y="863"/>
                  </a:lnTo>
                  <a:lnTo>
                    <a:pt x="68" y="870"/>
                  </a:lnTo>
                  <a:lnTo>
                    <a:pt x="76" y="878"/>
                  </a:lnTo>
                  <a:lnTo>
                    <a:pt x="84" y="887"/>
                  </a:lnTo>
                  <a:lnTo>
                    <a:pt x="93" y="897"/>
                  </a:lnTo>
                  <a:lnTo>
                    <a:pt x="100" y="907"/>
                  </a:lnTo>
                  <a:lnTo>
                    <a:pt x="106" y="919"/>
                  </a:lnTo>
                  <a:lnTo>
                    <a:pt x="111" y="932"/>
                  </a:lnTo>
                  <a:lnTo>
                    <a:pt x="115" y="944"/>
                  </a:lnTo>
                  <a:lnTo>
                    <a:pt x="118" y="958"/>
                  </a:lnTo>
                  <a:lnTo>
                    <a:pt x="120" y="971"/>
                  </a:lnTo>
                  <a:lnTo>
                    <a:pt x="120" y="986"/>
                  </a:lnTo>
                  <a:lnTo>
                    <a:pt x="120" y="1532"/>
                  </a:lnTo>
                  <a:lnTo>
                    <a:pt x="121" y="1546"/>
                  </a:lnTo>
                  <a:lnTo>
                    <a:pt x="123" y="1559"/>
                  </a:lnTo>
                  <a:lnTo>
                    <a:pt x="125" y="1573"/>
                  </a:lnTo>
                  <a:lnTo>
                    <a:pt x="130" y="1586"/>
                  </a:lnTo>
                  <a:lnTo>
                    <a:pt x="135" y="1598"/>
                  </a:lnTo>
                  <a:lnTo>
                    <a:pt x="140" y="1610"/>
                  </a:lnTo>
                  <a:lnTo>
                    <a:pt x="147" y="1620"/>
                  </a:lnTo>
                  <a:lnTo>
                    <a:pt x="155" y="1630"/>
                  </a:lnTo>
                  <a:lnTo>
                    <a:pt x="164" y="1639"/>
                  </a:lnTo>
                  <a:lnTo>
                    <a:pt x="172" y="1647"/>
                  </a:lnTo>
                  <a:lnTo>
                    <a:pt x="182" y="1654"/>
                  </a:lnTo>
                  <a:lnTo>
                    <a:pt x="192" y="1660"/>
                  </a:lnTo>
                  <a:lnTo>
                    <a:pt x="204" y="1666"/>
                  </a:lnTo>
                  <a:lnTo>
                    <a:pt x="216" y="1669"/>
                  </a:lnTo>
                  <a:lnTo>
                    <a:pt x="228" y="1671"/>
                  </a:lnTo>
                  <a:lnTo>
                    <a:pt x="239" y="1671"/>
                  </a:lnTo>
                </a:path>
              </a:pathLst>
            </a:custGeom>
            <a:noFill/>
            <a:ln w="15875">
              <a:solidFill>
                <a:srgbClr val="008000"/>
              </a:solidFill>
              <a:round/>
              <a:headEnd/>
              <a:tailEnd/>
            </a:ln>
          </p:spPr>
          <p:txBody>
            <a:bodyPr/>
            <a:lstStyle/>
            <a:p>
              <a:endParaRPr lang="en-US"/>
            </a:p>
          </p:txBody>
        </p:sp>
        <p:sp>
          <p:nvSpPr>
            <p:cNvPr id="176" name="Freeform 104"/>
            <p:cNvSpPr>
              <a:spLocks noEditPoints="1"/>
            </p:cNvSpPr>
            <p:nvPr/>
          </p:nvSpPr>
          <p:spPr bwMode="auto">
            <a:xfrm>
              <a:off x="2670" y="3736"/>
              <a:ext cx="85" cy="244"/>
            </a:xfrm>
            <a:custGeom>
              <a:avLst/>
              <a:gdLst>
                <a:gd name="T0" fmla="*/ 51 w 85"/>
                <a:gd name="T1" fmla="*/ 7 h 244"/>
                <a:gd name="T2" fmla="*/ 51 w 85"/>
                <a:gd name="T3" fmla="*/ 175 h 244"/>
                <a:gd name="T4" fmla="*/ 49 w 85"/>
                <a:gd name="T5" fmla="*/ 177 h 244"/>
                <a:gd name="T6" fmla="*/ 48 w 85"/>
                <a:gd name="T7" fmla="*/ 180 h 244"/>
                <a:gd name="T8" fmla="*/ 46 w 85"/>
                <a:gd name="T9" fmla="*/ 182 h 244"/>
                <a:gd name="T10" fmla="*/ 43 w 85"/>
                <a:gd name="T11" fmla="*/ 182 h 244"/>
                <a:gd name="T12" fmla="*/ 41 w 85"/>
                <a:gd name="T13" fmla="*/ 182 h 244"/>
                <a:gd name="T14" fmla="*/ 39 w 85"/>
                <a:gd name="T15" fmla="*/ 180 h 244"/>
                <a:gd name="T16" fmla="*/ 37 w 85"/>
                <a:gd name="T17" fmla="*/ 177 h 244"/>
                <a:gd name="T18" fmla="*/ 36 w 85"/>
                <a:gd name="T19" fmla="*/ 175 h 244"/>
                <a:gd name="T20" fmla="*/ 36 w 85"/>
                <a:gd name="T21" fmla="*/ 7 h 244"/>
                <a:gd name="T22" fmla="*/ 37 w 85"/>
                <a:gd name="T23" fmla="*/ 3 h 244"/>
                <a:gd name="T24" fmla="*/ 39 w 85"/>
                <a:gd name="T25" fmla="*/ 2 h 244"/>
                <a:gd name="T26" fmla="*/ 41 w 85"/>
                <a:gd name="T27" fmla="*/ 0 h 244"/>
                <a:gd name="T28" fmla="*/ 43 w 85"/>
                <a:gd name="T29" fmla="*/ 0 h 244"/>
                <a:gd name="T30" fmla="*/ 46 w 85"/>
                <a:gd name="T31" fmla="*/ 0 h 244"/>
                <a:gd name="T32" fmla="*/ 48 w 85"/>
                <a:gd name="T33" fmla="*/ 2 h 244"/>
                <a:gd name="T34" fmla="*/ 49 w 85"/>
                <a:gd name="T35" fmla="*/ 3 h 244"/>
                <a:gd name="T36" fmla="*/ 51 w 85"/>
                <a:gd name="T37" fmla="*/ 7 h 244"/>
                <a:gd name="T38" fmla="*/ 51 w 85"/>
                <a:gd name="T39" fmla="*/ 7 h 244"/>
                <a:gd name="T40" fmla="*/ 85 w 85"/>
                <a:gd name="T41" fmla="*/ 160 h 244"/>
                <a:gd name="T42" fmla="*/ 43 w 85"/>
                <a:gd name="T43" fmla="*/ 244 h 244"/>
                <a:gd name="T44" fmla="*/ 0 w 85"/>
                <a:gd name="T45" fmla="*/ 160 h 244"/>
                <a:gd name="T46" fmla="*/ 85 w 85"/>
                <a:gd name="T47" fmla="*/ 160 h 2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244"/>
                <a:gd name="T74" fmla="*/ 85 w 85"/>
                <a:gd name="T75" fmla="*/ 244 h 2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244">
                  <a:moveTo>
                    <a:pt x="51" y="7"/>
                  </a:moveTo>
                  <a:lnTo>
                    <a:pt x="51" y="175"/>
                  </a:lnTo>
                  <a:lnTo>
                    <a:pt x="49" y="177"/>
                  </a:lnTo>
                  <a:lnTo>
                    <a:pt x="48" y="180"/>
                  </a:lnTo>
                  <a:lnTo>
                    <a:pt x="46" y="182"/>
                  </a:lnTo>
                  <a:lnTo>
                    <a:pt x="43" y="182"/>
                  </a:lnTo>
                  <a:lnTo>
                    <a:pt x="41" y="182"/>
                  </a:lnTo>
                  <a:lnTo>
                    <a:pt x="39" y="180"/>
                  </a:lnTo>
                  <a:lnTo>
                    <a:pt x="37" y="177"/>
                  </a:lnTo>
                  <a:lnTo>
                    <a:pt x="36" y="175"/>
                  </a:lnTo>
                  <a:lnTo>
                    <a:pt x="36" y="7"/>
                  </a:lnTo>
                  <a:lnTo>
                    <a:pt x="37" y="3"/>
                  </a:lnTo>
                  <a:lnTo>
                    <a:pt x="39" y="2"/>
                  </a:lnTo>
                  <a:lnTo>
                    <a:pt x="41" y="0"/>
                  </a:lnTo>
                  <a:lnTo>
                    <a:pt x="43" y="0"/>
                  </a:lnTo>
                  <a:lnTo>
                    <a:pt x="46" y="0"/>
                  </a:lnTo>
                  <a:lnTo>
                    <a:pt x="48" y="2"/>
                  </a:lnTo>
                  <a:lnTo>
                    <a:pt x="49" y="3"/>
                  </a:lnTo>
                  <a:lnTo>
                    <a:pt x="51" y="7"/>
                  </a:lnTo>
                  <a:close/>
                  <a:moveTo>
                    <a:pt x="85" y="160"/>
                  </a:moveTo>
                  <a:lnTo>
                    <a:pt x="43" y="244"/>
                  </a:lnTo>
                  <a:lnTo>
                    <a:pt x="0" y="160"/>
                  </a:lnTo>
                  <a:lnTo>
                    <a:pt x="85" y="160"/>
                  </a:lnTo>
                  <a:close/>
                </a:path>
              </a:pathLst>
            </a:custGeom>
            <a:solidFill>
              <a:srgbClr val="000000"/>
            </a:solidFill>
            <a:ln w="3175">
              <a:solidFill>
                <a:srgbClr val="000000"/>
              </a:solidFill>
              <a:round/>
              <a:headEnd/>
              <a:tailEnd/>
            </a:ln>
          </p:spPr>
          <p:txBody>
            <a:bodyPr/>
            <a:lstStyle/>
            <a:p>
              <a:endParaRPr lang="en-US"/>
            </a:p>
          </p:txBody>
        </p:sp>
        <p:sp>
          <p:nvSpPr>
            <p:cNvPr id="177" name="Rectangle 105"/>
            <p:cNvSpPr>
              <a:spLocks noChangeArrowheads="1"/>
            </p:cNvSpPr>
            <p:nvPr/>
          </p:nvSpPr>
          <p:spPr bwMode="auto">
            <a:xfrm>
              <a:off x="2596" y="4038"/>
              <a:ext cx="288" cy="182"/>
            </a:xfrm>
            <a:prstGeom prst="rect">
              <a:avLst/>
            </a:prstGeom>
            <a:noFill/>
            <a:ln w="9525">
              <a:noFill/>
              <a:miter lim="800000"/>
              <a:headEnd/>
              <a:tailEnd/>
            </a:ln>
          </p:spPr>
          <p:txBody>
            <a:bodyPr wrap="none" lIns="0" tIns="0" rIns="0" bIns="0">
              <a:spAutoFit/>
            </a:bodyPr>
            <a:lstStyle/>
            <a:p>
              <a:r>
                <a:rPr lang="en-US" sz="1900">
                  <a:solidFill>
                    <a:srgbClr val="000000"/>
                  </a:solidFill>
                </a:rPr>
                <a:t>time</a:t>
              </a:r>
              <a:endParaRPr lang="en-US"/>
            </a:p>
          </p:txBody>
        </p:sp>
        <p:sp>
          <p:nvSpPr>
            <p:cNvPr id="178" name="Rectangle 106"/>
            <p:cNvSpPr>
              <a:spLocks noChangeArrowheads="1"/>
            </p:cNvSpPr>
            <p:nvPr/>
          </p:nvSpPr>
          <p:spPr bwMode="auto">
            <a:xfrm>
              <a:off x="2889" y="4038"/>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79" name="Rectangle 107"/>
            <p:cNvSpPr>
              <a:spLocks noChangeArrowheads="1"/>
            </p:cNvSpPr>
            <p:nvPr/>
          </p:nvSpPr>
          <p:spPr bwMode="auto">
            <a:xfrm>
              <a:off x="3531" y="2009"/>
              <a:ext cx="764" cy="182"/>
            </a:xfrm>
            <a:prstGeom prst="rect">
              <a:avLst/>
            </a:prstGeom>
            <a:noFill/>
            <a:ln w="9525">
              <a:noFill/>
              <a:miter lim="800000"/>
              <a:headEnd/>
              <a:tailEnd/>
            </a:ln>
          </p:spPr>
          <p:txBody>
            <a:bodyPr wrap="none" lIns="0" tIns="0" rIns="0" bIns="0">
              <a:spAutoFit/>
            </a:bodyPr>
            <a:lstStyle/>
            <a:p>
              <a:r>
                <a:rPr lang="en-US" sz="1900">
                  <a:solidFill>
                    <a:srgbClr val="CC0000"/>
                  </a:solidFill>
                </a:rPr>
                <a:t>(discarded)</a:t>
              </a:r>
              <a:endParaRPr lang="en-US">
                <a:solidFill>
                  <a:srgbClr val="CC0000"/>
                </a:solidFill>
              </a:endParaRPr>
            </a:p>
          </p:txBody>
        </p:sp>
        <p:sp>
          <p:nvSpPr>
            <p:cNvPr id="180" name="Rectangle 108"/>
            <p:cNvSpPr>
              <a:spLocks noChangeArrowheads="1"/>
            </p:cNvSpPr>
            <p:nvPr/>
          </p:nvSpPr>
          <p:spPr bwMode="auto">
            <a:xfrm>
              <a:off x="4305" y="2009"/>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sp>
          <p:nvSpPr>
            <p:cNvPr id="181" name="Rectangle 109"/>
            <p:cNvSpPr>
              <a:spLocks noChangeArrowheads="1"/>
            </p:cNvSpPr>
            <p:nvPr/>
          </p:nvSpPr>
          <p:spPr bwMode="auto">
            <a:xfrm>
              <a:off x="3531" y="2444"/>
              <a:ext cx="764" cy="182"/>
            </a:xfrm>
            <a:prstGeom prst="rect">
              <a:avLst/>
            </a:prstGeom>
            <a:noFill/>
            <a:ln w="9525">
              <a:noFill/>
              <a:miter lim="800000"/>
              <a:headEnd/>
              <a:tailEnd/>
            </a:ln>
          </p:spPr>
          <p:txBody>
            <a:bodyPr wrap="none" lIns="0" tIns="0" rIns="0" bIns="0">
              <a:spAutoFit/>
            </a:bodyPr>
            <a:lstStyle/>
            <a:p>
              <a:r>
                <a:rPr lang="en-US" sz="1900">
                  <a:solidFill>
                    <a:srgbClr val="CC0000"/>
                  </a:solidFill>
                </a:rPr>
                <a:t>(discarded)</a:t>
              </a:r>
              <a:endParaRPr lang="en-US">
                <a:solidFill>
                  <a:srgbClr val="CC0000"/>
                </a:solidFill>
              </a:endParaRPr>
            </a:p>
          </p:txBody>
        </p:sp>
        <p:sp>
          <p:nvSpPr>
            <p:cNvPr id="182" name="Rectangle 110"/>
            <p:cNvSpPr>
              <a:spLocks noChangeArrowheads="1"/>
            </p:cNvSpPr>
            <p:nvPr/>
          </p:nvSpPr>
          <p:spPr bwMode="auto">
            <a:xfrm>
              <a:off x="4305" y="2444"/>
              <a:ext cx="42" cy="182"/>
            </a:xfrm>
            <a:prstGeom prst="rect">
              <a:avLst/>
            </a:prstGeom>
            <a:noFill/>
            <a:ln w="9525">
              <a:noFill/>
              <a:miter lim="800000"/>
              <a:headEnd/>
              <a:tailEnd/>
            </a:ln>
          </p:spPr>
          <p:txBody>
            <a:bodyPr wrap="none" lIns="0" tIns="0" rIns="0" bIns="0">
              <a:spAutoFit/>
            </a:bodyPr>
            <a:lstStyle/>
            <a:p>
              <a:r>
                <a:rPr lang="en-US" sz="1900">
                  <a:solidFill>
                    <a:srgbClr val="000000"/>
                  </a:solidFill>
                </a:rPr>
                <a:t> </a:t>
              </a:r>
              <a:endParaRPr lang="en-US"/>
            </a:p>
          </p:txBody>
        </p:sp>
      </p:grpSp>
      <p:sp>
        <p:nvSpPr>
          <p:cNvPr id="183" name="Rounded Rectangle 182"/>
          <p:cNvSpPr/>
          <p:nvPr/>
        </p:nvSpPr>
        <p:spPr bwMode="auto">
          <a:xfrm>
            <a:off x="2697163" y="3812382"/>
            <a:ext cx="499269" cy="1327150"/>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TextBox 3"/>
          <p:cNvSpPr txBox="1"/>
          <p:nvPr/>
        </p:nvSpPr>
        <p:spPr>
          <a:xfrm>
            <a:off x="519113" y="1600200"/>
            <a:ext cx="1654176" cy="646331"/>
          </a:xfrm>
          <a:prstGeom prst="rect">
            <a:avLst/>
          </a:prstGeom>
          <a:noFill/>
        </p:spPr>
        <p:txBody>
          <a:bodyPr wrap="square" rtlCol="0">
            <a:spAutoFit/>
          </a:bodyPr>
          <a:lstStyle/>
          <a:p>
            <a:r>
              <a:rPr lang="en-US" b="1">
                <a:solidFill>
                  <a:srgbClr val="FF0000"/>
                </a:solidFill>
              </a:rPr>
              <a:t>Cautious</a:t>
            </a:r>
            <a:r>
              <a:rPr lang="zh-CN" altLang="en-US" b="1">
                <a:solidFill>
                  <a:srgbClr val="FF0000"/>
                </a:solidFill>
              </a:rPr>
              <a:t> </a:t>
            </a:r>
            <a:r>
              <a:rPr lang="en-US" altLang="zh-CN" b="1">
                <a:solidFill>
                  <a:srgbClr val="FF0000"/>
                </a:solidFill>
              </a:rPr>
              <a:t>Scheme </a:t>
            </a:r>
            <a:r>
              <a:rPr lang="en-US" b="1">
                <a:solidFill>
                  <a:srgbClr val="FF0000"/>
                </a:solidFill>
              </a:rPr>
              <a:t>!</a:t>
            </a:r>
          </a:p>
        </p:txBody>
      </p:sp>
      <p:sp>
        <p:nvSpPr>
          <p:cNvPr id="184" name="TextBox 183">
            <a:extLst>
              <a:ext uri="{FF2B5EF4-FFF2-40B4-BE49-F238E27FC236}">
                <a16:creationId xmlns:a16="http://schemas.microsoft.com/office/drawing/2014/main" id="{364D261F-3BAD-BF4D-BADF-A91C65972AB1}"/>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47835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Go-Back-N ARQ: Protocol</a:t>
            </a:r>
          </a:p>
        </p:txBody>
      </p:sp>
      <p:sp>
        <p:nvSpPr>
          <p:cNvPr id="3" name="Content Placeholder 2"/>
          <p:cNvSpPr>
            <a:spLocks noGrp="1"/>
          </p:cNvSpPr>
          <p:nvPr>
            <p:ph idx="1"/>
          </p:nvPr>
        </p:nvSpPr>
        <p:spPr/>
        <p:txBody>
          <a:bodyPr/>
          <a:lstStyle/>
          <a:p>
            <a:pPr marL="231775" indent="-231775"/>
            <a:r>
              <a:rPr lang="en-US" sz="2400">
                <a:solidFill>
                  <a:srgbClr val="7030A0"/>
                </a:solidFill>
              </a:rPr>
              <a:t>Source: </a:t>
            </a:r>
            <a:r>
              <a:rPr lang="en-US" sz="2400"/>
              <a:t>transmits frames sequentially based on sliding window.</a:t>
            </a:r>
          </a:p>
          <a:p>
            <a:pPr marL="231775" indent="-231775"/>
            <a:r>
              <a:rPr lang="en-US" sz="2400">
                <a:solidFill>
                  <a:srgbClr val="CC0000"/>
                </a:solidFill>
              </a:rPr>
              <a:t>Destination: </a:t>
            </a:r>
          </a:p>
          <a:p>
            <a:pPr marL="566738" lvl="1" indent="-220663"/>
            <a:r>
              <a:rPr lang="en-US" sz="2000" b="1"/>
              <a:t>For error-free frames,  ACKs are sent as usual. ACK is usually called ‘Receive Ready’ (RR)</a:t>
            </a:r>
          </a:p>
          <a:p>
            <a:pPr marL="566738" lvl="1" indent="-220663"/>
            <a:r>
              <a:rPr lang="en-US" sz="2000" b="1"/>
              <a:t>Can use ‘Receiver Not Ready’ (RNR) for controlling the flow.</a:t>
            </a:r>
          </a:p>
          <a:p>
            <a:pPr marL="566738" lvl="1" indent="-220663"/>
            <a:r>
              <a:rPr lang="en-US" sz="2000" b="1">
                <a:solidFill>
                  <a:srgbClr val="CC0000"/>
                </a:solidFill>
              </a:rPr>
              <a:t>If a damaged frame is received, NAK is sent.</a:t>
            </a:r>
            <a:r>
              <a:rPr lang="en-US" sz="2000" b="1"/>
              <a:t> NAK is usually called ‘Reject’ (REJ). The destination discards that frame, and all subsequent frames until erroneous frame is received correctly.</a:t>
            </a:r>
          </a:p>
          <a:p>
            <a:pPr marL="231775" indent="-231775"/>
            <a:r>
              <a:rPr lang="en-US" sz="2400">
                <a:solidFill>
                  <a:srgbClr val="7030A0"/>
                </a:solidFill>
              </a:rPr>
              <a:t>Source: </a:t>
            </a:r>
          </a:p>
          <a:p>
            <a:pPr marL="566738" lvl="1" indent="-220663"/>
            <a:r>
              <a:rPr lang="en-US" b="1"/>
              <a:t>If timeout or if NAK is received, retransmit that frame and all subsequent frames.</a:t>
            </a:r>
          </a:p>
          <a:p>
            <a:endParaRPr lang="en-US"/>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19</a:t>
            </a:fld>
            <a:endParaRPr lang="en-US"/>
          </a:p>
        </p:txBody>
      </p:sp>
      <p:sp>
        <p:nvSpPr>
          <p:cNvPr id="5" name="TextBox 4">
            <a:extLst>
              <a:ext uri="{FF2B5EF4-FFF2-40B4-BE49-F238E27FC236}">
                <a16:creationId xmlns:a16="http://schemas.microsoft.com/office/drawing/2014/main" id="{9572D496-DB8C-4B4C-ABA9-C04D78BB0542}"/>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76908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62" y="-76200"/>
            <a:ext cx="8229600" cy="1143000"/>
          </a:xfrm>
        </p:spPr>
        <p:txBody>
          <a:bodyPr/>
          <a:lstStyle/>
          <a:p>
            <a:pPr>
              <a:lnSpc>
                <a:spcPct val="80000"/>
              </a:lnSpc>
            </a:pPr>
            <a:r>
              <a:rPr lang="en-US" sz="3200"/>
              <a:t>Additional Materials</a:t>
            </a:r>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2</a:t>
            </a:fld>
            <a:endParaRPr lang="en-US"/>
          </a:p>
        </p:txBody>
      </p:sp>
      <p:sp>
        <p:nvSpPr>
          <p:cNvPr id="3" name="Rectangle 3">
            <a:extLst>
              <a:ext uri="{FF2B5EF4-FFF2-40B4-BE49-F238E27FC236}">
                <a16:creationId xmlns:a16="http://schemas.microsoft.com/office/drawing/2014/main" id="{ACA69945-4E56-D4C7-CAE2-57669027916B}"/>
              </a:ext>
            </a:extLst>
          </p:cNvPr>
          <p:cNvSpPr txBox="1">
            <a:spLocks noChangeArrowheads="1"/>
          </p:cNvSpPr>
          <p:nvPr/>
        </p:nvSpPr>
        <p:spPr>
          <a:xfrm>
            <a:off x="152128" y="1371600"/>
            <a:ext cx="8997498" cy="4495800"/>
          </a:xfrm>
          <a:prstGeom prst="rect">
            <a:avLst/>
          </a:prstGeom>
        </p:spPr>
        <p:txBody>
          <a:bodyPr lIns="91440" tIns="45720" rIns="91440" bIns="45720" anchor="t"/>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r>
              <a:rPr lang="en-SG" altLang="zh-CN" sz="2000">
                <a:effectLst/>
                <a:latin typeface="+mn-ea"/>
              </a:rPr>
              <a:t>The related content talked today in </a:t>
            </a:r>
            <a:r>
              <a:rPr lang="en-SG" altLang="zh-CN" sz="2000" u="sng">
                <a:solidFill>
                  <a:srgbClr val="0000FF"/>
                </a:solidFill>
                <a:effectLst/>
                <a:latin typeface="+mn-ea"/>
                <a:hlinkClick r:id="rId3"/>
              </a:rPr>
              <a:t>https://eclass.teicrete.gr/modules/document/file.php/TP326/%CE%98%CE%B5%CF%89%CF%81%CE%AF%CE%B1%20(Lectures)/Computer_Networking_A_Top-Down_Approach.pdf</a:t>
            </a:r>
            <a:r>
              <a:rPr lang="en-SG" altLang="zh-CN" sz="2000">
                <a:effectLst/>
                <a:latin typeface="+mn-ea"/>
              </a:rPr>
              <a:t> is as follow:</a:t>
            </a:r>
            <a:endParaRPr lang="zh-CN" altLang="zh-CN" sz="2000">
              <a:effectLst/>
              <a:latin typeface="+mn-ea"/>
            </a:endParaRPr>
          </a:p>
          <a:p>
            <a:pPr lvl="1"/>
            <a:r>
              <a:rPr lang="en-SG" altLang="zh-CN" sz="1800">
                <a:latin typeface="+mn-ea"/>
              </a:rPr>
              <a:t>Error detection</a:t>
            </a:r>
            <a:r>
              <a:rPr lang="en-SG" altLang="zh-CN" sz="1800">
                <a:effectLst/>
                <a:latin typeface="+mn-ea"/>
              </a:rPr>
              <a:t>: </a:t>
            </a:r>
            <a:r>
              <a:rPr lang="en-SG" altLang="zh-CN" sz="1800">
                <a:latin typeface="+mn-ea"/>
              </a:rPr>
              <a:t>P</a:t>
            </a:r>
            <a:r>
              <a:rPr lang="en-US" altLang="zh-CN" sz="1800">
                <a:latin typeface="+mn-ea"/>
              </a:rPr>
              <a:t>age</a:t>
            </a:r>
            <a:r>
              <a:rPr lang="zh-CN" altLang="en-US" sz="1800">
                <a:latin typeface="+mn-ea"/>
              </a:rPr>
              <a:t> </a:t>
            </a:r>
            <a:r>
              <a:rPr lang="en-SG" altLang="zh-CN" sz="1800">
                <a:latin typeface="+mn-ea"/>
              </a:rPr>
              <a:t>438 – P</a:t>
            </a:r>
            <a:r>
              <a:rPr lang="en-US" altLang="zh-CN" sz="1800">
                <a:latin typeface="+mn-ea"/>
              </a:rPr>
              <a:t>age</a:t>
            </a:r>
            <a:r>
              <a:rPr lang="zh-CN" altLang="en-US" sz="1800">
                <a:latin typeface="+mn-ea"/>
              </a:rPr>
              <a:t> </a:t>
            </a:r>
            <a:r>
              <a:rPr lang="en-SG" altLang="zh-CN" sz="1800">
                <a:latin typeface="+mn-ea"/>
              </a:rPr>
              <a:t>445</a:t>
            </a:r>
            <a:endParaRPr lang="zh-CN" altLang="zh-CN" sz="1800">
              <a:effectLst/>
              <a:latin typeface="+mn-ea"/>
            </a:endParaRPr>
          </a:p>
          <a:p>
            <a:pPr lvl="1"/>
            <a:r>
              <a:rPr lang="en-SG" altLang="zh-CN" sz="1800">
                <a:latin typeface="+mn-ea"/>
              </a:rPr>
              <a:t>Automatic Repeat Request (ARQ):</a:t>
            </a:r>
            <a:r>
              <a:rPr lang="en-SG" altLang="zh-CN" sz="1800">
                <a:effectLst/>
                <a:latin typeface="+mn-ea"/>
              </a:rPr>
              <a:t> </a:t>
            </a:r>
            <a:r>
              <a:rPr lang="en-SG" altLang="zh-CN" sz="1800">
                <a:latin typeface="+mn-ea"/>
              </a:rPr>
              <a:t>P</a:t>
            </a:r>
            <a:r>
              <a:rPr lang="en-US" altLang="zh-CN" sz="1800">
                <a:latin typeface="+mn-ea"/>
              </a:rPr>
              <a:t>age</a:t>
            </a:r>
            <a:r>
              <a:rPr lang="zh-CN" altLang="en-US" sz="1800">
                <a:latin typeface="+mn-ea"/>
              </a:rPr>
              <a:t> </a:t>
            </a:r>
            <a:r>
              <a:rPr lang="en-SG" altLang="zh-CN" sz="1800">
                <a:latin typeface="+mn-ea"/>
              </a:rPr>
              <a:t>207 – P</a:t>
            </a:r>
            <a:r>
              <a:rPr lang="en-US" altLang="zh-CN" sz="1800">
                <a:latin typeface="+mn-ea"/>
              </a:rPr>
              <a:t>age</a:t>
            </a:r>
            <a:r>
              <a:rPr lang="zh-CN" altLang="en-US" sz="1800">
                <a:latin typeface="+mn-ea"/>
              </a:rPr>
              <a:t> </a:t>
            </a:r>
            <a:r>
              <a:rPr lang="en-SG" altLang="zh-CN" sz="1800">
                <a:latin typeface="+mn-ea"/>
              </a:rPr>
              <a:t>230</a:t>
            </a:r>
            <a:endParaRPr lang="zh-CN" altLang="zh-CN" sz="1800">
              <a:effectLst/>
              <a:latin typeface="+mn-ea"/>
            </a:endParaRPr>
          </a:p>
          <a:p>
            <a:pPr marL="457200" lvl="1" indent="0">
              <a:buNone/>
            </a:pPr>
            <a:endParaRPr lang="en-SG" altLang="zh-CN" sz="1800">
              <a:latin typeface="+mn-ea"/>
            </a:endParaRPr>
          </a:p>
          <a:p>
            <a:r>
              <a:rPr lang="en-SG" altLang="zh-CN" sz="2000">
                <a:effectLst/>
                <a:latin typeface="+mn-ea"/>
              </a:rPr>
              <a:t>You can also find other video materials about </a:t>
            </a:r>
          </a:p>
          <a:p>
            <a:pPr lvl="1"/>
            <a:r>
              <a:rPr lang="en-SG" altLang="zh-CN" sz="1600">
                <a:latin typeface="+mn-ea"/>
              </a:rPr>
              <a:t>Error detection</a:t>
            </a:r>
            <a:r>
              <a:rPr lang="en-SG" altLang="zh-CN" sz="1600">
                <a:solidFill>
                  <a:srgbClr val="000000"/>
                </a:solidFill>
                <a:latin typeface="+mn-ea"/>
              </a:rPr>
              <a:t> </a:t>
            </a:r>
            <a:r>
              <a:rPr lang="en-SG" sz="1600">
                <a:ea typeface="+mn-lt"/>
                <a:cs typeface="+mn-lt"/>
              </a:rPr>
              <a:t> </a:t>
            </a:r>
            <a:r>
              <a:rPr lang="en-SG" sz="1600">
                <a:ea typeface="+mn-lt"/>
                <a:cs typeface="+mn-lt"/>
                <a:hlinkClick r:id="rId4"/>
              </a:rPr>
              <a:t>https://www.youtube.com/watch?v=EMrY-8m8D1E</a:t>
            </a:r>
            <a:r>
              <a:rPr lang="zh-CN" altLang="en-US" sz="1600">
                <a:ea typeface="+mn-lt"/>
                <a:cs typeface="+mn-lt"/>
              </a:rPr>
              <a:t> </a:t>
            </a:r>
            <a:endParaRPr lang="en-SG" sz="1600">
              <a:effectLst/>
              <a:ea typeface="+mn-lt"/>
              <a:cs typeface="+mn-lt"/>
            </a:endParaRPr>
          </a:p>
          <a:p>
            <a:pPr lvl="1" algn="just"/>
            <a:r>
              <a:rPr lang="en-US" sz="1600">
                <a:solidFill>
                  <a:schemeClr val="tx2"/>
                </a:solidFill>
                <a:ea typeface="+mn-lt"/>
                <a:cs typeface="+mn-lt"/>
              </a:rPr>
              <a:t>Stop-and-Wait ARQ </a:t>
            </a:r>
            <a:r>
              <a:rPr lang="en-US" sz="1600">
                <a:ea typeface="+mn-lt"/>
                <a:cs typeface="+mn-lt"/>
              </a:rPr>
              <a:t> </a:t>
            </a:r>
            <a:r>
              <a:rPr lang="en-US" sz="1600">
                <a:ea typeface="+mn-lt"/>
                <a:cs typeface="+mn-lt"/>
                <a:hlinkClick r:id="rId5"/>
              </a:rPr>
              <a:t>https://www.youtube.com/watch?v=YdkksvhkQGQ</a:t>
            </a:r>
            <a:r>
              <a:rPr lang="zh-CN" altLang="en-US" sz="1600">
                <a:ea typeface="+mn-lt"/>
                <a:cs typeface="+mn-lt"/>
              </a:rPr>
              <a:t> </a:t>
            </a:r>
            <a:endParaRPr lang="en-US" sz="1600">
              <a:ea typeface="+mn-lt"/>
              <a:cs typeface="+mn-lt"/>
            </a:endParaRPr>
          </a:p>
          <a:p>
            <a:pPr lvl="1" algn="just"/>
            <a:r>
              <a:rPr lang="en-US" sz="1600">
                <a:solidFill>
                  <a:schemeClr val="tx2"/>
                </a:solidFill>
                <a:ea typeface="+mn-lt"/>
                <a:cs typeface="+mn-lt"/>
              </a:rPr>
              <a:t>Go-Back-N ARQ </a:t>
            </a:r>
            <a:r>
              <a:rPr lang="en-US" sz="1600">
                <a:ea typeface="+mn-lt"/>
                <a:cs typeface="+mn-lt"/>
              </a:rPr>
              <a:t> </a:t>
            </a:r>
            <a:r>
              <a:rPr lang="en-US" sz="1600">
                <a:ea typeface="+mn-lt"/>
                <a:cs typeface="+mn-lt"/>
                <a:hlinkClick r:id="rId6"/>
              </a:rPr>
              <a:t>https://www.youtube.com/watch?v=QD3oCelHJ20</a:t>
            </a:r>
            <a:r>
              <a:rPr lang="zh-CN" altLang="en-US" sz="1600">
                <a:ea typeface="+mn-lt"/>
                <a:cs typeface="+mn-lt"/>
              </a:rPr>
              <a:t> </a:t>
            </a:r>
            <a:r>
              <a:rPr lang="en-US" sz="1600">
                <a:ea typeface="+mn-lt"/>
                <a:cs typeface="+mn-lt"/>
              </a:rPr>
              <a:t> </a:t>
            </a:r>
          </a:p>
          <a:p>
            <a:pPr lvl="1" algn="just"/>
            <a:r>
              <a:rPr lang="en-US" sz="1600">
                <a:solidFill>
                  <a:schemeClr val="tx2"/>
                </a:solidFill>
                <a:ea typeface="+mn-lt"/>
                <a:cs typeface="+mn-lt"/>
              </a:rPr>
              <a:t>Selective Reject ARQ </a:t>
            </a:r>
            <a:r>
              <a:rPr lang="en-US" sz="1600">
                <a:ea typeface="+mn-lt"/>
                <a:cs typeface="+mn-lt"/>
              </a:rPr>
              <a:t> </a:t>
            </a:r>
            <a:r>
              <a:rPr lang="en-US" sz="1600">
                <a:ea typeface="+mn-lt"/>
                <a:cs typeface="+mn-lt"/>
                <a:hlinkClick r:id="rId7"/>
              </a:rPr>
              <a:t>https://www.youtube.com/watch?v=WfIhQ3o2xow</a:t>
            </a:r>
            <a:r>
              <a:rPr lang="zh-CN" altLang="en-US" sz="1600">
                <a:ea typeface="+mn-lt"/>
                <a:cs typeface="+mn-lt"/>
              </a:rPr>
              <a:t> </a:t>
            </a:r>
            <a:endParaRPr lang="en-US">
              <a:solidFill>
                <a:schemeClr val="tx2"/>
              </a:solidFill>
              <a:ea typeface="+mn-lt"/>
              <a:cs typeface="+mn-lt"/>
            </a:endParaRPr>
          </a:p>
        </p:txBody>
      </p:sp>
    </p:spTree>
    <p:extLst>
      <p:ext uri="{BB962C8B-B14F-4D97-AF65-F5344CB8AC3E}">
        <p14:creationId xmlns:p14="http://schemas.microsoft.com/office/powerpoint/2010/main" val="358246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Go-Back-N: Max Window Size</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20</a:t>
            </a:fld>
            <a:endParaRPr lang="en-US"/>
          </a:p>
        </p:txBody>
      </p:sp>
      <p:sp>
        <p:nvSpPr>
          <p:cNvPr id="4" name="Line 5"/>
          <p:cNvSpPr>
            <a:spLocks noChangeShapeType="1"/>
          </p:cNvSpPr>
          <p:nvPr/>
        </p:nvSpPr>
        <p:spPr bwMode="auto">
          <a:xfrm flipH="1">
            <a:off x="2955925" y="1301750"/>
            <a:ext cx="7938" cy="4213225"/>
          </a:xfrm>
          <a:prstGeom prst="line">
            <a:avLst/>
          </a:prstGeom>
          <a:noFill/>
          <a:ln w="25400">
            <a:solidFill>
              <a:schemeClr val="tx1"/>
            </a:solidFill>
            <a:round/>
            <a:headEnd/>
            <a:tailEnd type="triangle" w="med" len="med"/>
          </a:ln>
        </p:spPr>
        <p:txBody>
          <a:bodyPr wrap="none" anchor="ctr"/>
          <a:lstStyle/>
          <a:p>
            <a:endParaRPr lang="en-US"/>
          </a:p>
        </p:txBody>
      </p:sp>
      <p:sp>
        <p:nvSpPr>
          <p:cNvPr id="5" name="Line 6"/>
          <p:cNvSpPr>
            <a:spLocks noChangeShapeType="1"/>
          </p:cNvSpPr>
          <p:nvPr/>
        </p:nvSpPr>
        <p:spPr bwMode="auto">
          <a:xfrm>
            <a:off x="2514600" y="4413250"/>
            <a:ext cx="434975" cy="11113"/>
          </a:xfrm>
          <a:prstGeom prst="line">
            <a:avLst/>
          </a:prstGeom>
          <a:noFill/>
          <a:ln w="25400">
            <a:solidFill>
              <a:schemeClr val="tx1"/>
            </a:solidFill>
            <a:round/>
            <a:headEnd/>
            <a:tailEnd/>
          </a:ln>
        </p:spPr>
        <p:txBody>
          <a:bodyPr wrap="none" anchor="ctr"/>
          <a:lstStyle/>
          <a:p>
            <a:endParaRPr lang="en-US"/>
          </a:p>
        </p:txBody>
      </p:sp>
      <p:sp>
        <p:nvSpPr>
          <p:cNvPr id="6" name="Line 7"/>
          <p:cNvSpPr>
            <a:spLocks noChangeShapeType="1"/>
          </p:cNvSpPr>
          <p:nvPr/>
        </p:nvSpPr>
        <p:spPr bwMode="auto">
          <a:xfrm>
            <a:off x="5553075" y="1401763"/>
            <a:ext cx="1588" cy="3884612"/>
          </a:xfrm>
          <a:prstGeom prst="line">
            <a:avLst/>
          </a:prstGeom>
          <a:noFill/>
          <a:ln w="25400">
            <a:solidFill>
              <a:schemeClr val="tx1"/>
            </a:solidFill>
            <a:round/>
            <a:headEnd/>
            <a:tailEnd type="triangle" w="med" len="med"/>
          </a:ln>
        </p:spPr>
        <p:txBody>
          <a:bodyPr wrap="none" anchor="ctr"/>
          <a:lstStyle/>
          <a:p>
            <a:endParaRPr lang="en-US"/>
          </a:p>
        </p:txBody>
      </p:sp>
      <p:grpSp>
        <p:nvGrpSpPr>
          <p:cNvPr id="7" name="Group 8"/>
          <p:cNvGrpSpPr>
            <a:grpSpLocks/>
          </p:cNvGrpSpPr>
          <p:nvPr/>
        </p:nvGrpSpPr>
        <p:grpSpPr bwMode="auto">
          <a:xfrm>
            <a:off x="2971800" y="1395413"/>
            <a:ext cx="2590800" cy="288925"/>
            <a:chOff x="1872" y="874"/>
            <a:chExt cx="1632" cy="182"/>
          </a:xfrm>
        </p:grpSpPr>
        <p:sp>
          <p:nvSpPr>
            <p:cNvPr id="8" name="Line 9"/>
            <p:cNvSpPr>
              <a:spLocks noChangeShapeType="1"/>
            </p:cNvSpPr>
            <p:nvPr/>
          </p:nvSpPr>
          <p:spPr bwMode="auto">
            <a:xfrm>
              <a:off x="1872" y="874"/>
              <a:ext cx="1632" cy="182"/>
            </a:xfrm>
            <a:prstGeom prst="line">
              <a:avLst/>
            </a:prstGeom>
            <a:noFill/>
            <a:ln w="12700">
              <a:solidFill>
                <a:schemeClr val="tx1"/>
              </a:solidFill>
              <a:round/>
              <a:headEnd/>
              <a:tailEnd/>
            </a:ln>
          </p:spPr>
          <p:txBody>
            <a:bodyPr wrap="none" anchor="ctr"/>
            <a:lstStyle/>
            <a:p>
              <a:endParaRPr lang="en-US"/>
            </a:p>
          </p:txBody>
        </p:sp>
        <p:sp>
          <p:nvSpPr>
            <p:cNvPr id="9" name="Line 10"/>
            <p:cNvSpPr>
              <a:spLocks noChangeShapeType="1"/>
            </p:cNvSpPr>
            <p:nvPr/>
          </p:nvSpPr>
          <p:spPr bwMode="auto">
            <a:xfrm>
              <a:off x="2453" y="937"/>
              <a:ext cx="187" cy="23"/>
            </a:xfrm>
            <a:prstGeom prst="line">
              <a:avLst/>
            </a:prstGeom>
            <a:noFill/>
            <a:ln w="12700">
              <a:solidFill>
                <a:schemeClr val="tx1"/>
              </a:solidFill>
              <a:round/>
              <a:headEnd/>
              <a:tailEnd type="triangle" w="med" len="med"/>
            </a:ln>
          </p:spPr>
          <p:txBody>
            <a:bodyPr wrap="none" anchor="ctr"/>
            <a:lstStyle/>
            <a:p>
              <a:endParaRPr lang="en-US"/>
            </a:p>
          </p:txBody>
        </p:sp>
      </p:grpSp>
      <p:sp>
        <p:nvSpPr>
          <p:cNvPr id="10" name="Line 11"/>
          <p:cNvSpPr>
            <a:spLocks noChangeShapeType="1"/>
          </p:cNvSpPr>
          <p:nvPr/>
        </p:nvSpPr>
        <p:spPr bwMode="auto">
          <a:xfrm flipV="1">
            <a:off x="4572000" y="4156075"/>
            <a:ext cx="989013" cy="119063"/>
          </a:xfrm>
          <a:prstGeom prst="line">
            <a:avLst/>
          </a:prstGeom>
          <a:noFill/>
          <a:ln w="12700">
            <a:solidFill>
              <a:schemeClr val="tx1"/>
            </a:solidFill>
            <a:round/>
            <a:headEnd type="triangle" w="med" len="med"/>
            <a:tailEnd/>
          </a:ln>
        </p:spPr>
        <p:txBody>
          <a:bodyPr wrap="none" anchor="ctr"/>
          <a:lstStyle/>
          <a:p>
            <a:endParaRPr lang="en-US"/>
          </a:p>
        </p:txBody>
      </p:sp>
      <p:grpSp>
        <p:nvGrpSpPr>
          <p:cNvPr id="11" name="Group 12"/>
          <p:cNvGrpSpPr>
            <a:grpSpLocks/>
          </p:cNvGrpSpPr>
          <p:nvPr/>
        </p:nvGrpSpPr>
        <p:grpSpPr bwMode="auto">
          <a:xfrm>
            <a:off x="2903538" y="4438650"/>
            <a:ext cx="85725" cy="280988"/>
            <a:chOff x="1540" y="3184"/>
            <a:chExt cx="54" cy="177"/>
          </a:xfrm>
        </p:grpSpPr>
        <p:sp>
          <p:nvSpPr>
            <p:cNvPr id="12" name="Rectangle 13"/>
            <p:cNvSpPr>
              <a:spLocks noChangeArrowheads="1"/>
            </p:cNvSpPr>
            <p:nvPr/>
          </p:nvSpPr>
          <p:spPr bwMode="auto">
            <a:xfrm>
              <a:off x="1540" y="318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3" name="Rectangle 14"/>
            <p:cNvSpPr>
              <a:spLocks noChangeArrowheads="1"/>
            </p:cNvSpPr>
            <p:nvPr/>
          </p:nvSpPr>
          <p:spPr bwMode="auto">
            <a:xfrm>
              <a:off x="1540" y="318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14" name="Line 15"/>
          <p:cNvSpPr>
            <a:spLocks noChangeShapeType="1"/>
          </p:cNvSpPr>
          <p:nvPr/>
        </p:nvSpPr>
        <p:spPr bwMode="auto">
          <a:xfrm>
            <a:off x="2952750" y="4745038"/>
            <a:ext cx="977900" cy="114300"/>
          </a:xfrm>
          <a:prstGeom prst="line">
            <a:avLst/>
          </a:prstGeom>
          <a:noFill/>
          <a:ln w="12700">
            <a:solidFill>
              <a:schemeClr val="tx1"/>
            </a:solidFill>
            <a:round/>
            <a:headEnd/>
            <a:tailEnd type="triangle" w="med" len="med"/>
          </a:ln>
        </p:spPr>
        <p:txBody>
          <a:bodyPr wrap="none" anchor="ctr"/>
          <a:lstStyle/>
          <a:p>
            <a:endParaRPr lang="en-US"/>
          </a:p>
        </p:txBody>
      </p:sp>
      <p:sp>
        <p:nvSpPr>
          <p:cNvPr id="15" name="Rectangle 16"/>
          <p:cNvSpPr>
            <a:spLocks noChangeArrowheads="1"/>
          </p:cNvSpPr>
          <p:nvPr/>
        </p:nvSpPr>
        <p:spPr bwMode="auto">
          <a:xfrm>
            <a:off x="2903538" y="4746625"/>
            <a:ext cx="85725" cy="257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6" name="Rectangle 17"/>
          <p:cNvSpPr>
            <a:spLocks noChangeArrowheads="1"/>
          </p:cNvSpPr>
          <p:nvPr/>
        </p:nvSpPr>
        <p:spPr bwMode="auto">
          <a:xfrm>
            <a:off x="2903538" y="4743450"/>
            <a:ext cx="85725" cy="60325"/>
          </a:xfrm>
          <a:prstGeom prst="rect">
            <a:avLst/>
          </a:prstGeom>
          <a:solidFill>
            <a:schemeClr val="tx2"/>
          </a:solidFill>
          <a:ln w="12700">
            <a:solidFill>
              <a:schemeClr val="tx1"/>
            </a:solidFill>
            <a:miter lim="800000"/>
            <a:headEnd/>
            <a:tailEnd/>
          </a:ln>
        </p:spPr>
        <p:txBody>
          <a:bodyPr wrap="none" anchor="ctr"/>
          <a:lstStyle/>
          <a:p>
            <a:endParaRPr lang="en-US"/>
          </a:p>
        </p:txBody>
      </p:sp>
      <p:grpSp>
        <p:nvGrpSpPr>
          <p:cNvPr id="17" name="Group 18"/>
          <p:cNvGrpSpPr>
            <a:grpSpLocks/>
          </p:cNvGrpSpPr>
          <p:nvPr/>
        </p:nvGrpSpPr>
        <p:grpSpPr bwMode="auto">
          <a:xfrm>
            <a:off x="5508625" y="4711700"/>
            <a:ext cx="85725" cy="280988"/>
            <a:chOff x="3181" y="3604"/>
            <a:chExt cx="54" cy="177"/>
          </a:xfrm>
        </p:grpSpPr>
        <p:sp>
          <p:nvSpPr>
            <p:cNvPr id="18" name="Rectangle 19"/>
            <p:cNvSpPr>
              <a:spLocks noChangeArrowheads="1"/>
            </p:cNvSpPr>
            <p:nvPr/>
          </p:nvSpPr>
          <p:spPr bwMode="auto">
            <a:xfrm>
              <a:off x="3181" y="360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9" name="Rectangle 20"/>
            <p:cNvSpPr>
              <a:spLocks noChangeArrowheads="1"/>
            </p:cNvSpPr>
            <p:nvPr/>
          </p:nvSpPr>
          <p:spPr bwMode="auto">
            <a:xfrm>
              <a:off x="3181" y="360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20" name="Rectangle 21"/>
          <p:cNvSpPr>
            <a:spLocks noChangeArrowheads="1"/>
          </p:cNvSpPr>
          <p:nvPr/>
        </p:nvSpPr>
        <p:spPr bwMode="auto">
          <a:xfrm>
            <a:off x="152400" y="1857375"/>
            <a:ext cx="1981200" cy="912813"/>
          </a:xfrm>
          <a:prstGeom prst="rect">
            <a:avLst/>
          </a:prstGeom>
          <a:noFill/>
          <a:ln w="12700">
            <a:noFill/>
            <a:miter lim="800000"/>
            <a:headEnd/>
            <a:tailEnd/>
          </a:ln>
        </p:spPr>
        <p:txBody>
          <a:bodyPr lIns="90488" tIns="44450" rIns="90488" bIns="44450">
            <a:spAutoFit/>
          </a:bodyPr>
          <a:lstStyle/>
          <a:p>
            <a:pPr algn="ctr"/>
            <a:r>
              <a:rPr lang="en-US" b="1">
                <a:solidFill>
                  <a:srgbClr val="FF0000"/>
                </a:solidFill>
              </a:rPr>
              <a:t>Let us assume 3 bit sequencing, Window Size = 8</a:t>
            </a:r>
          </a:p>
        </p:txBody>
      </p:sp>
      <p:grpSp>
        <p:nvGrpSpPr>
          <p:cNvPr id="21" name="Group 23"/>
          <p:cNvGrpSpPr>
            <a:grpSpLocks/>
          </p:cNvGrpSpPr>
          <p:nvPr/>
        </p:nvGrpSpPr>
        <p:grpSpPr bwMode="auto">
          <a:xfrm>
            <a:off x="2630488" y="1358900"/>
            <a:ext cx="358775" cy="1308100"/>
            <a:chOff x="1368" y="1244"/>
            <a:chExt cx="226" cy="824"/>
          </a:xfrm>
        </p:grpSpPr>
        <p:grpSp>
          <p:nvGrpSpPr>
            <p:cNvPr id="22" name="Group 24"/>
            <p:cNvGrpSpPr>
              <a:grpSpLocks/>
            </p:cNvGrpSpPr>
            <p:nvPr/>
          </p:nvGrpSpPr>
          <p:grpSpPr bwMode="auto">
            <a:xfrm>
              <a:off x="1540" y="1264"/>
              <a:ext cx="54" cy="172"/>
              <a:chOff x="1540" y="1264"/>
              <a:chExt cx="54" cy="172"/>
            </a:xfrm>
          </p:grpSpPr>
          <p:sp>
            <p:nvSpPr>
              <p:cNvPr id="36" name="Rectangle 25"/>
              <p:cNvSpPr>
                <a:spLocks noChangeArrowheads="1"/>
              </p:cNvSpPr>
              <p:nvPr/>
            </p:nvSpPr>
            <p:spPr bwMode="auto">
              <a:xfrm>
                <a:off x="1540" y="1266"/>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7" name="Rectangle 26"/>
              <p:cNvSpPr>
                <a:spLocks noChangeArrowheads="1"/>
              </p:cNvSpPr>
              <p:nvPr/>
            </p:nvSpPr>
            <p:spPr bwMode="auto">
              <a:xfrm>
                <a:off x="1540" y="1264"/>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23" name="Group 27"/>
            <p:cNvGrpSpPr>
              <a:grpSpLocks/>
            </p:cNvGrpSpPr>
            <p:nvPr/>
          </p:nvGrpSpPr>
          <p:grpSpPr bwMode="auto">
            <a:xfrm>
              <a:off x="1540" y="1456"/>
              <a:ext cx="54" cy="172"/>
              <a:chOff x="1540" y="1456"/>
              <a:chExt cx="54" cy="172"/>
            </a:xfrm>
          </p:grpSpPr>
          <p:sp>
            <p:nvSpPr>
              <p:cNvPr id="34" name="Rectangle 28"/>
              <p:cNvSpPr>
                <a:spLocks noChangeArrowheads="1"/>
              </p:cNvSpPr>
              <p:nvPr/>
            </p:nvSpPr>
            <p:spPr bwMode="auto">
              <a:xfrm>
                <a:off x="1540" y="1458"/>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5" name="Rectangle 29"/>
              <p:cNvSpPr>
                <a:spLocks noChangeArrowheads="1"/>
              </p:cNvSpPr>
              <p:nvPr/>
            </p:nvSpPr>
            <p:spPr bwMode="auto">
              <a:xfrm>
                <a:off x="1540" y="1456"/>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24" name="Group 30"/>
            <p:cNvGrpSpPr>
              <a:grpSpLocks/>
            </p:cNvGrpSpPr>
            <p:nvPr/>
          </p:nvGrpSpPr>
          <p:grpSpPr bwMode="auto">
            <a:xfrm>
              <a:off x="1540" y="1648"/>
              <a:ext cx="54" cy="172"/>
              <a:chOff x="1540" y="1648"/>
              <a:chExt cx="54" cy="172"/>
            </a:xfrm>
          </p:grpSpPr>
          <p:sp>
            <p:nvSpPr>
              <p:cNvPr id="32" name="Rectangle 31"/>
              <p:cNvSpPr>
                <a:spLocks noChangeArrowheads="1"/>
              </p:cNvSpPr>
              <p:nvPr/>
            </p:nvSpPr>
            <p:spPr bwMode="auto">
              <a:xfrm>
                <a:off x="1540" y="1650"/>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3" name="Rectangle 32"/>
              <p:cNvSpPr>
                <a:spLocks noChangeArrowheads="1"/>
              </p:cNvSpPr>
              <p:nvPr/>
            </p:nvSpPr>
            <p:spPr bwMode="auto">
              <a:xfrm>
                <a:off x="1540" y="1648"/>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25" name="Group 33"/>
            <p:cNvGrpSpPr>
              <a:grpSpLocks/>
            </p:cNvGrpSpPr>
            <p:nvPr/>
          </p:nvGrpSpPr>
          <p:grpSpPr bwMode="auto">
            <a:xfrm>
              <a:off x="1540" y="1840"/>
              <a:ext cx="54" cy="172"/>
              <a:chOff x="1540" y="1840"/>
              <a:chExt cx="54" cy="172"/>
            </a:xfrm>
          </p:grpSpPr>
          <p:sp>
            <p:nvSpPr>
              <p:cNvPr id="30" name="Rectangle 34"/>
              <p:cNvSpPr>
                <a:spLocks noChangeArrowheads="1"/>
              </p:cNvSpPr>
              <p:nvPr/>
            </p:nvSpPr>
            <p:spPr bwMode="auto">
              <a:xfrm>
                <a:off x="1540" y="1842"/>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1" name="Rectangle 35"/>
              <p:cNvSpPr>
                <a:spLocks noChangeArrowheads="1"/>
              </p:cNvSpPr>
              <p:nvPr/>
            </p:nvSpPr>
            <p:spPr bwMode="auto">
              <a:xfrm>
                <a:off x="1540" y="1840"/>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26" name="Rectangle 36"/>
            <p:cNvSpPr>
              <a:spLocks noChangeArrowheads="1"/>
            </p:cNvSpPr>
            <p:nvPr/>
          </p:nvSpPr>
          <p:spPr bwMode="auto">
            <a:xfrm>
              <a:off x="1368" y="1244"/>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27" name="Rectangle 37"/>
            <p:cNvSpPr>
              <a:spLocks noChangeArrowheads="1"/>
            </p:cNvSpPr>
            <p:nvPr/>
          </p:nvSpPr>
          <p:spPr bwMode="auto">
            <a:xfrm>
              <a:off x="1368" y="1436"/>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28" name="Rectangle 38"/>
            <p:cNvSpPr>
              <a:spLocks noChangeArrowheads="1"/>
            </p:cNvSpPr>
            <p:nvPr/>
          </p:nvSpPr>
          <p:spPr bwMode="auto">
            <a:xfrm>
              <a:off x="1368" y="1628"/>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29" name="Rectangle 39"/>
            <p:cNvSpPr>
              <a:spLocks noChangeArrowheads="1"/>
            </p:cNvSpPr>
            <p:nvPr/>
          </p:nvSpPr>
          <p:spPr bwMode="auto">
            <a:xfrm>
              <a:off x="1368" y="1820"/>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grpSp>
      <p:sp>
        <p:nvSpPr>
          <p:cNvPr id="38" name="Rectangle 40"/>
          <p:cNvSpPr>
            <a:spLocks noChangeArrowheads="1"/>
          </p:cNvSpPr>
          <p:nvPr/>
        </p:nvSpPr>
        <p:spPr bwMode="auto">
          <a:xfrm rot="-440055">
            <a:off x="4724400" y="4113213"/>
            <a:ext cx="1027113"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ACK 0</a:t>
            </a:r>
          </a:p>
        </p:txBody>
      </p:sp>
      <p:sp>
        <p:nvSpPr>
          <p:cNvPr id="39" name="Line 43"/>
          <p:cNvSpPr>
            <a:spLocks noChangeShapeType="1"/>
          </p:cNvSpPr>
          <p:nvPr/>
        </p:nvSpPr>
        <p:spPr bwMode="auto">
          <a:xfrm>
            <a:off x="2514600" y="4032250"/>
            <a:ext cx="0" cy="379413"/>
          </a:xfrm>
          <a:prstGeom prst="line">
            <a:avLst/>
          </a:prstGeom>
          <a:noFill/>
          <a:ln w="12700">
            <a:solidFill>
              <a:schemeClr val="tx1"/>
            </a:solidFill>
            <a:round/>
            <a:headEnd/>
            <a:tailEnd type="triangle" w="med" len="med"/>
          </a:ln>
        </p:spPr>
        <p:txBody>
          <a:bodyPr wrap="none" anchor="ctr"/>
          <a:lstStyle/>
          <a:p>
            <a:endParaRPr lang="en-US"/>
          </a:p>
        </p:txBody>
      </p:sp>
      <p:sp>
        <p:nvSpPr>
          <p:cNvPr id="40" name="Rectangle 44"/>
          <p:cNvSpPr>
            <a:spLocks noChangeArrowheads="1"/>
          </p:cNvSpPr>
          <p:nvPr/>
        </p:nvSpPr>
        <p:spPr bwMode="auto">
          <a:xfrm>
            <a:off x="5549900" y="4656138"/>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grpSp>
        <p:nvGrpSpPr>
          <p:cNvPr id="41" name="Group 47"/>
          <p:cNvGrpSpPr>
            <a:grpSpLocks/>
          </p:cNvGrpSpPr>
          <p:nvPr/>
        </p:nvGrpSpPr>
        <p:grpSpPr bwMode="auto">
          <a:xfrm>
            <a:off x="2630488" y="2590800"/>
            <a:ext cx="358775" cy="1308100"/>
            <a:chOff x="1368" y="1244"/>
            <a:chExt cx="226" cy="824"/>
          </a:xfrm>
        </p:grpSpPr>
        <p:grpSp>
          <p:nvGrpSpPr>
            <p:cNvPr id="42" name="Group 48"/>
            <p:cNvGrpSpPr>
              <a:grpSpLocks/>
            </p:cNvGrpSpPr>
            <p:nvPr/>
          </p:nvGrpSpPr>
          <p:grpSpPr bwMode="auto">
            <a:xfrm>
              <a:off x="1540" y="1264"/>
              <a:ext cx="54" cy="172"/>
              <a:chOff x="1540" y="1264"/>
              <a:chExt cx="54" cy="172"/>
            </a:xfrm>
          </p:grpSpPr>
          <p:sp>
            <p:nvSpPr>
              <p:cNvPr id="56" name="Rectangle 49"/>
              <p:cNvSpPr>
                <a:spLocks noChangeArrowheads="1"/>
              </p:cNvSpPr>
              <p:nvPr/>
            </p:nvSpPr>
            <p:spPr bwMode="auto">
              <a:xfrm>
                <a:off x="1540" y="1266"/>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7" name="Rectangle 50"/>
              <p:cNvSpPr>
                <a:spLocks noChangeArrowheads="1"/>
              </p:cNvSpPr>
              <p:nvPr/>
            </p:nvSpPr>
            <p:spPr bwMode="auto">
              <a:xfrm>
                <a:off x="1540" y="1264"/>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43" name="Group 51"/>
            <p:cNvGrpSpPr>
              <a:grpSpLocks/>
            </p:cNvGrpSpPr>
            <p:nvPr/>
          </p:nvGrpSpPr>
          <p:grpSpPr bwMode="auto">
            <a:xfrm>
              <a:off x="1540" y="1456"/>
              <a:ext cx="54" cy="172"/>
              <a:chOff x="1540" y="1456"/>
              <a:chExt cx="54" cy="172"/>
            </a:xfrm>
          </p:grpSpPr>
          <p:sp>
            <p:nvSpPr>
              <p:cNvPr id="54" name="Rectangle 52"/>
              <p:cNvSpPr>
                <a:spLocks noChangeArrowheads="1"/>
              </p:cNvSpPr>
              <p:nvPr/>
            </p:nvSpPr>
            <p:spPr bwMode="auto">
              <a:xfrm>
                <a:off x="1540" y="1458"/>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5" name="Rectangle 53"/>
              <p:cNvSpPr>
                <a:spLocks noChangeArrowheads="1"/>
              </p:cNvSpPr>
              <p:nvPr/>
            </p:nvSpPr>
            <p:spPr bwMode="auto">
              <a:xfrm>
                <a:off x="1540" y="1456"/>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44" name="Group 54"/>
            <p:cNvGrpSpPr>
              <a:grpSpLocks/>
            </p:cNvGrpSpPr>
            <p:nvPr/>
          </p:nvGrpSpPr>
          <p:grpSpPr bwMode="auto">
            <a:xfrm>
              <a:off x="1540" y="1648"/>
              <a:ext cx="54" cy="172"/>
              <a:chOff x="1540" y="1648"/>
              <a:chExt cx="54" cy="172"/>
            </a:xfrm>
          </p:grpSpPr>
          <p:sp>
            <p:nvSpPr>
              <p:cNvPr id="52" name="Rectangle 55"/>
              <p:cNvSpPr>
                <a:spLocks noChangeArrowheads="1"/>
              </p:cNvSpPr>
              <p:nvPr/>
            </p:nvSpPr>
            <p:spPr bwMode="auto">
              <a:xfrm>
                <a:off x="1540" y="1650"/>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3" name="Rectangle 56"/>
              <p:cNvSpPr>
                <a:spLocks noChangeArrowheads="1"/>
              </p:cNvSpPr>
              <p:nvPr/>
            </p:nvSpPr>
            <p:spPr bwMode="auto">
              <a:xfrm>
                <a:off x="1540" y="1648"/>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45" name="Group 57"/>
            <p:cNvGrpSpPr>
              <a:grpSpLocks/>
            </p:cNvGrpSpPr>
            <p:nvPr/>
          </p:nvGrpSpPr>
          <p:grpSpPr bwMode="auto">
            <a:xfrm>
              <a:off x="1540" y="1840"/>
              <a:ext cx="54" cy="172"/>
              <a:chOff x="1540" y="1840"/>
              <a:chExt cx="54" cy="172"/>
            </a:xfrm>
          </p:grpSpPr>
          <p:sp>
            <p:nvSpPr>
              <p:cNvPr id="50" name="Rectangle 58"/>
              <p:cNvSpPr>
                <a:spLocks noChangeArrowheads="1"/>
              </p:cNvSpPr>
              <p:nvPr/>
            </p:nvSpPr>
            <p:spPr bwMode="auto">
              <a:xfrm>
                <a:off x="1540" y="1842"/>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1" name="Rectangle 59"/>
              <p:cNvSpPr>
                <a:spLocks noChangeArrowheads="1"/>
              </p:cNvSpPr>
              <p:nvPr/>
            </p:nvSpPr>
            <p:spPr bwMode="auto">
              <a:xfrm>
                <a:off x="1540" y="1840"/>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46" name="Rectangle 60"/>
            <p:cNvSpPr>
              <a:spLocks noChangeArrowheads="1"/>
            </p:cNvSpPr>
            <p:nvPr/>
          </p:nvSpPr>
          <p:spPr bwMode="auto">
            <a:xfrm>
              <a:off x="1368" y="1244"/>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4</a:t>
              </a:r>
            </a:p>
          </p:txBody>
        </p:sp>
        <p:sp>
          <p:nvSpPr>
            <p:cNvPr id="47" name="Rectangle 61"/>
            <p:cNvSpPr>
              <a:spLocks noChangeArrowheads="1"/>
            </p:cNvSpPr>
            <p:nvPr/>
          </p:nvSpPr>
          <p:spPr bwMode="auto">
            <a:xfrm>
              <a:off x="1368" y="1436"/>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5</a:t>
              </a:r>
            </a:p>
          </p:txBody>
        </p:sp>
        <p:sp>
          <p:nvSpPr>
            <p:cNvPr id="48" name="Rectangle 62"/>
            <p:cNvSpPr>
              <a:spLocks noChangeArrowheads="1"/>
            </p:cNvSpPr>
            <p:nvPr/>
          </p:nvSpPr>
          <p:spPr bwMode="auto">
            <a:xfrm>
              <a:off x="1368" y="1628"/>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6</a:t>
              </a:r>
            </a:p>
          </p:txBody>
        </p:sp>
        <p:sp>
          <p:nvSpPr>
            <p:cNvPr id="49" name="Rectangle 63"/>
            <p:cNvSpPr>
              <a:spLocks noChangeArrowheads="1"/>
            </p:cNvSpPr>
            <p:nvPr/>
          </p:nvSpPr>
          <p:spPr bwMode="auto">
            <a:xfrm>
              <a:off x="1368" y="1820"/>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7</a:t>
              </a:r>
            </a:p>
          </p:txBody>
        </p:sp>
      </p:grpSp>
      <p:grpSp>
        <p:nvGrpSpPr>
          <p:cNvPr id="58" name="Group 64"/>
          <p:cNvGrpSpPr>
            <a:grpSpLocks/>
          </p:cNvGrpSpPr>
          <p:nvPr/>
        </p:nvGrpSpPr>
        <p:grpSpPr bwMode="auto">
          <a:xfrm>
            <a:off x="5494338" y="1665288"/>
            <a:ext cx="307975" cy="2514600"/>
            <a:chOff x="3461" y="1235"/>
            <a:chExt cx="194" cy="1584"/>
          </a:xfrm>
        </p:grpSpPr>
        <p:grpSp>
          <p:nvGrpSpPr>
            <p:cNvPr id="59" name="Group 65"/>
            <p:cNvGrpSpPr>
              <a:grpSpLocks/>
            </p:cNvGrpSpPr>
            <p:nvPr/>
          </p:nvGrpSpPr>
          <p:grpSpPr bwMode="auto">
            <a:xfrm>
              <a:off x="3461" y="1235"/>
              <a:ext cx="193" cy="824"/>
              <a:chOff x="3172" y="1628"/>
              <a:chExt cx="193" cy="824"/>
            </a:xfrm>
          </p:grpSpPr>
          <p:sp>
            <p:nvSpPr>
              <p:cNvPr id="77" name="Rectangle 66"/>
              <p:cNvSpPr>
                <a:spLocks noChangeArrowheads="1"/>
              </p:cNvSpPr>
              <p:nvPr/>
            </p:nvSpPr>
            <p:spPr bwMode="auto">
              <a:xfrm>
                <a:off x="3213" y="1628"/>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78" name="Rectangle 67"/>
              <p:cNvSpPr>
                <a:spLocks noChangeArrowheads="1"/>
              </p:cNvSpPr>
              <p:nvPr/>
            </p:nvSpPr>
            <p:spPr bwMode="auto">
              <a:xfrm>
                <a:off x="3213" y="1820"/>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79" name="Rectangle 68"/>
              <p:cNvSpPr>
                <a:spLocks noChangeArrowheads="1"/>
              </p:cNvSpPr>
              <p:nvPr/>
            </p:nvSpPr>
            <p:spPr bwMode="auto">
              <a:xfrm>
                <a:off x="3213" y="2012"/>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80" name="Rectangle 69"/>
              <p:cNvSpPr>
                <a:spLocks noChangeArrowheads="1"/>
              </p:cNvSpPr>
              <p:nvPr/>
            </p:nvSpPr>
            <p:spPr bwMode="auto">
              <a:xfrm>
                <a:off x="3213" y="2204"/>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grpSp>
            <p:nvGrpSpPr>
              <p:cNvPr id="81" name="Group 70"/>
              <p:cNvGrpSpPr>
                <a:grpSpLocks/>
              </p:cNvGrpSpPr>
              <p:nvPr/>
            </p:nvGrpSpPr>
            <p:grpSpPr bwMode="auto">
              <a:xfrm>
                <a:off x="3172" y="1651"/>
                <a:ext cx="54" cy="172"/>
                <a:chOff x="3172" y="1651"/>
                <a:chExt cx="54" cy="172"/>
              </a:xfrm>
            </p:grpSpPr>
            <p:sp>
              <p:nvSpPr>
                <p:cNvPr id="91" name="Rectangle 71"/>
                <p:cNvSpPr>
                  <a:spLocks noChangeArrowheads="1"/>
                </p:cNvSpPr>
                <p:nvPr/>
              </p:nvSpPr>
              <p:spPr bwMode="auto">
                <a:xfrm>
                  <a:off x="3172" y="1653"/>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2" name="Rectangle 72"/>
                <p:cNvSpPr>
                  <a:spLocks noChangeArrowheads="1"/>
                </p:cNvSpPr>
                <p:nvPr/>
              </p:nvSpPr>
              <p:spPr bwMode="auto">
                <a:xfrm>
                  <a:off x="3172" y="1651"/>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82" name="Group 73"/>
              <p:cNvGrpSpPr>
                <a:grpSpLocks/>
              </p:cNvGrpSpPr>
              <p:nvPr/>
            </p:nvGrpSpPr>
            <p:grpSpPr bwMode="auto">
              <a:xfrm>
                <a:off x="3172" y="1843"/>
                <a:ext cx="54" cy="172"/>
                <a:chOff x="3172" y="1843"/>
                <a:chExt cx="54" cy="172"/>
              </a:xfrm>
            </p:grpSpPr>
            <p:sp>
              <p:nvSpPr>
                <p:cNvPr id="89" name="Rectangle 74"/>
                <p:cNvSpPr>
                  <a:spLocks noChangeArrowheads="1"/>
                </p:cNvSpPr>
                <p:nvPr/>
              </p:nvSpPr>
              <p:spPr bwMode="auto">
                <a:xfrm>
                  <a:off x="3172" y="1845"/>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0" name="Rectangle 75"/>
                <p:cNvSpPr>
                  <a:spLocks noChangeArrowheads="1"/>
                </p:cNvSpPr>
                <p:nvPr/>
              </p:nvSpPr>
              <p:spPr bwMode="auto">
                <a:xfrm>
                  <a:off x="3172" y="1843"/>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83" name="Group 76"/>
              <p:cNvGrpSpPr>
                <a:grpSpLocks/>
              </p:cNvGrpSpPr>
              <p:nvPr/>
            </p:nvGrpSpPr>
            <p:grpSpPr bwMode="auto">
              <a:xfrm>
                <a:off x="3172" y="2035"/>
                <a:ext cx="54" cy="172"/>
                <a:chOff x="3172" y="2035"/>
                <a:chExt cx="54" cy="172"/>
              </a:xfrm>
            </p:grpSpPr>
            <p:sp>
              <p:nvSpPr>
                <p:cNvPr id="87" name="Rectangle 77"/>
                <p:cNvSpPr>
                  <a:spLocks noChangeArrowheads="1"/>
                </p:cNvSpPr>
                <p:nvPr/>
              </p:nvSpPr>
              <p:spPr bwMode="auto">
                <a:xfrm>
                  <a:off x="3172" y="2037"/>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8" name="Rectangle 78"/>
                <p:cNvSpPr>
                  <a:spLocks noChangeArrowheads="1"/>
                </p:cNvSpPr>
                <p:nvPr/>
              </p:nvSpPr>
              <p:spPr bwMode="auto">
                <a:xfrm>
                  <a:off x="3172" y="2035"/>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84" name="Group 79"/>
              <p:cNvGrpSpPr>
                <a:grpSpLocks/>
              </p:cNvGrpSpPr>
              <p:nvPr/>
            </p:nvGrpSpPr>
            <p:grpSpPr bwMode="auto">
              <a:xfrm>
                <a:off x="3172" y="2227"/>
                <a:ext cx="54" cy="172"/>
                <a:chOff x="3172" y="2227"/>
                <a:chExt cx="54" cy="172"/>
              </a:xfrm>
            </p:grpSpPr>
            <p:sp>
              <p:nvSpPr>
                <p:cNvPr id="85" name="Rectangle 80"/>
                <p:cNvSpPr>
                  <a:spLocks noChangeArrowheads="1"/>
                </p:cNvSpPr>
                <p:nvPr/>
              </p:nvSpPr>
              <p:spPr bwMode="auto">
                <a:xfrm>
                  <a:off x="3172" y="2229"/>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6" name="Rectangle 81"/>
                <p:cNvSpPr>
                  <a:spLocks noChangeArrowheads="1"/>
                </p:cNvSpPr>
                <p:nvPr/>
              </p:nvSpPr>
              <p:spPr bwMode="auto">
                <a:xfrm>
                  <a:off x="3172" y="2227"/>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grpSp>
          <p:nvGrpSpPr>
            <p:cNvPr id="60" name="Group 82"/>
            <p:cNvGrpSpPr>
              <a:grpSpLocks/>
            </p:cNvGrpSpPr>
            <p:nvPr/>
          </p:nvGrpSpPr>
          <p:grpSpPr bwMode="auto">
            <a:xfrm>
              <a:off x="3462" y="1995"/>
              <a:ext cx="193" cy="824"/>
              <a:chOff x="3172" y="1628"/>
              <a:chExt cx="193" cy="824"/>
            </a:xfrm>
          </p:grpSpPr>
          <p:sp>
            <p:nvSpPr>
              <p:cNvPr id="61" name="Rectangle 83"/>
              <p:cNvSpPr>
                <a:spLocks noChangeArrowheads="1"/>
              </p:cNvSpPr>
              <p:nvPr/>
            </p:nvSpPr>
            <p:spPr bwMode="auto">
              <a:xfrm>
                <a:off x="3213" y="1628"/>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4</a:t>
                </a:r>
              </a:p>
            </p:txBody>
          </p:sp>
          <p:sp>
            <p:nvSpPr>
              <p:cNvPr id="62" name="Rectangle 84"/>
              <p:cNvSpPr>
                <a:spLocks noChangeArrowheads="1"/>
              </p:cNvSpPr>
              <p:nvPr/>
            </p:nvSpPr>
            <p:spPr bwMode="auto">
              <a:xfrm>
                <a:off x="3213" y="1820"/>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5</a:t>
                </a:r>
              </a:p>
            </p:txBody>
          </p:sp>
          <p:sp>
            <p:nvSpPr>
              <p:cNvPr id="63" name="Rectangle 85"/>
              <p:cNvSpPr>
                <a:spLocks noChangeArrowheads="1"/>
              </p:cNvSpPr>
              <p:nvPr/>
            </p:nvSpPr>
            <p:spPr bwMode="auto">
              <a:xfrm>
                <a:off x="3213" y="2012"/>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6</a:t>
                </a:r>
              </a:p>
            </p:txBody>
          </p:sp>
          <p:sp>
            <p:nvSpPr>
              <p:cNvPr id="64" name="Rectangle 86"/>
              <p:cNvSpPr>
                <a:spLocks noChangeArrowheads="1"/>
              </p:cNvSpPr>
              <p:nvPr/>
            </p:nvSpPr>
            <p:spPr bwMode="auto">
              <a:xfrm>
                <a:off x="3213" y="2204"/>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7</a:t>
                </a:r>
              </a:p>
            </p:txBody>
          </p:sp>
          <p:grpSp>
            <p:nvGrpSpPr>
              <p:cNvPr id="65" name="Group 87"/>
              <p:cNvGrpSpPr>
                <a:grpSpLocks/>
              </p:cNvGrpSpPr>
              <p:nvPr/>
            </p:nvGrpSpPr>
            <p:grpSpPr bwMode="auto">
              <a:xfrm>
                <a:off x="3172" y="1651"/>
                <a:ext cx="54" cy="172"/>
                <a:chOff x="3172" y="1651"/>
                <a:chExt cx="54" cy="172"/>
              </a:xfrm>
            </p:grpSpPr>
            <p:sp>
              <p:nvSpPr>
                <p:cNvPr id="75" name="Rectangle 88"/>
                <p:cNvSpPr>
                  <a:spLocks noChangeArrowheads="1"/>
                </p:cNvSpPr>
                <p:nvPr/>
              </p:nvSpPr>
              <p:spPr bwMode="auto">
                <a:xfrm>
                  <a:off x="3172" y="1653"/>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6" name="Rectangle 89"/>
                <p:cNvSpPr>
                  <a:spLocks noChangeArrowheads="1"/>
                </p:cNvSpPr>
                <p:nvPr/>
              </p:nvSpPr>
              <p:spPr bwMode="auto">
                <a:xfrm>
                  <a:off x="3172" y="1651"/>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66" name="Group 90"/>
              <p:cNvGrpSpPr>
                <a:grpSpLocks/>
              </p:cNvGrpSpPr>
              <p:nvPr/>
            </p:nvGrpSpPr>
            <p:grpSpPr bwMode="auto">
              <a:xfrm>
                <a:off x="3172" y="1843"/>
                <a:ext cx="54" cy="172"/>
                <a:chOff x="3172" y="1843"/>
                <a:chExt cx="54" cy="172"/>
              </a:xfrm>
            </p:grpSpPr>
            <p:sp>
              <p:nvSpPr>
                <p:cNvPr id="73" name="Rectangle 91"/>
                <p:cNvSpPr>
                  <a:spLocks noChangeArrowheads="1"/>
                </p:cNvSpPr>
                <p:nvPr/>
              </p:nvSpPr>
              <p:spPr bwMode="auto">
                <a:xfrm>
                  <a:off x="3172" y="1845"/>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4" name="Rectangle 92"/>
                <p:cNvSpPr>
                  <a:spLocks noChangeArrowheads="1"/>
                </p:cNvSpPr>
                <p:nvPr/>
              </p:nvSpPr>
              <p:spPr bwMode="auto">
                <a:xfrm>
                  <a:off x="3172" y="1843"/>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67" name="Group 93"/>
              <p:cNvGrpSpPr>
                <a:grpSpLocks/>
              </p:cNvGrpSpPr>
              <p:nvPr/>
            </p:nvGrpSpPr>
            <p:grpSpPr bwMode="auto">
              <a:xfrm>
                <a:off x="3172" y="2035"/>
                <a:ext cx="54" cy="172"/>
                <a:chOff x="3172" y="2035"/>
                <a:chExt cx="54" cy="172"/>
              </a:xfrm>
            </p:grpSpPr>
            <p:sp>
              <p:nvSpPr>
                <p:cNvPr id="71" name="Rectangle 94"/>
                <p:cNvSpPr>
                  <a:spLocks noChangeArrowheads="1"/>
                </p:cNvSpPr>
                <p:nvPr/>
              </p:nvSpPr>
              <p:spPr bwMode="auto">
                <a:xfrm>
                  <a:off x="3172" y="2037"/>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2" name="Rectangle 95"/>
                <p:cNvSpPr>
                  <a:spLocks noChangeArrowheads="1"/>
                </p:cNvSpPr>
                <p:nvPr/>
              </p:nvSpPr>
              <p:spPr bwMode="auto">
                <a:xfrm>
                  <a:off x="3172" y="2035"/>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68" name="Group 96"/>
              <p:cNvGrpSpPr>
                <a:grpSpLocks/>
              </p:cNvGrpSpPr>
              <p:nvPr/>
            </p:nvGrpSpPr>
            <p:grpSpPr bwMode="auto">
              <a:xfrm>
                <a:off x="3172" y="2227"/>
                <a:ext cx="54" cy="172"/>
                <a:chOff x="3172" y="2227"/>
                <a:chExt cx="54" cy="172"/>
              </a:xfrm>
            </p:grpSpPr>
            <p:sp>
              <p:nvSpPr>
                <p:cNvPr id="69" name="Rectangle 97"/>
                <p:cNvSpPr>
                  <a:spLocks noChangeArrowheads="1"/>
                </p:cNvSpPr>
                <p:nvPr/>
              </p:nvSpPr>
              <p:spPr bwMode="auto">
                <a:xfrm>
                  <a:off x="3172" y="2229"/>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0" name="Rectangle 98"/>
                <p:cNvSpPr>
                  <a:spLocks noChangeArrowheads="1"/>
                </p:cNvSpPr>
                <p:nvPr/>
              </p:nvSpPr>
              <p:spPr bwMode="auto">
                <a:xfrm>
                  <a:off x="3172" y="2227"/>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grpSp>
      <p:sp>
        <p:nvSpPr>
          <p:cNvPr id="93" name="Rectangle 99"/>
          <p:cNvSpPr>
            <a:spLocks noChangeArrowheads="1"/>
          </p:cNvSpPr>
          <p:nvPr/>
        </p:nvSpPr>
        <p:spPr bwMode="auto">
          <a:xfrm>
            <a:off x="15875" y="1066800"/>
            <a:ext cx="1403350"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94" name="Rectangle 100"/>
          <p:cNvSpPr>
            <a:spLocks noChangeArrowheads="1"/>
          </p:cNvSpPr>
          <p:nvPr/>
        </p:nvSpPr>
        <p:spPr bwMode="auto">
          <a:xfrm>
            <a:off x="-28575" y="1073150"/>
            <a:ext cx="2362200"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a:t>
            </a:r>
          </a:p>
        </p:txBody>
      </p:sp>
      <p:sp>
        <p:nvSpPr>
          <p:cNvPr id="95" name="Rectangle 101"/>
          <p:cNvSpPr>
            <a:spLocks noChangeArrowheads="1"/>
          </p:cNvSpPr>
          <p:nvPr/>
        </p:nvSpPr>
        <p:spPr bwMode="auto">
          <a:xfrm>
            <a:off x="1414463" y="1069975"/>
            <a:ext cx="1023937" cy="365125"/>
          </a:xfrm>
          <a:prstGeom prst="rect">
            <a:avLst/>
          </a:prstGeom>
          <a:noFill/>
          <a:ln w="12700">
            <a:solidFill>
              <a:schemeClr val="tx1"/>
            </a:solidFill>
            <a:miter lim="800000"/>
            <a:headEnd/>
            <a:tailEnd/>
          </a:ln>
        </p:spPr>
        <p:txBody>
          <a:bodyPr wrap="none" anchor="ctr"/>
          <a:lstStyle/>
          <a:p>
            <a:endParaRPr lang="en-US"/>
          </a:p>
        </p:txBody>
      </p:sp>
      <p:sp>
        <p:nvSpPr>
          <p:cNvPr id="96" name="Rectangle 102"/>
          <p:cNvSpPr>
            <a:spLocks noChangeArrowheads="1"/>
          </p:cNvSpPr>
          <p:nvPr/>
        </p:nvSpPr>
        <p:spPr bwMode="auto">
          <a:xfrm>
            <a:off x="5902325" y="1441450"/>
            <a:ext cx="1403350"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97" name="Rectangle 103"/>
          <p:cNvSpPr>
            <a:spLocks noChangeArrowheads="1"/>
          </p:cNvSpPr>
          <p:nvPr/>
        </p:nvSpPr>
        <p:spPr bwMode="auto">
          <a:xfrm>
            <a:off x="5857875" y="1447800"/>
            <a:ext cx="2362200"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a:t>
            </a:r>
          </a:p>
        </p:txBody>
      </p:sp>
      <p:sp>
        <p:nvSpPr>
          <p:cNvPr id="98" name="Rectangle 104"/>
          <p:cNvSpPr>
            <a:spLocks noChangeArrowheads="1"/>
          </p:cNvSpPr>
          <p:nvPr/>
        </p:nvSpPr>
        <p:spPr bwMode="auto">
          <a:xfrm>
            <a:off x="7300913" y="1444625"/>
            <a:ext cx="1023937" cy="365125"/>
          </a:xfrm>
          <a:prstGeom prst="rect">
            <a:avLst/>
          </a:prstGeom>
          <a:noFill/>
          <a:ln w="12700">
            <a:solidFill>
              <a:schemeClr val="tx1"/>
            </a:solidFill>
            <a:miter lim="800000"/>
            <a:headEnd/>
            <a:tailEnd/>
          </a:ln>
        </p:spPr>
        <p:txBody>
          <a:bodyPr wrap="none" anchor="ctr"/>
          <a:lstStyle/>
          <a:p>
            <a:endParaRPr lang="en-US"/>
          </a:p>
        </p:txBody>
      </p:sp>
      <p:sp>
        <p:nvSpPr>
          <p:cNvPr id="99" name="Line 105"/>
          <p:cNvSpPr>
            <a:spLocks noChangeShapeType="1"/>
          </p:cNvSpPr>
          <p:nvPr/>
        </p:nvSpPr>
        <p:spPr bwMode="auto">
          <a:xfrm flipV="1">
            <a:off x="2352675" y="1708150"/>
            <a:ext cx="430213" cy="7938"/>
          </a:xfrm>
          <a:prstGeom prst="line">
            <a:avLst/>
          </a:prstGeom>
          <a:noFill/>
          <a:ln w="25400">
            <a:solidFill>
              <a:schemeClr val="tx1"/>
            </a:solidFill>
            <a:round/>
            <a:headEnd/>
            <a:tailEnd/>
          </a:ln>
        </p:spPr>
        <p:txBody>
          <a:bodyPr wrap="none" anchor="ctr"/>
          <a:lstStyle/>
          <a:p>
            <a:endParaRPr lang="en-US"/>
          </a:p>
        </p:txBody>
      </p:sp>
      <p:sp>
        <p:nvSpPr>
          <p:cNvPr id="100" name="Line 106"/>
          <p:cNvSpPr>
            <a:spLocks noChangeShapeType="1"/>
          </p:cNvSpPr>
          <p:nvPr/>
        </p:nvSpPr>
        <p:spPr bwMode="auto">
          <a:xfrm flipV="1">
            <a:off x="2514600" y="1708150"/>
            <a:ext cx="0" cy="379413"/>
          </a:xfrm>
          <a:prstGeom prst="line">
            <a:avLst/>
          </a:prstGeom>
          <a:noFill/>
          <a:ln w="12700">
            <a:solidFill>
              <a:schemeClr val="tx1"/>
            </a:solidFill>
            <a:round/>
            <a:headEnd/>
            <a:tailEnd type="triangle" w="med" len="med"/>
          </a:ln>
        </p:spPr>
        <p:txBody>
          <a:bodyPr wrap="none" anchor="ctr"/>
          <a:lstStyle/>
          <a:p>
            <a:endParaRPr lang="en-US"/>
          </a:p>
        </p:txBody>
      </p:sp>
      <p:sp>
        <p:nvSpPr>
          <p:cNvPr id="101" name="Rectangle 107"/>
          <p:cNvSpPr>
            <a:spLocks noChangeArrowheads="1"/>
          </p:cNvSpPr>
          <p:nvPr/>
        </p:nvSpPr>
        <p:spPr bwMode="auto">
          <a:xfrm>
            <a:off x="2654300" y="438150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102" name="Rectangle 108"/>
          <p:cNvSpPr>
            <a:spLocks noChangeArrowheads="1"/>
          </p:cNvSpPr>
          <p:nvPr/>
        </p:nvSpPr>
        <p:spPr bwMode="auto">
          <a:xfrm>
            <a:off x="2654300" y="468630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103" name="Rectangle 109"/>
          <p:cNvSpPr>
            <a:spLocks noChangeArrowheads="1"/>
          </p:cNvSpPr>
          <p:nvPr/>
        </p:nvSpPr>
        <p:spPr bwMode="auto">
          <a:xfrm>
            <a:off x="7216775" y="4275138"/>
            <a:ext cx="1403350"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104" name="Rectangle 110"/>
          <p:cNvSpPr>
            <a:spLocks noChangeArrowheads="1"/>
          </p:cNvSpPr>
          <p:nvPr/>
        </p:nvSpPr>
        <p:spPr bwMode="auto">
          <a:xfrm>
            <a:off x="5800725" y="4281488"/>
            <a:ext cx="3343275"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0 1 2 3 4 5 6 7 0 1 2 3 4 5 6 7 0 ..</a:t>
            </a:r>
          </a:p>
        </p:txBody>
      </p:sp>
      <p:sp>
        <p:nvSpPr>
          <p:cNvPr id="105" name="Rectangle 111"/>
          <p:cNvSpPr>
            <a:spLocks noChangeArrowheads="1"/>
          </p:cNvSpPr>
          <p:nvPr/>
        </p:nvSpPr>
        <p:spPr bwMode="auto">
          <a:xfrm>
            <a:off x="5848350" y="4278313"/>
            <a:ext cx="3286125" cy="365125"/>
          </a:xfrm>
          <a:prstGeom prst="rect">
            <a:avLst/>
          </a:prstGeom>
          <a:noFill/>
          <a:ln w="12700">
            <a:solidFill>
              <a:schemeClr val="tx1"/>
            </a:solidFill>
            <a:miter lim="800000"/>
            <a:headEnd/>
            <a:tailEnd/>
          </a:ln>
        </p:spPr>
        <p:txBody>
          <a:bodyPr wrap="none" anchor="ctr"/>
          <a:lstStyle/>
          <a:p>
            <a:endParaRPr lang="en-US"/>
          </a:p>
        </p:txBody>
      </p:sp>
      <p:sp>
        <p:nvSpPr>
          <p:cNvPr id="106" name="Rectangle 112"/>
          <p:cNvSpPr>
            <a:spLocks noChangeArrowheads="1"/>
          </p:cNvSpPr>
          <p:nvPr/>
        </p:nvSpPr>
        <p:spPr bwMode="auto">
          <a:xfrm>
            <a:off x="7388225" y="5113338"/>
            <a:ext cx="1231900"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107" name="Rectangle 113"/>
          <p:cNvSpPr>
            <a:spLocks noChangeArrowheads="1"/>
          </p:cNvSpPr>
          <p:nvPr/>
        </p:nvSpPr>
        <p:spPr bwMode="auto">
          <a:xfrm>
            <a:off x="5800725" y="5108575"/>
            <a:ext cx="3343275"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0 1 2 3 4 5 6 7 0 1 2 3 4 5 6 7 0 ..</a:t>
            </a:r>
          </a:p>
        </p:txBody>
      </p:sp>
      <p:sp>
        <p:nvSpPr>
          <p:cNvPr id="108" name="Rectangle 114"/>
          <p:cNvSpPr>
            <a:spLocks noChangeArrowheads="1"/>
          </p:cNvSpPr>
          <p:nvPr/>
        </p:nvSpPr>
        <p:spPr bwMode="auto">
          <a:xfrm>
            <a:off x="5867400" y="5106988"/>
            <a:ext cx="3286125" cy="365125"/>
          </a:xfrm>
          <a:prstGeom prst="rect">
            <a:avLst/>
          </a:prstGeom>
          <a:noFill/>
          <a:ln w="12700">
            <a:solidFill>
              <a:schemeClr val="tx1"/>
            </a:solidFill>
            <a:miter lim="800000"/>
            <a:headEnd/>
            <a:tailEnd/>
          </a:ln>
        </p:spPr>
        <p:txBody>
          <a:bodyPr wrap="none" anchor="ctr"/>
          <a:lstStyle/>
          <a:p>
            <a:endParaRPr lang="en-US"/>
          </a:p>
        </p:txBody>
      </p:sp>
      <p:sp>
        <p:nvSpPr>
          <p:cNvPr id="109" name="Rectangle 115"/>
          <p:cNvSpPr>
            <a:spLocks noChangeArrowheads="1"/>
          </p:cNvSpPr>
          <p:nvPr/>
        </p:nvSpPr>
        <p:spPr bwMode="auto">
          <a:xfrm>
            <a:off x="15875" y="3879850"/>
            <a:ext cx="1403350" cy="368300"/>
          </a:xfrm>
          <a:prstGeom prst="rect">
            <a:avLst/>
          </a:prstGeom>
          <a:noFill/>
          <a:ln w="12700">
            <a:solidFill>
              <a:schemeClr val="tx1"/>
            </a:solidFill>
            <a:miter lim="800000"/>
            <a:headEnd/>
            <a:tailEnd/>
          </a:ln>
        </p:spPr>
        <p:txBody>
          <a:bodyPr wrap="none" anchor="ctr"/>
          <a:lstStyle/>
          <a:p>
            <a:endParaRPr lang="en-US"/>
          </a:p>
        </p:txBody>
      </p:sp>
      <p:sp>
        <p:nvSpPr>
          <p:cNvPr id="110" name="Rectangle 116"/>
          <p:cNvSpPr>
            <a:spLocks noChangeArrowheads="1"/>
          </p:cNvSpPr>
          <p:nvPr/>
        </p:nvSpPr>
        <p:spPr bwMode="auto">
          <a:xfrm>
            <a:off x="-28575" y="3886200"/>
            <a:ext cx="2362200"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a:t>
            </a:r>
          </a:p>
        </p:txBody>
      </p:sp>
      <p:sp>
        <p:nvSpPr>
          <p:cNvPr id="111" name="Rectangle 117"/>
          <p:cNvSpPr>
            <a:spLocks noChangeArrowheads="1"/>
          </p:cNvSpPr>
          <p:nvPr/>
        </p:nvSpPr>
        <p:spPr bwMode="auto">
          <a:xfrm>
            <a:off x="1414463" y="3883025"/>
            <a:ext cx="1023937" cy="365125"/>
          </a:xfrm>
          <a:prstGeom prst="rect">
            <a:avLst/>
          </a:prstGeom>
          <a:noFill/>
          <a:ln w="12700">
            <a:solidFill>
              <a:schemeClr val="tx1"/>
            </a:solidFill>
            <a:miter lim="800000"/>
            <a:headEnd/>
            <a:tailEnd/>
          </a:ln>
        </p:spPr>
        <p:txBody>
          <a:bodyPr wrap="none" anchor="ctr"/>
          <a:lstStyle/>
          <a:p>
            <a:endParaRPr lang="en-US"/>
          </a:p>
        </p:txBody>
      </p:sp>
      <p:sp>
        <p:nvSpPr>
          <p:cNvPr id="112" name="Rectangle 118"/>
          <p:cNvSpPr>
            <a:spLocks noChangeArrowheads="1"/>
          </p:cNvSpPr>
          <p:nvPr/>
        </p:nvSpPr>
        <p:spPr bwMode="auto">
          <a:xfrm>
            <a:off x="152400" y="5502275"/>
            <a:ext cx="8915400" cy="859210"/>
          </a:xfrm>
          <a:prstGeom prst="rect">
            <a:avLst/>
          </a:prstGeom>
          <a:noFill/>
          <a:ln w="12700">
            <a:noFill/>
            <a:miter lim="800000"/>
            <a:headEnd/>
            <a:tailEnd/>
          </a:ln>
        </p:spPr>
        <p:txBody>
          <a:bodyPr lIns="90488" tIns="44450" rIns="90488" bIns="44450">
            <a:spAutoFit/>
          </a:bodyPr>
          <a:lstStyle/>
          <a:p>
            <a:pPr algn="just">
              <a:defRPr/>
            </a:pPr>
            <a:r>
              <a:rPr lang="en-US" sz="1600" b="1">
                <a:solidFill>
                  <a:schemeClr val="accent4"/>
                </a:solidFill>
              </a:rPr>
              <a:t>Frame 0 is inserted at a wrong place. For this reason, maximum window size allowed is one less than that permitted by the sequence number.  With </a:t>
            </a:r>
            <a:r>
              <a:rPr lang="en-US" sz="1600" b="1" i="1">
                <a:solidFill>
                  <a:schemeClr val="accent4"/>
                </a:solidFill>
              </a:rPr>
              <a:t>k</a:t>
            </a:r>
            <a:r>
              <a:rPr lang="en-US" sz="1600" b="1">
                <a:solidFill>
                  <a:schemeClr val="accent4"/>
                </a:solidFill>
              </a:rPr>
              <a:t> bit sequencing, maximum window size is </a:t>
            </a:r>
            <a:r>
              <a:rPr lang="en-US" sz="1600" b="1" i="1">
                <a:solidFill>
                  <a:srgbClr val="FF0000"/>
                </a:solidFill>
              </a:rPr>
              <a:t>2</a:t>
            </a:r>
            <a:r>
              <a:rPr lang="en-US" sz="1600" b="1" i="1" baseline="46000">
                <a:solidFill>
                  <a:srgbClr val="FF0000"/>
                </a:solidFill>
              </a:rPr>
              <a:t>k</a:t>
            </a:r>
            <a:r>
              <a:rPr lang="en-US" sz="1400" b="1">
                <a:solidFill>
                  <a:srgbClr val="FF0000"/>
                </a:solidFill>
              </a:rPr>
              <a:t>–</a:t>
            </a:r>
            <a:r>
              <a:rPr lang="en-US" sz="1600" b="1" i="1">
                <a:solidFill>
                  <a:srgbClr val="FF0000"/>
                </a:solidFill>
              </a:rPr>
              <a:t>1</a:t>
            </a:r>
            <a:r>
              <a:rPr lang="en-US" sz="1600" b="1">
                <a:solidFill>
                  <a:schemeClr val="accent4"/>
                </a:solidFill>
              </a:rPr>
              <a:t>.</a:t>
            </a:r>
          </a:p>
        </p:txBody>
      </p:sp>
      <p:sp>
        <p:nvSpPr>
          <p:cNvPr id="113" name="Arc 119"/>
          <p:cNvSpPr>
            <a:spLocks/>
          </p:cNvSpPr>
          <p:nvPr/>
        </p:nvSpPr>
        <p:spPr bwMode="auto">
          <a:xfrm>
            <a:off x="5791200" y="4795838"/>
            <a:ext cx="15240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US"/>
          </a:p>
        </p:txBody>
      </p:sp>
      <p:sp>
        <p:nvSpPr>
          <p:cNvPr id="114" name="Line 120"/>
          <p:cNvSpPr>
            <a:spLocks noChangeShapeType="1"/>
          </p:cNvSpPr>
          <p:nvPr/>
        </p:nvSpPr>
        <p:spPr bwMode="auto">
          <a:xfrm>
            <a:off x="7315200" y="5024438"/>
            <a:ext cx="0" cy="76200"/>
          </a:xfrm>
          <a:prstGeom prst="line">
            <a:avLst/>
          </a:prstGeom>
          <a:noFill/>
          <a:ln w="9525">
            <a:solidFill>
              <a:schemeClr val="tx1"/>
            </a:solidFill>
            <a:round/>
            <a:headEnd/>
            <a:tailEnd type="triangle" w="med" len="med"/>
          </a:ln>
        </p:spPr>
        <p:txBody>
          <a:bodyPr wrap="none" anchor="ctr"/>
          <a:lstStyle/>
          <a:p>
            <a:endParaRPr lang="en-US"/>
          </a:p>
        </p:txBody>
      </p:sp>
      <p:sp>
        <p:nvSpPr>
          <p:cNvPr id="115" name="Arc 121"/>
          <p:cNvSpPr>
            <a:spLocks/>
          </p:cNvSpPr>
          <p:nvPr/>
        </p:nvSpPr>
        <p:spPr bwMode="auto">
          <a:xfrm flipH="1" flipV="1">
            <a:off x="114300" y="4275138"/>
            <a:ext cx="247650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US"/>
          </a:p>
        </p:txBody>
      </p:sp>
      <p:sp>
        <p:nvSpPr>
          <p:cNvPr id="116" name="Line 122"/>
          <p:cNvSpPr>
            <a:spLocks noChangeShapeType="1"/>
          </p:cNvSpPr>
          <p:nvPr/>
        </p:nvSpPr>
        <p:spPr bwMode="auto">
          <a:xfrm>
            <a:off x="2562225" y="4579938"/>
            <a:ext cx="152400" cy="0"/>
          </a:xfrm>
          <a:prstGeom prst="line">
            <a:avLst/>
          </a:prstGeom>
          <a:noFill/>
          <a:ln w="9525">
            <a:solidFill>
              <a:schemeClr val="tx1"/>
            </a:solidFill>
            <a:round/>
            <a:headEnd/>
            <a:tailEnd type="triangle" w="med" len="med"/>
          </a:ln>
        </p:spPr>
        <p:txBody>
          <a:bodyPr wrap="none" anchor="ctr"/>
          <a:lstStyle/>
          <a:p>
            <a:endParaRPr lang="en-US"/>
          </a:p>
        </p:txBody>
      </p:sp>
      <p:grpSp>
        <p:nvGrpSpPr>
          <p:cNvPr id="117" name="Group 123"/>
          <p:cNvGrpSpPr>
            <a:grpSpLocks/>
          </p:cNvGrpSpPr>
          <p:nvPr/>
        </p:nvGrpSpPr>
        <p:grpSpPr bwMode="auto">
          <a:xfrm>
            <a:off x="2952750" y="3824288"/>
            <a:ext cx="2590800" cy="288925"/>
            <a:chOff x="1872" y="874"/>
            <a:chExt cx="1632" cy="182"/>
          </a:xfrm>
        </p:grpSpPr>
        <p:sp>
          <p:nvSpPr>
            <p:cNvPr id="118" name="Line 124"/>
            <p:cNvSpPr>
              <a:spLocks noChangeShapeType="1"/>
            </p:cNvSpPr>
            <p:nvPr/>
          </p:nvSpPr>
          <p:spPr bwMode="auto">
            <a:xfrm>
              <a:off x="1872" y="874"/>
              <a:ext cx="1632" cy="182"/>
            </a:xfrm>
            <a:prstGeom prst="line">
              <a:avLst/>
            </a:prstGeom>
            <a:noFill/>
            <a:ln w="12700">
              <a:solidFill>
                <a:schemeClr val="tx1"/>
              </a:solidFill>
              <a:round/>
              <a:headEnd/>
              <a:tailEnd/>
            </a:ln>
          </p:spPr>
          <p:txBody>
            <a:bodyPr wrap="none" anchor="ctr"/>
            <a:lstStyle/>
            <a:p>
              <a:endParaRPr lang="en-US"/>
            </a:p>
          </p:txBody>
        </p:sp>
        <p:sp>
          <p:nvSpPr>
            <p:cNvPr id="119" name="Line 125"/>
            <p:cNvSpPr>
              <a:spLocks noChangeShapeType="1"/>
            </p:cNvSpPr>
            <p:nvPr/>
          </p:nvSpPr>
          <p:spPr bwMode="auto">
            <a:xfrm>
              <a:off x="2453" y="937"/>
              <a:ext cx="187" cy="23"/>
            </a:xfrm>
            <a:prstGeom prst="line">
              <a:avLst/>
            </a:prstGeom>
            <a:noFill/>
            <a:ln w="12700">
              <a:solidFill>
                <a:schemeClr val="tx1"/>
              </a:solidFill>
              <a:round/>
              <a:headEnd/>
              <a:tailEnd type="triangle" w="med" len="med"/>
            </a:ln>
          </p:spPr>
          <p:txBody>
            <a:bodyPr wrap="none" anchor="ctr"/>
            <a:lstStyle/>
            <a:p>
              <a:endParaRPr lang="en-US"/>
            </a:p>
          </p:txBody>
        </p:sp>
      </p:grpSp>
      <p:grpSp>
        <p:nvGrpSpPr>
          <p:cNvPr id="120" name="Group 126"/>
          <p:cNvGrpSpPr>
            <a:grpSpLocks/>
          </p:cNvGrpSpPr>
          <p:nvPr/>
        </p:nvGrpSpPr>
        <p:grpSpPr bwMode="auto">
          <a:xfrm>
            <a:off x="2952750" y="4424363"/>
            <a:ext cx="2590800" cy="288925"/>
            <a:chOff x="1872" y="874"/>
            <a:chExt cx="1632" cy="182"/>
          </a:xfrm>
        </p:grpSpPr>
        <p:sp>
          <p:nvSpPr>
            <p:cNvPr id="121" name="Line 127"/>
            <p:cNvSpPr>
              <a:spLocks noChangeShapeType="1"/>
            </p:cNvSpPr>
            <p:nvPr/>
          </p:nvSpPr>
          <p:spPr bwMode="auto">
            <a:xfrm>
              <a:off x="1872" y="874"/>
              <a:ext cx="1632" cy="182"/>
            </a:xfrm>
            <a:prstGeom prst="line">
              <a:avLst/>
            </a:prstGeom>
            <a:noFill/>
            <a:ln w="12700">
              <a:solidFill>
                <a:schemeClr val="tx1"/>
              </a:solidFill>
              <a:round/>
              <a:headEnd/>
              <a:tailEnd/>
            </a:ln>
          </p:spPr>
          <p:txBody>
            <a:bodyPr wrap="none" anchor="ctr"/>
            <a:lstStyle/>
            <a:p>
              <a:endParaRPr lang="en-US"/>
            </a:p>
          </p:txBody>
        </p:sp>
        <p:sp>
          <p:nvSpPr>
            <p:cNvPr id="122" name="Line 128"/>
            <p:cNvSpPr>
              <a:spLocks noChangeShapeType="1"/>
            </p:cNvSpPr>
            <p:nvPr/>
          </p:nvSpPr>
          <p:spPr bwMode="auto">
            <a:xfrm>
              <a:off x="2453" y="937"/>
              <a:ext cx="187" cy="23"/>
            </a:xfrm>
            <a:prstGeom prst="line">
              <a:avLst/>
            </a:prstGeom>
            <a:noFill/>
            <a:ln w="12700">
              <a:solidFill>
                <a:schemeClr val="tx1"/>
              </a:solidFill>
              <a:round/>
              <a:headEnd/>
              <a:tailEnd type="triangle" w="med" len="med"/>
            </a:ln>
          </p:spPr>
          <p:txBody>
            <a:bodyPr wrap="none" anchor="ctr"/>
            <a:lstStyle/>
            <a:p>
              <a:endParaRPr lang="en-US"/>
            </a:p>
          </p:txBody>
        </p:sp>
      </p:grpSp>
      <p:grpSp>
        <p:nvGrpSpPr>
          <p:cNvPr id="123" name="Group 129"/>
          <p:cNvGrpSpPr>
            <a:grpSpLocks/>
          </p:cNvGrpSpPr>
          <p:nvPr/>
        </p:nvGrpSpPr>
        <p:grpSpPr bwMode="auto">
          <a:xfrm>
            <a:off x="2905125" y="5027613"/>
            <a:ext cx="85725" cy="280987"/>
            <a:chOff x="1540" y="3184"/>
            <a:chExt cx="54" cy="177"/>
          </a:xfrm>
        </p:grpSpPr>
        <p:sp>
          <p:nvSpPr>
            <p:cNvPr id="124" name="Rectangle 130"/>
            <p:cNvSpPr>
              <a:spLocks noChangeArrowheads="1"/>
            </p:cNvSpPr>
            <p:nvPr/>
          </p:nvSpPr>
          <p:spPr bwMode="auto">
            <a:xfrm>
              <a:off x="1540" y="318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5" name="Rectangle 131"/>
            <p:cNvSpPr>
              <a:spLocks noChangeArrowheads="1"/>
            </p:cNvSpPr>
            <p:nvPr/>
          </p:nvSpPr>
          <p:spPr bwMode="auto">
            <a:xfrm>
              <a:off x="1540" y="318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126" name="Rectangle 132"/>
          <p:cNvSpPr>
            <a:spLocks noChangeArrowheads="1"/>
          </p:cNvSpPr>
          <p:nvPr/>
        </p:nvSpPr>
        <p:spPr bwMode="auto">
          <a:xfrm>
            <a:off x="2654300" y="4979988"/>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127" name="Rectangle 133"/>
          <p:cNvSpPr>
            <a:spLocks noChangeArrowheads="1"/>
          </p:cNvSpPr>
          <p:nvPr/>
        </p:nvSpPr>
        <p:spPr bwMode="auto">
          <a:xfrm rot="-5400000">
            <a:off x="1964532" y="2845593"/>
            <a:ext cx="1009650" cy="366713"/>
          </a:xfrm>
          <a:prstGeom prst="rect">
            <a:avLst/>
          </a:prstGeom>
          <a:noFill/>
          <a:ln w="9525">
            <a:noFill/>
            <a:miter lim="800000"/>
            <a:headEnd/>
            <a:tailEnd/>
          </a:ln>
        </p:spPr>
        <p:txBody>
          <a:bodyPr wrap="none">
            <a:spAutoFit/>
          </a:bodyPr>
          <a:lstStyle/>
          <a:p>
            <a:r>
              <a:rPr lang="en-US" b="1"/>
              <a:t>timeout</a:t>
            </a:r>
            <a:endParaRPr lang="en-US"/>
          </a:p>
        </p:txBody>
      </p:sp>
      <p:sp>
        <p:nvSpPr>
          <p:cNvPr id="128" name="Freeform 134"/>
          <p:cNvSpPr>
            <a:spLocks/>
          </p:cNvSpPr>
          <p:nvPr/>
        </p:nvSpPr>
        <p:spPr bwMode="auto">
          <a:xfrm>
            <a:off x="4213225" y="4143375"/>
            <a:ext cx="379413" cy="377825"/>
          </a:xfrm>
          <a:custGeom>
            <a:avLst/>
            <a:gdLst>
              <a:gd name="T0" fmla="*/ 2147483647 w 239"/>
              <a:gd name="T1" fmla="*/ 2147483647 h 238"/>
              <a:gd name="T2" fmla="*/ 2147483647 w 239"/>
              <a:gd name="T3" fmla="*/ 2147483647 h 238"/>
              <a:gd name="T4" fmla="*/ 2147483647 w 239"/>
              <a:gd name="T5" fmla="*/ 2147483647 h 238"/>
              <a:gd name="T6" fmla="*/ 2147483647 w 239"/>
              <a:gd name="T7" fmla="*/ 2147483647 h 238"/>
              <a:gd name="T8" fmla="*/ 2147483647 w 239"/>
              <a:gd name="T9" fmla="*/ 2147483647 h 238"/>
              <a:gd name="T10" fmla="*/ 0 w 239"/>
              <a:gd name="T11" fmla="*/ 2147483647 h 238"/>
              <a:gd name="T12" fmla="*/ 2147483647 w 239"/>
              <a:gd name="T13" fmla="*/ 2147483647 h 238"/>
              <a:gd name="T14" fmla="*/ 2147483647 w 239"/>
              <a:gd name="T15" fmla="*/ 2147483647 h 238"/>
              <a:gd name="T16" fmla="*/ 2147483647 w 239"/>
              <a:gd name="T17" fmla="*/ 2147483647 h 238"/>
              <a:gd name="T18" fmla="*/ 2147483647 w 239"/>
              <a:gd name="T19" fmla="*/ 2147483647 h 238"/>
              <a:gd name="T20" fmla="*/ 2147483647 w 239"/>
              <a:gd name="T21" fmla="*/ 2147483647 h 238"/>
              <a:gd name="T22" fmla="*/ 2147483647 w 239"/>
              <a:gd name="T23" fmla="*/ 2147483647 h 238"/>
              <a:gd name="T24" fmla="*/ 2147483647 w 239"/>
              <a:gd name="T25" fmla="*/ 2147483647 h 238"/>
              <a:gd name="T26" fmla="*/ 2147483647 w 239"/>
              <a:gd name="T27" fmla="*/ 2147483647 h 238"/>
              <a:gd name="T28" fmla="*/ 2147483647 w 239"/>
              <a:gd name="T29" fmla="*/ 2147483647 h 238"/>
              <a:gd name="T30" fmla="*/ 2147483647 w 239"/>
              <a:gd name="T31" fmla="*/ 2147483647 h 238"/>
              <a:gd name="T32" fmla="*/ 2147483647 w 239"/>
              <a:gd name="T33" fmla="*/ 2147483647 h 238"/>
              <a:gd name="T34" fmla="*/ 2147483647 w 239"/>
              <a:gd name="T35" fmla="*/ 2147483647 h 238"/>
              <a:gd name="T36" fmla="*/ 2147483647 w 239"/>
              <a:gd name="T37" fmla="*/ 2147483647 h 238"/>
              <a:gd name="T38" fmla="*/ 2147483647 w 239"/>
              <a:gd name="T39" fmla="*/ 2147483647 h 238"/>
              <a:gd name="T40" fmla="*/ 2147483647 w 239"/>
              <a:gd name="T41" fmla="*/ 2147483647 h 238"/>
              <a:gd name="T42" fmla="*/ 2147483647 w 239"/>
              <a:gd name="T43" fmla="*/ 2147483647 h 238"/>
              <a:gd name="T44" fmla="*/ 2147483647 w 239"/>
              <a:gd name="T45" fmla="*/ 2147483647 h 238"/>
              <a:gd name="T46" fmla="*/ 2147483647 w 239"/>
              <a:gd name="T47" fmla="*/ 0 h 238"/>
              <a:gd name="T48" fmla="*/ 2147483647 w 239"/>
              <a:gd name="T49" fmla="*/ 2147483647 h 2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9"/>
              <a:gd name="T76" fmla="*/ 0 h 238"/>
              <a:gd name="T77" fmla="*/ 239 w 239"/>
              <a:gd name="T78" fmla="*/ 238 h 2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9" h="238">
                <a:moveTo>
                  <a:pt x="119" y="64"/>
                </a:moveTo>
                <a:lnTo>
                  <a:pt x="92" y="25"/>
                </a:lnTo>
                <a:lnTo>
                  <a:pt x="80" y="69"/>
                </a:lnTo>
                <a:lnTo>
                  <a:pt x="3" y="25"/>
                </a:lnTo>
                <a:lnTo>
                  <a:pt x="50" y="84"/>
                </a:lnTo>
                <a:lnTo>
                  <a:pt x="0" y="94"/>
                </a:lnTo>
                <a:lnTo>
                  <a:pt x="40" y="130"/>
                </a:lnTo>
                <a:lnTo>
                  <a:pt x="1" y="160"/>
                </a:lnTo>
                <a:lnTo>
                  <a:pt x="62" y="153"/>
                </a:lnTo>
                <a:lnTo>
                  <a:pt x="52" y="194"/>
                </a:lnTo>
                <a:lnTo>
                  <a:pt x="85" y="172"/>
                </a:lnTo>
                <a:lnTo>
                  <a:pt x="94" y="238"/>
                </a:lnTo>
                <a:lnTo>
                  <a:pt x="116" y="165"/>
                </a:lnTo>
                <a:lnTo>
                  <a:pt x="146" y="217"/>
                </a:lnTo>
                <a:lnTo>
                  <a:pt x="155" y="160"/>
                </a:lnTo>
                <a:lnTo>
                  <a:pt x="200" y="199"/>
                </a:lnTo>
                <a:lnTo>
                  <a:pt x="185" y="143"/>
                </a:lnTo>
                <a:lnTo>
                  <a:pt x="239" y="147"/>
                </a:lnTo>
                <a:lnTo>
                  <a:pt x="195" y="116"/>
                </a:lnTo>
                <a:lnTo>
                  <a:pt x="232" y="89"/>
                </a:lnTo>
                <a:lnTo>
                  <a:pt x="185" y="81"/>
                </a:lnTo>
                <a:lnTo>
                  <a:pt x="203" y="49"/>
                </a:lnTo>
                <a:lnTo>
                  <a:pt x="156" y="59"/>
                </a:lnTo>
                <a:lnTo>
                  <a:pt x="160" y="0"/>
                </a:lnTo>
                <a:lnTo>
                  <a:pt x="119" y="64"/>
                </a:lnTo>
                <a:close/>
              </a:path>
            </a:pathLst>
          </a:custGeom>
          <a:solidFill>
            <a:srgbClr val="FFFFFF"/>
          </a:solidFill>
          <a:ln w="9525">
            <a:solidFill>
              <a:srgbClr val="CC0000"/>
            </a:solidFill>
            <a:round/>
            <a:headEnd/>
            <a:tailEnd/>
          </a:ln>
        </p:spPr>
        <p:txBody>
          <a:bodyPr/>
          <a:lstStyle/>
          <a:p>
            <a:endParaRPr lang="en-US"/>
          </a:p>
        </p:txBody>
      </p:sp>
      <p:sp>
        <p:nvSpPr>
          <p:cNvPr id="129" name="TextBox 128">
            <a:extLst>
              <a:ext uri="{FF2B5EF4-FFF2-40B4-BE49-F238E27FC236}">
                <a16:creationId xmlns:a16="http://schemas.microsoft.com/office/drawing/2014/main" id="{732E8E7A-29E8-EE43-A33E-9AECDCEA5D61}"/>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3677315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Go-Back-N: Max Window Size</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21</a:t>
            </a:fld>
            <a:endParaRPr lang="en-US"/>
          </a:p>
        </p:txBody>
      </p:sp>
      <p:sp>
        <p:nvSpPr>
          <p:cNvPr id="4" name="Line 4"/>
          <p:cNvSpPr>
            <a:spLocks noChangeShapeType="1"/>
          </p:cNvSpPr>
          <p:nvPr/>
        </p:nvSpPr>
        <p:spPr bwMode="auto">
          <a:xfrm flipH="1">
            <a:off x="3041650" y="1293812"/>
            <a:ext cx="26988" cy="5156200"/>
          </a:xfrm>
          <a:prstGeom prst="line">
            <a:avLst/>
          </a:prstGeom>
          <a:noFill/>
          <a:ln w="25400">
            <a:solidFill>
              <a:schemeClr val="tx1"/>
            </a:solidFill>
            <a:round/>
            <a:headEnd/>
            <a:tailEnd type="triangle" w="med" len="med"/>
          </a:ln>
        </p:spPr>
        <p:txBody>
          <a:bodyPr wrap="none" anchor="ctr"/>
          <a:lstStyle/>
          <a:p>
            <a:endParaRPr lang="en-US"/>
          </a:p>
        </p:txBody>
      </p:sp>
      <p:sp>
        <p:nvSpPr>
          <p:cNvPr id="5" name="Line 5"/>
          <p:cNvSpPr>
            <a:spLocks noChangeShapeType="1"/>
          </p:cNvSpPr>
          <p:nvPr/>
        </p:nvSpPr>
        <p:spPr bwMode="auto">
          <a:xfrm>
            <a:off x="2619375" y="4405312"/>
            <a:ext cx="434975" cy="11113"/>
          </a:xfrm>
          <a:prstGeom prst="line">
            <a:avLst/>
          </a:prstGeom>
          <a:noFill/>
          <a:ln w="25400">
            <a:solidFill>
              <a:schemeClr val="tx1"/>
            </a:solidFill>
            <a:round/>
            <a:headEnd/>
            <a:tailEnd/>
          </a:ln>
        </p:spPr>
        <p:txBody>
          <a:bodyPr wrap="none" anchor="ctr"/>
          <a:lstStyle/>
          <a:p>
            <a:endParaRPr lang="en-US"/>
          </a:p>
        </p:txBody>
      </p:sp>
      <p:sp>
        <p:nvSpPr>
          <p:cNvPr id="6" name="Line 6"/>
          <p:cNvSpPr>
            <a:spLocks noChangeShapeType="1"/>
          </p:cNvSpPr>
          <p:nvPr/>
        </p:nvSpPr>
        <p:spPr bwMode="auto">
          <a:xfrm>
            <a:off x="5657850" y="1393825"/>
            <a:ext cx="1588" cy="5103812"/>
          </a:xfrm>
          <a:prstGeom prst="line">
            <a:avLst/>
          </a:prstGeom>
          <a:noFill/>
          <a:ln w="25400">
            <a:solidFill>
              <a:schemeClr val="tx1"/>
            </a:solidFill>
            <a:round/>
            <a:headEnd/>
            <a:tailEnd type="triangle" w="med" len="med"/>
          </a:ln>
        </p:spPr>
        <p:txBody>
          <a:bodyPr wrap="none" anchor="ctr"/>
          <a:lstStyle/>
          <a:p>
            <a:endParaRPr lang="en-US"/>
          </a:p>
        </p:txBody>
      </p:sp>
      <p:grpSp>
        <p:nvGrpSpPr>
          <p:cNvPr id="7" name="Group 7"/>
          <p:cNvGrpSpPr>
            <a:grpSpLocks/>
          </p:cNvGrpSpPr>
          <p:nvPr/>
        </p:nvGrpSpPr>
        <p:grpSpPr bwMode="auto">
          <a:xfrm>
            <a:off x="3008313" y="4430712"/>
            <a:ext cx="85725" cy="280988"/>
            <a:chOff x="1540" y="3184"/>
            <a:chExt cx="54" cy="177"/>
          </a:xfrm>
        </p:grpSpPr>
        <p:sp>
          <p:nvSpPr>
            <p:cNvPr id="8" name="Rectangle 8"/>
            <p:cNvSpPr>
              <a:spLocks noChangeArrowheads="1"/>
            </p:cNvSpPr>
            <p:nvPr/>
          </p:nvSpPr>
          <p:spPr bwMode="auto">
            <a:xfrm>
              <a:off x="1540" y="318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9" name="Rectangle 9"/>
            <p:cNvSpPr>
              <a:spLocks noChangeArrowheads="1"/>
            </p:cNvSpPr>
            <p:nvPr/>
          </p:nvSpPr>
          <p:spPr bwMode="auto">
            <a:xfrm>
              <a:off x="1540" y="318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10" name="Rectangle 10"/>
          <p:cNvSpPr>
            <a:spLocks noChangeArrowheads="1"/>
          </p:cNvSpPr>
          <p:nvPr/>
        </p:nvSpPr>
        <p:spPr bwMode="auto">
          <a:xfrm>
            <a:off x="3008313" y="4738687"/>
            <a:ext cx="85725" cy="257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1" name="Rectangle 11"/>
          <p:cNvSpPr>
            <a:spLocks noChangeArrowheads="1"/>
          </p:cNvSpPr>
          <p:nvPr/>
        </p:nvSpPr>
        <p:spPr bwMode="auto">
          <a:xfrm>
            <a:off x="3008313" y="4735512"/>
            <a:ext cx="85725" cy="60325"/>
          </a:xfrm>
          <a:prstGeom prst="rect">
            <a:avLst/>
          </a:prstGeom>
          <a:solidFill>
            <a:schemeClr val="tx2"/>
          </a:solidFill>
          <a:ln w="12700">
            <a:solidFill>
              <a:schemeClr val="tx1"/>
            </a:solidFill>
            <a:miter lim="800000"/>
            <a:headEnd/>
            <a:tailEnd/>
          </a:ln>
        </p:spPr>
        <p:txBody>
          <a:bodyPr wrap="none" anchor="ctr"/>
          <a:lstStyle/>
          <a:p>
            <a:endParaRPr lang="en-US"/>
          </a:p>
        </p:txBody>
      </p:sp>
      <p:grpSp>
        <p:nvGrpSpPr>
          <p:cNvPr id="12" name="Group 12"/>
          <p:cNvGrpSpPr>
            <a:grpSpLocks/>
          </p:cNvGrpSpPr>
          <p:nvPr/>
        </p:nvGrpSpPr>
        <p:grpSpPr bwMode="auto">
          <a:xfrm>
            <a:off x="5613400" y="4722812"/>
            <a:ext cx="85725" cy="280988"/>
            <a:chOff x="3181" y="3604"/>
            <a:chExt cx="54" cy="177"/>
          </a:xfrm>
        </p:grpSpPr>
        <p:sp>
          <p:nvSpPr>
            <p:cNvPr id="13" name="Rectangle 13"/>
            <p:cNvSpPr>
              <a:spLocks noChangeArrowheads="1"/>
            </p:cNvSpPr>
            <p:nvPr/>
          </p:nvSpPr>
          <p:spPr bwMode="auto">
            <a:xfrm>
              <a:off x="3181" y="360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4" name="Rectangle 14"/>
            <p:cNvSpPr>
              <a:spLocks noChangeArrowheads="1"/>
            </p:cNvSpPr>
            <p:nvPr/>
          </p:nvSpPr>
          <p:spPr bwMode="auto">
            <a:xfrm>
              <a:off x="3181" y="360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5" name="Group 17"/>
          <p:cNvGrpSpPr>
            <a:grpSpLocks/>
          </p:cNvGrpSpPr>
          <p:nvPr/>
        </p:nvGrpSpPr>
        <p:grpSpPr bwMode="auto">
          <a:xfrm>
            <a:off x="2735263" y="1350962"/>
            <a:ext cx="358775" cy="1308100"/>
            <a:chOff x="1368" y="1244"/>
            <a:chExt cx="226" cy="824"/>
          </a:xfrm>
        </p:grpSpPr>
        <p:grpSp>
          <p:nvGrpSpPr>
            <p:cNvPr id="16" name="Group 18"/>
            <p:cNvGrpSpPr>
              <a:grpSpLocks/>
            </p:cNvGrpSpPr>
            <p:nvPr/>
          </p:nvGrpSpPr>
          <p:grpSpPr bwMode="auto">
            <a:xfrm>
              <a:off x="1540" y="1264"/>
              <a:ext cx="54" cy="172"/>
              <a:chOff x="1540" y="1264"/>
              <a:chExt cx="54" cy="172"/>
            </a:xfrm>
          </p:grpSpPr>
          <p:sp>
            <p:nvSpPr>
              <p:cNvPr id="30" name="Rectangle 19"/>
              <p:cNvSpPr>
                <a:spLocks noChangeArrowheads="1"/>
              </p:cNvSpPr>
              <p:nvPr/>
            </p:nvSpPr>
            <p:spPr bwMode="auto">
              <a:xfrm>
                <a:off x="1540" y="1266"/>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1" name="Rectangle 20"/>
              <p:cNvSpPr>
                <a:spLocks noChangeArrowheads="1"/>
              </p:cNvSpPr>
              <p:nvPr/>
            </p:nvSpPr>
            <p:spPr bwMode="auto">
              <a:xfrm>
                <a:off x="1540" y="1264"/>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7" name="Group 21"/>
            <p:cNvGrpSpPr>
              <a:grpSpLocks/>
            </p:cNvGrpSpPr>
            <p:nvPr/>
          </p:nvGrpSpPr>
          <p:grpSpPr bwMode="auto">
            <a:xfrm>
              <a:off x="1540" y="1456"/>
              <a:ext cx="54" cy="172"/>
              <a:chOff x="1540" y="1456"/>
              <a:chExt cx="54" cy="172"/>
            </a:xfrm>
          </p:grpSpPr>
          <p:sp>
            <p:nvSpPr>
              <p:cNvPr id="28" name="Rectangle 22"/>
              <p:cNvSpPr>
                <a:spLocks noChangeArrowheads="1"/>
              </p:cNvSpPr>
              <p:nvPr/>
            </p:nvSpPr>
            <p:spPr bwMode="auto">
              <a:xfrm>
                <a:off x="1540" y="1458"/>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 name="Rectangle 23"/>
              <p:cNvSpPr>
                <a:spLocks noChangeArrowheads="1"/>
              </p:cNvSpPr>
              <p:nvPr/>
            </p:nvSpPr>
            <p:spPr bwMode="auto">
              <a:xfrm>
                <a:off x="1540" y="1456"/>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8" name="Group 24"/>
            <p:cNvGrpSpPr>
              <a:grpSpLocks/>
            </p:cNvGrpSpPr>
            <p:nvPr/>
          </p:nvGrpSpPr>
          <p:grpSpPr bwMode="auto">
            <a:xfrm>
              <a:off x="1540" y="1648"/>
              <a:ext cx="54" cy="172"/>
              <a:chOff x="1540" y="1648"/>
              <a:chExt cx="54" cy="172"/>
            </a:xfrm>
          </p:grpSpPr>
          <p:sp>
            <p:nvSpPr>
              <p:cNvPr id="26" name="Rectangle 25"/>
              <p:cNvSpPr>
                <a:spLocks noChangeArrowheads="1"/>
              </p:cNvSpPr>
              <p:nvPr/>
            </p:nvSpPr>
            <p:spPr bwMode="auto">
              <a:xfrm>
                <a:off x="1540" y="1650"/>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1540" y="1648"/>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9" name="Group 27"/>
            <p:cNvGrpSpPr>
              <a:grpSpLocks/>
            </p:cNvGrpSpPr>
            <p:nvPr/>
          </p:nvGrpSpPr>
          <p:grpSpPr bwMode="auto">
            <a:xfrm>
              <a:off x="1540" y="1840"/>
              <a:ext cx="54" cy="172"/>
              <a:chOff x="1540" y="1840"/>
              <a:chExt cx="54" cy="172"/>
            </a:xfrm>
          </p:grpSpPr>
          <p:sp>
            <p:nvSpPr>
              <p:cNvPr id="24" name="Rectangle 28"/>
              <p:cNvSpPr>
                <a:spLocks noChangeArrowheads="1"/>
              </p:cNvSpPr>
              <p:nvPr/>
            </p:nvSpPr>
            <p:spPr bwMode="auto">
              <a:xfrm>
                <a:off x="1540" y="1842"/>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5" name="Rectangle 29"/>
              <p:cNvSpPr>
                <a:spLocks noChangeArrowheads="1"/>
              </p:cNvSpPr>
              <p:nvPr/>
            </p:nvSpPr>
            <p:spPr bwMode="auto">
              <a:xfrm>
                <a:off x="1540" y="1840"/>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20" name="Rectangle 30"/>
            <p:cNvSpPr>
              <a:spLocks noChangeArrowheads="1"/>
            </p:cNvSpPr>
            <p:nvPr/>
          </p:nvSpPr>
          <p:spPr bwMode="auto">
            <a:xfrm>
              <a:off x="1368" y="1244"/>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21" name="Rectangle 31"/>
            <p:cNvSpPr>
              <a:spLocks noChangeArrowheads="1"/>
            </p:cNvSpPr>
            <p:nvPr/>
          </p:nvSpPr>
          <p:spPr bwMode="auto">
            <a:xfrm>
              <a:off x="1368" y="1436"/>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22" name="Rectangle 32"/>
            <p:cNvSpPr>
              <a:spLocks noChangeArrowheads="1"/>
            </p:cNvSpPr>
            <p:nvPr/>
          </p:nvSpPr>
          <p:spPr bwMode="auto">
            <a:xfrm>
              <a:off x="1368" y="1628"/>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23" name="Rectangle 33"/>
            <p:cNvSpPr>
              <a:spLocks noChangeArrowheads="1"/>
            </p:cNvSpPr>
            <p:nvPr/>
          </p:nvSpPr>
          <p:spPr bwMode="auto">
            <a:xfrm>
              <a:off x="1368" y="1820"/>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grpSp>
      <p:grpSp>
        <p:nvGrpSpPr>
          <p:cNvPr id="32" name="Group 36"/>
          <p:cNvGrpSpPr>
            <a:grpSpLocks/>
          </p:cNvGrpSpPr>
          <p:nvPr/>
        </p:nvGrpSpPr>
        <p:grpSpPr bwMode="auto">
          <a:xfrm>
            <a:off x="5599113" y="1657350"/>
            <a:ext cx="306387" cy="1308100"/>
            <a:chOff x="3172" y="1628"/>
            <a:chExt cx="193" cy="824"/>
          </a:xfrm>
        </p:grpSpPr>
        <p:sp>
          <p:nvSpPr>
            <p:cNvPr id="33" name="Rectangle 37"/>
            <p:cNvSpPr>
              <a:spLocks noChangeArrowheads="1"/>
            </p:cNvSpPr>
            <p:nvPr/>
          </p:nvSpPr>
          <p:spPr bwMode="auto">
            <a:xfrm>
              <a:off x="3213" y="1628"/>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34" name="Rectangle 38"/>
            <p:cNvSpPr>
              <a:spLocks noChangeArrowheads="1"/>
            </p:cNvSpPr>
            <p:nvPr/>
          </p:nvSpPr>
          <p:spPr bwMode="auto">
            <a:xfrm>
              <a:off x="3213" y="1820"/>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35" name="Rectangle 39"/>
            <p:cNvSpPr>
              <a:spLocks noChangeArrowheads="1"/>
            </p:cNvSpPr>
            <p:nvPr/>
          </p:nvSpPr>
          <p:spPr bwMode="auto">
            <a:xfrm>
              <a:off x="3213" y="2012"/>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36" name="Rectangle 40"/>
            <p:cNvSpPr>
              <a:spLocks noChangeArrowheads="1"/>
            </p:cNvSpPr>
            <p:nvPr/>
          </p:nvSpPr>
          <p:spPr bwMode="auto">
            <a:xfrm>
              <a:off x="3213" y="2204"/>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grpSp>
          <p:nvGrpSpPr>
            <p:cNvPr id="37" name="Group 41"/>
            <p:cNvGrpSpPr>
              <a:grpSpLocks/>
            </p:cNvGrpSpPr>
            <p:nvPr/>
          </p:nvGrpSpPr>
          <p:grpSpPr bwMode="auto">
            <a:xfrm>
              <a:off x="3172" y="1651"/>
              <a:ext cx="54" cy="172"/>
              <a:chOff x="3172" y="1651"/>
              <a:chExt cx="54" cy="172"/>
            </a:xfrm>
          </p:grpSpPr>
          <p:sp>
            <p:nvSpPr>
              <p:cNvPr id="47" name="Rectangle 42"/>
              <p:cNvSpPr>
                <a:spLocks noChangeArrowheads="1"/>
              </p:cNvSpPr>
              <p:nvPr/>
            </p:nvSpPr>
            <p:spPr bwMode="auto">
              <a:xfrm>
                <a:off x="3172" y="1653"/>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8" name="Rectangle 43"/>
              <p:cNvSpPr>
                <a:spLocks noChangeArrowheads="1"/>
              </p:cNvSpPr>
              <p:nvPr/>
            </p:nvSpPr>
            <p:spPr bwMode="auto">
              <a:xfrm>
                <a:off x="3172" y="1651"/>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38" name="Group 44"/>
            <p:cNvGrpSpPr>
              <a:grpSpLocks/>
            </p:cNvGrpSpPr>
            <p:nvPr/>
          </p:nvGrpSpPr>
          <p:grpSpPr bwMode="auto">
            <a:xfrm>
              <a:off x="3172" y="1843"/>
              <a:ext cx="54" cy="172"/>
              <a:chOff x="3172" y="1843"/>
              <a:chExt cx="54" cy="172"/>
            </a:xfrm>
          </p:grpSpPr>
          <p:sp>
            <p:nvSpPr>
              <p:cNvPr id="45" name="Rectangle 45"/>
              <p:cNvSpPr>
                <a:spLocks noChangeArrowheads="1"/>
              </p:cNvSpPr>
              <p:nvPr/>
            </p:nvSpPr>
            <p:spPr bwMode="auto">
              <a:xfrm>
                <a:off x="3172" y="1845"/>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6" name="Rectangle 46"/>
              <p:cNvSpPr>
                <a:spLocks noChangeArrowheads="1"/>
              </p:cNvSpPr>
              <p:nvPr/>
            </p:nvSpPr>
            <p:spPr bwMode="auto">
              <a:xfrm>
                <a:off x="3172" y="1843"/>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39" name="Group 47"/>
            <p:cNvGrpSpPr>
              <a:grpSpLocks/>
            </p:cNvGrpSpPr>
            <p:nvPr/>
          </p:nvGrpSpPr>
          <p:grpSpPr bwMode="auto">
            <a:xfrm>
              <a:off x="3172" y="2035"/>
              <a:ext cx="54" cy="172"/>
              <a:chOff x="3172" y="2035"/>
              <a:chExt cx="54" cy="172"/>
            </a:xfrm>
          </p:grpSpPr>
          <p:sp>
            <p:nvSpPr>
              <p:cNvPr id="43" name="Rectangle 48"/>
              <p:cNvSpPr>
                <a:spLocks noChangeArrowheads="1"/>
              </p:cNvSpPr>
              <p:nvPr/>
            </p:nvSpPr>
            <p:spPr bwMode="auto">
              <a:xfrm>
                <a:off x="3172" y="2037"/>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4" name="Rectangle 49"/>
              <p:cNvSpPr>
                <a:spLocks noChangeArrowheads="1"/>
              </p:cNvSpPr>
              <p:nvPr/>
            </p:nvSpPr>
            <p:spPr bwMode="auto">
              <a:xfrm>
                <a:off x="3172" y="2035"/>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40" name="Group 50"/>
            <p:cNvGrpSpPr>
              <a:grpSpLocks/>
            </p:cNvGrpSpPr>
            <p:nvPr/>
          </p:nvGrpSpPr>
          <p:grpSpPr bwMode="auto">
            <a:xfrm>
              <a:off x="3172" y="2227"/>
              <a:ext cx="54" cy="172"/>
              <a:chOff x="3172" y="2227"/>
              <a:chExt cx="54" cy="172"/>
            </a:xfrm>
          </p:grpSpPr>
          <p:sp>
            <p:nvSpPr>
              <p:cNvPr id="41" name="Rectangle 51"/>
              <p:cNvSpPr>
                <a:spLocks noChangeArrowheads="1"/>
              </p:cNvSpPr>
              <p:nvPr/>
            </p:nvSpPr>
            <p:spPr bwMode="auto">
              <a:xfrm>
                <a:off x="3172" y="2229"/>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2" name="Rectangle 52"/>
              <p:cNvSpPr>
                <a:spLocks noChangeArrowheads="1"/>
              </p:cNvSpPr>
              <p:nvPr/>
            </p:nvSpPr>
            <p:spPr bwMode="auto">
              <a:xfrm>
                <a:off x="3172" y="2227"/>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sp>
        <p:nvSpPr>
          <p:cNvPr id="49" name="Line 53"/>
          <p:cNvSpPr>
            <a:spLocks noChangeShapeType="1"/>
          </p:cNvSpPr>
          <p:nvPr/>
        </p:nvSpPr>
        <p:spPr bwMode="auto">
          <a:xfrm>
            <a:off x="2619375" y="4024312"/>
            <a:ext cx="0" cy="379413"/>
          </a:xfrm>
          <a:prstGeom prst="line">
            <a:avLst/>
          </a:prstGeom>
          <a:noFill/>
          <a:ln w="12700">
            <a:solidFill>
              <a:schemeClr val="tx1"/>
            </a:solidFill>
            <a:round/>
            <a:headEnd/>
            <a:tailEnd type="triangle" w="med" len="med"/>
          </a:ln>
        </p:spPr>
        <p:txBody>
          <a:bodyPr wrap="none" anchor="ctr"/>
          <a:lstStyle/>
          <a:p>
            <a:endParaRPr lang="en-US"/>
          </a:p>
        </p:txBody>
      </p:sp>
      <p:sp>
        <p:nvSpPr>
          <p:cNvPr id="50" name="Rectangle 54"/>
          <p:cNvSpPr>
            <a:spLocks noChangeArrowheads="1"/>
          </p:cNvSpPr>
          <p:nvPr/>
        </p:nvSpPr>
        <p:spPr bwMode="auto">
          <a:xfrm>
            <a:off x="5654675" y="46672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grpSp>
        <p:nvGrpSpPr>
          <p:cNvPr id="51" name="Group 57"/>
          <p:cNvGrpSpPr>
            <a:grpSpLocks/>
          </p:cNvGrpSpPr>
          <p:nvPr/>
        </p:nvGrpSpPr>
        <p:grpSpPr bwMode="auto">
          <a:xfrm>
            <a:off x="3008313" y="2614612"/>
            <a:ext cx="85725" cy="273050"/>
            <a:chOff x="1540" y="1264"/>
            <a:chExt cx="54" cy="172"/>
          </a:xfrm>
        </p:grpSpPr>
        <p:sp>
          <p:nvSpPr>
            <p:cNvPr id="52" name="Rectangle 58"/>
            <p:cNvSpPr>
              <a:spLocks noChangeArrowheads="1"/>
            </p:cNvSpPr>
            <p:nvPr/>
          </p:nvSpPr>
          <p:spPr bwMode="auto">
            <a:xfrm>
              <a:off x="1540" y="1266"/>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3" name="Rectangle 59"/>
            <p:cNvSpPr>
              <a:spLocks noChangeArrowheads="1"/>
            </p:cNvSpPr>
            <p:nvPr/>
          </p:nvSpPr>
          <p:spPr bwMode="auto">
            <a:xfrm>
              <a:off x="1540" y="1264"/>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54" name="Group 60"/>
          <p:cNvGrpSpPr>
            <a:grpSpLocks/>
          </p:cNvGrpSpPr>
          <p:nvPr/>
        </p:nvGrpSpPr>
        <p:grpSpPr bwMode="auto">
          <a:xfrm>
            <a:off x="3008313" y="2919412"/>
            <a:ext cx="85725" cy="273050"/>
            <a:chOff x="1540" y="1456"/>
            <a:chExt cx="54" cy="172"/>
          </a:xfrm>
        </p:grpSpPr>
        <p:sp>
          <p:nvSpPr>
            <p:cNvPr id="55" name="Rectangle 61"/>
            <p:cNvSpPr>
              <a:spLocks noChangeArrowheads="1"/>
            </p:cNvSpPr>
            <p:nvPr/>
          </p:nvSpPr>
          <p:spPr bwMode="auto">
            <a:xfrm>
              <a:off x="1540" y="1458"/>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6" name="Rectangle 62"/>
            <p:cNvSpPr>
              <a:spLocks noChangeArrowheads="1"/>
            </p:cNvSpPr>
            <p:nvPr/>
          </p:nvSpPr>
          <p:spPr bwMode="auto">
            <a:xfrm>
              <a:off x="1540" y="1456"/>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57" name="Group 63"/>
          <p:cNvGrpSpPr>
            <a:grpSpLocks/>
          </p:cNvGrpSpPr>
          <p:nvPr/>
        </p:nvGrpSpPr>
        <p:grpSpPr bwMode="auto">
          <a:xfrm>
            <a:off x="3008313" y="3224212"/>
            <a:ext cx="85725" cy="273050"/>
            <a:chOff x="1540" y="1648"/>
            <a:chExt cx="54" cy="172"/>
          </a:xfrm>
        </p:grpSpPr>
        <p:sp>
          <p:nvSpPr>
            <p:cNvPr id="58" name="Rectangle 64"/>
            <p:cNvSpPr>
              <a:spLocks noChangeArrowheads="1"/>
            </p:cNvSpPr>
            <p:nvPr/>
          </p:nvSpPr>
          <p:spPr bwMode="auto">
            <a:xfrm>
              <a:off x="1540" y="1650"/>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9" name="Rectangle 65"/>
            <p:cNvSpPr>
              <a:spLocks noChangeArrowheads="1"/>
            </p:cNvSpPr>
            <p:nvPr/>
          </p:nvSpPr>
          <p:spPr bwMode="auto">
            <a:xfrm>
              <a:off x="1540" y="1648"/>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60" name="Rectangle 66"/>
          <p:cNvSpPr>
            <a:spLocks noChangeArrowheads="1"/>
          </p:cNvSpPr>
          <p:nvPr/>
        </p:nvSpPr>
        <p:spPr bwMode="auto">
          <a:xfrm>
            <a:off x="2735263" y="2582862"/>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4</a:t>
            </a:r>
          </a:p>
        </p:txBody>
      </p:sp>
      <p:sp>
        <p:nvSpPr>
          <p:cNvPr id="61" name="Rectangle 67"/>
          <p:cNvSpPr>
            <a:spLocks noChangeArrowheads="1"/>
          </p:cNvSpPr>
          <p:nvPr/>
        </p:nvSpPr>
        <p:spPr bwMode="auto">
          <a:xfrm>
            <a:off x="2735263" y="2887662"/>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5</a:t>
            </a:r>
          </a:p>
        </p:txBody>
      </p:sp>
      <p:sp>
        <p:nvSpPr>
          <p:cNvPr id="62" name="Rectangle 68"/>
          <p:cNvSpPr>
            <a:spLocks noChangeArrowheads="1"/>
          </p:cNvSpPr>
          <p:nvPr/>
        </p:nvSpPr>
        <p:spPr bwMode="auto">
          <a:xfrm>
            <a:off x="2735263" y="3192462"/>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6</a:t>
            </a:r>
          </a:p>
        </p:txBody>
      </p:sp>
      <p:sp>
        <p:nvSpPr>
          <p:cNvPr id="63" name="Rectangle 69"/>
          <p:cNvSpPr>
            <a:spLocks noChangeArrowheads="1"/>
          </p:cNvSpPr>
          <p:nvPr/>
        </p:nvSpPr>
        <p:spPr bwMode="auto">
          <a:xfrm>
            <a:off x="5665788" y="28638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4</a:t>
            </a:r>
          </a:p>
        </p:txBody>
      </p:sp>
      <p:sp>
        <p:nvSpPr>
          <p:cNvPr id="64" name="Rectangle 70"/>
          <p:cNvSpPr>
            <a:spLocks noChangeArrowheads="1"/>
          </p:cNvSpPr>
          <p:nvPr/>
        </p:nvSpPr>
        <p:spPr bwMode="auto">
          <a:xfrm>
            <a:off x="5665788" y="31686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5</a:t>
            </a:r>
          </a:p>
        </p:txBody>
      </p:sp>
      <p:sp>
        <p:nvSpPr>
          <p:cNvPr id="65" name="Rectangle 71"/>
          <p:cNvSpPr>
            <a:spLocks noChangeArrowheads="1"/>
          </p:cNvSpPr>
          <p:nvPr/>
        </p:nvSpPr>
        <p:spPr bwMode="auto">
          <a:xfrm>
            <a:off x="5665788" y="34734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6</a:t>
            </a:r>
          </a:p>
        </p:txBody>
      </p:sp>
      <p:grpSp>
        <p:nvGrpSpPr>
          <p:cNvPr id="66" name="Group 72"/>
          <p:cNvGrpSpPr>
            <a:grpSpLocks/>
          </p:cNvGrpSpPr>
          <p:nvPr/>
        </p:nvGrpSpPr>
        <p:grpSpPr bwMode="auto">
          <a:xfrm>
            <a:off x="5600700" y="2900362"/>
            <a:ext cx="85725" cy="273050"/>
            <a:chOff x="3172" y="1651"/>
            <a:chExt cx="54" cy="172"/>
          </a:xfrm>
        </p:grpSpPr>
        <p:sp>
          <p:nvSpPr>
            <p:cNvPr id="67" name="Rectangle 73"/>
            <p:cNvSpPr>
              <a:spLocks noChangeArrowheads="1"/>
            </p:cNvSpPr>
            <p:nvPr/>
          </p:nvSpPr>
          <p:spPr bwMode="auto">
            <a:xfrm>
              <a:off x="3172" y="1653"/>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8" name="Rectangle 74"/>
            <p:cNvSpPr>
              <a:spLocks noChangeArrowheads="1"/>
            </p:cNvSpPr>
            <p:nvPr/>
          </p:nvSpPr>
          <p:spPr bwMode="auto">
            <a:xfrm>
              <a:off x="3172" y="1651"/>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69" name="Group 75"/>
          <p:cNvGrpSpPr>
            <a:grpSpLocks/>
          </p:cNvGrpSpPr>
          <p:nvPr/>
        </p:nvGrpSpPr>
        <p:grpSpPr bwMode="auto">
          <a:xfrm>
            <a:off x="5600700" y="3205162"/>
            <a:ext cx="85725" cy="273050"/>
            <a:chOff x="3172" y="1843"/>
            <a:chExt cx="54" cy="172"/>
          </a:xfrm>
        </p:grpSpPr>
        <p:sp>
          <p:nvSpPr>
            <p:cNvPr id="70" name="Rectangle 76"/>
            <p:cNvSpPr>
              <a:spLocks noChangeArrowheads="1"/>
            </p:cNvSpPr>
            <p:nvPr/>
          </p:nvSpPr>
          <p:spPr bwMode="auto">
            <a:xfrm>
              <a:off x="3172" y="1845"/>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1" name="Rectangle 77"/>
            <p:cNvSpPr>
              <a:spLocks noChangeArrowheads="1"/>
            </p:cNvSpPr>
            <p:nvPr/>
          </p:nvSpPr>
          <p:spPr bwMode="auto">
            <a:xfrm>
              <a:off x="3172" y="1843"/>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72" name="Group 78"/>
          <p:cNvGrpSpPr>
            <a:grpSpLocks/>
          </p:cNvGrpSpPr>
          <p:nvPr/>
        </p:nvGrpSpPr>
        <p:grpSpPr bwMode="auto">
          <a:xfrm>
            <a:off x="5600700" y="3509962"/>
            <a:ext cx="85725" cy="273050"/>
            <a:chOff x="3172" y="2035"/>
            <a:chExt cx="54" cy="172"/>
          </a:xfrm>
        </p:grpSpPr>
        <p:sp>
          <p:nvSpPr>
            <p:cNvPr id="73" name="Rectangle 79"/>
            <p:cNvSpPr>
              <a:spLocks noChangeArrowheads="1"/>
            </p:cNvSpPr>
            <p:nvPr/>
          </p:nvSpPr>
          <p:spPr bwMode="auto">
            <a:xfrm>
              <a:off x="3172" y="2037"/>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4" name="Rectangle 80"/>
            <p:cNvSpPr>
              <a:spLocks noChangeArrowheads="1"/>
            </p:cNvSpPr>
            <p:nvPr/>
          </p:nvSpPr>
          <p:spPr bwMode="auto">
            <a:xfrm>
              <a:off x="3172" y="2035"/>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75" name="Rectangle 81"/>
          <p:cNvSpPr>
            <a:spLocks noChangeArrowheads="1"/>
          </p:cNvSpPr>
          <p:nvPr/>
        </p:nvSpPr>
        <p:spPr bwMode="auto">
          <a:xfrm>
            <a:off x="120650" y="1296987"/>
            <a:ext cx="1231900" cy="358775"/>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76" name="Rectangle 82"/>
          <p:cNvSpPr>
            <a:spLocks noChangeArrowheads="1"/>
          </p:cNvSpPr>
          <p:nvPr/>
        </p:nvSpPr>
        <p:spPr bwMode="auto">
          <a:xfrm>
            <a:off x="95250" y="1312863"/>
            <a:ext cx="2362200"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a:t>
            </a:r>
          </a:p>
        </p:txBody>
      </p:sp>
      <p:sp>
        <p:nvSpPr>
          <p:cNvPr id="77" name="Rectangle 83"/>
          <p:cNvSpPr>
            <a:spLocks noChangeArrowheads="1"/>
          </p:cNvSpPr>
          <p:nvPr/>
        </p:nvSpPr>
        <p:spPr bwMode="auto">
          <a:xfrm>
            <a:off x="1352550" y="1295400"/>
            <a:ext cx="1023938" cy="365125"/>
          </a:xfrm>
          <a:prstGeom prst="rect">
            <a:avLst/>
          </a:prstGeom>
          <a:noFill/>
          <a:ln w="12700">
            <a:solidFill>
              <a:schemeClr val="tx1"/>
            </a:solidFill>
            <a:miter lim="800000"/>
            <a:headEnd/>
            <a:tailEnd/>
          </a:ln>
        </p:spPr>
        <p:txBody>
          <a:bodyPr wrap="none" anchor="ctr"/>
          <a:lstStyle/>
          <a:p>
            <a:endParaRPr lang="en-US"/>
          </a:p>
        </p:txBody>
      </p:sp>
      <p:sp>
        <p:nvSpPr>
          <p:cNvPr id="78" name="Rectangle 84"/>
          <p:cNvSpPr>
            <a:spLocks noChangeArrowheads="1"/>
          </p:cNvSpPr>
          <p:nvPr/>
        </p:nvSpPr>
        <p:spPr bwMode="auto">
          <a:xfrm>
            <a:off x="6007100" y="1433512"/>
            <a:ext cx="1212850"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79" name="Rectangle 85"/>
          <p:cNvSpPr>
            <a:spLocks noChangeArrowheads="1"/>
          </p:cNvSpPr>
          <p:nvPr/>
        </p:nvSpPr>
        <p:spPr bwMode="auto">
          <a:xfrm>
            <a:off x="5962650" y="1439862"/>
            <a:ext cx="2362200"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a:t>
            </a:r>
          </a:p>
        </p:txBody>
      </p:sp>
      <p:sp>
        <p:nvSpPr>
          <p:cNvPr id="80" name="Rectangle 86"/>
          <p:cNvSpPr>
            <a:spLocks noChangeArrowheads="1"/>
          </p:cNvSpPr>
          <p:nvPr/>
        </p:nvSpPr>
        <p:spPr bwMode="auto">
          <a:xfrm>
            <a:off x="7215188" y="1436687"/>
            <a:ext cx="1023937" cy="365125"/>
          </a:xfrm>
          <a:prstGeom prst="rect">
            <a:avLst/>
          </a:prstGeom>
          <a:noFill/>
          <a:ln w="12700">
            <a:solidFill>
              <a:schemeClr val="tx1"/>
            </a:solidFill>
            <a:miter lim="800000"/>
            <a:headEnd/>
            <a:tailEnd/>
          </a:ln>
        </p:spPr>
        <p:txBody>
          <a:bodyPr wrap="none" anchor="ctr"/>
          <a:lstStyle/>
          <a:p>
            <a:endParaRPr lang="en-US"/>
          </a:p>
        </p:txBody>
      </p:sp>
      <p:sp>
        <p:nvSpPr>
          <p:cNvPr id="81" name="Line 87"/>
          <p:cNvSpPr>
            <a:spLocks noChangeShapeType="1"/>
          </p:cNvSpPr>
          <p:nvPr/>
        </p:nvSpPr>
        <p:spPr bwMode="auto">
          <a:xfrm flipV="1">
            <a:off x="2457450" y="1700212"/>
            <a:ext cx="430213" cy="7938"/>
          </a:xfrm>
          <a:prstGeom prst="line">
            <a:avLst/>
          </a:prstGeom>
          <a:noFill/>
          <a:ln w="25400">
            <a:solidFill>
              <a:schemeClr val="tx1"/>
            </a:solidFill>
            <a:round/>
            <a:headEnd/>
            <a:tailEnd/>
          </a:ln>
        </p:spPr>
        <p:txBody>
          <a:bodyPr wrap="none" anchor="ctr"/>
          <a:lstStyle/>
          <a:p>
            <a:endParaRPr lang="en-US"/>
          </a:p>
        </p:txBody>
      </p:sp>
      <p:sp>
        <p:nvSpPr>
          <p:cNvPr id="82" name="Line 88"/>
          <p:cNvSpPr>
            <a:spLocks noChangeShapeType="1"/>
          </p:cNvSpPr>
          <p:nvPr/>
        </p:nvSpPr>
        <p:spPr bwMode="auto">
          <a:xfrm flipV="1">
            <a:off x="2619375" y="1700212"/>
            <a:ext cx="0" cy="379413"/>
          </a:xfrm>
          <a:prstGeom prst="line">
            <a:avLst/>
          </a:prstGeom>
          <a:noFill/>
          <a:ln w="12700">
            <a:solidFill>
              <a:schemeClr val="tx1"/>
            </a:solidFill>
            <a:round/>
            <a:headEnd/>
            <a:tailEnd type="triangle" w="med" len="med"/>
          </a:ln>
        </p:spPr>
        <p:txBody>
          <a:bodyPr wrap="none" anchor="ctr"/>
          <a:lstStyle/>
          <a:p>
            <a:endParaRPr lang="en-US"/>
          </a:p>
        </p:txBody>
      </p:sp>
      <p:sp>
        <p:nvSpPr>
          <p:cNvPr id="83" name="Rectangle 89"/>
          <p:cNvSpPr>
            <a:spLocks noChangeArrowheads="1"/>
          </p:cNvSpPr>
          <p:nvPr/>
        </p:nvSpPr>
        <p:spPr bwMode="auto">
          <a:xfrm>
            <a:off x="2759075" y="4373562"/>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84" name="Rectangle 90"/>
          <p:cNvSpPr>
            <a:spLocks noChangeArrowheads="1"/>
          </p:cNvSpPr>
          <p:nvPr/>
        </p:nvSpPr>
        <p:spPr bwMode="auto">
          <a:xfrm>
            <a:off x="2759075" y="4678362"/>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grpSp>
        <p:nvGrpSpPr>
          <p:cNvPr id="85" name="Group 129"/>
          <p:cNvGrpSpPr>
            <a:grpSpLocks/>
          </p:cNvGrpSpPr>
          <p:nvPr/>
        </p:nvGrpSpPr>
        <p:grpSpPr bwMode="auto">
          <a:xfrm>
            <a:off x="5800725" y="4038600"/>
            <a:ext cx="3343275" cy="369887"/>
            <a:chOff x="3672" y="2723"/>
            <a:chExt cx="2106" cy="233"/>
          </a:xfrm>
        </p:grpSpPr>
        <p:sp>
          <p:nvSpPr>
            <p:cNvPr id="86" name="Rectangle 91"/>
            <p:cNvSpPr>
              <a:spLocks noChangeArrowheads="1"/>
            </p:cNvSpPr>
            <p:nvPr/>
          </p:nvSpPr>
          <p:spPr bwMode="auto">
            <a:xfrm>
              <a:off x="4470" y="2723"/>
              <a:ext cx="752" cy="232"/>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87" name="Rectangle 92"/>
            <p:cNvSpPr>
              <a:spLocks noChangeArrowheads="1"/>
            </p:cNvSpPr>
            <p:nvPr/>
          </p:nvSpPr>
          <p:spPr bwMode="auto">
            <a:xfrm>
              <a:off x="3672" y="2727"/>
              <a:ext cx="2106" cy="229"/>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0 1 2 3 4 5 6 7 0 1 2 3 4 5 6 7 0 ..</a:t>
              </a:r>
            </a:p>
          </p:txBody>
        </p:sp>
        <p:sp>
          <p:nvSpPr>
            <p:cNvPr id="88" name="Rectangle 93"/>
            <p:cNvSpPr>
              <a:spLocks noChangeArrowheads="1"/>
            </p:cNvSpPr>
            <p:nvPr/>
          </p:nvSpPr>
          <p:spPr bwMode="auto">
            <a:xfrm>
              <a:off x="3690" y="2725"/>
              <a:ext cx="2070" cy="230"/>
            </a:xfrm>
            <a:prstGeom prst="rect">
              <a:avLst/>
            </a:prstGeom>
            <a:noFill/>
            <a:ln w="12700">
              <a:solidFill>
                <a:schemeClr val="tx1"/>
              </a:solidFill>
              <a:miter lim="800000"/>
              <a:headEnd/>
              <a:tailEnd/>
            </a:ln>
          </p:spPr>
          <p:txBody>
            <a:bodyPr wrap="none" anchor="ctr"/>
            <a:lstStyle/>
            <a:p>
              <a:endParaRPr lang="en-US"/>
            </a:p>
          </p:txBody>
        </p:sp>
      </p:grpSp>
      <p:sp>
        <p:nvSpPr>
          <p:cNvPr id="89" name="Rectangle 94"/>
          <p:cNvSpPr>
            <a:spLocks noChangeArrowheads="1"/>
          </p:cNvSpPr>
          <p:nvPr/>
        </p:nvSpPr>
        <p:spPr bwMode="auto">
          <a:xfrm>
            <a:off x="120650" y="3871912"/>
            <a:ext cx="1212850" cy="368300"/>
          </a:xfrm>
          <a:prstGeom prst="rect">
            <a:avLst/>
          </a:prstGeom>
          <a:noFill/>
          <a:ln w="12700">
            <a:solidFill>
              <a:schemeClr val="tx1"/>
            </a:solidFill>
            <a:miter lim="800000"/>
            <a:headEnd/>
            <a:tailEnd/>
          </a:ln>
        </p:spPr>
        <p:txBody>
          <a:bodyPr wrap="none" anchor="ctr"/>
          <a:lstStyle/>
          <a:p>
            <a:endParaRPr lang="en-US"/>
          </a:p>
        </p:txBody>
      </p:sp>
      <p:sp>
        <p:nvSpPr>
          <p:cNvPr id="90" name="Rectangle 95"/>
          <p:cNvSpPr>
            <a:spLocks noChangeArrowheads="1"/>
          </p:cNvSpPr>
          <p:nvPr/>
        </p:nvSpPr>
        <p:spPr bwMode="auto">
          <a:xfrm>
            <a:off x="76200" y="3878262"/>
            <a:ext cx="2362200"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a:t>
            </a:r>
          </a:p>
        </p:txBody>
      </p:sp>
      <p:sp>
        <p:nvSpPr>
          <p:cNvPr id="91" name="Rectangle 96"/>
          <p:cNvSpPr>
            <a:spLocks noChangeArrowheads="1"/>
          </p:cNvSpPr>
          <p:nvPr/>
        </p:nvSpPr>
        <p:spPr bwMode="auto">
          <a:xfrm>
            <a:off x="1333500" y="3875087"/>
            <a:ext cx="1023938" cy="365125"/>
          </a:xfrm>
          <a:prstGeom prst="rect">
            <a:avLst/>
          </a:prstGeom>
          <a:noFill/>
          <a:ln w="12700">
            <a:solidFill>
              <a:schemeClr val="tx1"/>
            </a:solidFill>
            <a:miter lim="800000"/>
            <a:headEnd/>
            <a:tailEnd/>
          </a:ln>
        </p:spPr>
        <p:txBody>
          <a:bodyPr wrap="none" anchor="ctr"/>
          <a:lstStyle/>
          <a:p>
            <a:endParaRPr lang="en-US"/>
          </a:p>
        </p:txBody>
      </p:sp>
      <p:sp>
        <p:nvSpPr>
          <p:cNvPr id="92" name="Arc 97"/>
          <p:cNvSpPr>
            <a:spLocks/>
          </p:cNvSpPr>
          <p:nvPr/>
        </p:nvSpPr>
        <p:spPr bwMode="auto">
          <a:xfrm flipH="1" flipV="1">
            <a:off x="219075" y="4267200"/>
            <a:ext cx="247650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US"/>
          </a:p>
        </p:txBody>
      </p:sp>
      <p:sp>
        <p:nvSpPr>
          <p:cNvPr id="93" name="Line 98"/>
          <p:cNvSpPr>
            <a:spLocks noChangeShapeType="1"/>
          </p:cNvSpPr>
          <p:nvPr/>
        </p:nvSpPr>
        <p:spPr bwMode="auto">
          <a:xfrm>
            <a:off x="2667000" y="4572000"/>
            <a:ext cx="152400" cy="0"/>
          </a:xfrm>
          <a:prstGeom prst="line">
            <a:avLst/>
          </a:prstGeom>
          <a:noFill/>
          <a:ln w="9525">
            <a:solidFill>
              <a:schemeClr val="tx1"/>
            </a:solidFill>
            <a:round/>
            <a:headEnd/>
            <a:tailEnd type="triangle" w="med" len="med"/>
          </a:ln>
        </p:spPr>
        <p:txBody>
          <a:bodyPr wrap="none" anchor="ctr"/>
          <a:lstStyle/>
          <a:p>
            <a:endParaRPr lang="en-US"/>
          </a:p>
        </p:txBody>
      </p:sp>
      <p:grpSp>
        <p:nvGrpSpPr>
          <p:cNvPr id="94" name="Group 99"/>
          <p:cNvGrpSpPr>
            <a:grpSpLocks/>
          </p:cNvGrpSpPr>
          <p:nvPr/>
        </p:nvGrpSpPr>
        <p:grpSpPr bwMode="auto">
          <a:xfrm>
            <a:off x="3048000" y="1387475"/>
            <a:ext cx="2590800" cy="288925"/>
            <a:chOff x="1872" y="874"/>
            <a:chExt cx="1632" cy="182"/>
          </a:xfrm>
        </p:grpSpPr>
        <p:sp>
          <p:nvSpPr>
            <p:cNvPr id="95" name="Line 100"/>
            <p:cNvSpPr>
              <a:spLocks noChangeShapeType="1"/>
            </p:cNvSpPr>
            <p:nvPr/>
          </p:nvSpPr>
          <p:spPr bwMode="auto">
            <a:xfrm>
              <a:off x="1872" y="874"/>
              <a:ext cx="1632" cy="182"/>
            </a:xfrm>
            <a:prstGeom prst="line">
              <a:avLst/>
            </a:prstGeom>
            <a:noFill/>
            <a:ln w="12700">
              <a:solidFill>
                <a:schemeClr val="tx1"/>
              </a:solidFill>
              <a:round/>
              <a:headEnd/>
              <a:tailEnd/>
            </a:ln>
          </p:spPr>
          <p:txBody>
            <a:bodyPr wrap="none" anchor="ctr"/>
            <a:lstStyle/>
            <a:p>
              <a:endParaRPr lang="en-US"/>
            </a:p>
          </p:txBody>
        </p:sp>
        <p:sp>
          <p:nvSpPr>
            <p:cNvPr id="96" name="Line 101"/>
            <p:cNvSpPr>
              <a:spLocks noChangeShapeType="1"/>
            </p:cNvSpPr>
            <p:nvPr/>
          </p:nvSpPr>
          <p:spPr bwMode="auto">
            <a:xfrm>
              <a:off x="2453" y="937"/>
              <a:ext cx="187" cy="23"/>
            </a:xfrm>
            <a:prstGeom prst="line">
              <a:avLst/>
            </a:prstGeom>
            <a:noFill/>
            <a:ln w="12700">
              <a:solidFill>
                <a:schemeClr val="tx1"/>
              </a:solidFill>
              <a:round/>
              <a:headEnd/>
              <a:tailEnd type="triangle" w="med" len="med"/>
            </a:ln>
          </p:spPr>
          <p:txBody>
            <a:bodyPr wrap="none" anchor="ctr"/>
            <a:lstStyle/>
            <a:p>
              <a:endParaRPr lang="en-US"/>
            </a:p>
          </p:txBody>
        </p:sp>
      </p:grpSp>
      <p:grpSp>
        <p:nvGrpSpPr>
          <p:cNvPr id="97" name="Group 102"/>
          <p:cNvGrpSpPr>
            <a:grpSpLocks/>
          </p:cNvGrpSpPr>
          <p:nvPr/>
        </p:nvGrpSpPr>
        <p:grpSpPr bwMode="auto">
          <a:xfrm>
            <a:off x="3048000" y="3521075"/>
            <a:ext cx="2590800" cy="288925"/>
            <a:chOff x="1872" y="874"/>
            <a:chExt cx="1632" cy="182"/>
          </a:xfrm>
        </p:grpSpPr>
        <p:sp>
          <p:nvSpPr>
            <p:cNvPr id="98" name="Line 103"/>
            <p:cNvSpPr>
              <a:spLocks noChangeShapeType="1"/>
            </p:cNvSpPr>
            <p:nvPr/>
          </p:nvSpPr>
          <p:spPr bwMode="auto">
            <a:xfrm>
              <a:off x="1872" y="874"/>
              <a:ext cx="1632" cy="182"/>
            </a:xfrm>
            <a:prstGeom prst="line">
              <a:avLst/>
            </a:prstGeom>
            <a:noFill/>
            <a:ln w="12700">
              <a:solidFill>
                <a:schemeClr val="tx1"/>
              </a:solidFill>
              <a:round/>
              <a:headEnd/>
              <a:tailEnd/>
            </a:ln>
          </p:spPr>
          <p:txBody>
            <a:bodyPr wrap="none" anchor="ctr"/>
            <a:lstStyle/>
            <a:p>
              <a:endParaRPr lang="en-US"/>
            </a:p>
          </p:txBody>
        </p:sp>
        <p:sp>
          <p:nvSpPr>
            <p:cNvPr id="99" name="Line 104"/>
            <p:cNvSpPr>
              <a:spLocks noChangeShapeType="1"/>
            </p:cNvSpPr>
            <p:nvPr/>
          </p:nvSpPr>
          <p:spPr bwMode="auto">
            <a:xfrm>
              <a:off x="2453" y="937"/>
              <a:ext cx="187" cy="23"/>
            </a:xfrm>
            <a:prstGeom prst="line">
              <a:avLst/>
            </a:prstGeom>
            <a:noFill/>
            <a:ln w="12700">
              <a:solidFill>
                <a:schemeClr val="tx1"/>
              </a:solidFill>
              <a:round/>
              <a:headEnd/>
              <a:tailEnd type="triangle" w="med" len="med"/>
            </a:ln>
          </p:spPr>
          <p:txBody>
            <a:bodyPr wrap="none" anchor="ctr"/>
            <a:lstStyle/>
            <a:p>
              <a:endParaRPr lang="en-US"/>
            </a:p>
          </p:txBody>
        </p:sp>
      </p:grpSp>
      <p:sp>
        <p:nvSpPr>
          <p:cNvPr id="100" name="Line 105"/>
          <p:cNvSpPr>
            <a:spLocks noChangeShapeType="1"/>
          </p:cNvSpPr>
          <p:nvPr/>
        </p:nvSpPr>
        <p:spPr bwMode="auto">
          <a:xfrm flipV="1">
            <a:off x="4648200" y="3852862"/>
            <a:ext cx="989013" cy="119063"/>
          </a:xfrm>
          <a:prstGeom prst="line">
            <a:avLst/>
          </a:prstGeom>
          <a:noFill/>
          <a:ln w="12700">
            <a:solidFill>
              <a:schemeClr val="tx1"/>
            </a:solidFill>
            <a:round/>
            <a:headEnd type="triangle" w="med" len="med"/>
            <a:tailEnd/>
          </a:ln>
        </p:spPr>
        <p:txBody>
          <a:bodyPr wrap="none" anchor="ctr"/>
          <a:lstStyle/>
          <a:p>
            <a:endParaRPr lang="en-US"/>
          </a:p>
        </p:txBody>
      </p:sp>
      <p:sp>
        <p:nvSpPr>
          <p:cNvPr id="101" name="Rectangle 106"/>
          <p:cNvSpPr>
            <a:spLocks noChangeArrowheads="1"/>
          </p:cNvSpPr>
          <p:nvPr/>
        </p:nvSpPr>
        <p:spPr bwMode="auto">
          <a:xfrm rot="-440055">
            <a:off x="4800600" y="3810000"/>
            <a:ext cx="1027113"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ACK 7</a:t>
            </a:r>
          </a:p>
        </p:txBody>
      </p:sp>
      <p:sp>
        <p:nvSpPr>
          <p:cNvPr id="102" name="Line 107"/>
          <p:cNvSpPr>
            <a:spLocks noChangeShapeType="1"/>
          </p:cNvSpPr>
          <p:nvPr/>
        </p:nvSpPr>
        <p:spPr bwMode="auto">
          <a:xfrm>
            <a:off x="2590800" y="4405312"/>
            <a:ext cx="434975" cy="11113"/>
          </a:xfrm>
          <a:prstGeom prst="line">
            <a:avLst/>
          </a:prstGeom>
          <a:noFill/>
          <a:ln w="25400">
            <a:solidFill>
              <a:schemeClr val="tx1"/>
            </a:solidFill>
            <a:round/>
            <a:headEnd/>
            <a:tailEnd/>
          </a:ln>
        </p:spPr>
        <p:txBody>
          <a:bodyPr wrap="none" anchor="ctr"/>
          <a:lstStyle/>
          <a:p>
            <a:endParaRPr lang="en-US"/>
          </a:p>
        </p:txBody>
      </p:sp>
      <p:sp>
        <p:nvSpPr>
          <p:cNvPr id="103" name="Line 108"/>
          <p:cNvSpPr>
            <a:spLocks noChangeShapeType="1"/>
          </p:cNvSpPr>
          <p:nvPr/>
        </p:nvSpPr>
        <p:spPr bwMode="auto">
          <a:xfrm>
            <a:off x="3028950" y="4737100"/>
            <a:ext cx="977900" cy="114300"/>
          </a:xfrm>
          <a:prstGeom prst="line">
            <a:avLst/>
          </a:prstGeom>
          <a:noFill/>
          <a:ln w="12700">
            <a:solidFill>
              <a:schemeClr val="tx1"/>
            </a:solidFill>
            <a:round/>
            <a:headEnd/>
            <a:tailEnd type="triangle" w="med" len="med"/>
          </a:ln>
        </p:spPr>
        <p:txBody>
          <a:bodyPr wrap="none" anchor="ctr"/>
          <a:lstStyle/>
          <a:p>
            <a:endParaRPr lang="en-US"/>
          </a:p>
        </p:txBody>
      </p:sp>
      <p:grpSp>
        <p:nvGrpSpPr>
          <p:cNvPr id="104" name="Group 109"/>
          <p:cNvGrpSpPr>
            <a:grpSpLocks/>
          </p:cNvGrpSpPr>
          <p:nvPr/>
        </p:nvGrpSpPr>
        <p:grpSpPr bwMode="auto">
          <a:xfrm>
            <a:off x="3028950" y="4416425"/>
            <a:ext cx="2590800" cy="288925"/>
            <a:chOff x="1872" y="874"/>
            <a:chExt cx="1632" cy="182"/>
          </a:xfrm>
        </p:grpSpPr>
        <p:sp>
          <p:nvSpPr>
            <p:cNvPr id="105" name="Line 110"/>
            <p:cNvSpPr>
              <a:spLocks noChangeShapeType="1"/>
            </p:cNvSpPr>
            <p:nvPr/>
          </p:nvSpPr>
          <p:spPr bwMode="auto">
            <a:xfrm>
              <a:off x="1872" y="874"/>
              <a:ext cx="1632" cy="182"/>
            </a:xfrm>
            <a:prstGeom prst="line">
              <a:avLst/>
            </a:prstGeom>
            <a:noFill/>
            <a:ln w="12700">
              <a:solidFill>
                <a:schemeClr val="tx1"/>
              </a:solidFill>
              <a:round/>
              <a:headEnd/>
              <a:tailEnd/>
            </a:ln>
          </p:spPr>
          <p:txBody>
            <a:bodyPr wrap="none" anchor="ctr"/>
            <a:lstStyle/>
            <a:p>
              <a:endParaRPr lang="en-US"/>
            </a:p>
          </p:txBody>
        </p:sp>
        <p:sp>
          <p:nvSpPr>
            <p:cNvPr id="106" name="Line 111"/>
            <p:cNvSpPr>
              <a:spLocks noChangeShapeType="1"/>
            </p:cNvSpPr>
            <p:nvPr/>
          </p:nvSpPr>
          <p:spPr bwMode="auto">
            <a:xfrm>
              <a:off x="2453" y="937"/>
              <a:ext cx="187" cy="23"/>
            </a:xfrm>
            <a:prstGeom prst="line">
              <a:avLst/>
            </a:prstGeom>
            <a:noFill/>
            <a:ln w="12700">
              <a:solidFill>
                <a:schemeClr val="tx1"/>
              </a:solidFill>
              <a:round/>
              <a:headEnd/>
              <a:tailEnd type="triangle" w="med" len="med"/>
            </a:ln>
          </p:spPr>
          <p:txBody>
            <a:bodyPr wrap="none" anchor="ctr"/>
            <a:lstStyle/>
            <a:p>
              <a:endParaRPr lang="en-US"/>
            </a:p>
          </p:txBody>
        </p:sp>
      </p:grpSp>
      <p:sp>
        <p:nvSpPr>
          <p:cNvPr id="107" name="Text Box 112"/>
          <p:cNvSpPr txBox="1">
            <a:spLocks noChangeArrowheads="1"/>
          </p:cNvSpPr>
          <p:nvPr/>
        </p:nvSpPr>
        <p:spPr bwMode="auto">
          <a:xfrm>
            <a:off x="5978525" y="4686300"/>
            <a:ext cx="2520950" cy="366712"/>
          </a:xfrm>
          <a:prstGeom prst="rect">
            <a:avLst/>
          </a:prstGeom>
          <a:noFill/>
          <a:ln w="9525">
            <a:noFill/>
            <a:miter lim="800000"/>
            <a:headEnd/>
            <a:tailEnd/>
          </a:ln>
        </p:spPr>
        <p:txBody>
          <a:bodyPr wrap="none">
            <a:spAutoFit/>
          </a:bodyPr>
          <a:lstStyle/>
          <a:p>
            <a:r>
              <a:rPr lang="en-US" b="1"/>
              <a:t>Frame 0 is discarded.</a:t>
            </a:r>
          </a:p>
        </p:txBody>
      </p:sp>
      <p:grpSp>
        <p:nvGrpSpPr>
          <p:cNvPr id="108" name="Group 113"/>
          <p:cNvGrpSpPr>
            <a:grpSpLocks/>
          </p:cNvGrpSpPr>
          <p:nvPr/>
        </p:nvGrpSpPr>
        <p:grpSpPr bwMode="auto">
          <a:xfrm flipH="1">
            <a:off x="3048000" y="5048250"/>
            <a:ext cx="2590800" cy="288925"/>
            <a:chOff x="1872" y="874"/>
            <a:chExt cx="1632" cy="182"/>
          </a:xfrm>
        </p:grpSpPr>
        <p:sp>
          <p:nvSpPr>
            <p:cNvPr id="109" name="Line 114"/>
            <p:cNvSpPr>
              <a:spLocks noChangeShapeType="1"/>
            </p:cNvSpPr>
            <p:nvPr/>
          </p:nvSpPr>
          <p:spPr bwMode="auto">
            <a:xfrm>
              <a:off x="1872" y="874"/>
              <a:ext cx="1632" cy="182"/>
            </a:xfrm>
            <a:prstGeom prst="line">
              <a:avLst/>
            </a:prstGeom>
            <a:noFill/>
            <a:ln w="12700">
              <a:solidFill>
                <a:schemeClr val="tx1"/>
              </a:solidFill>
              <a:round/>
              <a:headEnd/>
              <a:tailEnd/>
            </a:ln>
          </p:spPr>
          <p:txBody>
            <a:bodyPr wrap="none" anchor="ctr"/>
            <a:lstStyle/>
            <a:p>
              <a:endParaRPr lang="en-US"/>
            </a:p>
          </p:txBody>
        </p:sp>
        <p:sp>
          <p:nvSpPr>
            <p:cNvPr id="110" name="Line 115"/>
            <p:cNvSpPr>
              <a:spLocks noChangeShapeType="1"/>
            </p:cNvSpPr>
            <p:nvPr/>
          </p:nvSpPr>
          <p:spPr bwMode="auto">
            <a:xfrm>
              <a:off x="2453" y="937"/>
              <a:ext cx="187" cy="23"/>
            </a:xfrm>
            <a:prstGeom prst="line">
              <a:avLst/>
            </a:prstGeom>
            <a:noFill/>
            <a:ln w="12700">
              <a:solidFill>
                <a:schemeClr val="tx1"/>
              </a:solidFill>
              <a:round/>
              <a:headEnd/>
              <a:tailEnd type="triangle" w="med" len="med"/>
            </a:ln>
          </p:spPr>
          <p:txBody>
            <a:bodyPr wrap="none" anchor="ctr"/>
            <a:lstStyle/>
            <a:p>
              <a:endParaRPr lang="en-US"/>
            </a:p>
          </p:txBody>
        </p:sp>
      </p:grpSp>
      <p:sp>
        <p:nvSpPr>
          <p:cNvPr id="111" name="Rectangle 116"/>
          <p:cNvSpPr>
            <a:spLocks noChangeArrowheads="1"/>
          </p:cNvSpPr>
          <p:nvPr/>
        </p:nvSpPr>
        <p:spPr bwMode="auto">
          <a:xfrm rot="-440055">
            <a:off x="4114800" y="5122862"/>
            <a:ext cx="1027113"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NAK 7</a:t>
            </a:r>
          </a:p>
        </p:txBody>
      </p:sp>
      <p:sp>
        <p:nvSpPr>
          <p:cNvPr id="112" name="Rectangle 117"/>
          <p:cNvSpPr>
            <a:spLocks noChangeArrowheads="1"/>
          </p:cNvSpPr>
          <p:nvPr/>
        </p:nvSpPr>
        <p:spPr bwMode="auto">
          <a:xfrm>
            <a:off x="1362075" y="5345112"/>
            <a:ext cx="1193800"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113" name="Rectangle 118"/>
          <p:cNvSpPr>
            <a:spLocks noChangeArrowheads="1"/>
          </p:cNvSpPr>
          <p:nvPr/>
        </p:nvSpPr>
        <p:spPr bwMode="auto">
          <a:xfrm>
            <a:off x="80963" y="5351462"/>
            <a:ext cx="3343275"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0 1 2 3 4 5 6 7 0 1 2 3 4 5 6 7..</a:t>
            </a:r>
          </a:p>
        </p:txBody>
      </p:sp>
      <p:sp>
        <p:nvSpPr>
          <p:cNvPr id="114" name="Rectangle 119"/>
          <p:cNvSpPr>
            <a:spLocks noChangeArrowheads="1"/>
          </p:cNvSpPr>
          <p:nvPr/>
        </p:nvSpPr>
        <p:spPr bwMode="auto">
          <a:xfrm>
            <a:off x="161925" y="5348287"/>
            <a:ext cx="2809875" cy="365125"/>
          </a:xfrm>
          <a:prstGeom prst="rect">
            <a:avLst/>
          </a:prstGeom>
          <a:noFill/>
          <a:ln w="12700">
            <a:solidFill>
              <a:schemeClr val="tx1"/>
            </a:solidFill>
            <a:miter lim="800000"/>
            <a:headEnd/>
            <a:tailEnd/>
          </a:ln>
        </p:spPr>
        <p:txBody>
          <a:bodyPr wrap="none" anchor="ctr"/>
          <a:lstStyle/>
          <a:p>
            <a:endParaRPr lang="en-US"/>
          </a:p>
        </p:txBody>
      </p:sp>
      <p:grpSp>
        <p:nvGrpSpPr>
          <p:cNvPr id="115" name="Group 120"/>
          <p:cNvGrpSpPr>
            <a:grpSpLocks/>
          </p:cNvGrpSpPr>
          <p:nvPr/>
        </p:nvGrpSpPr>
        <p:grpSpPr bwMode="auto">
          <a:xfrm>
            <a:off x="3008313" y="5807075"/>
            <a:ext cx="85725" cy="280987"/>
            <a:chOff x="1540" y="3184"/>
            <a:chExt cx="54" cy="177"/>
          </a:xfrm>
        </p:grpSpPr>
        <p:sp>
          <p:nvSpPr>
            <p:cNvPr id="116" name="Rectangle 121"/>
            <p:cNvSpPr>
              <a:spLocks noChangeArrowheads="1"/>
            </p:cNvSpPr>
            <p:nvPr/>
          </p:nvSpPr>
          <p:spPr bwMode="auto">
            <a:xfrm>
              <a:off x="1540" y="318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17" name="Rectangle 122"/>
            <p:cNvSpPr>
              <a:spLocks noChangeArrowheads="1"/>
            </p:cNvSpPr>
            <p:nvPr/>
          </p:nvSpPr>
          <p:spPr bwMode="auto">
            <a:xfrm>
              <a:off x="1540" y="318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118" name="Rectangle 123"/>
          <p:cNvSpPr>
            <a:spLocks noChangeArrowheads="1"/>
          </p:cNvSpPr>
          <p:nvPr/>
        </p:nvSpPr>
        <p:spPr bwMode="auto">
          <a:xfrm>
            <a:off x="2759075" y="5749925"/>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7</a:t>
            </a:r>
          </a:p>
        </p:txBody>
      </p:sp>
      <p:sp>
        <p:nvSpPr>
          <p:cNvPr id="119" name="Line 124"/>
          <p:cNvSpPr>
            <a:spLocks noChangeShapeType="1"/>
          </p:cNvSpPr>
          <p:nvPr/>
        </p:nvSpPr>
        <p:spPr bwMode="auto">
          <a:xfrm>
            <a:off x="3048000" y="6115050"/>
            <a:ext cx="977900" cy="114300"/>
          </a:xfrm>
          <a:prstGeom prst="line">
            <a:avLst/>
          </a:prstGeom>
          <a:noFill/>
          <a:ln w="12700">
            <a:solidFill>
              <a:schemeClr val="tx1"/>
            </a:solidFill>
            <a:round/>
            <a:headEnd/>
            <a:tailEnd type="triangle" w="med" len="med"/>
          </a:ln>
        </p:spPr>
        <p:txBody>
          <a:bodyPr wrap="none" anchor="ctr"/>
          <a:lstStyle/>
          <a:p>
            <a:endParaRPr lang="en-US"/>
          </a:p>
        </p:txBody>
      </p:sp>
      <p:sp>
        <p:nvSpPr>
          <p:cNvPr id="120" name="Arc 125"/>
          <p:cNvSpPr>
            <a:spLocks/>
          </p:cNvSpPr>
          <p:nvPr/>
        </p:nvSpPr>
        <p:spPr bwMode="auto">
          <a:xfrm flipH="1" flipV="1">
            <a:off x="1295400" y="5734050"/>
            <a:ext cx="1485900" cy="3048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US"/>
          </a:p>
        </p:txBody>
      </p:sp>
      <p:sp>
        <p:nvSpPr>
          <p:cNvPr id="121" name="Line 126"/>
          <p:cNvSpPr>
            <a:spLocks noChangeShapeType="1"/>
          </p:cNvSpPr>
          <p:nvPr/>
        </p:nvSpPr>
        <p:spPr bwMode="auto">
          <a:xfrm>
            <a:off x="2667000" y="6038850"/>
            <a:ext cx="152400" cy="0"/>
          </a:xfrm>
          <a:prstGeom prst="line">
            <a:avLst/>
          </a:prstGeom>
          <a:noFill/>
          <a:ln w="9525">
            <a:solidFill>
              <a:schemeClr val="tx1"/>
            </a:solidFill>
            <a:round/>
            <a:headEnd/>
            <a:tailEnd type="triangle" w="med" len="med"/>
          </a:ln>
        </p:spPr>
        <p:txBody>
          <a:bodyPr wrap="none" anchor="ctr"/>
          <a:lstStyle/>
          <a:p>
            <a:endParaRPr lang="en-US"/>
          </a:p>
        </p:txBody>
      </p:sp>
      <p:sp>
        <p:nvSpPr>
          <p:cNvPr id="122" name="Rectangle 127"/>
          <p:cNvSpPr>
            <a:spLocks noChangeArrowheads="1"/>
          </p:cNvSpPr>
          <p:nvPr/>
        </p:nvSpPr>
        <p:spPr bwMode="auto">
          <a:xfrm>
            <a:off x="228600" y="1773237"/>
            <a:ext cx="1981200" cy="912813"/>
          </a:xfrm>
          <a:prstGeom prst="rect">
            <a:avLst/>
          </a:prstGeom>
          <a:noFill/>
          <a:ln w="12700">
            <a:noFill/>
            <a:miter lim="800000"/>
            <a:headEnd/>
            <a:tailEnd/>
          </a:ln>
        </p:spPr>
        <p:txBody>
          <a:bodyPr lIns="90488" tIns="44450" rIns="90488" bIns="44450">
            <a:spAutoFit/>
          </a:bodyPr>
          <a:lstStyle/>
          <a:p>
            <a:pPr algn="ctr"/>
            <a:r>
              <a:rPr lang="en-US" b="1">
                <a:solidFill>
                  <a:srgbClr val="FF0000"/>
                </a:solidFill>
              </a:rPr>
              <a:t>Let us assume 3 bit sequencing, </a:t>
            </a:r>
            <a:r>
              <a:rPr lang="en-US" b="1" u="sng">
                <a:solidFill>
                  <a:srgbClr val="FF0000"/>
                </a:solidFill>
              </a:rPr>
              <a:t>Window Size = 7</a:t>
            </a:r>
          </a:p>
        </p:txBody>
      </p:sp>
      <p:sp>
        <p:nvSpPr>
          <p:cNvPr id="123" name="Rectangle 128"/>
          <p:cNvSpPr>
            <a:spLocks noChangeArrowheads="1"/>
          </p:cNvSpPr>
          <p:nvPr/>
        </p:nvSpPr>
        <p:spPr bwMode="auto">
          <a:xfrm rot="-5400000">
            <a:off x="2040732" y="2761455"/>
            <a:ext cx="1009650" cy="366713"/>
          </a:xfrm>
          <a:prstGeom prst="rect">
            <a:avLst/>
          </a:prstGeom>
          <a:noFill/>
          <a:ln w="9525">
            <a:noFill/>
            <a:miter lim="800000"/>
            <a:headEnd/>
            <a:tailEnd/>
          </a:ln>
        </p:spPr>
        <p:txBody>
          <a:bodyPr wrap="none">
            <a:spAutoFit/>
          </a:bodyPr>
          <a:lstStyle/>
          <a:p>
            <a:r>
              <a:rPr lang="en-US" b="1"/>
              <a:t>timeout</a:t>
            </a:r>
            <a:endParaRPr lang="en-US"/>
          </a:p>
        </p:txBody>
      </p:sp>
      <p:sp>
        <p:nvSpPr>
          <p:cNvPr id="124" name="Freeform 130"/>
          <p:cNvSpPr>
            <a:spLocks/>
          </p:cNvSpPr>
          <p:nvPr/>
        </p:nvSpPr>
        <p:spPr bwMode="auto">
          <a:xfrm>
            <a:off x="4268788" y="3830637"/>
            <a:ext cx="379412" cy="377825"/>
          </a:xfrm>
          <a:custGeom>
            <a:avLst/>
            <a:gdLst>
              <a:gd name="T0" fmla="*/ 2147483647 w 239"/>
              <a:gd name="T1" fmla="*/ 2147483647 h 238"/>
              <a:gd name="T2" fmla="*/ 2147483647 w 239"/>
              <a:gd name="T3" fmla="*/ 2147483647 h 238"/>
              <a:gd name="T4" fmla="*/ 2147483647 w 239"/>
              <a:gd name="T5" fmla="*/ 2147483647 h 238"/>
              <a:gd name="T6" fmla="*/ 2147483647 w 239"/>
              <a:gd name="T7" fmla="*/ 2147483647 h 238"/>
              <a:gd name="T8" fmla="*/ 2147483647 w 239"/>
              <a:gd name="T9" fmla="*/ 2147483647 h 238"/>
              <a:gd name="T10" fmla="*/ 0 w 239"/>
              <a:gd name="T11" fmla="*/ 2147483647 h 238"/>
              <a:gd name="T12" fmla="*/ 2147483647 w 239"/>
              <a:gd name="T13" fmla="*/ 2147483647 h 238"/>
              <a:gd name="T14" fmla="*/ 2147483647 w 239"/>
              <a:gd name="T15" fmla="*/ 2147483647 h 238"/>
              <a:gd name="T16" fmla="*/ 2147483647 w 239"/>
              <a:gd name="T17" fmla="*/ 2147483647 h 238"/>
              <a:gd name="T18" fmla="*/ 2147483647 w 239"/>
              <a:gd name="T19" fmla="*/ 2147483647 h 238"/>
              <a:gd name="T20" fmla="*/ 2147483647 w 239"/>
              <a:gd name="T21" fmla="*/ 2147483647 h 238"/>
              <a:gd name="T22" fmla="*/ 2147483647 w 239"/>
              <a:gd name="T23" fmla="*/ 2147483647 h 238"/>
              <a:gd name="T24" fmla="*/ 2147483647 w 239"/>
              <a:gd name="T25" fmla="*/ 2147483647 h 238"/>
              <a:gd name="T26" fmla="*/ 2147483647 w 239"/>
              <a:gd name="T27" fmla="*/ 2147483647 h 238"/>
              <a:gd name="T28" fmla="*/ 2147483647 w 239"/>
              <a:gd name="T29" fmla="*/ 2147483647 h 238"/>
              <a:gd name="T30" fmla="*/ 2147483647 w 239"/>
              <a:gd name="T31" fmla="*/ 2147483647 h 238"/>
              <a:gd name="T32" fmla="*/ 2147483647 w 239"/>
              <a:gd name="T33" fmla="*/ 2147483647 h 238"/>
              <a:gd name="T34" fmla="*/ 2147483647 w 239"/>
              <a:gd name="T35" fmla="*/ 2147483647 h 238"/>
              <a:gd name="T36" fmla="*/ 2147483647 w 239"/>
              <a:gd name="T37" fmla="*/ 2147483647 h 238"/>
              <a:gd name="T38" fmla="*/ 2147483647 w 239"/>
              <a:gd name="T39" fmla="*/ 2147483647 h 238"/>
              <a:gd name="T40" fmla="*/ 2147483647 w 239"/>
              <a:gd name="T41" fmla="*/ 2147483647 h 238"/>
              <a:gd name="T42" fmla="*/ 2147483647 w 239"/>
              <a:gd name="T43" fmla="*/ 2147483647 h 238"/>
              <a:gd name="T44" fmla="*/ 2147483647 w 239"/>
              <a:gd name="T45" fmla="*/ 2147483647 h 238"/>
              <a:gd name="T46" fmla="*/ 2147483647 w 239"/>
              <a:gd name="T47" fmla="*/ 0 h 238"/>
              <a:gd name="T48" fmla="*/ 2147483647 w 239"/>
              <a:gd name="T49" fmla="*/ 2147483647 h 2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9"/>
              <a:gd name="T76" fmla="*/ 0 h 238"/>
              <a:gd name="T77" fmla="*/ 239 w 239"/>
              <a:gd name="T78" fmla="*/ 238 h 2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9" h="238">
                <a:moveTo>
                  <a:pt x="119" y="64"/>
                </a:moveTo>
                <a:lnTo>
                  <a:pt x="92" y="25"/>
                </a:lnTo>
                <a:lnTo>
                  <a:pt x="80" y="69"/>
                </a:lnTo>
                <a:lnTo>
                  <a:pt x="3" y="25"/>
                </a:lnTo>
                <a:lnTo>
                  <a:pt x="50" y="84"/>
                </a:lnTo>
                <a:lnTo>
                  <a:pt x="0" y="94"/>
                </a:lnTo>
                <a:lnTo>
                  <a:pt x="40" y="130"/>
                </a:lnTo>
                <a:lnTo>
                  <a:pt x="1" y="160"/>
                </a:lnTo>
                <a:lnTo>
                  <a:pt x="62" y="153"/>
                </a:lnTo>
                <a:lnTo>
                  <a:pt x="52" y="194"/>
                </a:lnTo>
                <a:lnTo>
                  <a:pt x="85" y="172"/>
                </a:lnTo>
                <a:lnTo>
                  <a:pt x="94" y="238"/>
                </a:lnTo>
                <a:lnTo>
                  <a:pt x="116" y="165"/>
                </a:lnTo>
                <a:lnTo>
                  <a:pt x="146" y="217"/>
                </a:lnTo>
                <a:lnTo>
                  <a:pt x="155" y="160"/>
                </a:lnTo>
                <a:lnTo>
                  <a:pt x="200" y="199"/>
                </a:lnTo>
                <a:lnTo>
                  <a:pt x="185" y="143"/>
                </a:lnTo>
                <a:lnTo>
                  <a:pt x="239" y="147"/>
                </a:lnTo>
                <a:lnTo>
                  <a:pt x="195" y="116"/>
                </a:lnTo>
                <a:lnTo>
                  <a:pt x="232" y="89"/>
                </a:lnTo>
                <a:lnTo>
                  <a:pt x="185" y="81"/>
                </a:lnTo>
                <a:lnTo>
                  <a:pt x="203" y="49"/>
                </a:lnTo>
                <a:lnTo>
                  <a:pt x="156" y="59"/>
                </a:lnTo>
                <a:lnTo>
                  <a:pt x="160" y="0"/>
                </a:lnTo>
                <a:lnTo>
                  <a:pt x="119" y="64"/>
                </a:lnTo>
                <a:close/>
              </a:path>
            </a:pathLst>
          </a:custGeom>
          <a:solidFill>
            <a:srgbClr val="FFFFFF"/>
          </a:solidFill>
          <a:ln w="9525">
            <a:solidFill>
              <a:srgbClr val="CC0000"/>
            </a:solidFill>
            <a:round/>
            <a:headEnd/>
            <a:tailEnd/>
          </a:ln>
        </p:spPr>
        <p:txBody>
          <a:bodyPr/>
          <a:lstStyle/>
          <a:p>
            <a:endParaRPr lang="en-US"/>
          </a:p>
        </p:txBody>
      </p:sp>
      <p:sp>
        <p:nvSpPr>
          <p:cNvPr id="125" name="TextBox 124">
            <a:extLst>
              <a:ext uri="{FF2B5EF4-FFF2-40B4-BE49-F238E27FC236}">
                <a16:creationId xmlns:a16="http://schemas.microsoft.com/office/drawing/2014/main" id="{57F30091-9178-C944-B4FE-92C445AD1A3C}"/>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2973516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Go-Back-N: Performance</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22</a:t>
            </a:fld>
            <a:endParaRPr lang="en-US"/>
          </a:p>
        </p:txBody>
      </p:sp>
      <p:sp>
        <p:nvSpPr>
          <p:cNvPr id="4" name="Rectangle 4"/>
          <p:cNvSpPr>
            <a:spLocks noChangeArrowheads="1"/>
          </p:cNvSpPr>
          <p:nvPr/>
        </p:nvSpPr>
        <p:spPr bwMode="auto">
          <a:xfrm>
            <a:off x="152400" y="1143000"/>
            <a:ext cx="8839200" cy="1938992"/>
          </a:xfrm>
          <a:prstGeom prst="rect">
            <a:avLst/>
          </a:prstGeom>
          <a:noFill/>
          <a:ln w="9525">
            <a:noFill/>
            <a:miter lim="800000"/>
            <a:headEnd/>
            <a:tailEnd/>
          </a:ln>
        </p:spPr>
        <p:txBody>
          <a:bodyPr>
            <a:spAutoFit/>
          </a:bodyPr>
          <a:lstStyle/>
          <a:p>
            <a:pPr marL="406400" indent="-406400">
              <a:spcBef>
                <a:spcPct val="25000"/>
              </a:spcBef>
              <a:defRPr/>
            </a:pPr>
            <a:r>
              <a:rPr lang="en-US" sz="2000" b="1">
                <a:solidFill>
                  <a:schemeClr val="accent4"/>
                </a:solidFill>
              </a:rPr>
              <a:t>Assumptions:</a:t>
            </a:r>
          </a:p>
          <a:p>
            <a:pPr marL="406400" indent="-406400">
              <a:spcBef>
                <a:spcPct val="25000"/>
              </a:spcBef>
              <a:defRPr/>
            </a:pPr>
            <a:r>
              <a:rPr lang="en-US" sz="2000" b="1">
                <a:solidFill>
                  <a:schemeClr val="accent4"/>
                </a:solidFill>
              </a:rPr>
              <a:t>1. </a:t>
            </a:r>
            <a:r>
              <a:rPr lang="en-US" sz="2000" b="1" i="1">
                <a:solidFill>
                  <a:schemeClr val="accent4"/>
                </a:solidFill>
              </a:rPr>
              <a:t>T</a:t>
            </a:r>
            <a:r>
              <a:rPr lang="en-US" sz="2000" b="1" i="1" baseline="-25000">
                <a:solidFill>
                  <a:schemeClr val="accent4"/>
                </a:solidFill>
              </a:rPr>
              <a:t>ack</a:t>
            </a:r>
            <a:r>
              <a:rPr lang="en-US" sz="2000" b="1">
                <a:solidFill>
                  <a:schemeClr val="accent4"/>
                </a:solidFill>
              </a:rPr>
              <a:t> and </a:t>
            </a:r>
            <a:r>
              <a:rPr lang="en-US" sz="2000" b="1" i="1" err="1">
                <a:solidFill>
                  <a:schemeClr val="accent4"/>
                </a:solidFill>
              </a:rPr>
              <a:t>T</a:t>
            </a:r>
            <a:r>
              <a:rPr lang="en-US" sz="2000" b="1" i="1" baseline="-25000" err="1">
                <a:solidFill>
                  <a:schemeClr val="accent4"/>
                </a:solidFill>
              </a:rPr>
              <a:t>proc</a:t>
            </a:r>
            <a:r>
              <a:rPr lang="en-US" sz="2000" b="1">
                <a:solidFill>
                  <a:schemeClr val="accent4"/>
                </a:solidFill>
              </a:rPr>
              <a:t> are negligible.</a:t>
            </a:r>
          </a:p>
          <a:p>
            <a:pPr marL="406400" indent="-406400">
              <a:spcBef>
                <a:spcPct val="25000"/>
              </a:spcBef>
              <a:defRPr/>
            </a:pPr>
            <a:r>
              <a:rPr lang="en-US" sz="2000" b="1">
                <a:solidFill>
                  <a:schemeClr val="accent4"/>
                </a:solidFill>
              </a:rPr>
              <a:t>2. Frames are never completely lost on the medium.</a:t>
            </a:r>
          </a:p>
          <a:p>
            <a:pPr marL="406400" indent="-406400">
              <a:spcBef>
                <a:spcPct val="25000"/>
              </a:spcBef>
              <a:defRPr/>
            </a:pPr>
            <a:r>
              <a:rPr lang="en-US" sz="2000" b="1">
                <a:solidFill>
                  <a:schemeClr val="accent4"/>
                </a:solidFill>
              </a:rPr>
              <a:t>3. ACKs and NAKs are never in error.</a:t>
            </a:r>
          </a:p>
          <a:p>
            <a:pPr marL="406400" indent="-406400">
              <a:spcBef>
                <a:spcPct val="25000"/>
              </a:spcBef>
              <a:defRPr/>
            </a:pPr>
            <a:r>
              <a:rPr lang="en-US" sz="2000" b="1">
                <a:solidFill>
                  <a:schemeClr val="accent4"/>
                </a:solidFill>
              </a:rPr>
              <a:t>4. Each frame is (individually) acknowledged immediately.</a:t>
            </a:r>
          </a:p>
        </p:txBody>
      </p:sp>
      <p:graphicFrame>
        <p:nvGraphicFramePr>
          <p:cNvPr id="5" name="Object 4"/>
          <p:cNvGraphicFramePr>
            <a:graphicFrameLocks noChangeAspect="1"/>
          </p:cNvGraphicFramePr>
          <p:nvPr>
            <p:extLst>
              <p:ext uri="{D42A27DB-BD31-4B8C-83A1-F6EECF244321}">
                <p14:modId xmlns:p14="http://schemas.microsoft.com/office/powerpoint/2010/main" val="782522277"/>
              </p:ext>
            </p:extLst>
          </p:nvPr>
        </p:nvGraphicFramePr>
        <p:xfrm>
          <a:off x="252248" y="3104446"/>
          <a:ext cx="4779579" cy="1551552"/>
        </p:xfrm>
        <a:graphic>
          <a:graphicData uri="http://schemas.openxmlformats.org/presentationml/2006/ole">
            <mc:AlternateContent xmlns:mc="http://schemas.openxmlformats.org/markup-compatibility/2006">
              <mc:Choice xmlns:v="urn:schemas-microsoft-com:vml" Requires="v">
                <p:oleObj name="Equation" r:id="rId3" imgW="2565360" imgH="838080" progId="Equation.3">
                  <p:embed/>
                </p:oleObj>
              </mc:Choice>
              <mc:Fallback>
                <p:oleObj name="Equation" r:id="rId3" imgW="2565360" imgH="838080" progId="Equation.3">
                  <p:embed/>
                  <p:pic>
                    <p:nvPicPr>
                      <p:cNvPr id="5" name="Object 4"/>
                      <p:cNvPicPr>
                        <a:picLocks noChangeAspect="1" noChangeArrowheads="1"/>
                      </p:cNvPicPr>
                      <p:nvPr/>
                    </p:nvPicPr>
                    <p:blipFill>
                      <a:blip r:embed="rId4"/>
                      <a:srcRect/>
                      <a:stretch>
                        <a:fillRect/>
                      </a:stretch>
                    </p:blipFill>
                    <p:spPr bwMode="auto">
                      <a:xfrm>
                        <a:off x="252248" y="3104446"/>
                        <a:ext cx="4779579" cy="1551552"/>
                      </a:xfrm>
                      <a:prstGeom prst="rect">
                        <a:avLst/>
                      </a:prstGeom>
                      <a:noFill/>
                      <a:ln>
                        <a:solidFill>
                          <a:srgbClr val="FF0000"/>
                        </a:solidFill>
                      </a:ln>
                    </p:spPr>
                  </p:pic>
                </p:oleObj>
              </mc:Fallback>
            </mc:AlternateContent>
          </a:graphicData>
        </a:graphic>
      </p:graphicFrame>
      <p:sp>
        <p:nvSpPr>
          <p:cNvPr id="7" name="TextBox 6">
            <a:extLst>
              <a:ext uri="{FF2B5EF4-FFF2-40B4-BE49-F238E27FC236}">
                <a16:creationId xmlns:a16="http://schemas.microsoft.com/office/drawing/2014/main" id="{7621ED27-62D2-1C4A-A2A4-F30A7DFF8218}"/>
              </a:ext>
            </a:extLst>
          </p:cNvPr>
          <p:cNvSpPr txBox="1"/>
          <p:nvPr/>
        </p:nvSpPr>
        <p:spPr>
          <a:xfrm>
            <a:off x="152400" y="4655998"/>
            <a:ext cx="8751178" cy="1477328"/>
          </a:xfrm>
          <a:prstGeom prst="rect">
            <a:avLst/>
          </a:prstGeom>
          <a:noFill/>
        </p:spPr>
        <p:txBody>
          <a:bodyPr wrap="none" rtlCol="0">
            <a:spAutoFit/>
          </a:bodyPr>
          <a:lstStyle/>
          <a:p>
            <a:r>
              <a:rPr lang="en-US"/>
              <a:t>This link utilization formula for Go-Back-N is complex, so we do not require you to </a:t>
            </a:r>
          </a:p>
          <a:p>
            <a:r>
              <a:rPr lang="en-US"/>
              <a:t>remember it. When you need to compute the link utilization for Go-Back-N, </a:t>
            </a:r>
          </a:p>
          <a:p>
            <a:r>
              <a:rPr lang="en-US"/>
              <a:t>you </a:t>
            </a:r>
            <a:r>
              <a:rPr lang="en-US" b="1"/>
              <a:t>just use the link utilization formula for Selective Reject ARQ of Slide 27</a:t>
            </a:r>
            <a:r>
              <a:rPr lang="en-US"/>
              <a:t>. </a:t>
            </a:r>
          </a:p>
          <a:p>
            <a:r>
              <a:rPr lang="en-US"/>
              <a:t>In other words, to simplify your computation, we consider </a:t>
            </a:r>
          </a:p>
          <a:p>
            <a:r>
              <a:rPr lang="en-US"/>
              <a:t>link utilization for Go-Back-N is the same as link utilization for Selective Reject ARQ. </a:t>
            </a:r>
          </a:p>
        </p:txBody>
      </p:sp>
      <p:sp>
        <p:nvSpPr>
          <p:cNvPr id="8" name="TextBox 7">
            <a:extLst>
              <a:ext uri="{FF2B5EF4-FFF2-40B4-BE49-F238E27FC236}">
                <a16:creationId xmlns:a16="http://schemas.microsoft.com/office/drawing/2014/main" id="{DA55F3D0-E044-234C-9238-911B9376CDB2}"/>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3238173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Selective Reject ARQ: Illustration</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23</a:t>
            </a:fld>
            <a:endParaRPr lang="en-US"/>
          </a:p>
        </p:txBody>
      </p:sp>
      <p:sp>
        <p:nvSpPr>
          <p:cNvPr id="4" name="Rectangle 5"/>
          <p:cNvSpPr>
            <a:spLocks noChangeArrowheads="1"/>
          </p:cNvSpPr>
          <p:nvPr/>
        </p:nvSpPr>
        <p:spPr bwMode="auto">
          <a:xfrm>
            <a:off x="0" y="1795463"/>
            <a:ext cx="9144000" cy="0"/>
          </a:xfrm>
          <a:prstGeom prst="rect">
            <a:avLst/>
          </a:prstGeom>
          <a:noFill/>
          <a:ln w="9525">
            <a:noFill/>
            <a:miter lim="800000"/>
            <a:headEnd/>
            <a:tailEnd/>
          </a:ln>
        </p:spPr>
        <p:txBody>
          <a:bodyPr wrap="none" anchor="ctr">
            <a:spAutoFit/>
          </a:bodyPr>
          <a:lstStyle/>
          <a:p>
            <a:endParaRPr lang="en-US"/>
          </a:p>
        </p:txBody>
      </p:sp>
      <p:grpSp>
        <p:nvGrpSpPr>
          <p:cNvPr id="5" name="Group 112"/>
          <p:cNvGrpSpPr>
            <a:grpSpLocks/>
          </p:cNvGrpSpPr>
          <p:nvPr/>
        </p:nvGrpSpPr>
        <p:grpSpPr bwMode="auto">
          <a:xfrm>
            <a:off x="304800" y="1068388"/>
            <a:ext cx="8494713" cy="5697537"/>
            <a:chOff x="192" y="673"/>
            <a:chExt cx="5351" cy="3589"/>
          </a:xfrm>
        </p:grpSpPr>
        <p:sp>
          <p:nvSpPr>
            <p:cNvPr id="6" name="Rectangle 9"/>
            <p:cNvSpPr>
              <a:spLocks noChangeArrowheads="1"/>
            </p:cNvSpPr>
            <p:nvPr/>
          </p:nvSpPr>
          <p:spPr bwMode="auto">
            <a:xfrm>
              <a:off x="192" y="673"/>
              <a:ext cx="42" cy="202"/>
            </a:xfrm>
            <a:prstGeom prst="rect">
              <a:avLst/>
            </a:prstGeom>
            <a:noFill/>
            <a:ln w="9525">
              <a:noFill/>
              <a:miter lim="800000"/>
              <a:headEnd/>
              <a:tailEnd/>
            </a:ln>
          </p:spPr>
          <p:txBody>
            <a:bodyPr wrap="none" lIns="0" tIns="0" rIns="0" bIns="0">
              <a:spAutoFit/>
            </a:bodyPr>
            <a:lstStyle/>
            <a:p>
              <a:r>
                <a:rPr lang="en-US" sz="2100">
                  <a:solidFill>
                    <a:srgbClr val="000000"/>
                  </a:solidFill>
                  <a:latin typeface="Times New Roman" pitchFamily="18" charset="0"/>
                </a:rPr>
                <a:t> </a:t>
              </a:r>
              <a:endParaRPr lang="en-US"/>
            </a:p>
          </p:txBody>
        </p:sp>
        <p:sp>
          <p:nvSpPr>
            <p:cNvPr id="7" name="Rectangle 10"/>
            <p:cNvSpPr>
              <a:spLocks noChangeArrowheads="1"/>
            </p:cNvSpPr>
            <p:nvPr/>
          </p:nvSpPr>
          <p:spPr bwMode="auto">
            <a:xfrm>
              <a:off x="294" y="675"/>
              <a:ext cx="36" cy="173"/>
            </a:xfrm>
            <a:prstGeom prst="rect">
              <a:avLst/>
            </a:prstGeom>
            <a:noFill/>
            <a:ln w="9525">
              <a:noFill/>
              <a:miter lim="800000"/>
              <a:headEnd/>
              <a:tailEnd/>
            </a:ln>
          </p:spPr>
          <p:txBody>
            <a:bodyPr wrap="none" lIns="0" tIns="0" rIns="0" bIns="0">
              <a:spAutoFit/>
            </a:bodyPr>
            <a:lstStyle/>
            <a:p>
              <a:r>
                <a:rPr lang="en-US">
                  <a:solidFill>
                    <a:srgbClr val="000000"/>
                  </a:solidFill>
                  <a:latin typeface="Times New Roman" pitchFamily="18" charset="0"/>
                </a:rPr>
                <a:t> </a:t>
              </a:r>
              <a:endParaRPr lang="en-US"/>
            </a:p>
          </p:txBody>
        </p:sp>
        <p:sp>
          <p:nvSpPr>
            <p:cNvPr id="8" name="Rectangle 11"/>
            <p:cNvSpPr>
              <a:spLocks noChangeArrowheads="1"/>
            </p:cNvSpPr>
            <p:nvPr/>
          </p:nvSpPr>
          <p:spPr bwMode="auto">
            <a:xfrm>
              <a:off x="3200" y="710"/>
              <a:ext cx="619" cy="194"/>
            </a:xfrm>
            <a:prstGeom prst="rect">
              <a:avLst/>
            </a:prstGeom>
            <a:noFill/>
            <a:ln w="9525">
              <a:noFill/>
              <a:miter lim="800000"/>
              <a:headEnd/>
              <a:tailEnd/>
            </a:ln>
          </p:spPr>
          <p:txBody>
            <a:bodyPr wrap="none" lIns="0" tIns="0" rIns="0" bIns="0">
              <a:spAutoFit/>
            </a:bodyPr>
            <a:lstStyle/>
            <a:p>
              <a:r>
                <a:rPr lang="en-US" sz="2000" b="1">
                  <a:solidFill>
                    <a:srgbClr val="000000"/>
                  </a:solidFill>
                </a:rPr>
                <a:t>receiver</a:t>
              </a:r>
              <a:endParaRPr lang="en-US" b="1"/>
            </a:p>
          </p:txBody>
        </p:sp>
        <p:sp>
          <p:nvSpPr>
            <p:cNvPr id="9" name="Rectangle 12"/>
            <p:cNvSpPr>
              <a:spLocks noChangeArrowheads="1"/>
            </p:cNvSpPr>
            <p:nvPr/>
          </p:nvSpPr>
          <p:spPr bwMode="auto">
            <a:xfrm>
              <a:off x="3750" y="71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10" name="Rectangle 13"/>
            <p:cNvSpPr>
              <a:spLocks noChangeArrowheads="1"/>
            </p:cNvSpPr>
            <p:nvPr/>
          </p:nvSpPr>
          <p:spPr bwMode="auto">
            <a:xfrm>
              <a:off x="1770" y="710"/>
              <a:ext cx="530" cy="194"/>
            </a:xfrm>
            <a:prstGeom prst="rect">
              <a:avLst/>
            </a:prstGeom>
            <a:noFill/>
            <a:ln w="9525">
              <a:noFill/>
              <a:miter lim="800000"/>
              <a:headEnd/>
              <a:tailEnd/>
            </a:ln>
          </p:spPr>
          <p:txBody>
            <a:bodyPr wrap="none" lIns="0" tIns="0" rIns="0" bIns="0">
              <a:spAutoFit/>
            </a:bodyPr>
            <a:lstStyle/>
            <a:p>
              <a:r>
                <a:rPr lang="en-US" sz="2000" b="1">
                  <a:solidFill>
                    <a:srgbClr val="000000"/>
                  </a:solidFill>
                </a:rPr>
                <a:t>sender</a:t>
              </a:r>
              <a:endParaRPr lang="en-US" b="1"/>
            </a:p>
          </p:txBody>
        </p:sp>
        <p:sp>
          <p:nvSpPr>
            <p:cNvPr id="11" name="Rectangle 14"/>
            <p:cNvSpPr>
              <a:spLocks noChangeArrowheads="1"/>
            </p:cNvSpPr>
            <p:nvPr/>
          </p:nvSpPr>
          <p:spPr bwMode="auto">
            <a:xfrm>
              <a:off x="2246" y="71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12" name="Line 15"/>
            <p:cNvSpPr>
              <a:spLocks noChangeShapeType="1"/>
            </p:cNvSpPr>
            <p:nvPr/>
          </p:nvSpPr>
          <p:spPr bwMode="auto">
            <a:xfrm>
              <a:off x="2007" y="954"/>
              <a:ext cx="1" cy="2942"/>
            </a:xfrm>
            <a:prstGeom prst="line">
              <a:avLst/>
            </a:prstGeom>
            <a:noFill/>
            <a:ln w="15875">
              <a:solidFill>
                <a:srgbClr val="000000"/>
              </a:solidFill>
              <a:round/>
              <a:headEnd/>
              <a:tailEnd/>
            </a:ln>
          </p:spPr>
          <p:txBody>
            <a:bodyPr/>
            <a:lstStyle/>
            <a:p>
              <a:endParaRPr lang="en-US"/>
            </a:p>
          </p:txBody>
        </p:sp>
        <p:sp>
          <p:nvSpPr>
            <p:cNvPr id="13" name="Line 16"/>
            <p:cNvSpPr>
              <a:spLocks noChangeShapeType="1"/>
            </p:cNvSpPr>
            <p:nvPr/>
          </p:nvSpPr>
          <p:spPr bwMode="auto">
            <a:xfrm>
              <a:off x="3505" y="954"/>
              <a:ext cx="1" cy="2942"/>
            </a:xfrm>
            <a:prstGeom prst="line">
              <a:avLst/>
            </a:prstGeom>
            <a:noFill/>
            <a:ln w="15875">
              <a:solidFill>
                <a:srgbClr val="000000"/>
              </a:solidFill>
              <a:round/>
              <a:headEnd/>
              <a:tailEnd/>
            </a:ln>
          </p:spPr>
          <p:txBody>
            <a:bodyPr/>
            <a:lstStyle/>
            <a:p>
              <a:endParaRPr lang="en-US"/>
            </a:p>
          </p:txBody>
        </p:sp>
        <p:sp>
          <p:nvSpPr>
            <p:cNvPr id="14" name="Freeform 17"/>
            <p:cNvSpPr>
              <a:spLocks noEditPoints="1"/>
            </p:cNvSpPr>
            <p:nvPr/>
          </p:nvSpPr>
          <p:spPr bwMode="auto">
            <a:xfrm>
              <a:off x="2683" y="3708"/>
              <a:ext cx="85" cy="247"/>
            </a:xfrm>
            <a:custGeom>
              <a:avLst/>
              <a:gdLst>
                <a:gd name="T0" fmla="*/ 51 w 85"/>
                <a:gd name="T1" fmla="*/ 7 h 247"/>
                <a:gd name="T2" fmla="*/ 51 w 85"/>
                <a:gd name="T3" fmla="*/ 176 h 247"/>
                <a:gd name="T4" fmla="*/ 49 w 85"/>
                <a:gd name="T5" fmla="*/ 180 h 247"/>
                <a:gd name="T6" fmla="*/ 47 w 85"/>
                <a:gd name="T7" fmla="*/ 181 h 247"/>
                <a:gd name="T8" fmla="*/ 46 w 85"/>
                <a:gd name="T9" fmla="*/ 183 h 247"/>
                <a:gd name="T10" fmla="*/ 42 w 85"/>
                <a:gd name="T11" fmla="*/ 185 h 247"/>
                <a:gd name="T12" fmla="*/ 41 w 85"/>
                <a:gd name="T13" fmla="*/ 183 h 247"/>
                <a:gd name="T14" fmla="*/ 39 w 85"/>
                <a:gd name="T15" fmla="*/ 181 h 247"/>
                <a:gd name="T16" fmla="*/ 37 w 85"/>
                <a:gd name="T17" fmla="*/ 180 h 247"/>
                <a:gd name="T18" fmla="*/ 35 w 85"/>
                <a:gd name="T19" fmla="*/ 176 h 247"/>
                <a:gd name="T20" fmla="*/ 35 w 85"/>
                <a:gd name="T21" fmla="*/ 7 h 247"/>
                <a:gd name="T22" fmla="*/ 37 w 85"/>
                <a:gd name="T23" fmla="*/ 5 h 247"/>
                <a:gd name="T24" fmla="*/ 39 w 85"/>
                <a:gd name="T25" fmla="*/ 2 h 247"/>
                <a:gd name="T26" fmla="*/ 41 w 85"/>
                <a:gd name="T27" fmla="*/ 2 h 247"/>
                <a:gd name="T28" fmla="*/ 42 w 85"/>
                <a:gd name="T29" fmla="*/ 0 h 247"/>
                <a:gd name="T30" fmla="*/ 46 w 85"/>
                <a:gd name="T31" fmla="*/ 2 h 247"/>
                <a:gd name="T32" fmla="*/ 47 w 85"/>
                <a:gd name="T33" fmla="*/ 2 h 247"/>
                <a:gd name="T34" fmla="*/ 49 w 85"/>
                <a:gd name="T35" fmla="*/ 5 h 247"/>
                <a:gd name="T36" fmla="*/ 51 w 85"/>
                <a:gd name="T37" fmla="*/ 7 h 247"/>
                <a:gd name="T38" fmla="*/ 51 w 85"/>
                <a:gd name="T39" fmla="*/ 7 h 247"/>
                <a:gd name="T40" fmla="*/ 85 w 85"/>
                <a:gd name="T41" fmla="*/ 163 h 247"/>
                <a:gd name="T42" fmla="*/ 42 w 85"/>
                <a:gd name="T43" fmla="*/ 247 h 247"/>
                <a:gd name="T44" fmla="*/ 0 w 85"/>
                <a:gd name="T45" fmla="*/ 163 h 247"/>
                <a:gd name="T46" fmla="*/ 85 w 85"/>
                <a:gd name="T47" fmla="*/ 163 h 2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247"/>
                <a:gd name="T74" fmla="*/ 85 w 85"/>
                <a:gd name="T75" fmla="*/ 247 h 24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247">
                  <a:moveTo>
                    <a:pt x="51" y="7"/>
                  </a:moveTo>
                  <a:lnTo>
                    <a:pt x="51" y="176"/>
                  </a:lnTo>
                  <a:lnTo>
                    <a:pt x="49" y="180"/>
                  </a:lnTo>
                  <a:lnTo>
                    <a:pt x="47" y="181"/>
                  </a:lnTo>
                  <a:lnTo>
                    <a:pt x="46" y="183"/>
                  </a:lnTo>
                  <a:lnTo>
                    <a:pt x="42" y="185"/>
                  </a:lnTo>
                  <a:lnTo>
                    <a:pt x="41" y="183"/>
                  </a:lnTo>
                  <a:lnTo>
                    <a:pt x="39" y="181"/>
                  </a:lnTo>
                  <a:lnTo>
                    <a:pt x="37" y="180"/>
                  </a:lnTo>
                  <a:lnTo>
                    <a:pt x="35" y="176"/>
                  </a:lnTo>
                  <a:lnTo>
                    <a:pt x="35" y="7"/>
                  </a:lnTo>
                  <a:lnTo>
                    <a:pt x="37" y="5"/>
                  </a:lnTo>
                  <a:lnTo>
                    <a:pt x="39" y="2"/>
                  </a:lnTo>
                  <a:lnTo>
                    <a:pt x="41" y="2"/>
                  </a:lnTo>
                  <a:lnTo>
                    <a:pt x="42" y="0"/>
                  </a:lnTo>
                  <a:lnTo>
                    <a:pt x="46" y="2"/>
                  </a:lnTo>
                  <a:lnTo>
                    <a:pt x="47" y="2"/>
                  </a:lnTo>
                  <a:lnTo>
                    <a:pt x="49" y="5"/>
                  </a:lnTo>
                  <a:lnTo>
                    <a:pt x="51" y="7"/>
                  </a:lnTo>
                  <a:close/>
                  <a:moveTo>
                    <a:pt x="85" y="163"/>
                  </a:moveTo>
                  <a:lnTo>
                    <a:pt x="42" y="247"/>
                  </a:lnTo>
                  <a:lnTo>
                    <a:pt x="0" y="163"/>
                  </a:lnTo>
                  <a:lnTo>
                    <a:pt x="85" y="163"/>
                  </a:lnTo>
                  <a:close/>
                </a:path>
              </a:pathLst>
            </a:custGeom>
            <a:solidFill>
              <a:srgbClr val="000000"/>
            </a:solidFill>
            <a:ln w="3175">
              <a:solidFill>
                <a:srgbClr val="000000"/>
              </a:solidFill>
              <a:round/>
              <a:headEnd/>
              <a:tailEnd/>
            </a:ln>
          </p:spPr>
          <p:txBody>
            <a:bodyPr/>
            <a:lstStyle/>
            <a:p>
              <a:endParaRPr lang="en-US"/>
            </a:p>
          </p:txBody>
        </p:sp>
        <p:sp>
          <p:nvSpPr>
            <p:cNvPr id="15" name="Rectangle 18"/>
            <p:cNvSpPr>
              <a:spLocks noChangeArrowheads="1"/>
            </p:cNvSpPr>
            <p:nvPr/>
          </p:nvSpPr>
          <p:spPr bwMode="auto">
            <a:xfrm>
              <a:off x="2608" y="4070"/>
              <a:ext cx="302" cy="192"/>
            </a:xfrm>
            <a:prstGeom prst="rect">
              <a:avLst/>
            </a:prstGeom>
            <a:noFill/>
            <a:ln w="9525">
              <a:noFill/>
              <a:miter lim="800000"/>
              <a:headEnd/>
              <a:tailEnd/>
            </a:ln>
          </p:spPr>
          <p:txBody>
            <a:bodyPr wrap="none" lIns="0" tIns="0" rIns="0" bIns="0">
              <a:spAutoFit/>
            </a:bodyPr>
            <a:lstStyle/>
            <a:p>
              <a:r>
                <a:rPr lang="en-US" sz="2000">
                  <a:solidFill>
                    <a:srgbClr val="000000"/>
                  </a:solidFill>
                </a:rPr>
                <a:t>time</a:t>
              </a:r>
              <a:endParaRPr lang="en-US"/>
            </a:p>
          </p:txBody>
        </p:sp>
        <p:sp>
          <p:nvSpPr>
            <p:cNvPr id="16" name="Rectangle 19"/>
            <p:cNvSpPr>
              <a:spLocks noChangeArrowheads="1"/>
            </p:cNvSpPr>
            <p:nvPr/>
          </p:nvSpPr>
          <p:spPr bwMode="auto">
            <a:xfrm>
              <a:off x="2903" y="407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17" name="Freeform 20"/>
            <p:cNvSpPr>
              <a:spLocks noEditPoints="1"/>
            </p:cNvSpPr>
            <p:nvPr/>
          </p:nvSpPr>
          <p:spPr bwMode="auto">
            <a:xfrm>
              <a:off x="2000" y="1368"/>
              <a:ext cx="1505" cy="319"/>
            </a:xfrm>
            <a:custGeom>
              <a:avLst/>
              <a:gdLst>
                <a:gd name="T0" fmla="*/ 8 w 1505"/>
                <a:gd name="T1" fmla="*/ 0 h 319"/>
                <a:gd name="T2" fmla="*/ 1437 w 1505"/>
                <a:gd name="T3" fmla="*/ 287 h 319"/>
                <a:gd name="T4" fmla="*/ 1439 w 1505"/>
                <a:gd name="T5" fmla="*/ 288 h 319"/>
                <a:gd name="T6" fmla="*/ 1442 w 1505"/>
                <a:gd name="T7" fmla="*/ 290 h 319"/>
                <a:gd name="T8" fmla="*/ 1442 w 1505"/>
                <a:gd name="T9" fmla="*/ 292 h 319"/>
                <a:gd name="T10" fmla="*/ 1442 w 1505"/>
                <a:gd name="T11" fmla="*/ 295 h 319"/>
                <a:gd name="T12" fmla="*/ 1440 w 1505"/>
                <a:gd name="T13" fmla="*/ 297 h 319"/>
                <a:gd name="T14" fmla="*/ 1439 w 1505"/>
                <a:gd name="T15" fmla="*/ 300 h 319"/>
                <a:gd name="T16" fmla="*/ 1437 w 1505"/>
                <a:gd name="T17" fmla="*/ 300 h 319"/>
                <a:gd name="T18" fmla="*/ 1434 w 1505"/>
                <a:gd name="T19" fmla="*/ 300 h 319"/>
                <a:gd name="T20" fmla="*/ 7 w 1505"/>
                <a:gd name="T21" fmla="*/ 14 h 319"/>
                <a:gd name="T22" fmla="*/ 3 w 1505"/>
                <a:gd name="T23" fmla="*/ 14 h 319"/>
                <a:gd name="T24" fmla="*/ 2 w 1505"/>
                <a:gd name="T25" fmla="*/ 10 h 319"/>
                <a:gd name="T26" fmla="*/ 0 w 1505"/>
                <a:gd name="T27" fmla="*/ 9 h 319"/>
                <a:gd name="T28" fmla="*/ 0 w 1505"/>
                <a:gd name="T29" fmla="*/ 5 h 319"/>
                <a:gd name="T30" fmla="*/ 2 w 1505"/>
                <a:gd name="T31" fmla="*/ 4 h 319"/>
                <a:gd name="T32" fmla="*/ 3 w 1505"/>
                <a:gd name="T33" fmla="*/ 2 h 319"/>
                <a:gd name="T34" fmla="*/ 7 w 1505"/>
                <a:gd name="T35" fmla="*/ 0 h 319"/>
                <a:gd name="T36" fmla="*/ 8 w 1505"/>
                <a:gd name="T37" fmla="*/ 0 h 319"/>
                <a:gd name="T38" fmla="*/ 8 w 1505"/>
                <a:gd name="T39" fmla="*/ 0 h 319"/>
                <a:gd name="T40" fmla="*/ 1427 w 1505"/>
                <a:gd name="T41" fmla="*/ 263 h 319"/>
                <a:gd name="T42" fmla="*/ 1505 w 1505"/>
                <a:gd name="T43" fmla="*/ 307 h 319"/>
                <a:gd name="T44" fmla="*/ 1417 w 1505"/>
                <a:gd name="T45" fmla="*/ 319 h 319"/>
                <a:gd name="T46" fmla="*/ 1427 w 1505"/>
                <a:gd name="T47" fmla="*/ 263 h 3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5"/>
                <a:gd name="T73" fmla="*/ 0 h 319"/>
                <a:gd name="T74" fmla="*/ 1505 w 1505"/>
                <a:gd name="T75" fmla="*/ 319 h 31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5" h="319">
                  <a:moveTo>
                    <a:pt x="8" y="0"/>
                  </a:moveTo>
                  <a:lnTo>
                    <a:pt x="1437" y="287"/>
                  </a:lnTo>
                  <a:lnTo>
                    <a:pt x="1439" y="288"/>
                  </a:lnTo>
                  <a:lnTo>
                    <a:pt x="1442" y="290"/>
                  </a:lnTo>
                  <a:lnTo>
                    <a:pt x="1442" y="292"/>
                  </a:lnTo>
                  <a:lnTo>
                    <a:pt x="1442" y="295"/>
                  </a:lnTo>
                  <a:lnTo>
                    <a:pt x="1440" y="297"/>
                  </a:lnTo>
                  <a:lnTo>
                    <a:pt x="1439" y="300"/>
                  </a:lnTo>
                  <a:lnTo>
                    <a:pt x="1437" y="300"/>
                  </a:lnTo>
                  <a:lnTo>
                    <a:pt x="1434" y="300"/>
                  </a:lnTo>
                  <a:lnTo>
                    <a:pt x="7" y="14"/>
                  </a:lnTo>
                  <a:lnTo>
                    <a:pt x="3" y="14"/>
                  </a:lnTo>
                  <a:lnTo>
                    <a:pt x="2" y="10"/>
                  </a:lnTo>
                  <a:lnTo>
                    <a:pt x="0" y="9"/>
                  </a:lnTo>
                  <a:lnTo>
                    <a:pt x="0" y="5"/>
                  </a:lnTo>
                  <a:lnTo>
                    <a:pt x="2" y="4"/>
                  </a:lnTo>
                  <a:lnTo>
                    <a:pt x="3" y="2"/>
                  </a:lnTo>
                  <a:lnTo>
                    <a:pt x="7" y="0"/>
                  </a:lnTo>
                  <a:lnTo>
                    <a:pt x="8" y="0"/>
                  </a:lnTo>
                  <a:close/>
                  <a:moveTo>
                    <a:pt x="1427" y="263"/>
                  </a:moveTo>
                  <a:lnTo>
                    <a:pt x="1505" y="307"/>
                  </a:lnTo>
                  <a:lnTo>
                    <a:pt x="1417" y="319"/>
                  </a:lnTo>
                  <a:lnTo>
                    <a:pt x="1427" y="263"/>
                  </a:lnTo>
                  <a:close/>
                </a:path>
              </a:pathLst>
            </a:custGeom>
            <a:solidFill>
              <a:srgbClr val="000000"/>
            </a:solidFill>
            <a:ln w="3175">
              <a:solidFill>
                <a:srgbClr val="000000"/>
              </a:solidFill>
              <a:round/>
              <a:headEnd/>
              <a:tailEnd/>
            </a:ln>
          </p:spPr>
          <p:txBody>
            <a:bodyPr/>
            <a:lstStyle/>
            <a:p>
              <a:endParaRPr lang="en-US"/>
            </a:p>
          </p:txBody>
        </p:sp>
        <p:sp>
          <p:nvSpPr>
            <p:cNvPr id="18" name="Freeform 21"/>
            <p:cNvSpPr>
              <a:spLocks noEditPoints="1"/>
            </p:cNvSpPr>
            <p:nvPr/>
          </p:nvSpPr>
          <p:spPr bwMode="auto">
            <a:xfrm>
              <a:off x="2000" y="1597"/>
              <a:ext cx="666" cy="149"/>
            </a:xfrm>
            <a:custGeom>
              <a:avLst/>
              <a:gdLst>
                <a:gd name="T0" fmla="*/ 8 w 666"/>
                <a:gd name="T1" fmla="*/ 0 h 149"/>
                <a:gd name="T2" fmla="*/ 598 w 666"/>
                <a:gd name="T3" fmla="*/ 117 h 149"/>
                <a:gd name="T4" fmla="*/ 602 w 666"/>
                <a:gd name="T5" fmla="*/ 119 h 149"/>
                <a:gd name="T6" fmla="*/ 603 w 666"/>
                <a:gd name="T7" fmla="*/ 120 h 149"/>
                <a:gd name="T8" fmla="*/ 603 w 666"/>
                <a:gd name="T9" fmla="*/ 124 h 149"/>
                <a:gd name="T10" fmla="*/ 603 w 666"/>
                <a:gd name="T11" fmla="*/ 126 h 149"/>
                <a:gd name="T12" fmla="*/ 603 w 666"/>
                <a:gd name="T13" fmla="*/ 129 h 149"/>
                <a:gd name="T14" fmla="*/ 602 w 666"/>
                <a:gd name="T15" fmla="*/ 131 h 149"/>
                <a:gd name="T16" fmla="*/ 598 w 666"/>
                <a:gd name="T17" fmla="*/ 132 h 149"/>
                <a:gd name="T18" fmla="*/ 595 w 666"/>
                <a:gd name="T19" fmla="*/ 132 h 149"/>
                <a:gd name="T20" fmla="*/ 7 w 666"/>
                <a:gd name="T21" fmla="*/ 15 h 149"/>
                <a:gd name="T22" fmla="*/ 3 w 666"/>
                <a:gd name="T23" fmla="*/ 14 h 149"/>
                <a:gd name="T24" fmla="*/ 2 w 666"/>
                <a:gd name="T25" fmla="*/ 12 h 149"/>
                <a:gd name="T26" fmla="*/ 0 w 666"/>
                <a:gd name="T27" fmla="*/ 9 h 149"/>
                <a:gd name="T28" fmla="*/ 0 w 666"/>
                <a:gd name="T29" fmla="*/ 7 h 149"/>
                <a:gd name="T30" fmla="*/ 2 w 666"/>
                <a:gd name="T31" fmla="*/ 3 h 149"/>
                <a:gd name="T32" fmla="*/ 3 w 666"/>
                <a:gd name="T33" fmla="*/ 2 h 149"/>
                <a:gd name="T34" fmla="*/ 7 w 666"/>
                <a:gd name="T35" fmla="*/ 0 h 149"/>
                <a:gd name="T36" fmla="*/ 8 w 666"/>
                <a:gd name="T37" fmla="*/ 0 h 149"/>
                <a:gd name="T38" fmla="*/ 8 w 666"/>
                <a:gd name="T39" fmla="*/ 0 h 149"/>
                <a:gd name="T40" fmla="*/ 588 w 666"/>
                <a:gd name="T41" fmla="*/ 95 h 149"/>
                <a:gd name="T42" fmla="*/ 666 w 666"/>
                <a:gd name="T43" fmla="*/ 139 h 149"/>
                <a:gd name="T44" fmla="*/ 578 w 666"/>
                <a:gd name="T45" fmla="*/ 149 h 149"/>
                <a:gd name="T46" fmla="*/ 588 w 666"/>
                <a:gd name="T47" fmla="*/ 95 h 1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66"/>
                <a:gd name="T73" fmla="*/ 0 h 149"/>
                <a:gd name="T74" fmla="*/ 666 w 666"/>
                <a:gd name="T75" fmla="*/ 149 h 1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66" h="149">
                  <a:moveTo>
                    <a:pt x="8" y="0"/>
                  </a:moveTo>
                  <a:lnTo>
                    <a:pt x="598" y="117"/>
                  </a:lnTo>
                  <a:lnTo>
                    <a:pt x="602" y="119"/>
                  </a:lnTo>
                  <a:lnTo>
                    <a:pt x="603" y="120"/>
                  </a:lnTo>
                  <a:lnTo>
                    <a:pt x="603" y="124"/>
                  </a:lnTo>
                  <a:lnTo>
                    <a:pt x="603" y="126"/>
                  </a:lnTo>
                  <a:lnTo>
                    <a:pt x="603" y="129"/>
                  </a:lnTo>
                  <a:lnTo>
                    <a:pt x="602" y="131"/>
                  </a:lnTo>
                  <a:lnTo>
                    <a:pt x="598" y="132"/>
                  </a:lnTo>
                  <a:lnTo>
                    <a:pt x="595" y="132"/>
                  </a:lnTo>
                  <a:lnTo>
                    <a:pt x="7" y="15"/>
                  </a:lnTo>
                  <a:lnTo>
                    <a:pt x="3" y="14"/>
                  </a:lnTo>
                  <a:lnTo>
                    <a:pt x="2" y="12"/>
                  </a:lnTo>
                  <a:lnTo>
                    <a:pt x="0" y="9"/>
                  </a:lnTo>
                  <a:lnTo>
                    <a:pt x="0" y="7"/>
                  </a:lnTo>
                  <a:lnTo>
                    <a:pt x="2" y="3"/>
                  </a:lnTo>
                  <a:lnTo>
                    <a:pt x="3" y="2"/>
                  </a:lnTo>
                  <a:lnTo>
                    <a:pt x="7" y="0"/>
                  </a:lnTo>
                  <a:lnTo>
                    <a:pt x="8" y="0"/>
                  </a:lnTo>
                  <a:close/>
                  <a:moveTo>
                    <a:pt x="588" y="95"/>
                  </a:moveTo>
                  <a:lnTo>
                    <a:pt x="666" y="139"/>
                  </a:lnTo>
                  <a:lnTo>
                    <a:pt x="578" y="149"/>
                  </a:lnTo>
                  <a:lnTo>
                    <a:pt x="588" y="95"/>
                  </a:lnTo>
                  <a:close/>
                </a:path>
              </a:pathLst>
            </a:custGeom>
            <a:solidFill>
              <a:srgbClr val="000000"/>
            </a:solidFill>
            <a:ln w="3175">
              <a:solidFill>
                <a:srgbClr val="000000"/>
              </a:solidFill>
              <a:round/>
              <a:headEnd/>
              <a:tailEnd/>
            </a:ln>
          </p:spPr>
          <p:txBody>
            <a:bodyPr/>
            <a:lstStyle/>
            <a:p>
              <a:endParaRPr lang="en-US"/>
            </a:p>
          </p:txBody>
        </p:sp>
        <p:sp>
          <p:nvSpPr>
            <p:cNvPr id="19" name="Freeform 22"/>
            <p:cNvSpPr>
              <a:spLocks noEditPoints="1"/>
            </p:cNvSpPr>
            <p:nvPr/>
          </p:nvSpPr>
          <p:spPr bwMode="auto">
            <a:xfrm>
              <a:off x="2000" y="1848"/>
              <a:ext cx="1505" cy="319"/>
            </a:xfrm>
            <a:custGeom>
              <a:avLst/>
              <a:gdLst>
                <a:gd name="T0" fmla="*/ 8 w 1505"/>
                <a:gd name="T1" fmla="*/ 0 h 319"/>
                <a:gd name="T2" fmla="*/ 1437 w 1505"/>
                <a:gd name="T3" fmla="*/ 287 h 319"/>
                <a:gd name="T4" fmla="*/ 1439 w 1505"/>
                <a:gd name="T5" fmla="*/ 288 h 319"/>
                <a:gd name="T6" fmla="*/ 1442 w 1505"/>
                <a:gd name="T7" fmla="*/ 290 h 319"/>
                <a:gd name="T8" fmla="*/ 1442 w 1505"/>
                <a:gd name="T9" fmla="*/ 293 h 319"/>
                <a:gd name="T10" fmla="*/ 1442 w 1505"/>
                <a:gd name="T11" fmla="*/ 295 h 319"/>
                <a:gd name="T12" fmla="*/ 1440 w 1505"/>
                <a:gd name="T13" fmla="*/ 298 h 319"/>
                <a:gd name="T14" fmla="*/ 1439 w 1505"/>
                <a:gd name="T15" fmla="*/ 300 h 319"/>
                <a:gd name="T16" fmla="*/ 1437 w 1505"/>
                <a:gd name="T17" fmla="*/ 300 h 319"/>
                <a:gd name="T18" fmla="*/ 1434 w 1505"/>
                <a:gd name="T19" fmla="*/ 300 h 319"/>
                <a:gd name="T20" fmla="*/ 7 w 1505"/>
                <a:gd name="T21" fmla="*/ 15 h 319"/>
                <a:gd name="T22" fmla="*/ 3 w 1505"/>
                <a:gd name="T23" fmla="*/ 14 h 319"/>
                <a:gd name="T24" fmla="*/ 2 w 1505"/>
                <a:gd name="T25" fmla="*/ 12 h 319"/>
                <a:gd name="T26" fmla="*/ 0 w 1505"/>
                <a:gd name="T27" fmla="*/ 8 h 319"/>
                <a:gd name="T28" fmla="*/ 0 w 1505"/>
                <a:gd name="T29" fmla="*/ 7 h 319"/>
                <a:gd name="T30" fmla="*/ 2 w 1505"/>
                <a:gd name="T31" fmla="*/ 3 h 319"/>
                <a:gd name="T32" fmla="*/ 3 w 1505"/>
                <a:gd name="T33" fmla="*/ 2 h 319"/>
                <a:gd name="T34" fmla="*/ 7 w 1505"/>
                <a:gd name="T35" fmla="*/ 0 h 319"/>
                <a:gd name="T36" fmla="*/ 8 w 1505"/>
                <a:gd name="T37" fmla="*/ 0 h 319"/>
                <a:gd name="T38" fmla="*/ 8 w 1505"/>
                <a:gd name="T39" fmla="*/ 0 h 319"/>
                <a:gd name="T40" fmla="*/ 1427 w 1505"/>
                <a:gd name="T41" fmla="*/ 263 h 319"/>
                <a:gd name="T42" fmla="*/ 1505 w 1505"/>
                <a:gd name="T43" fmla="*/ 309 h 319"/>
                <a:gd name="T44" fmla="*/ 1417 w 1505"/>
                <a:gd name="T45" fmla="*/ 319 h 319"/>
                <a:gd name="T46" fmla="*/ 1427 w 1505"/>
                <a:gd name="T47" fmla="*/ 263 h 3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5"/>
                <a:gd name="T73" fmla="*/ 0 h 319"/>
                <a:gd name="T74" fmla="*/ 1505 w 1505"/>
                <a:gd name="T75" fmla="*/ 319 h 31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5" h="319">
                  <a:moveTo>
                    <a:pt x="8" y="0"/>
                  </a:moveTo>
                  <a:lnTo>
                    <a:pt x="1437" y="287"/>
                  </a:lnTo>
                  <a:lnTo>
                    <a:pt x="1439" y="288"/>
                  </a:lnTo>
                  <a:lnTo>
                    <a:pt x="1442" y="290"/>
                  </a:lnTo>
                  <a:lnTo>
                    <a:pt x="1442" y="293"/>
                  </a:lnTo>
                  <a:lnTo>
                    <a:pt x="1442" y="295"/>
                  </a:lnTo>
                  <a:lnTo>
                    <a:pt x="1440" y="298"/>
                  </a:lnTo>
                  <a:lnTo>
                    <a:pt x="1439" y="300"/>
                  </a:lnTo>
                  <a:lnTo>
                    <a:pt x="1437" y="300"/>
                  </a:lnTo>
                  <a:lnTo>
                    <a:pt x="1434" y="300"/>
                  </a:lnTo>
                  <a:lnTo>
                    <a:pt x="7" y="15"/>
                  </a:lnTo>
                  <a:lnTo>
                    <a:pt x="3" y="14"/>
                  </a:lnTo>
                  <a:lnTo>
                    <a:pt x="2" y="12"/>
                  </a:lnTo>
                  <a:lnTo>
                    <a:pt x="0" y="8"/>
                  </a:lnTo>
                  <a:lnTo>
                    <a:pt x="0" y="7"/>
                  </a:lnTo>
                  <a:lnTo>
                    <a:pt x="2" y="3"/>
                  </a:lnTo>
                  <a:lnTo>
                    <a:pt x="3" y="2"/>
                  </a:lnTo>
                  <a:lnTo>
                    <a:pt x="7" y="0"/>
                  </a:lnTo>
                  <a:lnTo>
                    <a:pt x="8" y="0"/>
                  </a:lnTo>
                  <a:close/>
                  <a:moveTo>
                    <a:pt x="1427" y="263"/>
                  </a:moveTo>
                  <a:lnTo>
                    <a:pt x="1505" y="309"/>
                  </a:lnTo>
                  <a:lnTo>
                    <a:pt x="1417" y="319"/>
                  </a:lnTo>
                  <a:lnTo>
                    <a:pt x="1427" y="263"/>
                  </a:lnTo>
                  <a:close/>
                </a:path>
              </a:pathLst>
            </a:custGeom>
            <a:solidFill>
              <a:srgbClr val="000000"/>
            </a:solidFill>
            <a:ln w="3175">
              <a:solidFill>
                <a:srgbClr val="000000"/>
              </a:solidFill>
              <a:round/>
              <a:headEnd/>
              <a:tailEnd/>
            </a:ln>
          </p:spPr>
          <p:txBody>
            <a:bodyPr/>
            <a:lstStyle/>
            <a:p>
              <a:endParaRPr lang="en-US"/>
            </a:p>
          </p:txBody>
        </p:sp>
        <p:sp>
          <p:nvSpPr>
            <p:cNvPr id="20" name="Rectangle 23"/>
            <p:cNvSpPr>
              <a:spLocks noChangeArrowheads="1"/>
            </p:cNvSpPr>
            <p:nvPr/>
          </p:nvSpPr>
          <p:spPr bwMode="auto">
            <a:xfrm>
              <a:off x="1812" y="1790"/>
              <a:ext cx="98" cy="192"/>
            </a:xfrm>
            <a:prstGeom prst="rect">
              <a:avLst/>
            </a:prstGeom>
            <a:noFill/>
            <a:ln w="9525">
              <a:noFill/>
              <a:miter lim="800000"/>
              <a:headEnd/>
              <a:tailEnd/>
            </a:ln>
          </p:spPr>
          <p:txBody>
            <a:bodyPr wrap="none" lIns="0" tIns="0" rIns="0" bIns="0">
              <a:spAutoFit/>
            </a:bodyPr>
            <a:lstStyle/>
            <a:p>
              <a:r>
                <a:rPr lang="en-US" sz="2000" i="1">
                  <a:solidFill>
                    <a:srgbClr val="000000"/>
                  </a:solidFill>
                </a:rPr>
                <a:t>F</a:t>
              </a:r>
              <a:endParaRPr lang="en-US"/>
            </a:p>
          </p:txBody>
        </p:sp>
        <p:sp>
          <p:nvSpPr>
            <p:cNvPr id="21" name="Rectangle 24"/>
            <p:cNvSpPr>
              <a:spLocks noChangeArrowheads="1"/>
            </p:cNvSpPr>
            <p:nvPr/>
          </p:nvSpPr>
          <p:spPr bwMode="auto">
            <a:xfrm>
              <a:off x="1907" y="1863"/>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2</a:t>
              </a:r>
              <a:endParaRPr lang="en-US"/>
            </a:p>
          </p:txBody>
        </p:sp>
        <p:sp>
          <p:nvSpPr>
            <p:cNvPr id="22" name="Rectangle 25"/>
            <p:cNvSpPr>
              <a:spLocks noChangeArrowheads="1"/>
            </p:cNvSpPr>
            <p:nvPr/>
          </p:nvSpPr>
          <p:spPr bwMode="auto">
            <a:xfrm>
              <a:off x="1961" y="179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23" name="Rectangle 26"/>
            <p:cNvSpPr>
              <a:spLocks noChangeArrowheads="1"/>
            </p:cNvSpPr>
            <p:nvPr/>
          </p:nvSpPr>
          <p:spPr bwMode="auto">
            <a:xfrm>
              <a:off x="1812" y="1249"/>
              <a:ext cx="98" cy="192"/>
            </a:xfrm>
            <a:prstGeom prst="rect">
              <a:avLst/>
            </a:prstGeom>
            <a:noFill/>
            <a:ln w="9525">
              <a:noFill/>
              <a:miter lim="800000"/>
              <a:headEnd/>
              <a:tailEnd/>
            </a:ln>
          </p:spPr>
          <p:txBody>
            <a:bodyPr wrap="none" lIns="0" tIns="0" rIns="0" bIns="0">
              <a:spAutoFit/>
            </a:bodyPr>
            <a:lstStyle/>
            <a:p>
              <a:r>
                <a:rPr lang="en-US" sz="2000" i="1">
                  <a:solidFill>
                    <a:srgbClr val="000000"/>
                  </a:solidFill>
                </a:rPr>
                <a:t>F</a:t>
              </a:r>
              <a:endParaRPr lang="en-US"/>
            </a:p>
          </p:txBody>
        </p:sp>
        <p:sp>
          <p:nvSpPr>
            <p:cNvPr id="24" name="Rectangle 27"/>
            <p:cNvSpPr>
              <a:spLocks noChangeArrowheads="1"/>
            </p:cNvSpPr>
            <p:nvPr/>
          </p:nvSpPr>
          <p:spPr bwMode="auto">
            <a:xfrm>
              <a:off x="1907" y="1322"/>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0</a:t>
              </a:r>
              <a:endParaRPr lang="en-US"/>
            </a:p>
          </p:txBody>
        </p:sp>
        <p:sp>
          <p:nvSpPr>
            <p:cNvPr id="25" name="Rectangle 28"/>
            <p:cNvSpPr>
              <a:spLocks noChangeArrowheads="1"/>
            </p:cNvSpPr>
            <p:nvPr/>
          </p:nvSpPr>
          <p:spPr bwMode="auto">
            <a:xfrm>
              <a:off x="1961" y="1249"/>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26" name="Rectangle 29"/>
            <p:cNvSpPr>
              <a:spLocks noChangeArrowheads="1"/>
            </p:cNvSpPr>
            <p:nvPr/>
          </p:nvSpPr>
          <p:spPr bwMode="auto">
            <a:xfrm>
              <a:off x="1812" y="1490"/>
              <a:ext cx="98" cy="192"/>
            </a:xfrm>
            <a:prstGeom prst="rect">
              <a:avLst/>
            </a:prstGeom>
            <a:noFill/>
            <a:ln w="9525">
              <a:noFill/>
              <a:miter lim="800000"/>
              <a:headEnd/>
              <a:tailEnd/>
            </a:ln>
          </p:spPr>
          <p:txBody>
            <a:bodyPr wrap="none" lIns="0" tIns="0" rIns="0" bIns="0">
              <a:spAutoFit/>
            </a:bodyPr>
            <a:lstStyle/>
            <a:p>
              <a:r>
                <a:rPr lang="en-US" sz="2000" i="1">
                  <a:solidFill>
                    <a:srgbClr val="000000"/>
                  </a:solidFill>
                </a:rPr>
                <a:t>F</a:t>
              </a:r>
              <a:endParaRPr lang="en-US"/>
            </a:p>
          </p:txBody>
        </p:sp>
        <p:sp>
          <p:nvSpPr>
            <p:cNvPr id="27" name="Rectangle 30"/>
            <p:cNvSpPr>
              <a:spLocks noChangeArrowheads="1"/>
            </p:cNvSpPr>
            <p:nvPr/>
          </p:nvSpPr>
          <p:spPr bwMode="auto">
            <a:xfrm>
              <a:off x="1907" y="1563"/>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28" name="Rectangle 31"/>
            <p:cNvSpPr>
              <a:spLocks noChangeArrowheads="1"/>
            </p:cNvSpPr>
            <p:nvPr/>
          </p:nvSpPr>
          <p:spPr bwMode="auto">
            <a:xfrm>
              <a:off x="1961" y="149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29" name="Freeform 32"/>
            <p:cNvSpPr>
              <a:spLocks noEditPoints="1"/>
            </p:cNvSpPr>
            <p:nvPr/>
          </p:nvSpPr>
          <p:spPr bwMode="auto">
            <a:xfrm>
              <a:off x="2007" y="1729"/>
              <a:ext cx="1504" cy="317"/>
            </a:xfrm>
            <a:custGeom>
              <a:avLst/>
              <a:gdLst>
                <a:gd name="T0" fmla="*/ 1499 w 1504"/>
                <a:gd name="T1" fmla="*/ 14 h 317"/>
                <a:gd name="T2" fmla="*/ 71 w 1504"/>
                <a:gd name="T3" fmla="*/ 300 h 317"/>
                <a:gd name="T4" fmla="*/ 68 w 1504"/>
                <a:gd name="T5" fmla="*/ 300 h 317"/>
                <a:gd name="T6" fmla="*/ 66 w 1504"/>
                <a:gd name="T7" fmla="*/ 299 h 317"/>
                <a:gd name="T8" fmla="*/ 64 w 1504"/>
                <a:gd name="T9" fmla="*/ 297 h 317"/>
                <a:gd name="T10" fmla="*/ 62 w 1504"/>
                <a:gd name="T11" fmla="*/ 294 h 317"/>
                <a:gd name="T12" fmla="*/ 62 w 1504"/>
                <a:gd name="T13" fmla="*/ 292 h 317"/>
                <a:gd name="T14" fmla="*/ 64 w 1504"/>
                <a:gd name="T15" fmla="*/ 289 h 317"/>
                <a:gd name="T16" fmla="*/ 66 w 1504"/>
                <a:gd name="T17" fmla="*/ 287 h 317"/>
                <a:gd name="T18" fmla="*/ 69 w 1504"/>
                <a:gd name="T19" fmla="*/ 285 h 317"/>
                <a:gd name="T20" fmla="*/ 1496 w 1504"/>
                <a:gd name="T21" fmla="*/ 0 h 317"/>
                <a:gd name="T22" fmla="*/ 1499 w 1504"/>
                <a:gd name="T23" fmla="*/ 0 h 317"/>
                <a:gd name="T24" fmla="*/ 1501 w 1504"/>
                <a:gd name="T25" fmla="*/ 0 h 317"/>
                <a:gd name="T26" fmla="*/ 1503 w 1504"/>
                <a:gd name="T27" fmla="*/ 2 h 317"/>
                <a:gd name="T28" fmla="*/ 1504 w 1504"/>
                <a:gd name="T29" fmla="*/ 5 h 317"/>
                <a:gd name="T30" fmla="*/ 1504 w 1504"/>
                <a:gd name="T31" fmla="*/ 9 h 317"/>
                <a:gd name="T32" fmla="*/ 1503 w 1504"/>
                <a:gd name="T33" fmla="*/ 10 h 317"/>
                <a:gd name="T34" fmla="*/ 1501 w 1504"/>
                <a:gd name="T35" fmla="*/ 12 h 317"/>
                <a:gd name="T36" fmla="*/ 1499 w 1504"/>
                <a:gd name="T37" fmla="*/ 14 h 317"/>
                <a:gd name="T38" fmla="*/ 1499 w 1504"/>
                <a:gd name="T39" fmla="*/ 14 h 317"/>
                <a:gd name="T40" fmla="*/ 90 w 1504"/>
                <a:gd name="T41" fmla="*/ 317 h 317"/>
                <a:gd name="T42" fmla="*/ 0 w 1504"/>
                <a:gd name="T43" fmla="*/ 307 h 317"/>
                <a:gd name="T44" fmla="*/ 78 w 1504"/>
                <a:gd name="T45" fmla="*/ 263 h 317"/>
                <a:gd name="T46" fmla="*/ 90 w 1504"/>
                <a:gd name="T47" fmla="*/ 317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4"/>
                <a:gd name="T73" fmla="*/ 0 h 317"/>
                <a:gd name="T74" fmla="*/ 1504 w 1504"/>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4" h="317">
                  <a:moveTo>
                    <a:pt x="1499" y="14"/>
                  </a:moveTo>
                  <a:lnTo>
                    <a:pt x="71" y="300"/>
                  </a:lnTo>
                  <a:lnTo>
                    <a:pt x="68" y="300"/>
                  </a:lnTo>
                  <a:lnTo>
                    <a:pt x="66" y="299"/>
                  </a:lnTo>
                  <a:lnTo>
                    <a:pt x="64" y="297"/>
                  </a:lnTo>
                  <a:lnTo>
                    <a:pt x="62" y="294"/>
                  </a:lnTo>
                  <a:lnTo>
                    <a:pt x="62" y="292"/>
                  </a:lnTo>
                  <a:lnTo>
                    <a:pt x="64" y="289"/>
                  </a:lnTo>
                  <a:lnTo>
                    <a:pt x="66" y="287"/>
                  </a:lnTo>
                  <a:lnTo>
                    <a:pt x="69" y="285"/>
                  </a:lnTo>
                  <a:lnTo>
                    <a:pt x="1496" y="0"/>
                  </a:lnTo>
                  <a:lnTo>
                    <a:pt x="1499" y="0"/>
                  </a:lnTo>
                  <a:lnTo>
                    <a:pt x="1501" y="0"/>
                  </a:lnTo>
                  <a:lnTo>
                    <a:pt x="1503" y="2"/>
                  </a:lnTo>
                  <a:lnTo>
                    <a:pt x="1504" y="5"/>
                  </a:lnTo>
                  <a:lnTo>
                    <a:pt x="1504" y="9"/>
                  </a:lnTo>
                  <a:lnTo>
                    <a:pt x="1503" y="10"/>
                  </a:lnTo>
                  <a:lnTo>
                    <a:pt x="1501" y="12"/>
                  </a:lnTo>
                  <a:lnTo>
                    <a:pt x="1499" y="14"/>
                  </a:lnTo>
                  <a:close/>
                  <a:moveTo>
                    <a:pt x="90" y="317"/>
                  </a:moveTo>
                  <a:lnTo>
                    <a:pt x="0" y="307"/>
                  </a:lnTo>
                  <a:lnTo>
                    <a:pt x="78" y="263"/>
                  </a:lnTo>
                  <a:lnTo>
                    <a:pt x="90" y="317"/>
                  </a:lnTo>
                  <a:close/>
                </a:path>
              </a:pathLst>
            </a:custGeom>
            <a:solidFill>
              <a:srgbClr val="000000"/>
            </a:solidFill>
            <a:ln w="3175">
              <a:solidFill>
                <a:srgbClr val="000000"/>
              </a:solidFill>
              <a:round/>
              <a:headEnd/>
              <a:tailEnd/>
            </a:ln>
          </p:spPr>
          <p:txBody>
            <a:bodyPr/>
            <a:lstStyle/>
            <a:p>
              <a:endParaRPr lang="en-US"/>
            </a:p>
          </p:txBody>
        </p:sp>
        <p:sp>
          <p:nvSpPr>
            <p:cNvPr id="30" name="Freeform 33"/>
            <p:cNvSpPr>
              <a:spLocks noEditPoints="1"/>
            </p:cNvSpPr>
            <p:nvPr/>
          </p:nvSpPr>
          <p:spPr bwMode="auto">
            <a:xfrm>
              <a:off x="2007" y="2268"/>
              <a:ext cx="1504" cy="318"/>
            </a:xfrm>
            <a:custGeom>
              <a:avLst/>
              <a:gdLst>
                <a:gd name="T0" fmla="*/ 1499 w 1504"/>
                <a:gd name="T1" fmla="*/ 14 h 318"/>
                <a:gd name="T2" fmla="*/ 71 w 1504"/>
                <a:gd name="T3" fmla="*/ 299 h 318"/>
                <a:gd name="T4" fmla="*/ 68 w 1504"/>
                <a:gd name="T5" fmla="*/ 299 h 318"/>
                <a:gd name="T6" fmla="*/ 66 w 1504"/>
                <a:gd name="T7" fmla="*/ 299 h 318"/>
                <a:gd name="T8" fmla="*/ 64 w 1504"/>
                <a:gd name="T9" fmla="*/ 297 h 318"/>
                <a:gd name="T10" fmla="*/ 62 w 1504"/>
                <a:gd name="T11" fmla="*/ 294 h 318"/>
                <a:gd name="T12" fmla="*/ 62 w 1504"/>
                <a:gd name="T13" fmla="*/ 290 h 318"/>
                <a:gd name="T14" fmla="*/ 64 w 1504"/>
                <a:gd name="T15" fmla="*/ 289 h 318"/>
                <a:gd name="T16" fmla="*/ 66 w 1504"/>
                <a:gd name="T17" fmla="*/ 287 h 318"/>
                <a:gd name="T18" fmla="*/ 69 w 1504"/>
                <a:gd name="T19" fmla="*/ 285 h 318"/>
                <a:gd name="T20" fmla="*/ 1496 w 1504"/>
                <a:gd name="T21" fmla="*/ 0 h 318"/>
                <a:gd name="T22" fmla="*/ 1499 w 1504"/>
                <a:gd name="T23" fmla="*/ 0 h 318"/>
                <a:gd name="T24" fmla="*/ 1501 w 1504"/>
                <a:gd name="T25" fmla="*/ 2 h 318"/>
                <a:gd name="T26" fmla="*/ 1503 w 1504"/>
                <a:gd name="T27" fmla="*/ 4 h 318"/>
                <a:gd name="T28" fmla="*/ 1504 w 1504"/>
                <a:gd name="T29" fmla="*/ 7 h 318"/>
                <a:gd name="T30" fmla="*/ 1504 w 1504"/>
                <a:gd name="T31" fmla="*/ 9 h 318"/>
                <a:gd name="T32" fmla="*/ 1503 w 1504"/>
                <a:gd name="T33" fmla="*/ 12 h 318"/>
                <a:gd name="T34" fmla="*/ 1501 w 1504"/>
                <a:gd name="T35" fmla="*/ 14 h 318"/>
                <a:gd name="T36" fmla="*/ 1499 w 1504"/>
                <a:gd name="T37" fmla="*/ 14 h 318"/>
                <a:gd name="T38" fmla="*/ 1499 w 1504"/>
                <a:gd name="T39" fmla="*/ 14 h 318"/>
                <a:gd name="T40" fmla="*/ 90 w 1504"/>
                <a:gd name="T41" fmla="*/ 318 h 318"/>
                <a:gd name="T42" fmla="*/ 0 w 1504"/>
                <a:gd name="T43" fmla="*/ 306 h 318"/>
                <a:gd name="T44" fmla="*/ 78 w 1504"/>
                <a:gd name="T45" fmla="*/ 262 h 318"/>
                <a:gd name="T46" fmla="*/ 90 w 1504"/>
                <a:gd name="T47" fmla="*/ 318 h 3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4"/>
                <a:gd name="T73" fmla="*/ 0 h 318"/>
                <a:gd name="T74" fmla="*/ 1504 w 1504"/>
                <a:gd name="T75" fmla="*/ 318 h 3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4" h="318">
                  <a:moveTo>
                    <a:pt x="1499" y="14"/>
                  </a:moveTo>
                  <a:lnTo>
                    <a:pt x="71" y="299"/>
                  </a:lnTo>
                  <a:lnTo>
                    <a:pt x="68" y="299"/>
                  </a:lnTo>
                  <a:lnTo>
                    <a:pt x="66" y="299"/>
                  </a:lnTo>
                  <a:lnTo>
                    <a:pt x="64" y="297"/>
                  </a:lnTo>
                  <a:lnTo>
                    <a:pt x="62" y="294"/>
                  </a:lnTo>
                  <a:lnTo>
                    <a:pt x="62" y="290"/>
                  </a:lnTo>
                  <a:lnTo>
                    <a:pt x="64" y="289"/>
                  </a:lnTo>
                  <a:lnTo>
                    <a:pt x="66" y="287"/>
                  </a:lnTo>
                  <a:lnTo>
                    <a:pt x="69" y="285"/>
                  </a:lnTo>
                  <a:lnTo>
                    <a:pt x="1496" y="0"/>
                  </a:lnTo>
                  <a:lnTo>
                    <a:pt x="1499" y="0"/>
                  </a:lnTo>
                  <a:lnTo>
                    <a:pt x="1501" y="2"/>
                  </a:lnTo>
                  <a:lnTo>
                    <a:pt x="1503" y="4"/>
                  </a:lnTo>
                  <a:lnTo>
                    <a:pt x="1504" y="7"/>
                  </a:lnTo>
                  <a:lnTo>
                    <a:pt x="1504" y="9"/>
                  </a:lnTo>
                  <a:lnTo>
                    <a:pt x="1503" y="12"/>
                  </a:lnTo>
                  <a:lnTo>
                    <a:pt x="1501" y="14"/>
                  </a:lnTo>
                  <a:lnTo>
                    <a:pt x="1499" y="14"/>
                  </a:lnTo>
                  <a:close/>
                  <a:moveTo>
                    <a:pt x="90" y="318"/>
                  </a:moveTo>
                  <a:lnTo>
                    <a:pt x="0" y="306"/>
                  </a:lnTo>
                  <a:lnTo>
                    <a:pt x="78" y="262"/>
                  </a:lnTo>
                  <a:lnTo>
                    <a:pt x="90" y="318"/>
                  </a:lnTo>
                  <a:close/>
                </a:path>
              </a:pathLst>
            </a:custGeom>
            <a:solidFill>
              <a:srgbClr val="000000"/>
            </a:solidFill>
            <a:ln w="3175">
              <a:solidFill>
                <a:srgbClr val="000000"/>
              </a:solidFill>
              <a:round/>
              <a:headEnd/>
              <a:tailEnd/>
            </a:ln>
          </p:spPr>
          <p:txBody>
            <a:bodyPr/>
            <a:lstStyle/>
            <a:p>
              <a:endParaRPr lang="en-US"/>
            </a:p>
          </p:txBody>
        </p:sp>
        <p:sp>
          <p:nvSpPr>
            <p:cNvPr id="31" name="Freeform 34"/>
            <p:cNvSpPr>
              <a:spLocks noEditPoints="1"/>
            </p:cNvSpPr>
            <p:nvPr/>
          </p:nvSpPr>
          <p:spPr bwMode="auto">
            <a:xfrm>
              <a:off x="2000" y="2867"/>
              <a:ext cx="1505" cy="319"/>
            </a:xfrm>
            <a:custGeom>
              <a:avLst/>
              <a:gdLst>
                <a:gd name="T0" fmla="*/ 8 w 1505"/>
                <a:gd name="T1" fmla="*/ 0 h 319"/>
                <a:gd name="T2" fmla="*/ 1437 w 1505"/>
                <a:gd name="T3" fmla="*/ 287 h 319"/>
                <a:gd name="T4" fmla="*/ 1439 w 1505"/>
                <a:gd name="T5" fmla="*/ 288 h 319"/>
                <a:gd name="T6" fmla="*/ 1442 w 1505"/>
                <a:gd name="T7" fmla="*/ 290 h 319"/>
                <a:gd name="T8" fmla="*/ 1442 w 1505"/>
                <a:gd name="T9" fmla="*/ 293 h 319"/>
                <a:gd name="T10" fmla="*/ 1442 w 1505"/>
                <a:gd name="T11" fmla="*/ 295 h 319"/>
                <a:gd name="T12" fmla="*/ 1440 w 1505"/>
                <a:gd name="T13" fmla="*/ 298 h 319"/>
                <a:gd name="T14" fmla="*/ 1439 w 1505"/>
                <a:gd name="T15" fmla="*/ 300 h 319"/>
                <a:gd name="T16" fmla="*/ 1437 w 1505"/>
                <a:gd name="T17" fmla="*/ 302 h 319"/>
                <a:gd name="T18" fmla="*/ 1434 w 1505"/>
                <a:gd name="T19" fmla="*/ 302 h 319"/>
                <a:gd name="T20" fmla="*/ 7 w 1505"/>
                <a:gd name="T21" fmla="*/ 15 h 319"/>
                <a:gd name="T22" fmla="*/ 3 w 1505"/>
                <a:gd name="T23" fmla="*/ 14 h 319"/>
                <a:gd name="T24" fmla="*/ 2 w 1505"/>
                <a:gd name="T25" fmla="*/ 12 h 319"/>
                <a:gd name="T26" fmla="*/ 0 w 1505"/>
                <a:gd name="T27" fmla="*/ 8 h 319"/>
                <a:gd name="T28" fmla="*/ 0 w 1505"/>
                <a:gd name="T29" fmla="*/ 7 h 319"/>
                <a:gd name="T30" fmla="*/ 2 w 1505"/>
                <a:gd name="T31" fmla="*/ 3 h 319"/>
                <a:gd name="T32" fmla="*/ 3 w 1505"/>
                <a:gd name="T33" fmla="*/ 2 h 319"/>
                <a:gd name="T34" fmla="*/ 7 w 1505"/>
                <a:gd name="T35" fmla="*/ 0 h 319"/>
                <a:gd name="T36" fmla="*/ 8 w 1505"/>
                <a:gd name="T37" fmla="*/ 0 h 319"/>
                <a:gd name="T38" fmla="*/ 8 w 1505"/>
                <a:gd name="T39" fmla="*/ 0 h 319"/>
                <a:gd name="T40" fmla="*/ 1427 w 1505"/>
                <a:gd name="T41" fmla="*/ 263 h 319"/>
                <a:gd name="T42" fmla="*/ 1505 w 1505"/>
                <a:gd name="T43" fmla="*/ 309 h 319"/>
                <a:gd name="T44" fmla="*/ 1417 w 1505"/>
                <a:gd name="T45" fmla="*/ 319 h 319"/>
                <a:gd name="T46" fmla="*/ 1427 w 1505"/>
                <a:gd name="T47" fmla="*/ 263 h 3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5"/>
                <a:gd name="T73" fmla="*/ 0 h 319"/>
                <a:gd name="T74" fmla="*/ 1505 w 1505"/>
                <a:gd name="T75" fmla="*/ 319 h 31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5" h="319">
                  <a:moveTo>
                    <a:pt x="8" y="0"/>
                  </a:moveTo>
                  <a:lnTo>
                    <a:pt x="1437" y="287"/>
                  </a:lnTo>
                  <a:lnTo>
                    <a:pt x="1439" y="288"/>
                  </a:lnTo>
                  <a:lnTo>
                    <a:pt x="1442" y="290"/>
                  </a:lnTo>
                  <a:lnTo>
                    <a:pt x="1442" y="293"/>
                  </a:lnTo>
                  <a:lnTo>
                    <a:pt x="1442" y="295"/>
                  </a:lnTo>
                  <a:lnTo>
                    <a:pt x="1440" y="298"/>
                  </a:lnTo>
                  <a:lnTo>
                    <a:pt x="1439" y="300"/>
                  </a:lnTo>
                  <a:lnTo>
                    <a:pt x="1437" y="302"/>
                  </a:lnTo>
                  <a:lnTo>
                    <a:pt x="1434" y="302"/>
                  </a:lnTo>
                  <a:lnTo>
                    <a:pt x="7" y="15"/>
                  </a:lnTo>
                  <a:lnTo>
                    <a:pt x="3" y="14"/>
                  </a:lnTo>
                  <a:lnTo>
                    <a:pt x="2" y="12"/>
                  </a:lnTo>
                  <a:lnTo>
                    <a:pt x="0" y="8"/>
                  </a:lnTo>
                  <a:lnTo>
                    <a:pt x="0" y="7"/>
                  </a:lnTo>
                  <a:lnTo>
                    <a:pt x="2" y="3"/>
                  </a:lnTo>
                  <a:lnTo>
                    <a:pt x="3" y="2"/>
                  </a:lnTo>
                  <a:lnTo>
                    <a:pt x="7" y="0"/>
                  </a:lnTo>
                  <a:lnTo>
                    <a:pt x="8" y="0"/>
                  </a:lnTo>
                  <a:close/>
                  <a:moveTo>
                    <a:pt x="1427" y="263"/>
                  </a:moveTo>
                  <a:lnTo>
                    <a:pt x="1505" y="309"/>
                  </a:lnTo>
                  <a:lnTo>
                    <a:pt x="1417" y="319"/>
                  </a:lnTo>
                  <a:lnTo>
                    <a:pt x="1427" y="263"/>
                  </a:lnTo>
                  <a:close/>
                </a:path>
              </a:pathLst>
            </a:custGeom>
            <a:solidFill>
              <a:srgbClr val="000000"/>
            </a:solidFill>
            <a:ln w="3175">
              <a:solidFill>
                <a:srgbClr val="000000"/>
              </a:solidFill>
              <a:round/>
              <a:headEnd/>
              <a:tailEnd/>
            </a:ln>
          </p:spPr>
          <p:txBody>
            <a:bodyPr/>
            <a:lstStyle/>
            <a:p>
              <a:endParaRPr lang="en-US"/>
            </a:p>
          </p:txBody>
        </p:sp>
        <p:sp>
          <p:nvSpPr>
            <p:cNvPr id="32" name="Rectangle 35"/>
            <p:cNvSpPr>
              <a:spLocks noChangeArrowheads="1"/>
            </p:cNvSpPr>
            <p:nvPr/>
          </p:nvSpPr>
          <p:spPr bwMode="auto">
            <a:xfrm>
              <a:off x="3547" y="1549"/>
              <a:ext cx="330" cy="192"/>
            </a:xfrm>
            <a:prstGeom prst="rect">
              <a:avLst/>
            </a:prstGeom>
            <a:noFill/>
            <a:ln w="9525">
              <a:noFill/>
              <a:miter lim="800000"/>
              <a:headEnd/>
              <a:tailEnd/>
            </a:ln>
          </p:spPr>
          <p:txBody>
            <a:bodyPr wrap="none" lIns="0" tIns="0" rIns="0" bIns="0">
              <a:spAutoFit/>
            </a:bodyPr>
            <a:lstStyle/>
            <a:p>
              <a:r>
                <a:rPr lang="en-US" sz="2000">
                  <a:solidFill>
                    <a:srgbClr val="000000"/>
                  </a:solidFill>
                </a:rPr>
                <a:t>ACK</a:t>
              </a:r>
              <a:endParaRPr lang="en-US"/>
            </a:p>
          </p:txBody>
        </p:sp>
        <p:sp>
          <p:nvSpPr>
            <p:cNvPr id="33" name="Rectangle 36"/>
            <p:cNvSpPr>
              <a:spLocks noChangeArrowheads="1"/>
            </p:cNvSpPr>
            <p:nvPr/>
          </p:nvSpPr>
          <p:spPr bwMode="auto">
            <a:xfrm>
              <a:off x="3866" y="1622"/>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1</a:t>
              </a:r>
              <a:endParaRPr lang="en-US"/>
            </a:p>
          </p:txBody>
        </p:sp>
        <p:sp>
          <p:nvSpPr>
            <p:cNvPr id="34" name="Rectangle 37"/>
            <p:cNvSpPr>
              <a:spLocks noChangeArrowheads="1"/>
            </p:cNvSpPr>
            <p:nvPr/>
          </p:nvSpPr>
          <p:spPr bwMode="auto">
            <a:xfrm>
              <a:off x="3920" y="1549"/>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35" name="Rectangle 38"/>
            <p:cNvSpPr>
              <a:spLocks noChangeArrowheads="1"/>
            </p:cNvSpPr>
            <p:nvPr/>
          </p:nvSpPr>
          <p:spPr bwMode="auto">
            <a:xfrm>
              <a:off x="3547" y="2199"/>
              <a:ext cx="223" cy="192"/>
            </a:xfrm>
            <a:prstGeom prst="rect">
              <a:avLst/>
            </a:prstGeom>
            <a:noFill/>
            <a:ln w="9525">
              <a:noFill/>
              <a:miter lim="800000"/>
              <a:headEnd/>
              <a:tailEnd/>
            </a:ln>
          </p:spPr>
          <p:txBody>
            <a:bodyPr wrap="none" lIns="0" tIns="0" rIns="0" bIns="0">
              <a:spAutoFit/>
            </a:bodyPr>
            <a:lstStyle/>
            <a:p>
              <a:r>
                <a:rPr lang="en-US" sz="2000">
                  <a:solidFill>
                    <a:schemeClr val="accent2"/>
                  </a:solidFill>
                </a:rPr>
                <a:t>NA</a:t>
              </a:r>
              <a:endParaRPr lang="en-US">
                <a:solidFill>
                  <a:schemeClr val="accent2"/>
                </a:solidFill>
              </a:endParaRPr>
            </a:p>
          </p:txBody>
        </p:sp>
        <p:sp>
          <p:nvSpPr>
            <p:cNvPr id="36" name="Rectangle 39"/>
            <p:cNvSpPr>
              <a:spLocks noChangeArrowheads="1"/>
            </p:cNvSpPr>
            <p:nvPr/>
          </p:nvSpPr>
          <p:spPr bwMode="auto">
            <a:xfrm>
              <a:off x="3762" y="2199"/>
              <a:ext cx="107" cy="192"/>
            </a:xfrm>
            <a:prstGeom prst="rect">
              <a:avLst/>
            </a:prstGeom>
            <a:noFill/>
            <a:ln w="9525">
              <a:noFill/>
              <a:miter lim="800000"/>
              <a:headEnd/>
              <a:tailEnd/>
            </a:ln>
          </p:spPr>
          <p:txBody>
            <a:bodyPr wrap="none" lIns="0" tIns="0" rIns="0" bIns="0">
              <a:spAutoFit/>
            </a:bodyPr>
            <a:lstStyle/>
            <a:p>
              <a:r>
                <a:rPr lang="en-US" sz="2000">
                  <a:solidFill>
                    <a:schemeClr val="accent2"/>
                  </a:solidFill>
                </a:rPr>
                <a:t>K</a:t>
              </a:r>
              <a:endParaRPr lang="en-US">
                <a:solidFill>
                  <a:schemeClr val="accent2"/>
                </a:solidFill>
              </a:endParaRPr>
            </a:p>
          </p:txBody>
        </p:sp>
        <p:sp>
          <p:nvSpPr>
            <p:cNvPr id="37" name="Rectangle 40"/>
            <p:cNvSpPr>
              <a:spLocks noChangeArrowheads="1"/>
            </p:cNvSpPr>
            <p:nvPr/>
          </p:nvSpPr>
          <p:spPr bwMode="auto">
            <a:xfrm>
              <a:off x="3866" y="2272"/>
              <a:ext cx="53" cy="115"/>
            </a:xfrm>
            <a:prstGeom prst="rect">
              <a:avLst/>
            </a:prstGeom>
            <a:noFill/>
            <a:ln w="9525">
              <a:noFill/>
              <a:miter lim="800000"/>
              <a:headEnd/>
              <a:tailEnd/>
            </a:ln>
          </p:spPr>
          <p:txBody>
            <a:bodyPr wrap="none" lIns="0" tIns="0" rIns="0" bIns="0">
              <a:spAutoFit/>
            </a:bodyPr>
            <a:lstStyle/>
            <a:p>
              <a:r>
                <a:rPr lang="en-US" sz="1200">
                  <a:solidFill>
                    <a:schemeClr val="accent2"/>
                  </a:solidFill>
                </a:rPr>
                <a:t>1</a:t>
              </a:r>
              <a:endParaRPr lang="en-US">
                <a:solidFill>
                  <a:schemeClr val="accent2"/>
                </a:solidFill>
              </a:endParaRPr>
            </a:p>
          </p:txBody>
        </p:sp>
        <p:sp>
          <p:nvSpPr>
            <p:cNvPr id="38" name="Rectangle 41"/>
            <p:cNvSpPr>
              <a:spLocks noChangeArrowheads="1"/>
            </p:cNvSpPr>
            <p:nvPr/>
          </p:nvSpPr>
          <p:spPr bwMode="auto">
            <a:xfrm>
              <a:off x="3920" y="2199"/>
              <a:ext cx="44" cy="192"/>
            </a:xfrm>
            <a:prstGeom prst="rect">
              <a:avLst/>
            </a:prstGeom>
            <a:noFill/>
            <a:ln w="9525">
              <a:noFill/>
              <a:miter lim="800000"/>
              <a:headEnd/>
              <a:tailEnd/>
            </a:ln>
          </p:spPr>
          <p:txBody>
            <a:bodyPr wrap="none" lIns="0" tIns="0" rIns="0" bIns="0">
              <a:spAutoFit/>
            </a:bodyPr>
            <a:lstStyle/>
            <a:p>
              <a:r>
                <a:rPr lang="en-US" sz="2000">
                  <a:solidFill>
                    <a:schemeClr val="accent2"/>
                  </a:solidFill>
                </a:rPr>
                <a:t> </a:t>
              </a:r>
              <a:endParaRPr lang="en-US">
                <a:solidFill>
                  <a:schemeClr val="accent2"/>
                </a:solidFill>
              </a:endParaRPr>
            </a:p>
          </p:txBody>
        </p:sp>
        <p:sp>
          <p:nvSpPr>
            <p:cNvPr id="39" name="Freeform 42"/>
            <p:cNvSpPr>
              <a:spLocks noEditPoints="1"/>
            </p:cNvSpPr>
            <p:nvPr/>
          </p:nvSpPr>
          <p:spPr bwMode="auto">
            <a:xfrm>
              <a:off x="2000" y="2268"/>
              <a:ext cx="1505" cy="318"/>
            </a:xfrm>
            <a:custGeom>
              <a:avLst/>
              <a:gdLst>
                <a:gd name="T0" fmla="*/ 8 w 1505"/>
                <a:gd name="T1" fmla="*/ 0 h 318"/>
                <a:gd name="T2" fmla="*/ 1437 w 1505"/>
                <a:gd name="T3" fmla="*/ 285 h 318"/>
                <a:gd name="T4" fmla="*/ 1439 w 1505"/>
                <a:gd name="T5" fmla="*/ 287 h 318"/>
                <a:gd name="T6" fmla="*/ 1442 w 1505"/>
                <a:gd name="T7" fmla="*/ 289 h 318"/>
                <a:gd name="T8" fmla="*/ 1442 w 1505"/>
                <a:gd name="T9" fmla="*/ 290 h 318"/>
                <a:gd name="T10" fmla="*/ 1442 w 1505"/>
                <a:gd name="T11" fmla="*/ 294 h 318"/>
                <a:gd name="T12" fmla="*/ 1440 w 1505"/>
                <a:gd name="T13" fmla="*/ 297 h 318"/>
                <a:gd name="T14" fmla="*/ 1439 w 1505"/>
                <a:gd name="T15" fmla="*/ 299 h 318"/>
                <a:gd name="T16" fmla="*/ 1437 w 1505"/>
                <a:gd name="T17" fmla="*/ 299 h 318"/>
                <a:gd name="T18" fmla="*/ 1434 w 1505"/>
                <a:gd name="T19" fmla="*/ 299 h 318"/>
                <a:gd name="T20" fmla="*/ 7 w 1505"/>
                <a:gd name="T21" fmla="*/ 14 h 318"/>
                <a:gd name="T22" fmla="*/ 3 w 1505"/>
                <a:gd name="T23" fmla="*/ 14 h 318"/>
                <a:gd name="T24" fmla="*/ 2 w 1505"/>
                <a:gd name="T25" fmla="*/ 12 h 318"/>
                <a:gd name="T26" fmla="*/ 0 w 1505"/>
                <a:gd name="T27" fmla="*/ 9 h 318"/>
                <a:gd name="T28" fmla="*/ 0 w 1505"/>
                <a:gd name="T29" fmla="*/ 7 h 318"/>
                <a:gd name="T30" fmla="*/ 2 w 1505"/>
                <a:gd name="T31" fmla="*/ 4 h 318"/>
                <a:gd name="T32" fmla="*/ 3 w 1505"/>
                <a:gd name="T33" fmla="*/ 2 h 318"/>
                <a:gd name="T34" fmla="*/ 7 w 1505"/>
                <a:gd name="T35" fmla="*/ 0 h 318"/>
                <a:gd name="T36" fmla="*/ 8 w 1505"/>
                <a:gd name="T37" fmla="*/ 0 h 318"/>
                <a:gd name="T38" fmla="*/ 8 w 1505"/>
                <a:gd name="T39" fmla="*/ 0 h 318"/>
                <a:gd name="T40" fmla="*/ 1427 w 1505"/>
                <a:gd name="T41" fmla="*/ 262 h 318"/>
                <a:gd name="T42" fmla="*/ 1505 w 1505"/>
                <a:gd name="T43" fmla="*/ 306 h 318"/>
                <a:gd name="T44" fmla="*/ 1417 w 1505"/>
                <a:gd name="T45" fmla="*/ 318 h 318"/>
                <a:gd name="T46" fmla="*/ 1427 w 1505"/>
                <a:gd name="T47" fmla="*/ 262 h 3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5"/>
                <a:gd name="T73" fmla="*/ 0 h 318"/>
                <a:gd name="T74" fmla="*/ 1505 w 1505"/>
                <a:gd name="T75" fmla="*/ 318 h 3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5" h="318">
                  <a:moveTo>
                    <a:pt x="8" y="0"/>
                  </a:moveTo>
                  <a:lnTo>
                    <a:pt x="1437" y="285"/>
                  </a:lnTo>
                  <a:lnTo>
                    <a:pt x="1439" y="287"/>
                  </a:lnTo>
                  <a:lnTo>
                    <a:pt x="1442" y="289"/>
                  </a:lnTo>
                  <a:lnTo>
                    <a:pt x="1442" y="290"/>
                  </a:lnTo>
                  <a:lnTo>
                    <a:pt x="1442" y="294"/>
                  </a:lnTo>
                  <a:lnTo>
                    <a:pt x="1440" y="297"/>
                  </a:lnTo>
                  <a:lnTo>
                    <a:pt x="1439" y="299"/>
                  </a:lnTo>
                  <a:lnTo>
                    <a:pt x="1437" y="299"/>
                  </a:lnTo>
                  <a:lnTo>
                    <a:pt x="1434" y="299"/>
                  </a:lnTo>
                  <a:lnTo>
                    <a:pt x="7" y="14"/>
                  </a:lnTo>
                  <a:lnTo>
                    <a:pt x="3" y="14"/>
                  </a:lnTo>
                  <a:lnTo>
                    <a:pt x="2" y="12"/>
                  </a:lnTo>
                  <a:lnTo>
                    <a:pt x="0" y="9"/>
                  </a:lnTo>
                  <a:lnTo>
                    <a:pt x="0" y="7"/>
                  </a:lnTo>
                  <a:lnTo>
                    <a:pt x="2" y="4"/>
                  </a:lnTo>
                  <a:lnTo>
                    <a:pt x="3" y="2"/>
                  </a:lnTo>
                  <a:lnTo>
                    <a:pt x="7" y="0"/>
                  </a:lnTo>
                  <a:lnTo>
                    <a:pt x="8" y="0"/>
                  </a:lnTo>
                  <a:close/>
                  <a:moveTo>
                    <a:pt x="1427" y="262"/>
                  </a:moveTo>
                  <a:lnTo>
                    <a:pt x="1505" y="306"/>
                  </a:lnTo>
                  <a:lnTo>
                    <a:pt x="1417" y="318"/>
                  </a:lnTo>
                  <a:lnTo>
                    <a:pt x="1427" y="262"/>
                  </a:lnTo>
                  <a:close/>
                </a:path>
              </a:pathLst>
            </a:custGeom>
            <a:solidFill>
              <a:srgbClr val="000000"/>
            </a:solidFill>
            <a:ln w="3175">
              <a:solidFill>
                <a:srgbClr val="000000"/>
              </a:solidFill>
              <a:round/>
              <a:headEnd/>
              <a:tailEnd/>
            </a:ln>
          </p:spPr>
          <p:txBody>
            <a:bodyPr/>
            <a:lstStyle/>
            <a:p>
              <a:endParaRPr lang="en-US"/>
            </a:p>
          </p:txBody>
        </p:sp>
        <p:sp>
          <p:nvSpPr>
            <p:cNvPr id="40" name="Rectangle 43"/>
            <p:cNvSpPr>
              <a:spLocks noChangeArrowheads="1"/>
            </p:cNvSpPr>
            <p:nvPr/>
          </p:nvSpPr>
          <p:spPr bwMode="auto">
            <a:xfrm>
              <a:off x="1812" y="2151"/>
              <a:ext cx="98" cy="192"/>
            </a:xfrm>
            <a:prstGeom prst="rect">
              <a:avLst/>
            </a:prstGeom>
            <a:noFill/>
            <a:ln w="9525">
              <a:noFill/>
              <a:miter lim="800000"/>
              <a:headEnd/>
              <a:tailEnd/>
            </a:ln>
          </p:spPr>
          <p:txBody>
            <a:bodyPr wrap="none" lIns="0" tIns="0" rIns="0" bIns="0">
              <a:spAutoFit/>
            </a:bodyPr>
            <a:lstStyle/>
            <a:p>
              <a:r>
                <a:rPr lang="en-US" sz="2000" i="1">
                  <a:solidFill>
                    <a:srgbClr val="000000"/>
                  </a:solidFill>
                </a:rPr>
                <a:t>F</a:t>
              </a:r>
              <a:endParaRPr lang="en-US"/>
            </a:p>
          </p:txBody>
        </p:sp>
        <p:sp>
          <p:nvSpPr>
            <p:cNvPr id="41" name="Rectangle 44"/>
            <p:cNvSpPr>
              <a:spLocks noChangeArrowheads="1"/>
            </p:cNvSpPr>
            <p:nvPr/>
          </p:nvSpPr>
          <p:spPr bwMode="auto">
            <a:xfrm>
              <a:off x="1907" y="2224"/>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3</a:t>
              </a:r>
              <a:endParaRPr lang="en-US"/>
            </a:p>
          </p:txBody>
        </p:sp>
        <p:sp>
          <p:nvSpPr>
            <p:cNvPr id="42" name="Rectangle 45"/>
            <p:cNvSpPr>
              <a:spLocks noChangeArrowheads="1"/>
            </p:cNvSpPr>
            <p:nvPr/>
          </p:nvSpPr>
          <p:spPr bwMode="auto">
            <a:xfrm>
              <a:off x="1961" y="2151"/>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43" name="Freeform 46"/>
            <p:cNvSpPr>
              <a:spLocks noEditPoints="1"/>
            </p:cNvSpPr>
            <p:nvPr/>
          </p:nvSpPr>
          <p:spPr bwMode="auto">
            <a:xfrm>
              <a:off x="2000" y="2618"/>
              <a:ext cx="1505" cy="327"/>
            </a:xfrm>
            <a:custGeom>
              <a:avLst/>
              <a:gdLst>
                <a:gd name="T0" fmla="*/ 8 w 1505"/>
                <a:gd name="T1" fmla="*/ 0 h 327"/>
                <a:gd name="T2" fmla="*/ 1437 w 1505"/>
                <a:gd name="T3" fmla="*/ 295 h 327"/>
                <a:gd name="T4" fmla="*/ 1439 w 1505"/>
                <a:gd name="T5" fmla="*/ 296 h 327"/>
                <a:gd name="T6" fmla="*/ 1442 w 1505"/>
                <a:gd name="T7" fmla="*/ 298 h 327"/>
                <a:gd name="T8" fmla="*/ 1442 w 1505"/>
                <a:gd name="T9" fmla="*/ 302 h 327"/>
                <a:gd name="T10" fmla="*/ 1442 w 1505"/>
                <a:gd name="T11" fmla="*/ 303 h 327"/>
                <a:gd name="T12" fmla="*/ 1442 w 1505"/>
                <a:gd name="T13" fmla="*/ 307 h 327"/>
                <a:gd name="T14" fmla="*/ 1439 w 1505"/>
                <a:gd name="T15" fmla="*/ 308 h 327"/>
                <a:gd name="T16" fmla="*/ 1437 w 1505"/>
                <a:gd name="T17" fmla="*/ 310 h 327"/>
                <a:gd name="T18" fmla="*/ 1434 w 1505"/>
                <a:gd name="T19" fmla="*/ 310 h 327"/>
                <a:gd name="T20" fmla="*/ 7 w 1505"/>
                <a:gd name="T21" fmla="*/ 13 h 327"/>
                <a:gd name="T22" fmla="*/ 3 w 1505"/>
                <a:gd name="T23" fmla="*/ 12 h 327"/>
                <a:gd name="T24" fmla="*/ 2 w 1505"/>
                <a:gd name="T25" fmla="*/ 10 h 327"/>
                <a:gd name="T26" fmla="*/ 0 w 1505"/>
                <a:gd name="T27" fmla="*/ 7 h 327"/>
                <a:gd name="T28" fmla="*/ 0 w 1505"/>
                <a:gd name="T29" fmla="*/ 5 h 327"/>
                <a:gd name="T30" fmla="*/ 2 w 1505"/>
                <a:gd name="T31" fmla="*/ 1 h 327"/>
                <a:gd name="T32" fmla="*/ 3 w 1505"/>
                <a:gd name="T33" fmla="*/ 0 h 327"/>
                <a:gd name="T34" fmla="*/ 7 w 1505"/>
                <a:gd name="T35" fmla="*/ 0 h 327"/>
                <a:gd name="T36" fmla="*/ 8 w 1505"/>
                <a:gd name="T37" fmla="*/ 0 h 327"/>
                <a:gd name="T38" fmla="*/ 8 w 1505"/>
                <a:gd name="T39" fmla="*/ 0 h 327"/>
                <a:gd name="T40" fmla="*/ 1427 w 1505"/>
                <a:gd name="T41" fmla="*/ 273 h 327"/>
                <a:gd name="T42" fmla="*/ 1505 w 1505"/>
                <a:gd name="T43" fmla="*/ 317 h 327"/>
                <a:gd name="T44" fmla="*/ 1417 w 1505"/>
                <a:gd name="T45" fmla="*/ 327 h 327"/>
                <a:gd name="T46" fmla="*/ 1427 w 1505"/>
                <a:gd name="T47" fmla="*/ 273 h 32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5"/>
                <a:gd name="T73" fmla="*/ 0 h 327"/>
                <a:gd name="T74" fmla="*/ 1505 w 1505"/>
                <a:gd name="T75" fmla="*/ 327 h 32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5" h="327">
                  <a:moveTo>
                    <a:pt x="8" y="0"/>
                  </a:moveTo>
                  <a:lnTo>
                    <a:pt x="1437" y="295"/>
                  </a:lnTo>
                  <a:lnTo>
                    <a:pt x="1439" y="296"/>
                  </a:lnTo>
                  <a:lnTo>
                    <a:pt x="1442" y="298"/>
                  </a:lnTo>
                  <a:lnTo>
                    <a:pt x="1442" y="302"/>
                  </a:lnTo>
                  <a:lnTo>
                    <a:pt x="1442" y="303"/>
                  </a:lnTo>
                  <a:lnTo>
                    <a:pt x="1442" y="307"/>
                  </a:lnTo>
                  <a:lnTo>
                    <a:pt x="1439" y="308"/>
                  </a:lnTo>
                  <a:lnTo>
                    <a:pt x="1437" y="310"/>
                  </a:lnTo>
                  <a:lnTo>
                    <a:pt x="1434" y="310"/>
                  </a:lnTo>
                  <a:lnTo>
                    <a:pt x="7" y="13"/>
                  </a:lnTo>
                  <a:lnTo>
                    <a:pt x="3" y="12"/>
                  </a:lnTo>
                  <a:lnTo>
                    <a:pt x="2" y="10"/>
                  </a:lnTo>
                  <a:lnTo>
                    <a:pt x="0" y="7"/>
                  </a:lnTo>
                  <a:lnTo>
                    <a:pt x="0" y="5"/>
                  </a:lnTo>
                  <a:lnTo>
                    <a:pt x="2" y="1"/>
                  </a:lnTo>
                  <a:lnTo>
                    <a:pt x="3" y="0"/>
                  </a:lnTo>
                  <a:lnTo>
                    <a:pt x="7" y="0"/>
                  </a:lnTo>
                  <a:lnTo>
                    <a:pt x="8" y="0"/>
                  </a:lnTo>
                  <a:close/>
                  <a:moveTo>
                    <a:pt x="1427" y="273"/>
                  </a:moveTo>
                  <a:lnTo>
                    <a:pt x="1505" y="317"/>
                  </a:lnTo>
                  <a:lnTo>
                    <a:pt x="1417" y="327"/>
                  </a:lnTo>
                  <a:lnTo>
                    <a:pt x="1427" y="273"/>
                  </a:lnTo>
                  <a:close/>
                </a:path>
              </a:pathLst>
            </a:custGeom>
            <a:solidFill>
              <a:srgbClr val="000000"/>
            </a:solidFill>
            <a:ln w="3175">
              <a:solidFill>
                <a:srgbClr val="008000"/>
              </a:solidFill>
              <a:round/>
              <a:headEnd/>
              <a:tailEnd/>
            </a:ln>
          </p:spPr>
          <p:txBody>
            <a:bodyPr/>
            <a:lstStyle/>
            <a:p>
              <a:endParaRPr lang="en-US"/>
            </a:p>
          </p:txBody>
        </p:sp>
        <p:sp>
          <p:nvSpPr>
            <p:cNvPr id="44" name="Rectangle 47"/>
            <p:cNvSpPr>
              <a:spLocks noChangeArrowheads="1"/>
            </p:cNvSpPr>
            <p:nvPr/>
          </p:nvSpPr>
          <p:spPr bwMode="auto">
            <a:xfrm>
              <a:off x="1812" y="2750"/>
              <a:ext cx="98" cy="192"/>
            </a:xfrm>
            <a:prstGeom prst="rect">
              <a:avLst/>
            </a:prstGeom>
            <a:noFill/>
            <a:ln w="9525">
              <a:noFill/>
              <a:miter lim="800000"/>
              <a:headEnd/>
              <a:tailEnd/>
            </a:ln>
          </p:spPr>
          <p:txBody>
            <a:bodyPr wrap="none" lIns="0" tIns="0" rIns="0" bIns="0">
              <a:spAutoFit/>
            </a:bodyPr>
            <a:lstStyle/>
            <a:p>
              <a:r>
                <a:rPr lang="en-US" sz="2000" i="1">
                  <a:solidFill>
                    <a:srgbClr val="000000"/>
                  </a:solidFill>
                </a:rPr>
                <a:t>F</a:t>
              </a:r>
              <a:endParaRPr lang="en-US"/>
            </a:p>
          </p:txBody>
        </p:sp>
        <p:sp>
          <p:nvSpPr>
            <p:cNvPr id="45" name="Rectangle 48"/>
            <p:cNvSpPr>
              <a:spLocks noChangeArrowheads="1"/>
            </p:cNvSpPr>
            <p:nvPr/>
          </p:nvSpPr>
          <p:spPr bwMode="auto">
            <a:xfrm>
              <a:off x="1907" y="2823"/>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sp>
          <p:nvSpPr>
            <p:cNvPr id="46" name="Rectangle 49"/>
            <p:cNvSpPr>
              <a:spLocks noChangeArrowheads="1"/>
            </p:cNvSpPr>
            <p:nvPr/>
          </p:nvSpPr>
          <p:spPr bwMode="auto">
            <a:xfrm>
              <a:off x="1961" y="2750"/>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47" name="Rectangle 50"/>
            <p:cNvSpPr>
              <a:spLocks noChangeArrowheads="1"/>
            </p:cNvSpPr>
            <p:nvPr/>
          </p:nvSpPr>
          <p:spPr bwMode="auto">
            <a:xfrm>
              <a:off x="1812" y="2509"/>
              <a:ext cx="98" cy="192"/>
            </a:xfrm>
            <a:prstGeom prst="rect">
              <a:avLst/>
            </a:prstGeom>
            <a:noFill/>
            <a:ln w="9525">
              <a:noFill/>
              <a:miter lim="800000"/>
              <a:headEnd/>
              <a:tailEnd/>
            </a:ln>
          </p:spPr>
          <p:txBody>
            <a:bodyPr wrap="none" lIns="0" tIns="0" rIns="0" bIns="0">
              <a:spAutoFit/>
            </a:bodyPr>
            <a:lstStyle/>
            <a:p>
              <a:r>
                <a:rPr lang="en-US" sz="2000" i="1">
                  <a:solidFill>
                    <a:srgbClr val="008000"/>
                  </a:solidFill>
                </a:rPr>
                <a:t>F</a:t>
              </a:r>
              <a:endParaRPr lang="en-US">
                <a:solidFill>
                  <a:srgbClr val="008000"/>
                </a:solidFill>
              </a:endParaRPr>
            </a:p>
          </p:txBody>
        </p:sp>
        <p:sp>
          <p:nvSpPr>
            <p:cNvPr id="48" name="Rectangle 51"/>
            <p:cNvSpPr>
              <a:spLocks noChangeArrowheads="1"/>
            </p:cNvSpPr>
            <p:nvPr/>
          </p:nvSpPr>
          <p:spPr bwMode="auto">
            <a:xfrm>
              <a:off x="1907" y="2582"/>
              <a:ext cx="53" cy="115"/>
            </a:xfrm>
            <a:prstGeom prst="rect">
              <a:avLst/>
            </a:prstGeom>
            <a:noFill/>
            <a:ln w="9525">
              <a:noFill/>
              <a:miter lim="800000"/>
              <a:headEnd/>
              <a:tailEnd/>
            </a:ln>
          </p:spPr>
          <p:txBody>
            <a:bodyPr wrap="none" lIns="0" tIns="0" rIns="0" bIns="0">
              <a:spAutoFit/>
            </a:bodyPr>
            <a:lstStyle/>
            <a:p>
              <a:r>
                <a:rPr lang="en-US" sz="1200">
                  <a:solidFill>
                    <a:srgbClr val="008000"/>
                  </a:solidFill>
                </a:rPr>
                <a:t>1</a:t>
              </a:r>
              <a:endParaRPr lang="en-US">
                <a:solidFill>
                  <a:srgbClr val="008000"/>
                </a:solidFill>
              </a:endParaRPr>
            </a:p>
          </p:txBody>
        </p:sp>
        <p:sp>
          <p:nvSpPr>
            <p:cNvPr id="49" name="Rectangle 52"/>
            <p:cNvSpPr>
              <a:spLocks noChangeArrowheads="1"/>
            </p:cNvSpPr>
            <p:nvPr/>
          </p:nvSpPr>
          <p:spPr bwMode="auto">
            <a:xfrm>
              <a:off x="1961" y="2509"/>
              <a:ext cx="44" cy="192"/>
            </a:xfrm>
            <a:prstGeom prst="rect">
              <a:avLst/>
            </a:prstGeom>
            <a:noFill/>
            <a:ln w="9525">
              <a:noFill/>
              <a:miter lim="800000"/>
              <a:headEnd/>
              <a:tailEnd/>
            </a:ln>
          </p:spPr>
          <p:txBody>
            <a:bodyPr wrap="none" lIns="0" tIns="0" rIns="0" bIns="0">
              <a:spAutoFit/>
            </a:bodyPr>
            <a:lstStyle/>
            <a:p>
              <a:r>
                <a:rPr lang="en-US" sz="2000">
                  <a:solidFill>
                    <a:srgbClr val="008000"/>
                  </a:solidFill>
                </a:rPr>
                <a:t> </a:t>
              </a:r>
              <a:endParaRPr lang="en-US">
                <a:solidFill>
                  <a:srgbClr val="008000"/>
                </a:solidFill>
              </a:endParaRPr>
            </a:p>
          </p:txBody>
        </p:sp>
        <p:sp>
          <p:nvSpPr>
            <p:cNvPr id="50" name="Freeform 53"/>
            <p:cNvSpPr>
              <a:spLocks noEditPoints="1"/>
            </p:cNvSpPr>
            <p:nvPr/>
          </p:nvSpPr>
          <p:spPr bwMode="auto">
            <a:xfrm>
              <a:off x="2007" y="2928"/>
              <a:ext cx="1504" cy="319"/>
            </a:xfrm>
            <a:custGeom>
              <a:avLst/>
              <a:gdLst>
                <a:gd name="T0" fmla="*/ 1499 w 1504"/>
                <a:gd name="T1" fmla="*/ 14 h 319"/>
                <a:gd name="T2" fmla="*/ 71 w 1504"/>
                <a:gd name="T3" fmla="*/ 300 h 319"/>
                <a:gd name="T4" fmla="*/ 68 w 1504"/>
                <a:gd name="T5" fmla="*/ 300 h 319"/>
                <a:gd name="T6" fmla="*/ 66 w 1504"/>
                <a:gd name="T7" fmla="*/ 298 h 319"/>
                <a:gd name="T8" fmla="*/ 64 w 1504"/>
                <a:gd name="T9" fmla="*/ 297 h 319"/>
                <a:gd name="T10" fmla="*/ 62 w 1504"/>
                <a:gd name="T11" fmla="*/ 295 h 319"/>
                <a:gd name="T12" fmla="*/ 62 w 1504"/>
                <a:gd name="T13" fmla="*/ 292 h 319"/>
                <a:gd name="T14" fmla="*/ 64 w 1504"/>
                <a:gd name="T15" fmla="*/ 290 h 319"/>
                <a:gd name="T16" fmla="*/ 66 w 1504"/>
                <a:gd name="T17" fmla="*/ 287 h 319"/>
                <a:gd name="T18" fmla="*/ 69 w 1504"/>
                <a:gd name="T19" fmla="*/ 287 h 319"/>
                <a:gd name="T20" fmla="*/ 1496 w 1504"/>
                <a:gd name="T21" fmla="*/ 0 h 319"/>
                <a:gd name="T22" fmla="*/ 1499 w 1504"/>
                <a:gd name="T23" fmla="*/ 0 h 319"/>
                <a:gd name="T24" fmla="*/ 1501 w 1504"/>
                <a:gd name="T25" fmla="*/ 2 h 319"/>
                <a:gd name="T26" fmla="*/ 1503 w 1504"/>
                <a:gd name="T27" fmla="*/ 3 h 319"/>
                <a:gd name="T28" fmla="*/ 1504 w 1504"/>
                <a:gd name="T29" fmla="*/ 5 h 319"/>
                <a:gd name="T30" fmla="*/ 1504 w 1504"/>
                <a:gd name="T31" fmla="*/ 8 h 319"/>
                <a:gd name="T32" fmla="*/ 1503 w 1504"/>
                <a:gd name="T33" fmla="*/ 10 h 319"/>
                <a:gd name="T34" fmla="*/ 1501 w 1504"/>
                <a:gd name="T35" fmla="*/ 12 h 319"/>
                <a:gd name="T36" fmla="*/ 1499 w 1504"/>
                <a:gd name="T37" fmla="*/ 14 h 319"/>
                <a:gd name="T38" fmla="*/ 1499 w 1504"/>
                <a:gd name="T39" fmla="*/ 14 h 319"/>
                <a:gd name="T40" fmla="*/ 90 w 1504"/>
                <a:gd name="T41" fmla="*/ 319 h 319"/>
                <a:gd name="T42" fmla="*/ 0 w 1504"/>
                <a:gd name="T43" fmla="*/ 307 h 319"/>
                <a:gd name="T44" fmla="*/ 78 w 1504"/>
                <a:gd name="T45" fmla="*/ 263 h 319"/>
                <a:gd name="T46" fmla="*/ 90 w 1504"/>
                <a:gd name="T47" fmla="*/ 319 h 3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4"/>
                <a:gd name="T73" fmla="*/ 0 h 319"/>
                <a:gd name="T74" fmla="*/ 1504 w 1504"/>
                <a:gd name="T75" fmla="*/ 319 h 31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4" h="319">
                  <a:moveTo>
                    <a:pt x="1499" y="14"/>
                  </a:moveTo>
                  <a:lnTo>
                    <a:pt x="71" y="300"/>
                  </a:lnTo>
                  <a:lnTo>
                    <a:pt x="68" y="300"/>
                  </a:lnTo>
                  <a:lnTo>
                    <a:pt x="66" y="298"/>
                  </a:lnTo>
                  <a:lnTo>
                    <a:pt x="64" y="297"/>
                  </a:lnTo>
                  <a:lnTo>
                    <a:pt x="62" y="295"/>
                  </a:lnTo>
                  <a:lnTo>
                    <a:pt x="62" y="292"/>
                  </a:lnTo>
                  <a:lnTo>
                    <a:pt x="64" y="290"/>
                  </a:lnTo>
                  <a:lnTo>
                    <a:pt x="66" y="287"/>
                  </a:lnTo>
                  <a:lnTo>
                    <a:pt x="69" y="287"/>
                  </a:lnTo>
                  <a:lnTo>
                    <a:pt x="1496" y="0"/>
                  </a:lnTo>
                  <a:lnTo>
                    <a:pt x="1499" y="0"/>
                  </a:lnTo>
                  <a:lnTo>
                    <a:pt x="1501" y="2"/>
                  </a:lnTo>
                  <a:lnTo>
                    <a:pt x="1503" y="3"/>
                  </a:lnTo>
                  <a:lnTo>
                    <a:pt x="1504" y="5"/>
                  </a:lnTo>
                  <a:lnTo>
                    <a:pt x="1504" y="8"/>
                  </a:lnTo>
                  <a:lnTo>
                    <a:pt x="1503" y="10"/>
                  </a:lnTo>
                  <a:lnTo>
                    <a:pt x="1501" y="12"/>
                  </a:lnTo>
                  <a:lnTo>
                    <a:pt x="1499" y="14"/>
                  </a:lnTo>
                  <a:close/>
                  <a:moveTo>
                    <a:pt x="90" y="319"/>
                  </a:moveTo>
                  <a:lnTo>
                    <a:pt x="0" y="307"/>
                  </a:lnTo>
                  <a:lnTo>
                    <a:pt x="78" y="263"/>
                  </a:lnTo>
                  <a:lnTo>
                    <a:pt x="90" y="319"/>
                  </a:lnTo>
                  <a:close/>
                </a:path>
              </a:pathLst>
            </a:custGeom>
            <a:solidFill>
              <a:srgbClr val="000000"/>
            </a:solidFill>
            <a:ln w="3175">
              <a:solidFill>
                <a:srgbClr val="000000"/>
              </a:solidFill>
              <a:round/>
              <a:headEnd/>
              <a:tailEnd/>
            </a:ln>
          </p:spPr>
          <p:txBody>
            <a:bodyPr/>
            <a:lstStyle/>
            <a:p>
              <a:endParaRPr lang="en-US"/>
            </a:p>
          </p:txBody>
        </p:sp>
        <p:sp>
          <p:nvSpPr>
            <p:cNvPr id="51" name="Freeform 54"/>
            <p:cNvSpPr>
              <a:spLocks noEditPoints="1"/>
            </p:cNvSpPr>
            <p:nvPr/>
          </p:nvSpPr>
          <p:spPr bwMode="auto">
            <a:xfrm>
              <a:off x="2007" y="3169"/>
              <a:ext cx="1504" cy="317"/>
            </a:xfrm>
            <a:custGeom>
              <a:avLst/>
              <a:gdLst>
                <a:gd name="T0" fmla="*/ 1499 w 1504"/>
                <a:gd name="T1" fmla="*/ 13 h 317"/>
                <a:gd name="T2" fmla="*/ 71 w 1504"/>
                <a:gd name="T3" fmla="*/ 300 h 317"/>
                <a:gd name="T4" fmla="*/ 68 w 1504"/>
                <a:gd name="T5" fmla="*/ 300 h 317"/>
                <a:gd name="T6" fmla="*/ 66 w 1504"/>
                <a:gd name="T7" fmla="*/ 298 h 317"/>
                <a:gd name="T8" fmla="*/ 64 w 1504"/>
                <a:gd name="T9" fmla="*/ 296 h 317"/>
                <a:gd name="T10" fmla="*/ 62 w 1504"/>
                <a:gd name="T11" fmla="*/ 293 h 317"/>
                <a:gd name="T12" fmla="*/ 62 w 1504"/>
                <a:gd name="T13" fmla="*/ 291 h 317"/>
                <a:gd name="T14" fmla="*/ 64 w 1504"/>
                <a:gd name="T15" fmla="*/ 288 h 317"/>
                <a:gd name="T16" fmla="*/ 66 w 1504"/>
                <a:gd name="T17" fmla="*/ 286 h 317"/>
                <a:gd name="T18" fmla="*/ 69 w 1504"/>
                <a:gd name="T19" fmla="*/ 285 h 317"/>
                <a:gd name="T20" fmla="*/ 1496 w 1504"/>
                <a:gd name="T21" fmla="*/ 0 h 317"/>
                <a:gd name="T22" fmla="*/ 1499 w 1504"/>
                <a:gd name="T23" fmla="*/ 0 h 317"/>
                <a:gd name="T24" fmla="*/ 1501 w 1504"/>
                <a:gd name="T25" fmla="*/ 0 h 317"/>
                <a:gd name="T26" fmla="*/ 1503 w 1504"/>
                <a:gd name="T27" fmla="*/ 1 h 317"/>
                <a:gd name="T28" fmla="*/ 1504 w 1504"/>
                <a:gd name="T29" fmla="*/ 5 h 317"/>
                <a:gd name="T30" fmla="*/ 1504 w 1504"/>
                <a:gd name="T31" fmla="*/ 8 h 317"/>
                <a:gd name="T32" fmla="*/ 1503 w 1504"/>
                <a:gd name="T33" fmla="*/ 10 h 317"/>
                <a:gd name="T34" fmla="*/ 1501 w 1504"/>
                <a:gd name="T35" fmla="*/ 12 h 317"/>
                <a:gd name="T36" fmla="*/ 1499 w 1504"/>
                <a:gd name="T37" fmla="*/ 13 h 317"/>
                <a:gd name="T38" fmla="*/ 1499 w 1504"/>
                <a:gd name="T39" fmla="*/ 13 h 317"/>
                <a:gd name="T40" fmla="*/ 90 w 1504"/>
                <a:gd name="T41" fmla="*/ 317 h 317"/>
                <a:gd name="T42" fmla="*/ 0 w 1504"/>
                <a:gd name="T43" fmla="*/ 307 h 317"/>
                <a:gd name="T44" fmla="*/ 78 w 1504"/>
                <a:gd name="T45" fmla="*/ 263 h 317"/>
                <a:gd name="T46" fmla="*/ 90 w 1504"/>
                <a:gd name="T47" fmla="*/ 317 h 3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4"/>
                <a:gd name="T73" fmla="*/ 0 h 317"/>
                <a:gd name="T74" fmla="*/ 1504 w 1504"/>
                <a:gd name="T75" fmla="*/ 317 h 3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4" h="317">
                  <a:moveTo>
                    <a:pt x="1499" y="13"/>
                  </a:moveTo>
                  <a:lnTo>
                    <a:pt x="71" y="300"/>
                  </a:lnTo>
                  <a:lnTo>
                    <a:pt x="68" y="300"/>
                  </a:lnTo>
                  <a:lnTo>
                    <a:pt x="66" y="298"/>
                  </a:lnTo>
                  <a:lnTo>
                    <a:pt x="64" y="296"/>
                  </a:lnTo>
                  <a:lnTo>
                    <a:pt x="62" y="293"/>
                  </a:lnTo>
                  <a:lnTo>
                    <a:pt x="62" y="291"/>
                  </a:lnTo>
                  <a:lnTo>
                    <a:pt x="64" y="288"/>
                  </a:lnTo>
                  <a:lnTo>
                    <a:pt x="66" y="286"/>
                  </a:lnTo>
                  <a:lnTo>
                    <a:pt x="69" y="285"/>
                  </a:lnTo>
                  <a:lnTo>
                    <a:pt x="1496" y="0"/>
                  </a:lnTo>
                  <a:lnTo>
                    <a:pt x="1499" y="0"/>
                  </a:lnTo>
                  <a:lnTo>
                    <a:pt x="1501" y="0"/>
                  </a:lnTo>
                  <a:lnTo>
                    <a:pt x="1503" y="1"/>
                  </a:lnTo>
                  <a:lnTo>
                    <a:pt x="1504" y="5"/>
                  </a:lnTo>
                  <a:lnTo>
                    <a:pt x="1504" y="8"/>
                  </a:lnTo>
                  <a:lnTo>
                    <a:pt x="1503" y="10"/>
                  </a:lnTo>
                  <a:lnTo>
                    <a:pt x="1501" y="12"/>
                  </a:lnTo>
                  <a:lnTo>
                    <a:pt x="1499" y="13"/>
                  </a:lnTo>
                  <a:close/>
                  <a:moveTo>
                    <a:pt x="90" y="317"/>
                  </a:moveTo>
                  <a:lnTo>
                    <a:pt x="0" y="307"/>
                  </a:lnTo>
                  <a:lnTo>
                    <a:pt x="78" y="263"/>
                  </a:lnTo>
                  <a:lnTo>
                    <a:pt x="90" y="317"/>
                  </a:lnTo>
                  <a:close/>
                </a:path>
              </a:pathLst>
            </a:custGeom>
            <a:solidFill>
              <a:srgbClr val="000000"/>
            </a:solidFill>
            <a:ln w="3175">
              <a:solidFill>
                <a:srgbClr val="000000"/>
              </a:solidFill>
              <a:round/>
              <a:headEnd/>
              <a:tailEnd/>
            </a:ln>
          </p:spPr>
          <p:txBody>
            <a:bodyPr/>
            <a:lstStyle/>
            <a:p>
              <a:endParaRPr lang="en-US"/>
            </a:p>
          </p:txBody>
        </p:sp>
        <p:sp>
          <p:nvSpPr>
            <p:cNvPr id="52" name="Rectangle 55"/>
            <p:cNvSpPr>
              <a:spLocks noChangeArrowheads="1"/>
            </p:cNvSpPr>
            <p:nvPr/>
          </p:nvSpPr>
          <p:spPr bwMode="auto">
            <a:xfrm>
              <a:off x="3547" y="2826"/>
              <a:ext cx="223" cy="192"/>
            </a:xfrm>
            <a:prstGeom prst="rect">
              <a:avLst/>
            </a:prstGeom>
            <a:noFill/>
            <a:ln w="9525">
              <a:noFill/>
              <a:miter lim="800000"/>
              <a:headEnd/>
              <a:tailEnd/>
            </a:ln>
          </p:spPr>
          <p:txBody>
            <a:bodyPr wrap="none" lIns="0" tIns="0" rIns="0" bIns="0">
              <a:spAutoFit/>
            </a:bodyPr>
            <a:lstStyle/>
            <a:p>
              <a:r>
                <a:rPr lang="en-US" sz="2000">
                  <a:solidFill>
                    <a:srgbClr val="000000"/>
                  </a:solidFill>
                </a:rPr>
                <a:t>AC</a:t>
              </a:r>
              <a:endParaRPr lang="en-US"/>
            </a:p>
          </p:txBody>
        </p:sp>
        <p:sp>
          <p:nvSpPr>
            <p:cNvPr id="53" name="Rectangle 56"/>
            <p:cNvSpPr>
              <a:spLocks noChangeArrowheads="1"/>
            </p:cNvSpPr>
            <p:nvPr/>
          </p:nvSpPr>
          <p:spPr bwMode="auto">
            <a:xfrm>
              <a:off x="3762" y="2826"/>
              <a:ext cx="107" cy="192"/>
            </a:xfrm>
            <a:prstGeom prst="rect">
              <a:avLst/>
            </a:prstGeom>
            <a:noFill/>
            <a:ln w="9525">
              <a:noFill/>
              <a:miter lim="800000"/>
              <a:headEnd/>
              <a:tailEnd/>
            </a:ln>
          </p:spPr>
          <p:txBody>
            <a:bodyPr wrap="none" lIns="0" tIns="0" rIns="0" bIns="0">
              <a:spAutoFit/>
            </a:bodyPr>
            <a:lstStyle/>
            <a:p>
              <a:r>
                <a:rPr lang="en-US" sz="2000">
                  <a:solidFill>
                    <a:srgbClr val="000000"/>
                  </a:solidFill>
                </a:rPr>
                <a:t>K</a:t>
              </a:r>
              <a:endParaRPr lang="en-US"/>
            </a:p>
          </p:txBody>
        </p:sp>
        <p:sp>
          <p:nvSpPr>
            <p:cNvPr id="54" name="Rectangle 57"/>
            <p:cNvSpPr>
              <a:spLocks noChangeArrowheads="1"/>
            </p:cNvSpPr>
            <p:nvPr/>
          </p:nvSpPr>
          <p:spPr bwMode="auto">
            <a:xfrm>
              <a:off x="3866" y="2899"/>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4</a:t>
              </a:r>
              <a:endParaRPr lang="en-US"/>
            </a:p>
          </p:txBody>
        </p:sp>
        <p:sp>
          <p:nvSpPr>
            <p:cNvPr id="55" name="Rectangle 58"/>
            <p:cNvSpPr>
              <a:spLocks noChangeArrowheads="1"/>
            </p:cNvSpPr>
            <p:nvPr/>
          </p:nvSpPr>
          <p:spPr bwMode="auto">
            <a:xfrm>
              <a:off x="3920" y="2826"/>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56" name="Freeform 59"/>
            <p:cNvSpPr>
              <a:spLocks noEditPoints="1"/>
            </p:cNvSpPr>
            <p:nvPr/>
          </p:nvSpPr>
          <p:spPr bwMode="auto">
            <a:xfrm>
              <a:off x="2000" y="3108"/>
              <a:ext cx="1505" cy="318"/>
            </a:xfrm>
            <a:custGeom>
              <a:avLst/>
              <a:gdLst>
                <a:gd name="T0" fmla="*/ 8 w 1505"/>
                <a:gd name="T1" fmla="*/ 0 h 318"/>
                <a:gd name="T2" fmla="*/ 1437 w 1505"/>
                <a:gd name="T3" fmla="*/ 286 h 318"/>
                <a:gd name="T4" fmla="*/ 1439 w 1505"/>
                <a:gd name="T5" fmla="*/ 288 h 318"/>
                <a:gd name="T6" fmla="*/ 1442 w 1505"/>
                <a:gd name="T7" fmla="*/ 290 h 318"/>
                <a:gd name="T8" fmla="*/ 1442 w 1505"/>
                <a:gd name="T9" fmla="*/ 291 h 318"/>
                <a:gd name="T10" fmla="*/ 1442 w 1505"/>
                <a:gd name="T11" fmla="*/ 295 h 318"/>
                <a:gd name="T12" fmla="*/ 1440 w 1505"/>
                <a:gd name="T13" fmla="*/ 296 h 318"/>
                <a:gd name="T14" fmla="*/ 1439 w 1505"/>
                <a:gd name="T15" fmla="*/ 300 h 318"/>
                <a:gd name="T16" fmla="*/ 1437 w 1505"/>
                <a:gd name="T17" fmla="*/ 300 h 318"/>
                <a:gd name="T18" fmla="*/ 1434 w 1505"/>
                <a:gd name="T19" fmla="*/ 300 h 318"/>
                <a:gd name="T20" fmla="*/ 7 w 1505"/>
                <a:gd name="T21" fmla="*/ 13 h 318"/>
                <a:gd name="T22" fmla="*/ 3 w 1505"/>
                <a:gd name="T23" fmla="*/ 13 h 318"/>
                <a:gd name="T24" fmla="*/ 2 w 1505"/>
                <a:gd name="T25" fmla="*/ 12 h 318"/>
                <a:gd name="T26" fmla="*/ 0 w 1505"/>
                <a:gd name="T27" fmla="*/ 8 h 318"/>
                <a:gd name="T28" fmla="*/ 0 w 1505"/>
                <a:gd name="T29" fmla="*/ 5 h 318"/>
                <a:gd name="T30" fmla="*/ 2 w 1505"/>
                <a:gd name="T31" fmla="*/ 3 h 318"/>
                <a:gd name="T32" fmla="*/ 3 w 1505"/>
                <a:gd name="T33" fmla="*/ 1 h 318"/>
                <a:gd name="T34" fmla="*/ 7 w 1505"/>
                <a:gd name="T35" fmla="*/ 0 h 318"/>
                <a:gd name="T36" fmla="*/ 8 w 1505"/>
                <a:gd name="T37" fmla="*/ 0 h 318"/>
                <a:gd name="T38" fmla="*/ 8 w 1505"/>
                <a:gd name="T39" fmla="*/ 0 h 318"/>
                <a:gd name="T40" fmla="*/ 1427 w 1505"/>
                <a:gd name="T41" fmla="*/ 263 h 318"/>
                <a:gd name="T42" fmla="*/ 1505 w 1505"/>
                <a:gd name="T43" fmla="*/ 307 h 318"/>
                <a:gd name="T44" fmla="*/ 1417 w 1505"/>
                <a:gd name="T45" fmla="*/ 318 h 318"/>
                <a:gd name="T46" fmla="*/ 1427 w 1505"/>
                <a:gd name="T47" fmla="*/ 263 h 3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5"/>
                <a:gd name="T73" fmla="*/ 0 h 318"/>
                <a:gd name="T74" fmla="*/ 1505 w 1505"/>
                <a:gd name="T75" fmla="*/ 318 h 3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5" h="318">
                  <a:moveTo>
                    <a:pt x="8" y="0"/>
                  </a:moveTo>
                  <a:lnTo>
                    <a:pt x="1437" y="286"/>
                  </a:lnTo>
                  <a:lnTo>
                    <a:pt x="1439" y="288"/>
                  </a:lnTo>
                  <a:lnTo>
                    <a:pt x="1442" y="290"/>
                  </a:lnTo>
                  <a:lnTo>
                    <a:pt x="1442" y="291"/>
                  </a:lnTo>
                  <a:lnTo>
                    <a:pt x="1442" y="295"/>
                  </a:lnTo>
                  <a:lnTo>
                    <a:pt x="1440" y="296"/>
                  </a:lnTo>
                  <a:lnTo>
                    <a:pt x="1439" y="300"/>
                  </a:lnTo>
                  <a:lnTo>
                    <a:pt x="1437" y="300"/>
                  </a:lnTo>
                  <a:lnTo>
                    <a:pt x="1434" y="300"/>
                  </a:lnTo>
                  <a:lnTo>
                    <a:pt x="7" y="13"/>
                  </a:lnTo>
                  <a:lnTo>
                    <a:pt x="3" y="13"/>
                  </a:lnTo>
                  <a:lnTo>
                    <a:pt x="2" y="12"/>
                  </a:lnTo>
                  <a:lnTo>
                    <a:pt x="0" y="8"/>
                  </a:lnTo>
                  <a:lnTo>
                    <a:pt x="0" y="5"/>
                  </a:lnTo>
                  <a:lnTo>
                    <a:pt x="2" y="3"/>
                  </a:lnTo>
                  <a:lnTo>
                    <a:pt x="3" y="1"/>
                  </a:lnTo>
                  <a:lnTo>
                    <a:pt x="7" y="0"/>
                  </a:lnTo>
                  <a:lnTo>
                    <a:pt x="8" y="0"/>
                  </a:lnTo>
                  <a:close/>
                  <a:moveTo>
                    <a:pt x="1427" y="263"/>
                  </a:moveTo>
                  <a:lnTo>
                    <a:pt x="1505" y="307"/>
                  </a:lnTo>
                  <a:lnTo>
                    <a:pt x="1417" y="318"/>
                  </a:lnTo>
                  <a:lnTo>
                    <a:pt x="1427" y="263"/>
                  </a:lnTo>
                  <a:close/>
                </a:path>
              </a:pathLst>
            </a:custGeom>
            <a:solidFill>
              <a:srgbClr val="000000"/>
            </a:solidFill>
            <a:ln w="3175">
              <a:solidFill>
                <a:srgbClr val="000000"/>
              </a:solidFill>
              <a:round/>
              <a:headEnd/>
              <a:tailEnd/>
            </a:ln>
          </p:spPr>
          <p:txBody>
            <a:bodyPr/>
            <a:lstStyle/>
            <a:p>
              <a:endParaRPr lang="en-US"/>
            </a:p>
          </p:txBody>
        </p:sp>
        <p:sp>
          <p:nvSpPr>
            <p:cNvPr id="57" name="Rectangle 60"/>
            <p:cNvSpPr>
              <a:spLocks noChangeArrowheads="1"/>
            </p:cNvSpPr>
            <p:nvPr/>
          </p:nvSpPr>
          <p:spPr bwMode="auto">
            <a:xfrm>
              <a:off x="1812" y="2989"/>
              <a:ext cx="98" cy="192"/>
            </a:xfrm>
            <a:prstGeom prst="rect">
              <a:avLst/>
            </a:prstGeom>
            <a:noFill/>
            <a:ln w="9525">
              <a:noFill/>
              <a:miter lim="800000"/>
              <a:headEnd/>
              <a:tailEnd/>
            </a:ln>
          </p:spPr>
          <p:txBody>
            <a:bodyPr wrap="none" lIns="0" tIns="0" rIns="0" bIns="0">
              <a:spAutoFit/>
            </a:bodyPr>
            <a:lstStyle/>
            <a:p>
              <a:r>
                <a:rPr lang="en-US" sz="2000" i="1">
                  <a:solidFill>
                    <a:srgbClr val="000000"/>
                  </a:solidFill>
                </a:rPr>
                <a:t>F</a:t>
              </a:r>
              <a:endParaRPr lang="en-US"/>
            </a:p>
          </p:txBody>
        </p:sp>
        <p:sp>
          <p:nvSpPr>
            <p:cNvPr id="58" name="Rectangle 61"/>
            <p:cNvSpPr>
              <a:spLocks noChangeArrowheads="1"/>
            </p:cNvSpPr>
            <p:nvPr/>
          </p:nvSpPr>
          <p:spPr bwMode="auto">
            <a:xfrm>
              <a:off x="1907" y="3062"/>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5</a:t>
              </a:r>
              <a:endParaRPr lang="en-US"/>
            </a:p>
          </p:txBody>
        </p:sp>
        <p:sp>
          <p:nvSpPr>
            <p:cNvPr id="59" name="Rectangle 62"/>
            <p:cNvSpPr>
              <a:spLocks noChangeArrowheads="1"/>
            </p:cNvSpPr>
            <p:nvPr/>
          </p:nvSpPr>
          <p:spPr bwMode="auto">
            <a:xfrm>
              <a:off x="1961" y="2989"/>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60" name="Freeform 63"/>
            <p:cNvSpPr>
              <a:spLocks noEditPoints="1"/>
            </p:cNvSpPr>
            <p:nvPr/>
          </p:nvSpPr>
          <p:spPr bwMode="auto">
            <a:xfrm>
              <a:off x="2007" y="3408"/>
              <a:ext cx="1504" cy="319"/>
            </a:xfrm>
            <a:custGeom>
              <a:avLst/>
              <a:gdLst>
                <a:gd name="T0" fmla="*/ 1499 w 1504"/>
                <a:gd name="T1" fmla="*/ 13 h 319"/>
                <a:gd name="T2" fmla="*/ 71 w 1504"/>
                <a:gd name="T3" fmla="*/ 300 h 319"/>
                <a:gd name="T4" fmla="*/ 68 w 1504"/>
                <a:gd name="T5" fmla="*/ 300 h 319"/>
                <a:gd name="T6" fmla="*/ 66 w 1504"/>
                <a:gd name="T7" fmla="*/ 300 h 319"/>
                <a:gd name="T8" fmla="*/ 64 w 1504"/>
                <a:gd name="T9" fmla="*/ 298 h 319"/>
                <a:gd name="T10" fmla="*/ 62 w 1504"/>
                <a:gd name="T11" fmla="*/ 295 h 319"/>
                <a:gd name="T12" fmla="*/ 62 w 1504"/>
                <a:gd name="T13" fmla="*/ 291 h 319"/>
                <a:gd name="T14" fmla="*/ 64 w 1504"/>
                <a:gd name="T15" fmla="*/ 290 h 319"/>
                <a:gd name="T16" fmla="*/ 66 w 1504"/>
                <a:gd name="T17" fmla="*/ 288 h 319"/>
                <a:gd name="T18" fmla="*/ 69 w 1504"/>
                <a:gd name="T19" fmla="*/ 286 h 319"/>
                <a:gd name="T20" fmla="*/ 1496 w 1504"/>
                <a:gd name="T21" fmla="*/ 0 h 319"/>
                <a:gd name="T22" fmla="*/ 1499 w 1504"/>
                <a:gd name="T23" fmla="*/ 0 h 319"/>
                <a:gd name="T24" fmla="*/ 1501 w 1504"/>
                <a:gd name="T25" fmla="*/ 2 h 319"/>
                <a:gd name="T26" fmla="*/ 1503 w 1504"/>
                <a:gd name="T27" fmla="*/ 3 h 319"/>
                <a:gd name="T28" fmla="*/ 1504 w 1504"/>
                <a:gd name="T29" fmla="*/ 5 h 319"/>
                <a:gd name="T30" fmla="*/ 1504 w 1504"/>
                <a:gd name="T31" fmla="*/ 8 h 319"/>
                <a:gd name="T32" fmla="*/ 1503 w 1504"/>
                <a:gd name="T33" fmla="*/ 12 h 319"/>
                <a:gd name="T34" fmla="*/ 1501 w 1504"/>
                <a:gd name="T35" fmla="*/ 13 h 319"/>
                <a:gd name="T36" fmla="*/ 1499 w 1504"/>
                <a:gd name="T37" fmla="*/ 13 h 319"/>
                <a:gd name="T38" fmla="*/ 1499 w 1504"/>
                <a:gd name="T39" fmla="*/ 13 h 319"/>
                <a:gd name="T40" fmla="*/ 90 w 1504"/>
                <a:gd name="T41" fmla="*/ 319 h 319"/>
                <a:gd name="T42" fmla="*/ 0 w 1504"/>
                <a:gd name="T43" fmla="*/ 307 h 319"/>
                <a:gd name="T44" fmla="*/ 78 w 1504"/>
                <a:gd name="T45" fmla="*/ 263 h 319"/>
                <a:gd name="T46" fmla="*/ 90 w 1504"/>
                <a:gd name="T47" fmla="*/ 319 h 3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04"/>
                <a:gd name="T73" fmla="*/ 0 h 319"/>
                <a:gd name="T74" fmla="*/ 1504 w 1504"/>
                <a:gd name="T75" fmla="*/ 319 h 31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04" h="319">
                  <a:moveTo>
                    <a:pt x="1499" y="13"/>
                  </a:moveTo>
                  <a:lnTo>
                    <a:pt x="71" y="300"/>
                  </a:lnTo>
                  <a:lnTo>
                    <a:pt x="68" y="300"/>
                  </a:lnTo>
                  <a:lnTo>
                    <a:pt x="66" y="300"/>
                  </a:lnTo>
                  <a:lnTo>
                    <a:pt x="64" y="298"/>
                  </a:lnTo>
                  <a:lnTo>
                    <a:pt x="62" y="295"/>
                  </a:lnTo>
                  <a:lnTo>
                    <a:pt x="62" y="291"/>
                  </a:lnTo>
                  <a:lnTo>
                    <a:pt x="64" y="290"/>
                  </a:lnTo>
                  <a:lnTo>
                    <a:pt x="66" y="288"/>
                  </a:lnTo>
                  <a:lnTo>
                    <a:pt x="69" y="286"/>
                  </a:lnTo>
                  <a:lnTo>
                    <a:pt x="1496" y="0"/>
                  </a:lnTo>
                  <a:lnTo>
                    <a:pt x="1499" y="0"/>
                  </a:lnTo>
                  <a:lnTo>
                    <a:pt x="1501" y="2"/>
                  </a:lnTo>
                  <a:lnTo>
                    <a:pt x="1503" y="3"/>
                  </a:lnTo>
                  <a:lnTo>
                    <a:pt x="1504" y="5"/>
                  </a:lnTo>
                  <a:lnTo>
                    <a:pt x="1504" y="8"/>
                  </a:lnTo>
                  <a:lnTo>
                    <a:pt x="1503" y="12"/>
                  </a:lnTo>
                  <a:lnTo>
                    <a:pt x="1501" y="13"/>
                  </a:lnTo>
                  <a:lnTo>
                    <a:pt x="1499" y="13"/>
                  </a:lnTo>
                  <a:close/>
                  <a:moveTo>
                    <a:pt x="90" y="319"/>
                  </a:moveTo>
                  <a:lnTo>
                    <a:pt x="0" y="307"/>
                  </a:lnTo>
                  <a:lnTo>
                    <a:pt x="78" y="263"/>
                  </a:lnTo>
                  <a:lnTo>
                    <a:pt x="90" y="319"/>
                  </a:lnTo>
                  <a:close/>
                </a:path>
              </a:pathLst>
            </a:custGeom>
            <a:solidFill>
              <a:srgbClr val="000000"/>
            </a:solidFill>
            <a:ln w="3175">
              <a:solidFill>
                <a:srgbClr val="000000"/>
              </a:solidFill>
              <a:round/>
              <a:headEnd/>
              <a:tailEnd/>
            </a:ln>
          </p:spPr>
          <p:txBody>
            <a:bodyPr/>
            <a:lstStyle/>
            <a:p>
              <a:endParaRPr lang="en-US"/>
            </a:p>
          </p:txBody>
        </p:sp>
        <p:sp>
          <p:nvSpPr>
            <p:cNvPr id="61" name="Rectangle 64"/>
            <p:cNvSpPr>
              <a:spLocks noChangeArrowheads="1"/>
            </p:cNvSpPr>
            <p:nvPr/>
          </p:nvSpPr>
          <p:spPr bwMode="auto">
            <a:xfrm>
              <a:off x="3547" y="3067"/>
              <a:ext cx="223" cy="192"/>
            </a:xfrm>
            <a:prstGeom prst="rect">
              <a:avLst/>
            </a:prstGeom>
            <a:noFill/>
            <a:ln w="9525">
              <a:noFill/>
              <a:miter lim="800000"/>
              <a:headEnd/>
              <a:tailEnd/>
            </a:ln>
          </p:spPr>
          <p:txBody>
            <a:bodyPr wrap="none" lIns="0" tIns="0" rIns="0" bIns="0">
              <a:spAutoFit/>
            </a:bodyPr>
            <a:lstStyle/>
            <a:p>
              <a:r>
                <a:rPr lang="en-US" sz="2000">
                  <a:solidFill>
                    <a:srgbClr val="000000"/>
                  </a:solidFill>
                </a:rPr>
                <a:t>AC</a:t>
              </a:r>
              <a:endParaRPr lang="en-US"/>
            </a:p>
          </p:txBody>
        </p:sp>
        <p:sp>
          <p:nvSpPr>
            <p:cNvPr id="62" name="Rectangle 65"/>
            <p:cNvSpPr>
              <a:spLocks noChangeArrowheads="1"/>
            </p:cNvSpPr>
            <p:nvPr/>
          </p:nvSpPr>
          <p:spPr bwMode="auto">
            <a:xfrm>
              <a:off x="3762" y="3067"/>
              <a:ext cx="107" cy="192"/>
            </a:xfrm>
            <a:prstGeom prst="rect">
              <a:avLst/>
            </a:prstGeom>
            <a:noFill/>
            <a:ln w="9525">
              <a:noFill/>
              <a:miter lim="800000"/>
              <a:headEnd/>
              <a:tailEnd/>
            </a:ln>
          </p:spPr>
          <p:txBody>
            <a:bodyPr wrap="none" lIns="0" tIns="0" rIns="0" bIns="0">
              <a:spAutoFit/>
            </a:bodyPr>
            <a:lstStyle/>
            <a:p>
              <a:r>
                <a:rPr lang="en-US" sz="2000">
                  <a:solidFill>
                    <a:srgbClr val="000000"/>
                  </a:solidFill>
                </a:rPr>
                <a:t>K</a:t>
              </a:r>
              <a:endParaRPr lang="en-US"/>
            </a:p>
          </p:txBody>
        </p:sp>
        <p:sp>
          <p:nvSpPr>
            <p:cNvPr id="63" name="Rectangle 66"/>
            <p:cNvSpPr>
              <a:spLocks noChangeArrowheads="1"/>
            </p:cNvSpPr>
            <p:nvPr/>
          </p:nvSpPr>
          <p:spPr bwMode="auto">
            <a:xfrm>
              <a:off x="3866" y="3140"/>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5</a:t>
              </a:r>
              <a:endParaRPr lang="en-US"/>
            </a:p>
          </p:txBody>
        </p:sp>
        <p:sp>
          <p:nvSpPr>
            <p:cNvPr id="64" name="Rectangle 67"/>
            <p:cNvSpPr>
              <a:spLocks noChangeArrowheads="1"/>
            </p:cNvSpPr>
            <p:nvPr/>
          </p:nvSpPr>
          <p:spPr bwMode="auto">
            <a:xfrm>
              <a:off x="3920" y="3067"/>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65" name="Rectangle 68"/>
            <p:cNvSpPr>
              <a:spLocks noChangeArrowheads="1"/>
            </p:cNvSpPr>
            <p:nvPr/>
          </p:nvSpPr>
          <p:spPr bwMode="auto">
            <a:xfrm>
              <a:off x="3547" y="3308"/>
              <a:ext cx="223" cy="192"/>
            </a:xfrm>
            <a:prstGeom prst="rect">
              <a:avLst/>
            </a:prstGeom>
            <a:noFill/>
            <a:ln w="9525">
              <a:noFill/>
              <a:miter lim="800000"/>
              <a:headEnd/>
              <a:tailEnd/>
            </a:ln>
          </p:spPr>
          <p:txBody>
            <a:bodyPr wrap="none" lIns="0" tIns="0" rIns="0" bIns="0">
              <a:spAutoFit/>
            </a:bodyPr>
            <a:lstStyle/>
            <a:p>
              <a:r>
                <a:rPr lang="en-US" sz="2000">
                  <a:solidFill>
                    <a:srgbClr val="000000"/>
                  </a:solidFill>
                </a:rPr>
                <a:t>AC</a:t>
              </a:r>
              <a:endParaRPr lang="en-US"/>
            </a:p>
          </p:txBody>
        </p:sp>
        <p:sp>
          <p:nvSpPr>
            <p:cNvPr id="66" name="Rectangle 69"/>
            <p:cNvSpPr>
              <a:spLocks noChangeArrowheads="1"/>
            </p:cNvSpPr>
            <p:nvPr/>
          </p:nvSpPr>
          <p:spPr bwMode="auto">
            <a:xfrm>
              <a:off x="3762" y="3308"/>
              <a:ext cx="107" cy="192"/>
            </a:xfrm>
            <a:prstGeom prst="rect">
              <a:avLst/>
            </a:prstGeom>
            <a:noFill/>
            <a:ln w="9525">
              <a:noFill/>
              <a:miter lim="800000"/>
              <a:headEnd/>
              <a:tailEnd/>
            </a:ln>
          </p:spPr>
          <p:txBody>
            <a:bodyPr wrap="none" lIns="0" tIns="0" rIns="0" bIns="0">
              <a:spAutoFit/>
            </a:bodyPr>
            <a:lstStyle/>
            <a:p>
              <a:r>
                <a:rPr lang="en-US" sz="2000">
                  <a:solidFill>
                    <a:srgbClr val="000000"/>
                  </a:solidFill>
                </a:rPr>
                <a:t>K</a:t>
              </a:r>
              <a:endParaRPr lang="en-US"/>
            </a:p>
          </p:txBody>
        </p:sp>
        <p:sp>
          <p:nvSpPr>
            <p:cNvPr id="67" name="Rectangle 70"/>
            <p:cNvSpPr>
              <a:spLocks noChangeArrowheads="1"/>
            </p:cNvSpPr>
            <p:nvPr/>
          </p:nvSpPr>
          <p:spPr bwMode="auto">
            <a:xfrm>
              <a:off x="3866" y="3381"/>
              <a:ext cx="53" cy="115"/>
            </a:xfrm>
            <a:prstGeom prst="rect">
              <a:avLst/>
            </a:prstGeom>
            <a:noFill/>
            <a:ln w="9525">
              <a:noFill/>
              <a:miter lim="800000"/>
              <a:headEnd/>
              <a:tailEnd/>
            </a:ln>
          </p:spPr>
          <p:txBody>
            <a:bodyPr wrap="none" lIns="0" tIns="0" rIns="0" bIns="0">
              <a:spAutoFit/>
            </a:bodyPr>
            <a:lstStyle/>
            <a:p>
              <a:r>
                <a:rPr lang="en-US" sz="1200">
                  <a:solidFill>
                    <a:srgbClr val="000000"/>
                  </a:solidFill>
                </a:rPr>
                <a:t>6</a:t>
              </a:r>
              <a:endParaRPr lang="en-US"/>
            </a:p>
          </p:txBody>
        </p:sp>
        <p:sp>
          <p:nvSpPr>
            <p:cNvPr id="68" name="Rectangle 71"/>
            <p:cNvSpPr>
              <a:spLocks noChangeArrowheads="1"/>
            </p:cNvSpPr>
            <p:nvPr/>
          </p:nvSpPr>
          <p:spPr bwMode="auto">
            <a:xfrm>
              <a:off x="3920" y="3308"/>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sp>
          <p:nvSpPr>
            <p:cNvPr id="69" name="Rectangle 72"/>
            <p:cNvSpPr>
              <a:spLocks noChangeArrowheads="1"/>
            </p:cNvSpPr>
            <p:nvPr/>
          </p:nvSpPr>
          <p:spPr bwMode="auto">
            <a:xfrm>
              <a:off x="378" y="2270"/>
              <a:ext cx="1121" cy="192"/>
            </a:xfrm>
            <a:prstGeom prst="rect">
              <a:avLst/>
            </a:prstGeom>
            <a:noFill/>
            <a:ln w="9525">
              <a:noFill/>
              <a:miter lim="800000"/>
              <a:headEnd/>
              <a:tailEnd/>
            </a:ln>
          </p:spPr>
          <p:txBody>
            <a:bodyPr wrap="none" lIns="0" tIns="0" rIns="0" bIns="0">
              <a:spAutoFit/>
            </a:bodyPr>
            <a:lstStyle/>
            <a:p>
              <a:r>
                <a:rPr lang="en-US" sz="2000">
                  <a:solidFill>
                    <a:srgbClr val="008000"/>
                  </a:solidFill>
                </a:rPr>
                <a:t>The sender will </a:t>
              </a:r>
              <a:endParaRPr lang="en-US">
                <a:solidFill>
                  <a:srgbClr val="008000"/>
                </a:solidFill>
              </a:endParaRPr>
            </a:p>
          </p:txBody>
        </p:sp>
        <p:sp>
          <p:nvSpPr>
            <p:cNvPr id="70" name="Rectangle 73"/>
            <p:cNvSpPr>
              <a:spLocks noChangeArrowheads="1"/>
            </p:cNvSpPr>
            <p:nvPr/>
          </p:nvSpPr>
          <p:spPr bwMode="auto">
            <a:xfrm>
              <a:off x="516" y="2448"/>
              <a:ext cx="835" cy="192"/>
            </a:xfrm>
            <a:prstGeom prst="rect">
              <a:avLst/>
            </a:prstGeom>
            <a:noFill/>
            <a:ln w="9525">
              <a:noFill/>
              <a:miter lim="800000"/>
              <a:headEnd/>
              <a:tailEnd/>
            </a:ln>
          </p:spPr>
          <p:txBody>
            <a:bodyPr wrap="none" lIns="0" tIns="0" rIns="0" bIns="0">
              <a:spAutoFit/>
            </a:bodyPr>
            <a:lstStyle/>
            <a:p>
              <a:r>
                <a:rPr lang="en-US" sz="2000">
                  <a:solidFill>
                    <a:srgbClr val="008000"/>
                  </a:solidFill>
                </a:rPr>
                <a:t>only repeat </a:t>
              </a:r>
              <a:endParaRPr lang="en-US">
                <a:solidFill>
                  <a:srgbClr val="008000"/>
                </a:solidFill>
              </a:endParaRPr>
            </a:p>
          </p:txBody>
        </p:sp>
        <p:sp>
          <p:nvSpPr>
            <p:cNvPr id="71" name="Rectangle 74"/>
            <p:cNvSpPr>
              <a:spLocks noChangeArrowheads="1"/>
            </p:cNvSpPr>
            <p:nvPr/>
          </p:nvSpPr>
          <p:spPr bwMode="auto">
            <a:xfrm>
              <a:off x="368" y="2626"/>
              <a:ext cx="942" cy="192"/>
            </a:xfrm>
            <a:prstGeom prst="rect">
              <a:avLst/>
            </a:prstGeom>
            <a:noFill/>
            <a:ln w="9525">
              <a:noFill/>
              <a:miter lim="800000"/>
              <a:headEnd/>
              <a:tailEnd/>
            </a:ln>
          </p:spPr>
          <p:txBody>
            <a:bodyPr wrap="none" lIns="0" tIns="0" rIns="0" bIns="0">
              <a:spAutoFit/>
            </a:bodyPr>
            <a:lstStyle/>
            <a:p>
              <a:r>
                <a:rPr lang="en-US" sz="2000">
                  <a:solidFill>
                    <a:srgbClr val="008000"/>
                  </a:solidFill>
                </a:rPr>
                <a:t>transmission </a:t>
              </a:r>
              <a:endParaRPr lang="en-US">
                <a:solidFill>
                  <a:srgbClr val="008000"/>
                </a:solidFill>
              </a:endParaRPr>
            </a:p>
          </p:txBody>
        </p:sp>
        <p:sp>
          <p:nvSpPr>
            <p:cNvPr id="72" name="Rectangle 75"/>
            <p:cNvSpPr>
              <a:spLocks noChangeArrowheads="1"/>
            </p:cNvSpPr>
            <p:nvPr/>
          </p:nvSpPr>
          <p:spPr bwMode="auto">
            <a:xfrm>
              <a:off x="1283" y="2626"/>
              <a:ext cx="98" cy="192"/>
            </a:xfrm>
            <a:prstGeom prst="rect">
              <a:avLst/>
            </a:prstGeom>
            <a:noFill/>
            <a:ln w="9525">
              <a:noFill/>
              <a:miter lim="800000"/>
              <a:headEnd/>
              <a:tailEnd/>
            </a:ln>
          </p:spPr>
          <p:txBody>
            <a:bodyPr wrap="none" lIns="0" tIns="0" rIns="0" bIns="0">
              <a:spAutoFit/>
            </a:bodyPr>
            <a:lstStyle/>
            <a:p>
              <a:r>
                <a:rPr lang="en-US" sz="2000" i="1">
                  <a:solidFill>
                    <a:srgbClr val="008000"/>
                  </a:solidFill>
                </a:rPr>
                <a:t>F</a:t>
              </a:r>
              <a:endParaRPr lang="en-US">
                <a:solidFill>
                  <a:srgbClr val="008000"/>
                </a:solidFill>
              </a:endParaRPr>
            </a:p>
          </p:txBody>
        </p:sp>
        <p:sp>
          <p:nvSpPr>
            <p:cNvPr id="73" name="Rectangle 76"/>
            <p:cNvSpPr>
              <a:spLocks noChangeArrowheads="1"/>
            </p:cNvSpPr>
            <p:nvPr/>
          </p:nvSpPr>
          <p:spPr bwMode="auto">
            <a:xfrm>
              <a:off x="1378" y="2699"/>
              <a:ext cx="53" cy="115"/>
            </a:xfrm>
            <a:prstGeom prst="rect">
              <a:avLst/>
            </a:prstGeom>
            <a:noFill/>
            <a:ln w="9525">
              <a:noFill/>
              <a:miter lim="800000"/>
              <a:headEnd/>
              <a:tailEnd/>
            </a:ln>
          </p:spPr>
          <p:txBody>
            <a:bodyPr wrap="none" lIns="0" tIns="0" rIns="0" bIns="0">
              <a:spAutoFit/>
            </a:bodyPr>
            <a:lstStyle/>
            <a:p>
              <a:r>
                <a:rPr lang="en-US" sz="1200">
                  <a:solidFill>
                    <a:srgbClr val="008000"/>
                  </a:solidFill>
                </a:rPr>
                <a:t>1</a:t>
              </a:r>
              <a:endParaRPr lang="en-US">
                <a:solidFill>
                  <a:srgbClr val="008000"/>
                </a:solidFill>
              </a:endParaRPr>
            </a:p>
          </p:txBody>
        </p:sp>
        <p:sp>
          <p:nvSpPr>
            <p:cNvPr id="74" name="Rectangle 77"/>
            <p:cNvSpPr>
              <a:spLocks noChangeArrowheads="1"/>
            </p:cNvSpPr>
            <p:nvPr/>
          </p:nvSpPr>
          <p:spPr bwMode="auto">
            <a:xfrm>
              <a:off x="1432" y="2626"/>
              <a:ext cx="44" cy="192"/>
            </a:xfrm>
            <a:prstGeom prst="rect">
              <a:avLst/>
            </a:prstGeom>
            <a:noFill/>
            <a:ln w="9525">
              <a:noFill/>
              <a:miter lim="800000"/>
              <a:headEnd/>
              <a:tailEnd/>
            </a:ln>
          </p:spPr>
          <p:txBody>
            <a:bodyPr wrap="none" lIns="0" tIns="0" rIns="0" bIns="0">
              <a:spAutoFit/>
            </a:bodyPr>
            <a:lstStyle/>
            <a:p>
              <a:r>
                <a:rPr lang="en-US" sz="2000">
                  <a:solidFill>
                    <a:srgbClr val="008000"/>
                  </a:solidFill>
                </a:rPr>
                <a:t> </a:t>
              </a:r>
              <a:endParaRPr lang="en-US">
                <a:solidFill>
                  <a:srgbClr val="008000"/>
                </a:solidFill>
              </a:endParaRPr>
            </a:p>
          </p:txBody>
        </p:sp>
        <p:sp>
          <p:nvSpPr>
            <p:cNvPr id="75" name="Rectangle 78"/>
            <p:cNvSpPr>
              <a:spLocks noChangeArrowheads="1"/>
            </p:cNvSpPr>
            <p:nvPr/>
          </p:nvSpPr>
          <p:spPr bwMode="auto">
            <a:xfrm>
              <a:off x="429" y="2806"/>
              <a:ext cx="757" cy="192"/>
            </a:xfrm>
            <a:prstGeom prst="rect">
              <a:avLst/>
            </a:prstGeom>
            <a:noFill/>
            <a:ln w="9525">
              <a:noFill/>
              <a:miter lim="800000"/>
              <a:headEnd/>
              <a:tailEnd/>
            </a:ln>
          </p:spPr>
          <p:txBody>
            <a:bodyPr wrap="none" lIns="0" tIns="0" rIns="0" bIns="0">
              <a:spAutoFit/>
            </a:bodyPr>
            <a:lstStyle/>
            <a:p>
              <a:r>
                <a:rPr lang="en-US" sz="2000">
                  <a:solidFill>
                    <a:srgbClr val="008000"/>
                  </a:solidFill>
                </a:rPr>
                <a:t>when NAK</a:t>
              </a:r>
              <a:endParaRPr lang="en-US">
                <a:solidFill>
                  <a:srgbClr val="008000"/>
                </a:solidFill>
              </a:endParaRPr>
            </a:p>
          </p:txBody>
        </p:sp>
        <p:sp>
          <p:nvSpPr>
            <p:cNvPr id="76" name="Rectangle 79"/>
            <p:cNvSpPr>
              <a:spLocks noChangeArrowheads="1"/>
            </p:cNvSpPr>
            <p:nvPr/>
          </p:nvSpPr>
          <p:spPr bwMode="auto">
            <a:xfrm>
              <a:off x="1161" y="2879"/>
              <a:ext cx="53" cy="115"/>
            </a:xfrm>
            <a:prstGeom prst="rect">
              <a:avLst/>
            </a:prstGeom>
            <a:noFill/>
            <a:ln w="9525">
              <a:noFill/>
              <a:miter lim="800000"/>
              <a:headEnd/>
              <a:tailEnd/>
            </a:ln>
          </p:spPr>
          <p:txBody>
            <a:bodyPr wrap="none" lIns="0" tIns="0" rIns="0" bIns="0">
              <a:spAutoFit/>
            </a:bodyPr>
            <a:lstStyle/>
            <a:p>
              <a:r>
                <a:rPr lang="en-US" sz="1200">
                  <a:solidFill>
                    <a:srgbClr val="008000"/>
                  </a:solidFill>
                </a:rPr>
                <a:t>1</a:t>
              </a:r>
              <a:endParaRPr lang="en-US">
                <a:solidFill>
                  <a:srgbClr val="008000"/>
                </a:solidFill>
              </a:endParaRPr>
            </a:p>
          </p:txBody>
        </p:sp>
        <p:sp>
          <p:nvSpPr>
            <p:cNvPr id="77" name="Rectangle 80"/>
            <p:cNvSpPr>
              <a:spLocks noChangeArrowheads="1"/>
            </p:cNvSpPr>
            <p:nvPr/>
          </p:nvSpPr>
          <p:spPr bwMode="auto">
            <a:xfrm>
              <a:off x="1215" y="2806"/>
              <a:ext cx="204" cy="192"/>
            </a:xfrm>
            <a:prstGeom prst="rect">
              <a:avLst/>
            </a:prstGeom>
            <a:noFill/>
            <a:ln w="9525">
              <a:noFill/>
              <a:miter lim="800000"/>
              <a:headEnd/>
              <a:tailEnd/>
            </a:ln>
          </p:spPr>
          <p:txBody>
            <a:bodyPr wrap="none" lIns="0" tIns="0" rIns="0" bIns="0">
              <a:spAutoFit/>
            </a:bodyPr>
            <a:lstStyle/>
            <a:p>
              <a:r>
                <a:rPr lang="en-US" sz="2000">
                  <a:solidFill>
                    <a:srgbClr val="008000"/>
                  </a:solidFill>
                </a:rPr>
                <a:t> is </a:t>
              </a:r>
              <a:endParaRPr lang="en-US">
                <a:solidFill>
                  <a:srgbClr val="008000"/>
                </a:solidFill>
              </a:endParaRPr>
            </a:p>
          </p:txBody>
        </p:sp>
        <p:sp>
          <p:nvSpPr>
            <p:cNvPr id="78" name="Rectangle 81"/>
            <p:cNvSpPr>
              <a:spLocks noChangeArrowheads="1"/>
            </p:cNvSpPr>
            <p:nvPr/>
          </p:nvSpPr>
          <p:spPr bwMode="auto">
            <a:xfrm>
              <a:off x="607" y="2984"/>
              <a:ext cx="605" cy="192"/>
            </a:xfrm>
            <a:prstGeom prst="rect">
              <a:avLst/>
            </a:prstGeom>
            <a:noFill/>
            <a:ln w="9525">
              <a:noFill/>
              <a:miter lim="800000"/>
              <a:headEnd/>
              <a:tailEnd/>
            </a:ln>
          </p:spPr>
          <p:txBody>
            <a:bodyPr wrap="none" lIns="0" tIns="0" rIns="0" bIns="0">
              <a:spAutoFit/>
            </a:bodyPr>
            <a:lstStyle/>
            <a:p>
              <a:r>
                <a:rPr lang="en-US" sz="2000">
                  <a:solidFill>
                    <a:srgbClr val="008000"/>
                  </a:solidFill>
                </a:rPr>
                <a:t>received</a:t>
              </a:r>
              <a:endParaRPr lang="en-US">
                <a:solidFill>
                  <a:srgbClr val="008000"/>
                </a:solidFill>
              </a:endParaRPr>
            </a:p>
          </p:txBody>
        </p:sp>
        <p:sp>
          <p:nvSpPr>
            <p:cNvPr id="79" name="Rectangle 82"/>
            <p:cNvSpPr>
              <a:spLocks noChangeArrowheads="1"/>
            </p:cNvSpPr>
            <p:nvPr/>
          </p:nvSpPr>
          <p:spPr bwMode="auto">
            <a:xfrm>
              <a:off x="1192" y="2984"/>
              <a:ext cx="44" cy="192"/>
            </a:xfrm>
            <a:prstGeom prst="rect">
              <a:avLst/>
            </a:prstGeom>
            <a:noFill/>
            <a:ln w="9525">
              <a:noFill/>
              <a:miter lim="800000"/>
              <a:headEnd/>
              <a:tailEnd/>
            </a:ln>
          </p:spPr>
          <p:txBody>
            <a:bodyPr wrap="none" lIns="0" tIns="0" rIns="0" bIns="0">
              <a:spAutoFit/>
            </a:bodyPr>
            <a:lstStyle/>
            <a:p>
              <a:r>
                <a:rPr lang="en-US" sz="2000">
                  <a:solidFill>
                    <a:srgbClr val="008000"/>
                  </a:solidFill>
                </a:rPr>
                <a:t> </a:t>
              </a:r>
              <a:endParaRPr lang="en-US">
                <a:solidFill>
                  <a:srgbClr val="008000"/>
                </a:solidFill>
              </a:endParaRPr>
            </a:p>
          </p:txBody>
        </p:sp>
        <p:sp>
          <p:nvSpPr>
            <p:cNvPr id="80" name="Freeform 83"/>
            <p:cNvSpPr>
              <a:spLocks/>
            </p:cNvSpPr>
            <p:nvPr/>
          </p:nvSpPr>
          <p:spPr bwMode="auto">
            <a:xfrm>
              <a:off x="1470" y="2216"/>
              <a:ext cx="237" cy="960"/>
            </a:xfrm>
            <a:custGeom>
              <a:avLst/>
              <a:gdLst>
                <a:gd name="T0" fmla="*/ 11 w 237"/>
                <a:gd name="T1" fmla="*/ 0 h 960"/>
                <a:gd name="T2" fmla="*/ 35 w 237"/>
                <a:gd name="T3" fmla="*/ 3 h 960"/>
                <a:gd name="T4" fmla="*/ 56 w 237"/>
                <a:gd name="T5" fmla="*/ 10 h 960"/>
                <a:gd name="T6" fmla="*/ 74 w 237"/>
                <a:gd name="T7" fmla="*/ 19 h 960"/>
                <a:gd name="T8" fmla="*/ 89 w 237"/>
                <a:gd name="T9" fmla="*/ 29 h 960"/>
                <a:gd name="T10" fmla="*/ 103 w 237"/>
                <a:gd name="T11" fmla="*/ 42 h 960"/>
                <a:gd name="T12" fmla="*/ 111 w 237"/>
                <a:gd name="T13" fmla="*/ 56 h 960"/>
                <a:gd name="T14" fmla="*/ 117 w 237"/>
                <a:gd name="T15" fmla="*/ 71 h 960"/>
                <a:gd name="T16" fmla="*/ 118 w 237"/>
                <a:gd name="T17" fmla="*/ 315 h 960"/>
                <a:gd name="T18" fmla="*/ 120 w 237"/>
                <a:gd name="T19" fmla="*/ 331 h 960"/>
                <a:gd name="T20" fmla="*/ 127 w 237"/>
                <a:gd name="T21" fmla="*/ 346 h 960"/>
                <a:gd name="T22" fmla="*/ 139 w 237"/>
                <a:gd name="T23" fmla="*/ 359 h 960"/>
                <a:gd name="T24" fmla="*/ 152 w 237"/>
                <a:gd name="T25" fmla="*/ 371 h 960"/>
                <a:gd name="T26" fmla="*/ 171 w 237"/>
                <a:gd name="T27" fmla="*/ 381 h 960"/>
                <a:gd name="T28" fmla="*/ 191 w 237"/>
                <a:gd name="T29" fmla="*/ 388 h 960"/>
                <a:gd name="T30" fmla="*/ 213 w 237"/>
                <a:gd name="T31" fmla="*/ 393 h 960"/>
                <a:gd name="T32" fmla="*/ 237 w 237"/>
                <a:gd name="T33" fmla="*/ 395 h 960"/>
                <a:gd name="T34" fmla="*/ 213 w 237"/>
                <a:gd name="T35" fmla="*/ 397 h 960"/>
                <a:gd name="T36" fmla="*/ 191 w 237"/>
                <a:gd name="T37" fmla="*/ 402 h 960"/>
                <a:gd name="T38" fmla="*/ 171 w 237"/>
                <a:gd name="T39" fmla="*/ 409 h 960"/>
                <a:gd name="T40" fmla="*/ 152 w 237"/>
                <a:gd name="T41" fmla="*/ 419 h 960"/>
                <a:gd name="T42" fmla="*/ 139 w 237"/>
                <a:gd name="T43" fmla="*/ 431 h 960"/>
                <a:gd name="T44" fmla="*/ 127 w 237"/>
                <a:gd name="T45" fmla="*/ 444 h 960"/>
                <a:gd name="T46" fmla="*/ 120 w 237"/>
                <a:gd name="T47" fmla="*/ 459 h 960"/>
                <a:gd name="T48" fmla="*/ 118 w 237"/>
                <a:gd name="T49" fmla="*/ 475 h 960"/>
                <a:gd name="T50" fmla="*/ 117 w 237"/>
                <a:gd name="T51" fmla="*/ 887 h 960"/>
                <a:gd name="T52" fmla="*/ 111 w 237"/>
                <a:gd name="T53" fmla="*/ 902 h 960"/>
                <a:gd name="T54" fmla="*/ 103 w 237"/>
                <a:gd name="T55" fmla="*/ 917 h 960"/>
                <a:gd name="T56" fmla="*/ 89 w 237"/>
                <a:gd name="T57" fmla="*/ 929 h 960"/>
                <a:gd name="T58" fmla="*/ 74 w 237"/>
                <a:gd name="T59" fmla="*/ 941 h 960"/>
                <a:gd name="T60" fmla="*/ 56 w 237"/>
                <a:gd name="T61" fmla="*/ 949 h 960"/>
                <a:gd name="T62" fmla="*/ 35 w 237"/>
                <a:gd name="T63" fmla="*/ 956 h 960"/>
                <a:gd name="T64" fmla="*/ 11 w 237"/>
                <a:gd name="T65" fmla="*/ 958 h 9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7"/>
                <a:gd name="T100" fmla="*/ 0 h 960"/>
                <a:gd name="T101" fmla="*/ 237 w 237"/>
                <a:gd name="T102" fmla="*/ 960 h 9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7" h="960">
                  <a:moveTo>
                    <a:pt x="0" y="0"/>
                  </a:moveTo>
                  <a:lnTo>
                    <a:pt x="11" y="0"/>
                  </a:lnTo>
                  <a:lnTo>
                    <a:pt x="23" y="2"/>
                  </a:lnTo>
                  <a:lnTo>
                    <a:pt x="35" y="3"/>
                  </a:lnTo>
                  <a:lnTo>
                    <a:pt x="45" y="7"/>
                  </a:lnTo>
                  <a:lnTo>
                    <a:pt x="56" y="10"/>
                  </a:lnTo>
                  <a:lnTo>
                    <a:pt x="66" y="13"/>
                  </a:lnTo>
                  <a:lnTo>
                    <a:pt x="74" y="19"/>
                  </a:lnTo>
                  <a:lnTo>
                    <a:pt x="83" y="24"/>
                  </a:lnTo>
                  <a:lnTo>
                    <a:pt x="89" y="29"/>
                  </a:lnTo>
                  <a:lnTo>
                    <a:pt x="96" y="36"/>
                  </a:lnTo>
                  <a:lnTo>
                    <a:pt x="103" y="42"/>
                  </a:lnTo>
                  <a:lnTo>
                    <a:pt x="108" y="49"/>
                  </a:lnTo>
                  <a:lnTo>
                    <a:pt x="111" y="56"/>
                  </a:lnTo>
                  <a:lnTo>
                    <a:pt x="115" y="64"/>
                  </a:lnTo>
                  <a:lnTo>
                    <a:pt x="117" y="71"/>
                  </a:lnTo>
                  <a:lnTo>
                    <a:pt x="118" y="80"/>
                  </a:lnTo>
                  <a:lnTo>
                    <a:pt x="118" y="315"/>
                  </a:lnTo>
                  <a:lnTo>
                    <a:pt x="118" y="324"/>
                  </a:lnTo>
                  <a:lnTo>
                    <a:pt x="120" y="331"/>
                  </a:lnTo>
                  <a:lnTo>
                    <a:pt x="123" y="339"/>
                  </a:lnTo>
                  <a:lnTo>
                    <a:pt x="127" y="346"/>
                  </a:lnTo>
                  <a:lnTo>
                    <a:pt x="132" y="353"/>
                  </a:lnTo>
                  <a:lnTo>
                    <a:pt x="139" y="359"/>
                  </a:lnTo>
                  <a:lnTo>
                    <a:pt x="145" y="366"/>
                  </a:lnTo>
                  <a:lnTo>
                    <a:pt x="152" y="371"/>
                  </a:lnTo>
                  <a:lnTo>
                    <a:pt x="161" y="376"/>
                  </a:lnTo>
                  <a:lnTo>
                    <a:pt x="171" y="381"/>
                  </a:lnTo>
                  <a:lnTo>
                    <a:pt x="181" y="385"/>
                  </a:lnTo>
                  <a:lnTo>
                    <a:pt x="191" y="388"/>
                  </a:lnTo>
                  <a:lnTo>
                    <a:pt x="201" y="392"/>
                  </a:lnTo>
                  <a:lnTo>
                    <a:pt x="213" y="393"/>
                  </a:lnTo>
                  <a:lnTo>
                    <a:pt x="225" y="395"/>
                  </a:lnTo>
                  <a:lnTo>
                    <a:pt x="237" y="395"/>
                  </a:lnTo>
                  <a:lnTo>
                    <a:pt x="225" y="395"/>
                  </a:lnTo>
                  <a:lnTo>
                    <a:pt x="213" y="397"/>
                  </a:lnTo>
                  <a:lnTo>
                    <a:pt x="201" y="398"/>
                  </a:lnTo>
                  <a:lnTo>
                    <a:pt x="191" y="402"/>
                  </a:lnTo>
                  <a:lnTo>
                    <a:pt x="181" y="405"/>
                  </a:lnTo>
                  <a:lnTo>
                    <a:pt x="171" y="409"/>
                  </a:lnTo>
                  <a:lnTo>
                    <a:pt x="161" y="414"/>
                  </a:lnTo>
                  <a:lnTo>
                    <a:pt x="152" y="419"/>
                  </a:lnTo>
                  <a:lnTo>
                    <a:pt x="145" y="424"/>
                  </a:lnTo>
                  <a:lnTo>
                    <a:pt x="139" y="431"/>
                  </a:lnTo>
                  <a:lnTo>
                    <a:pt x="132" y="437"/>
                  </a:lnTo>
                  <a:lnTo>
                    <a:pt x="127" y="444"/>
                  </a:lnTo>
                  <a:lnTo>
                    <a:pt x="123" y="451"/>
                  </a:lnTo>
                  <a:lnTo>
                    <a:pt x="120" y="459"/>
                  </a:lnTo>
                  <a:lnTo>
                    <a:pt x="118" y="468"/>
                  </a:lnTo>
                  <a:lnTo>
                    <a:pt x="118" y="475"/>
                  </a:lnTo>
                  <a:lnTo>
                    <a:pt x="118" y="878"/>
                  </a:lnTo>
                  <a:lnTo>
                    <a:pt x="117" y="887"/>
                  </a:lnTo>
                  <a:lnTo>
                    <a:pt x="115" y="895"/>
                  </a:lnTo>
                  <a:lnTo>
                    <a:pt x="111" y="902"/>
                  </a:lnTo>
                  <a:lnTo>
                    <a:pt x="108" y="910"/>
                  </a:lnTo>
                  <a:lnTo>
                    <a:pt x="103" y="917"/>
                  </a:lnTo>
                  <a:lnTo>
                    <a:pt x="96" y="924"/>
                  </a:lnTo>
                  <a:lnTo>
                    <a:pt x="89" y="929"/>
                  </a:lnTo>
                  <a:lnTo>
                    <a:pt x="83" y="936"/>
                  </a:lnTo>
                  <a:lnTo>
                    <a:pt x="74" y="941"/>
                  </a:lnTo>
                  <a:lnTo>
                    <a:pt x="66" y="946"/>
                  </a:lnTo>
                  <a:lnTo>
                    <a:pt x="56" y="949"/>
                  </a:lnTo>
                  <a:lnTo>
                    <a:pt x="45" y="953"/>
                  </a:lnTo>
                  <a:lnTo>
                    <a:pt x="35" y="956"/>
                  </a:lnTo>
                  <a:lnTo>
                    <a:pt x="23" y="958"/>
                  </a:lnTo>
                  <a:lnTo>
                    <a:pt x="11" y="958"/>
                  </a:lnTo>
                  <a:lnTo>
                    <a:pt x="0" y="960"/>
                  </a:lnTo>
                </a:path>
              </a:pathLst>
            </a:custGeom>
            <a:noFill/>
            <a:ln w="15875">
              <a:solidFill>
                <a:srgbClr val="008000"/>
              </a:solidFill>
              <a:round/>
              <a:headEnd/>
              <a:tailEnd/>
            </a:ln>
          </p:spPr>
          <p:txBody>
            <a:bodyPr/>
            <a:lstStyle/>
            <a:p>
              <a:endParaRPr lang="en-US"/>
            </a:p>
          </p:txBody>
        </p:sp>
        <p:sp>
          <p:nvSpPr>
            <p:cNvPr id="81" name="Freeform 84"/>
            <p:cNvSpPr>
              <a:spLocks/>
            </p:cNvSpPr>
            <p:nvPr/>
          </p:nvSpPr>
          <p:spPr bwMode="auto">
            <a:xfrm>
              <a:off x="2666" y="1616"/>
              <a:ext cx="241" cy="239"/>
            </a:xfrm>
            <a:custGeom>
              <a:avLst/>
              <a:gdLst>
                <a:gd name="T0" fmla="*/ 120 w 241"/>
                <a:gd name="T1" fmla="*/ 64 h 239"/>
                <a:gd name="T2" fmla="*/ 93 w 241"/>
                <a:gd name="T3" fmla="*/ 25 h 239"/>
                <a:gd name="T4" fmla="*/ 81 w 241"/>
                <a:gd name="T5" fmla="*/ 69 h 239"/>
                <a:gd name="T6" fmla="*/ 3 w 241"/>
                <a:gd name="T7" fmla="*/ 25 h 239"/>
                <a:gd name="T8" fmla="*/ 51 w 241"/>
                <a:gd name="T9" fmla="*/ 84 h 239"/>
                <a:gd name="T10" fmla="*/ 0 w 241"/>
                <a:gd name="T11" fmla="*/ 95 h 239"/>
                <a:gd name="T12" fmla="*/ 41 w 241"/>
                <a:gd name="T13" fmla="*/ 130 h 239"/>
                <a:gd name="T14" fmla="*/ 2 w 241"/>
                <a:gd name="T15" fmla="*/ 161 h 239"/>
                <a:gd name="T16" fmla="*/ 63 w 241"/>
                <a:gd name="T17" fmla="*/ 154 h 239"/>
                <a:gd name="T18" fmla="*/ 52 w 241"/>
                <a:gd name="T19" fmla="*/ 195 h 239"/>
                <a:gd name="T20" fmla="*/ 86 w 241"/>
                <a:gd name="T21" fmla="*/ 173 h 239"/>
                <a:gd name="T22" fmla="*/ 95 w 241"/>
                <a:gd name="T23" fmla="*/ 239 h 239"/>
                <a:gd name="T24" fmla="*/ 117 w 241"/>
                <a:gd name="T25" fmla="*/ 166 h 239"/>
                <a:gd name="T26" fmla="*/ 147 w 241"/>
                <a:gd name="T27" fmla="*/ 218 h 239"/>
                <a:gd name="T28" fmla="*/ 156 w 241"/>
                <a:gd name="T29" fmla="*/ 161 h 239"/>
                <a:gd name="T30" fmla="*/ 202 w 241"/>
                <a:gd name="T31" fmla="*/ 200 h 239"/>
                <a:gd name="T32" fmla="*/ 186 w 241"/>
                <a:gd name="T33" fmla="*/ 144 h 239"/>
                <a:gd name="T34" fmla="*/ 241 w 241"/>
                <a:gd name="T35" fmla="*/ 147 h 239"/>
                <a:gd name="T36" fmla="*/ 196 w 241"/>
                <a:gd name="T37" fmla="*/ 117 h 239"/>
                <a:gd name="T38" fmla="*/ 234 w 241"/>
                <a:gd name="T39" fmla="*/ 90 h 239"/>
                <a:gd name="T40" fmla="*/ 186 w 241"/>
                <a:gd name="T41" fmla="*/ 81 h 239"/>
                <a:gd name="T42" fmla="*/ 205 w 241"/>
                <a:gd name="T43" fmla="*/ 49 h 239"/>
                <a:gd name="T44" fmla="*/ 158 w 241"/>
                <a:gd name="T45" fmla="*/ 59 h 239"/>
                <a:gd name="T46" fmla="*/ 161 w 241"/>
                <a:gd name="T47" fmla="*/ 0 h 239"/>
                <a:gd name="T48" fmla="*/ 120 w 241"/>
                <a:gd name="T49" fmla="*/ 64 h 2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1"/>
                <a:gd name="T76" fmla="*/ 0 h 239"/>
                <a:gd name="T77" fmla="*/ 241 w 241"/>
                <a:gd name="T78" fmla="*/ 239 h 2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1" h="239">
                  <a:moveTo>
                    <a:pt x="120" y="64"/>
                  </a:moveTo>
                  <a:lnTo>
                    <a:pt x="93" y="25"/>
                  </a:lnTo>
                  <a:lnTo>
                    <a:pt x="81" y="69"/>
                  </a:lnTo>
                  <a:lnTo>
                    <a:pt x="3" y="25"/>
                  </a:lnTo>
                  <a:lnTo>
                    <a:pt x="51" y="84"/>
                  </a:lnTo>
                  <a:lnTo>
                    <a:pt x="0" y="95"/>
                  </a:lnTo>
                  <a:lnTo>
                    <a:pt x="41" y="130"/>
                  </a:lnTo>
                  <a:lnTo>
                    <a:pt x="2" y="161"/>
                  </a:lnTo>
                  <a:lnTo>
                    <a:pt x="63" y="154"/>
                  </a:lnTo>
                  <a:lnTo>
                    <a:pt x="52" y="195"/>
                  </a:lnTo>
                  <a:lnTo>
                    <a:pt x="86" y="173"/>
                  </a:lnTo>
                  <a:lnTo>
                    <a:pt x="95" y="239"/>
                  </a:lnTo>
                  <a:lnTo>
                    <a:pt x="117" y="166"/>
                  </a:lnTo>
                  <a:lnTo>
                    <a:pt x="147" y="218"/>
                  </a:lnTo>
                  <a:lnTo>
                    <a:pt x="156" y="161"/>
                  </a:lnTo>
                  <a:lnTo>
                    <a:pt x="202" y="200"/>
                  </a:lnTo>
                  <a:lnTo>
                    <a:pt x="186" y="144"/>
                  </a:lnTo>
                  <a:lnTo>
                    <a:pt x="241" y="147"/>
                  </a:lnTo>
                  <a:lnTo>
                    <a:pt x="196" y="117"/>
                  </a:lnTo>
                  <a:lnTo>
                    <a:pt x="234" y="90"/>
                  </a:lnTo>
                  <a:lnTo>
                    <a:pt x="186" y="81"/>
                  </a:lnTo>
                  <a:lnTo>
                    <a:pt x="205" y="49"/>
                  </a:lnTo>
                  <a:lnTo>
                    <a:pt x="158" y="59"/>
                  </a:lnTo>
                  <a:lnTo>
                    <a:pt x="161" y="0"/>
                  </a:lnTo>
                  <a:lnTo>
                    <a:pt x="120" y="64"/>
                  </a:lnTo>
                  <a:close/>
                </a:path>
              </a:pathLst>
            </a:custGeom>
            <a:solidFill>
              <a:srgbClr val="FFFFFF"/>
            </a:solidFill>
            <a:ln w="9525">
              <a:noFill/>
              <a:round/>
              <a:headEnd/>
              <a:tailEnd/>
            </a:ln>
          </p:spPr>
          <p:txBody>
            <a:bodyPr/>
            <a:lstStyle/>
            <a:p>
              <a:endParaRPr lang="en-US"/>
            </a:p>
          </p:txBody>
        </p:sp>
        <p:sp>
          <p:nvSpPr>
            <p:cNvPr id="82" name="Freeform 85"/>
            <p:cNvSpPr>
              <a:spLocks/>
            </p:cNvSpPr>
            <p:nvPr/>
          </p:nvSpPr>
          <p:spPr bwMode="auto">
            <a:xfrm>
              <a:off x="2666" y="1616"/>
              <a:ext cx="241" cy="239"/>
            </a:xfrm>
            <a:custGeom>
              <a:avLst/>
              <a:gdLst>
                <a:gd name="T0" fmla="*/ 120 w 241"/>
                <a:gd name="T1" fmla="*/ 64 h 239"/>
                <a:gd name="T2" fmla="*/ 93 w 241"/>
                <a:gd name="T3" fmla="*/ 25 h 239"/>
                <a:gd name="T4" fmla="*/ 81 w 241"/>
                <a:gd name="T5" fmla="*/ 69 h 239"/>
                <a:gd name="T6" fmla="*/ 3 w 241"/>
                <a:gd name="T7" fmla="*/ 25 h 239"/>
                <a:gd name="T8" fmla="*/ 51 w 241"/>
                <a:gd name="T9" fmla="*/ 84 h 239"/>
                <a:gd name="T10" fmla="*/ 0 w 241"/>
                <a:gd name="T11" fmla="*/ 95 h 239"/>
                <a:gd name="T12" fmla="*/ 41 w 241"/>
                <a:gd name="T13" fmla="*/ 130 h 239"/>
                <a:gd name="T14" fmla="*/ 2 w 241"/>
                <a:gd name="T15" fmla="*/ 161 h 239"/>
                <a:gd name="T16" fmla="*/ 63 w 241"/>
                <a:gd name="T17" fmla="*/ 154 h 239"/>
                <a:gd name="T18" fmla="*/ 52 w 241"/>
                <a:gd name="T19" fmla="*/ 195 h 239"/>
                <a:gd name="T20" fmla="*/ 86 w 241"/>
                <a:gd name="T21" fmla="*/ 173 h 239"/>
                <a:gd name="T22" fmla="*/ 95 w 241"/>
                <a:gd name="T23" fmla="*/ 239 h 239"/>
                <a:gd name="T24" fmla="*/ 117 w 241"/>
                <a:gd name="T25" fmla="*/ 166 h 239"/>
                <a:gd name="T26" fmla="*/ 147 w 241"/>
                <a:gd name="T27" fmla="*/ 218 h 239"/>
                <a:gd name="T28" fmla="*/ 156 w 241"/>
                <a:gd name="T29" fmla="*/ 161 h 239"/>
                <a:gd name="T30" fmla="*/ 202 w 241"/>
                <a:gd name="T31" fmla="*/ 200 h 239"/>
                <a:gd name="T32" fmla="*/ 186 w 241"/>
                <a:gd name="T33" fmla="*/ 144 h 239"/>
                <a:gd name="T34" fmla="*/ 241 w 241"/>
                <a:gd name="T35" fmla="*/ 147 h 239"/>
                <a:gd name="T36" fmla="*/ 196 w 241"/>
                <a:gd name="T37" fmla="*/ 117 h 239"/>
                <a:gd name="T38" fmla="*/ 234 w 241"/>
                <a:gd name="T39" fmla="*/ 90 h 239"/>
                <a:gd name="T40" fmla="*/ 186 w 241"/>
                <a:gd name="T41" fmla="*/ 81 h 239"/>
                <a:gd name="T42" fmla="*/ 205 w 241"/>
                <a:gd name="T43" fmla="*/ 49 h 239"/>
                <a:gd name="T44" fmla="*/ 158 w 241"/>
                <a:gd name="T45" fmla="*/ 59 h 239"/>
                <a:gd name="T46" fmla="*/ 161 w 241"/>
                <a:gd name="T47" fmla="*/ 0 h 239"/>
                <a:gd name="T48" fmla="*/ 120 w 241"/>
                <a:gd name="T49" fmla="*/ 64 h 2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1"/>
                <a:gd name="T76" fmla="*/ 0 h 239"/>
                <a:gd name="T77" fmla="*/ 241 w 241"/>
                <a:gd name="T78" fmla="*/ 239 h 23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1" h="239">
                  <a:moveTo>
                    <a:pt x="120" y="64"/>
                  </a:moveTo>
                  <a:lnTo>
                    <a:pt x="93" y="25"/>
                  </a:lnTo>
                  <a:lnTo>
                    <a:pt x="81" y="69"/>
                  </a:lnTo>
                  <a:lnTo>
                    <a:pt x="3" y="25"/>
                  </a:lnTo>
                  <a:lnTo>
                    <a:pt x="51" y="84"/>
                  </a:lnTo>
                  <a:lnTo>
                    <a:pt x="0" y="95"/>
                  </a:lnTo>
                  <a:lnTo>
                    <a:pt x="41" y="130"/>
                  </a:lnTo>
                  <a:lnTo>
                    <a:pt x="2" y="161"/>
                  </a:lnTo>
                  <a:lnTo>
                    <a:pt x="63" y="154"/>
                  </a:lnTo>
                  <a:lnTo>
                    <a:pt x="52" y="195"/>
                  </a:lnTo>
                  <a:lnTo>
                    <a:pt x="86" y="173"/>
                  </a:lnTo>
                  <a:lnTo>
                    <a:pt x="95" y="239"/>
                  </a:lnTo>
                  <a:lnTo>
                    <a:pt x="117" y="166"/>
                  </a:lnTo>
                  <a:lnTo>
                    <a:pt x="147" y="218"/>
                  </a:lnTo>
                  <a:lnTo>
                    <a:pt x="156" y="161"/>
                  </a:lnTo>
                  <a:lnTo>
                    <a:pt x="202" y="200"/>
                  </a:lnTo>
                  <a:lnTo>
                    <a:pt x="186" y="144"/>
                  </a:lnTo>
                  <a:lnTo>
                    <a:pt x="241" y="147"/>
                  </a:lnTo>
                  <a:lnTo>
                    <a:pt x="196" y="117"/>
                  </a:lnTo>
                  <a:lnTo>
                    <a:pt x="234" y="90"/>
                  </a:lnTo>
                  <a:lnTo>
                    <a:pt x="186" y="81"/>
                  </a:lnTo>
                  <a:lnTo>
                    <a:pt x="205" y="49"/>
                  </a:lnTo>
                  <a:lnTo>
                    <a:pt x="158" y="59"/>
                  </a:lnTo>
                  <a:lnTo>
                    <a:pt x="161" y="0"/>
                  </a:lnTo>
                  <a:lnTo>
                    <a:pt x="120" y="64"/>
                  </a:lnTo>
                  <a:close/>
                </a:path>
              </a:pathLst>
            </a:custGeom>
            <a:noFill/>
            <a:ln w="15875">
              <a:solidFill>
                <a:srgbClr val="CC0000"/>
              </a:solidFill>
              <a:round/>
              <a:headEnd/>
              <a:tailEnd/>
            </a:ln>
          </p:spPr>
          <p:txBody>
            <a:bodyPr/>
            <a:lstStyle/>
            <a:p>
              <a:endParaRPr lang="en-US"/>
            </a:p>
          </p:txBody>
        </p:sp>
        <p:sp>
          <p:nvSpPr>
            <p:cNvPr id="83" name="Rectangle 86"/>
            <p:cNvSpPr>
              <a:spLocks noChangeArrowheads="1"/>
            </p:cNvSpPr>
            <p:nvPr/>
          </p:nvSpPr>
          <p:spPr bwMode="auto">
            <a:xfrm>
              <a:off x="4511" y="1610"/>
              <a:ext cx="462" cy="192"/>
            </a:xfrm>
            <a:prstGeom prst="rect">
              <a:avLst/>
            </a:prstGeom>
            <a:noFill/>
            <a:ln w="9525">
              <a:noFill/>
              <a:miter lim="800000"/>
              <a:headEnd/>
              <a:tailEnd/>
            </a:ln>
          </p:spPr>
          <p:txBody>
            <a:bodyPr wrap="none" lIns="0" tIns="0" rIns="0" bIns="0">
              <a:spAutoFit/>
            </a:bodyPr>
            <a:lstStyle/>
            <a:p>
              <a:r>
                <a:rPr lang="en-US" sz="2000">
                  <a:solidFill>
                    <a:schemeClr val="accent2"/>
                  </a:solidFill>
                </a:rPr>
                <a:t>The re</a:t>
              </a:r>
              <a:endParaRPr lang="en-US">
                <a:solidFill>
                  <a:schemeClr val="accent2"/>
                </a:solidFill>
              </a:endParaRPr>
            </a:p>
          </p:txBody>
        </p:sp>
        <p:sp>
          <p:nvSpPr>
            <p:cNvPr id="84" name="Rectangle 87"/>
            <p:cNvSpPr>
              <a:spLocks noChangeArrowheads="1"/>
            </p:cNvSpPr>
            <p:nvPr/>
          </p:nvSpPr>
          <p:spPr bwMode="auto">
            <a:xfrm>
              <a:off x="4962" y="1610"/>
              <a:ext cx="471" cy="192"/>
            </a:xfrm>
            <a:prstGeom prst="rect">
              <a:avLst/>
            </a:prstGeom>
            <a:noFill/>
            <a:ln w="9525">
              <a:noFill/>
              <a:miter lim="800000"/>
              <a:headEnd/>
              <a:tailEnd/>
            </a:ln>
          </p:spPr>
          <p:txBody>
            <a:bodyPr wrap="none" lIns="0" tIns="0" rIns="0" bIns="0">
              <a:spAutoFit/>
            </a:bodyPr>
            <a:lstStyle/>
            <a:p>
              <a:r>
                <a:rPr lang="en-US" sz="2000">
                  <a:solidFill>
                    <a:schemeClr val="accent2"/>
                  </a:solidFill>
                </a:rPr>
                <a:t>ceiver </a:t>
              </a:r>
              <a:endParaRPr lang="en-US">
                <a:solidFill>
                  <a:schemeClr val="accent2"/>
                </a:solidFill>
              </a:endParaRPr>
            </a:p>
          </p:txBody>
        </p:sp>
        <p:sp>
          <p:nvSpPr>
            <p:cNvPr id="85" name="Rectangle 88"/>
            <p:cNvSpPr>
              <a:spLocks noChangeArrowheads="1"/>
            </p:cNvSpPr>
            <p:nvPr/>
          </p:nvSpPr>
          <p:spPr bwMode="auto">
            <a:xfrm>
              <a:off x="4428" y="1788"/>
              <a:ext cx="595" cy="192"/>
            </a:xfrm>
            <a:prstGeom prst="rect">
              <a:avLst/>
            </a:prstGeom>
            <a:noFill/>
            <a:ln w="9525">
              <a:noFill/>
              <a:miter lim="800000"/>
              <a:headEnd/>
              <a:tailEnd/>
            </a:ln>
          </p:spPr>
          <p:txBody>
            <a:bodyPr wrap="none" lIns="0" tIns="0" rIns="0" bIns="0">
              <a:spAutoFit/>
            </a:bodyPr>
            <a:lstStyle/>
            <a:p>
              <a:r>
                <a:rPr lang="en-US" sz="2000">
                  <a:solidFill>
                    <a:schemeClr val="accent2"/>
                  </a:solidFill>
                </a:rPr>
                <a:t>expects </a:t>
              </a:r>
              <a:endParaRPr lang="en-US">
                <a:solidFill>
                  <a:schemeClr val="accent2"/>
                </a:solidFill>
              </a:endParaRPr>
            </a:p>
          </p:txBody>
        </p:sp>
        <p:sp>
          <p:nvSpPr>
            <p:cNvPr id="86" name="Rectangle 89"/>
            <p:cNvSpPr>
              <a:spLocks noChangeArrowheads="1"/>
            </p:cNvSpPr>
            <p:nvPr/>
          </p:nvSpPr>
          <p:spPr bwMode="auto">
            <a:xfrm>
              <a:off x="5008" y="1788"/>
              <a:ext cx="98" cy="192"/>
            </a:xfrm>
            <a:prstGeom prst="rect">
              <a:avLst/>
            </a:prstGeom>
            <a:noFill/>
            <a:ln w="9525">
              <a:noFill/>
              <a:miter lim="800000"/>
              <a:headEnd/>
              <a:tailEnd/>
            </a:ln>
          </p:spPr>
          <p:txBody>
            <a:bodyPr wrap="none" lIns="0" tIns="0" rIns="0" bIns="0">
              <a:spAutoFit/>
            </a:bodyPr>
            <a:lstStyle/>
            <a:p>
              <a:r>
                <a:rPr lang="en-US" sz="2000" i="1">
                  <a:solidFill>
                    <a:schemeClr val="accent2"/>
                  </a:solidFill>
                </a:rPr>
                <a:t>F</a:t>
              </a:r>
              <a:endParaRPr lang="en-US">
                <a:solidFill>
                  <a:schemeClr val="accent2"/>
                </a:solidFill>
              </a:endParaRPr>
            </a:p>
          </p:txBody>
        </p:sp>
        <p:sp>
          <p:nvSpPr>
            <p:cNvPr id="87" name="Rectangle 90"/>
            <p:cNvSpPr>
              <a:spLocks noChangeArrowheads="1"/>
            </p:cNvSpPr>
            <p:nvPr/>
          </p:nvSpPr>
          <p:spPr bwMode="auto">
            <a:xfrm>
              <a:off x="5103" y="1861"/>
              <a:ext cx="53" cy="115"/>
            </a:xfrm>
            <a:prstGeom prst="rect">
              <a:avLst/>
            </a:prstGeom>
            <a:noFill/>
            <a:ln w="9525">
              <a:noFill/>
              <a:miter lim="800000"/>
              <a:headEnd/>
              <a:tailEnd/>
            </a:ln>
          </p:spPr>
          <p:txBody>
            <a:bodyPr wrap="none" lIns="0" tIns="0" rIns="0" bIns="0">
              <a:spAutoFit/>
            </a:bodyPr>
            <a:lstStyle/>
            <a:p>
              <a:r>
                <a:rPr lang="en-US" sz="1200">
                  <a:solidFill>
                    <a:schemeClr val="accent2"/>
                  </a:solidFill>
                </a:rPr>
                <a:t>1</a:t>
              </a:r>
              <a:endParaRPr lang="en-US">
                <a:solidFill>
                  <a:schemeClr val="accent2"/>
                </a:solidFill>
              </a:endParaRPr>
            </a:p>
          </p:txBody>
        </p:sp>
        <p:sp>
          <p:nvSpPr>
            <p:cNvPr id="88" name="Rectangle 91"/>
            <p:cNvSpPr>
              <a:spLocks noChangeArrowheads="1"/>
            </p:cNvSpPr>
            <p:nvPr/>
          </p:nvSpPr>
          <p:spPr bwMode="auto">
            <a:xfrm>
              <a:off x="5155" y="1788"/>
              <a:ext cx="354" cy="192"/>
            </a:xfrm>
            <a:prstGeom prst="rect">
              <a:avLst/>
            </a:prstGeom>
            <a:noFill/>
            <a:ln w="9525">
              <a:noFill/>
              <a:miter lim="800000"/>
              <a:headEnd/>
              <a:tailEnd/>
            </a:ln>
          </p:spPr>
          <p:txBody>
            <a:bodyPr wrap="none" lIns="0" tIns="0" rIns="0" bIns="0">
              <a:spAutoFit/>
            </a:bodyPr>
            <a:lstStyle/>
            <a:p>
              <a:r>
                <a:rPr lang="en-US" sz="2000">
                  <a:solidFill>
                    <a:schemeClr val="accent2"/>
                  </a:solidFill>
                </a:rPr>
                <a:t>, but </a:t>
              </a:r>
              <a:endParaRPr lang="en-US">
                <a:solidFill>
                  <a:schemeClr val="accent2"/>
                </a:solidFill>
              </a:endParaRPr>
            </a:p>
          </p:txBody>
        </p:sp>
        <p:sp>
          <p:nvSpPr>
            <p:cNvPr id="89" name="Rectangle 92"/>
            <p:cNvSpPr>
              <a:spLocks noChangeArrowheads="1"/>
            </p:cNvSpPr>
            <p:nvPr/>
          </p:nvSpPr>
          <p:spPr bwMode="auto">
            <a:xfrm>
              <a:off x="4615" y="1968"/>
              <a:ext cx="98" cy="192"/>
            </a:xfrm>
            <a:prstGeom prst="rect">
              <a:avLst/>
            </a:prstGeom>
            <a:noFill/>
            <a:ln w="9525">
              <a:noFill/>
              <a:miter lim="800000"/>
              <a:headEnd/>
              <a:tailEnd/>
            </a:ln>
          </p:spPr>
          <p:txBody>
            <a:bodyPr wrap="none" lIns="0" tIns="0" rIns="0" bIns="0">
              <a:spAutoFit/>
            </a:bodyPr>
            <a:lstStyle/>
            <a:p>
              <a:r>
                <a:rPr lang="en-US" sz="2000" i="1">
                  <a:solidFill>
                    <a:schemeClr val="accent2"/>
                  </a:solidFill>
                </a:rPr>
                <a:t>F</a:t>
              </a:r>
              <a:endParaRPr lang="en-US">
                <a:solidFill>
                  <a:schemeClr val="accent2"/>
                </a:solidFill>
              </a:endParaRPr>
            </a:p>
          </p:txBody>
        </p:sp>
        <p:sp>
          <p:nvSpPr>
            <p:cNvPr id="90" name="Rectangle 93"/>
            <p:cNvSpPr>
              <a:spLocks noChangeArrowheads="1"/>
            </p:cNvSpPr>
            <p:nvPr/>
          </p:nvSpPr>
          <p:spPr bwMode="auto">
            <a:xfrm>
              <a:off x="4709" y="2041"/>
              <a:ext cx="53" cy="115"/>
            </a:xfrm>
            <a:prstGeom prst="rect">
              <a:avLst/>
            </a:prstGeom>
            <a:noFill/>
            <a:ln w="9525">
              <a:noFill/>
              <a:miter lim="800000"/>
              <a:headEnd/>
              <a:tailEnd/>
            </a:ln>
          </p:spPr>
          <p:txBody>
            <a:bodyPr wrap="none" lIns="0" tIns="0" rIns="0" bIns="0">
              <a:spAutoFit/>
            </a:bodyPr>
            <a:lstStyle/>
            <a:p>
              <a:r>
                <a:rPr lang="en-US" sz="1200">
                  <a:solidFill>
                    <a:schemeClr val="accent2"/>
                  </a:solidFill>
                </a:rPr>
                <a:t>2</a:t>
              </a:r>
              <a:endParaRPr lang="en-US">
                <a:solidFill>
                  <a:schemeClr val="accent2"/>
                </a:solidFill>
              </a:endParaRPr>
            </a:p>
          </p:txBody>
        </p:sp>
        <p:sp>
          <p:nvSpPr>
            <p:cNvPr id="91" name="Rectangle 94"/>
            <p:cNvSpPr>
              <a:spLocks noChangeArrowheads="1"/>
            </p:cNvSpPr>
            <p:nvPr/>
          </p:nvSpPr>
          <p:spPr bwMode="auto">
            <a:xfrm>
              <a:off x="4764" y="1968"/>
              <a:ext cx="568" cy="192"/>
            </a:xfrm>
            <a:prstGeom prst="rect">
              <a:avLst/>
            </a:prstGeom>
            <a:noFill/>
            <a:ln w="9525">
              <a:noFill/>
              <a:miter lim="800000"/>
              <a:headEnd/>
              <a:tailEnd/>
            </a:ln>
          </p:spPr>
          <p:txBody>
            <a:bodyPr wrap="none" lIns="0" tIns="0" rIns="0" bIns="0">
              <a:spAutoFit/>
            </a:bodyPr>
            <a:lstStyle/>
            <a:p>
              <a:r>
                <a:rPr lang="en-US" sz="2000">
                  <a:solidFill>
                    <a:schemeClr val="accent2"/>
                  </a:solidFill>
                </a:rPr>
                <a:t> arrives </a:t>
              </a:r>
              <a:endParaRPr lang="en-US">
                <a:solidFill>
                  <a:schemeClr val="accent2"/>
                </a:solidFill>
              </a:endParaRPr>
            </a:p>
          </p:txBody>
        </p:sp>
        <p:sp>
          <p:nvSpPr>
            <p:cNvPr id="92" name="Rectangle 95"/>
            <p:cNvSpPr>
              <a:spLocks noChangeArrowheads="1"/>
            </p:cNvSpPr>
            <p:nvPr/>
          </p:nvSpPr>
          <p:spPr bwMode="auto">
            <a:xfrm>
              <a:off x="4425" y="2146"/>
              <a:ext cx="1111" cy="192"/>
            </a:xfrm>
            <a:prstGeom prst="rect">
              <a:avLst/>
            </a:prstGeom>
            <a:noFill/>
            <a:ln w="9525">
              <a:noFill/>
              <a:miter lim="800000"/>
              <a:headEnd/>
              <a:tailEnd/>
            </a:ln>
          </p:spPr>
          <p:txBody>
            <a:bodyPr wrap="none" lIns="0" tIns="0" rIns="0" bIns="0">
              <a:spAutoFit/>
            </a:bodyPr>
            <a:lstStyle/>
            <a:p>
              <a:r>
                <a:rPr lang="en-US" sz="2000">
                  <a:solidFill>
                    <a:schemeClr val="accent2"/>
                  </a:solidFill>
                </a:rPr>
                <a:t>instead. Hence </a:t>
              </a:r>
              <a:endParaRPr lang="en-US">
                <a:solidFill>
                  <a:schemeClr val="accent2"/>
                </a:solidFill>
              </a:endParaRPr>
            </a:p>
          </p:txBody>
        </p:sp>
        <p:sp>
          <p:nvSpPr>
            <p:cNvPr id="93" name="Rectangle 96"/>
            <p:cNvSpPr>
              <a:spLocks noChangeArrowheads="1"/>
            </p:cNvSpPr>
            <p:nvPr/>
          </p:nvSpPr>
          <p:spPr bwMode="auto">
            <a:xfrm>
              <a:off x="4386" y="2324"/>
              <a:ext cx="1148" cy="192"/>
            </a:xfrm>
            <a:prstGeom prst="rect">
              <a:avLst/>
            </a:prstGeom>
            <a:noFill/>
            <a:ln w="9525">
              <a:noFill/>
              <a:miter lim="800000"/>
              <a:headEnd/>
              <a:tailEnd/>
            </a:ln>
          </p:spPr>
          <p:txBody>
            <a:bodyPr wrap="none" lIns="0" tIns="0" rIns="0" bIns="0">
              <a:spAutoFit/>
            </a:bodyPr>
            <a:lstStyle/>
            <a:p>
              <a:r>
                <a:rPr lang="en-US" sz="2000">
                  <a:solidFill>
                    <a:schemeClr val="accent2"/>
                  </a:solidFill>
                </a:rPr>
                <a:t>NAK1 is replied.</a:t>
              </a:r>
              <a:endParaRPr lang="en-US">
                <a:solidFill>
                  <a:schemeClr val="accent2"/>
                </a:solidFill>
              </a:endParaRPr>
            </a:p>
          </p:txBody>
        </p:sp>
        <p:sp>
          <p:nvSpPr>
            <p:cNvPr id="94" name="Rectangle 97"/>
            <p:cNvSpPr>
              <a:spLocks noChangeArrowheads="1"/>
            </p:cNvSpPr>
            <p:nvPr/>
          </p:nvSpPr>
          <p:spPr bwMode="auto">
            <a:xfrm>
              <a:off x="5499" y="2324"/>
              <a:ext cx="44" cy="192"/>
            </a:xfrm>
            <a:prstGeom prst="rect">
              <a:avLst/>
            </a:prstGeom>
            <a:noFill/>
            <a:ln w="9525">
              <a:noFill/>
              <a:miter lim="800000"/>
              <a:headEnd/>
              <a:tailEnd/>
            </a:ln>
          </p:spPr>
          <p:txBody>
            <a:bodyPr wrap="none" lIns="0" tIns="0" rIns="0" bIns="0">
              <a:spAutoFit/>
            </a:bodyPr>
            <a:lstStyle/>
            <a:p>
              <a:r>
                <a:rPr lang="en-US" sz="2000">
                  <a:solidFill>
                    <a:schemeClr val="accent2"/>
                  </a:solidFill>
                </a:rPr>
                <a:t> </a:t>
              </a:r>
              <a:endParaRPr lang="en-US">
                <a:solidFill>
                  <a:schemeClr val="accent2"/>
                </a:solidFill>
              </a:endParaRPr>
            </a:p>
          </p:txBody>
        </p:sp>
        <p:sp>
          <p:nvSpPr>
            <p:cNvPr id="95" name="Rectangle 98"/>
            <p:cNvSpPr>
              <a:spLocks noChangeArrowheads="1"/>
            </p:cNvSpPr>
            <p:nvPr/>
          </p:nvSpPr>
          <p:spPr bwMode="auto">
            <a:xfrm>
              <a:off x="4543" y="2502"/>
              <a:ext cx="872" cy="192"/>
            </a:xfrm>
            <a:prstGeom prst="rect">
              <a:avLst/>
            </a:prstGeom>
            <a:noFill/>
            <a:ln w="9525">
              <a:noFill/>
              <a:miter lim="800000"/>
              <a:headEnd/>
              <a:tailEnd/>
            </a:ln>
          </p:spPr>
          <p:txBody>
            <a:bodyPr wrap="none" lIns="0" tIns="0" rIns="0" bIns="0">
              <a:spAutoFit/>
            </a:bodyPr>
            <a:lstStyle/>
            <a:p>
              <a:r>
                <a:rPr lang="en-US" sz="2000">
                  <a:solidFill>
                    <a:schemeClr val="accent2"/>
                  </a:solidFill>
                </a:rPr>
                <a:t>All received </a:t>
              </a:r>
              <a:endParaRPr lang="en-US">
                <a:solidFill>
                  <a:schemeClr val="accent2"/>
                </a:solidFill>
              </a:endParaRPr>
            </a:p>
          </p:txBody>
        </p:sp>
        <p:sp>
          <p:nvSpPr>
            <p:cNvPr id="96" name="Rectangle 99"/>
            <p:cNvSpPr>
              <a:spLocks noChangeArrowheads="1"/>
            </p:cNvSpPr>
            <p:nvPr/>
          </p:nvSpPr>
          <p:spPr bwMode="auto">
            <a:xfrm>
              <a:off x="4469" y="2680"/>
              <a:ext cx="1022" cy="192"/>
            </a:xfrm>
            <a:prstGeom prst="rect">
              <a:avLst/>
            </a:prstGeom>
            <a:noFill/>
            <a:ln w="9525">
              <a:noFill/>
              <a:miter lim="800000"/>
              <a:headEnd/>
              <a:tailEnd/>
            </a:ln>
          </p:spPr>
          <p:txBody>
            <a:bodyPr wrap="none" lIns="0" tIns="0" rIns="0" bIns="0">
              <a:spAutoFit/>
            </a:bodyPr>
            <a:lstStyle/>
            <a:p>
              <a:r>
                <a:rPr lang="en-US" sz="2000">
                  <a:solidFill>
                    <a:schemeClr val="accent2"/>
                  </a:solidFill>
                </a:rPr>
                <a:t>frames will be </a:t>
              </a:r>
              <a:endParaRPr lang="en-US">
                <a:solidFill>
                  <a:schemeClr val="accent2"/>
                </a:solidFill>
              </a:endParaRPr>
            </a:p>
          </p:txBody>
        </p:sp>
        <p:sp>
          <p:nvSpPr>
            <p:cNvPr id="97" name="Rectangle 100"/>
            <p:cNvSpPr>
              <a:spLocks noChangeArrowheads="1"/>
            </p:cNvSpPr>
            <p:nvPr/>
          </p:nvSpPr>
          <p:spPr bwMode="auto">
            <a:xfrm>
              <a:off x="4416" y="2860"/>
              <a:ext cx="1127" cy="192"/>
            </a:xfrm>
            <a:prstGeom prst="rect">
              <a:avLst/>
            </a:prstGeom>
            <a:noFill/>
            <a:ln w="9525">
              <a:noFill/>
              <a:miter lim="800000"/>
              <a:headEnd/>
              <a:tailEnd/>
            </a:ln>
          </p:spPr>
          <p:txBody>
            <a:bodyPr wrap="none" lIns="0" tIns="0" rIns="0" bIns="0">
              <a:spAutoFit/>
            </a:bodyPr>
            <a:lstStyle/>
            <a:p>
              <a:r>
                <a:rPr lang="en-US" sz="2000">
                  <a:solidFill>
                    <a:schemeClr val="accent2"/>
                  </a:solidFill>
                </a:rPr>
                <a:t>buffered before </a:t>
              </a:r>
              <a:endParaRPr lang="en-US">
                <a:solidFill>
                  <a:schemeClr val="accent2"/>
                </a:solidFill>
              </a:endParaRPr>
            </a:p>
          </p:txBody>
        </p:sp>
        <p:sp>
          <p:nvSpPr>
            <p:cNvPr id="98" name="Rectangle 101"/>
            <p:cNvSpPr>
              <a:spLocks noChangeArrowheads="1"/>
            </p:cNvSpPr>
            <p:nvPr/>
          </p:nvSpPr>
          <p:spPr bwMode="auto">
            <a:xfrm>
              <a:off x="4593" y="3038"/>
              <a:ext cx="98" cy="192"/>
            </a:xfrm>
            <a:prstGeom prst="rect">
              <a:avLst/>
            </a:prstGeom>
            <a:noFill/>
            <a:ln w="9525">
              <a:noFill/>
              <a:miter lim="800000"/>
              <a:headEnd/>
              <a:tailEnd/>
            </a:ln>
          </p:spPr>
          <p:txBody>
            <a:bodyPr wrap="none" lIns="0" tIns="0" rIns="0" bIns="0">
              <a:spAutoFit/>
            </a:bodyPr>
            <a:lstStyle/>
            <a:p>
              <a:r>
                <a:rPr lang="en-US" sz="2000" i="1">
                  <a:solidFill>
                    <a:schemeClr val="accent2"/>
                  </a:solidFill>
                </a:rPr>
                <a:t>F</a:t>
              </a:r>
              <a:endParaRPr lang="en-US">
                <a:solidFill>
                  <a:schemeClr val="accent2"/>
                </a:solidFill>
              </a:endParaRPr>
            </a:p>
          </p:txBody>
        </p:sp>
        <p:sp>
          <p:nvSpPr>
            <p:cNvPr id="99" name="Rectangle 102"/>
            <p:cNvSpPr>
              <a:spLocks noChangeArrowheads="1"/>
            </p:cNvSpPr>
            <p:nvPr/>
          </p:nvSpPr>
          <p:spPr bwMode="auto">
            <a:xfrm>
              <a:off x="4687" y="3111"/>
              <a:ext cx="53" cy="115"/>
            </a:xfrm>
            <a:prstGeom prst="rect">
              <a:avLst/>
            </a:prstGeom>
            <a:noFill/>
            <a:ln w="9525">
              <a:noFill/>
              <a:miter lim="800000"/>
              <a:headEnd/>
              <a:tailEnd/>
            </a:ln>
          </p:spPr>
          <p:txBody>
            <a:bodyPr wrap="none" lIns="0" tIns="0" rIns="0" bIns="0">
              <a:spAutoFit/>
            </a:bodyPr>
            <a:lstStyle/>
            <a:p>
              <a:r>
                <a:rPr lang="en-US" sz="1200">
                  <a:solidFill>
                    <a:schemeClr val="accent2"/>
                  </a:solidFill>
                </a:rPr>
                <a:t>1</a:t>
              </a:r>
              <a:endParaRPr lang="en-US">
                <a:solidFill>
                  <a:schemeClr val="accent2"/>
                </a:solidFill>
              </a:endParaRPr>
            </a:p>
          </p:txBody>
        </p:sp>
        <p:sp>
          <p:nvSpPr>
            <p:cNvPr id="100" name="Rectangle 103"/>
            <p:cNvSpPr>
              <a:spLocks noChangeArrowheads="1"/>
            </p:cNvSpPr>
            <p:nvPr/>
          </p:nvSpPr>
          <p:spPr bwMode="auto">
            <a:xfrm>
              <a:off x="4742" y="3038"/>
              <a:ext cx="568" cy="192"/>
            </a:xfrm>
            <a:prstGeom prst="rect">
              <a:avLst/>
            </a:prstGeom>
            <a:noFill/>
            <a:ln w="9525">
              <a:noFill/>
              <a:miter lim="800000"/>
              <a:headEnd/>
              <a:tailEnd/>
            </a:ln>
          </p:spPr>
          <p:txBody>
            <a:bodyPr wrap="none" lIns="0" tIns="0" rIns="0" bIns="0">
              <a:spAutoFit/>
            </a:bodyPr>
            <a:lstStyle/>
            <a:p>
              <a:r>
                <a:rPr lang="en-US" sz="2000">
                  <a:solidFill>
                    <a:schemeClr val="accent2"/>
                  </a:solidFill>
                </a:rPr>
                <a:t> arrives.</a:t>
              </a:r>
              <a:endParaRPr lang="en-US">
                <a:solidFill>
                  <a:schemeClr val="accent2"/>
                </a:solidFill>
              </a:endParaRPr>
            </a:p>
          </p:txBody>
        </p:sp>
        <p:sp>
          <p:nvSpPr>
            <p:cNvPr id="101" name="Rectangle 104"/>
            <p:cNvSpPr>
              <a:spLocks noChangeArrowheads="1"/>
            </p:cNvSpPr>
            <p:nvPr/>
          </p:nvSpPr>
          <p:spPr bwMode="auto">
            <a:xfrm>
              <a:off x="5294" y="3038"/>
              <a:ext cx="44" cy="192"/>
            </a:xfrm>
            <a:prstGeom prst="rect">
              <a:avLst/>
            </a:prstGeom>
            <a:noFill/>
            <a:ln w="9525">
              <a:noFill/>
              <a:miter lim="800000"/>
              <a:headEnd/>
              <a:tailEnd/>
            </a:ln>
          </p:spPr>
          <p:txBody>
            <a:bodyPr wrap="none" lIns="0" tIns="0" rIns="0" bIns="0">
              <a:spAutoFit/>
            </a:bodyPr>
            <a:lstStyle/>
            <a:p>
              <a:r>
                <a:rPr lang="en-US" sz="2000">
                  <a:solidFill>
                    <a:schemeClr val="accent2"/>
                  </a:solidFill>
                </a:rPr>
                <a:t> </a:t>
              </a:r>
              <a:endParaRPr lang="en-US">
                <a:solidFill>
                  <a:schemeClr val="accent2"/>
                </a:solidFill>
              </a:endParaRPr>
            </a:p>
          </p:txBody>
        </p:sp>
        <p:sp>
          <p:nvSpPr>
            <p:cNvPr id="102" name="Freeform 105"/>
            <p:cNvSpPr>
              <a:spLocks/>
            </p:cNvSpPr>
            <p:nvPr/>
          </p:nvSpPr>
          <p:spPr bwMode="auto">
            <a:xfrm>
              <a:off x="4166" y="1555"/>
              <a:ext cx="237" cy="1680"/>
            </a:xfrm>
            <a:custGeom>
              <a:avLst/>
              <a:gdLst>
                <a:gd name="T0" fmla="*/ 225 w 237"/>
                <a:gd name="T1" fmla="*/ 1 h 1680"/>
                <a:gd name="T2" fmla="*/ 201 w 237"/>
                <a:gd name="T3" fmla="*/ 6 h 1680"/>
                <a:gd name="T4" fmla="*/ 179 w 237"/>
                <a:gd name="T5" fmla="*/ 17 h 1680"/>
                <a:gd name="T6" fmla="*/ 161 w 237"/>
                <a:gd name="T7" fmla="*/ 32 h 1680"/>
                <a:gd name="T8" fmla="*/ 144 w 237"/>
                <a:gd name="T9" fmla="*/ 51 h 1680"/>
                <a:gd name="T10" fmla="*/ 132 w 237"/>
                <a:gd name="T11" fmla="*/ 74 h 1680"/>
                <a:gd name="T12" fmla="*/ 122 w 237"/>
                <a:gd name="T13" fmla="*/ 98 h 1680"/>
                <a:gd name="T14" fmla="*/ 118 w 237"/>
                <a:gd name="T15" fmla="*/ 127 h 1680"/>
                <a:gd name="T16" fmla="*/ 116 w 237"/>
                <a:gd name="T17" fmla="*/ 607 h 1680"/>
                <a:gd name="T18" fmla="*/ 115 w 237"/>
                <a:gd name="T19" fmla="*/ 635 h 1680"/>
                <a:gd name="T20" fmla="*/ 108 w 237"/>
                <a:gd name="T21" fmla="*/ 661 h 1680"/>
                <a:gd name="T22" fmla="*/ 96 w 237"/>
                <a:gd name="T23" fmla="*/ 685 h 1680"/>
                <a:gd name="T24" fmla="*/ 83 w 237"/>
                <a:gd name="T25" fmla="*/ 707 h 1680"/>
                <a:gd name="T26" fmla="*/ 66 w 237"/>
                <a:gd name="T27" fmla="*/ 724 h 1680"/>
                <a:gd name="T28" fmla="*/ 45 w 237"/>
                <a:gd name="T29" fmla="*/ 735 h 1680"/>
                <a:gd name="T30" fmla="*/ 23 w 237"/>
                <a:gd name="T31" fmla="*/ 744 h 1680"/>
                <a:gd name="T32" fmla="*/ 0 w 237"/>
                <a:gd name="T33" fmla="*/ 747 h 1680"/>
                <a:gd name="T34" fmla="*/ 23 w 237"/>
                <a:gd name="T35" fmla="*/ 749 h 1680"/>
                <a:gd name="T36" fmla="*/ 45 w 237"/>
                <a:gd name="T37" fmla="*/ 758 h 1680"/>
                <a:gd name="T38" fmla="*/ 66 w 237"/>
                <a:gd name="T39" fmla="*/ 771 h 1680"/>
                <a:gd name="T40" fmla="*/ 83 w 237"/>
                <a:gd name="T41" fmla="*/ 788 h 1680"/>
                <a:gd name="T42" fmla="*/ 96 w 237"/>
                <a:gd name="T43" fmla="*/ 808 h 1680"/>
                <a:gd name="T44" fmla="*/ 108 w 237"/>
                <a:gd name="T45" fmla="*/ 832 h 1680"/>
                <a:gd name="T46" fmla="*/ 115 w 237"/>
                <a:gd name="T47" fmla="*/ 859 h 1680"/>
                <a:gd name="T48" fmla="*/ 116 w 237"/>
                <a:gd name="T49" fmla="*/ 888 h 1680"/>
                <a:gd name="T50" fmla="*/ 118 w 237"/>
                <a:gd name="T51" fmla="*/ 1554 h 1680"/>
                <a:gd name="T52" fmla="*/ 122 w 237"/>
                <a:gd name="T53" fmla="*/ 1582 h 1680"/>
                <a:gd name="T54" fmla="*/ 132 w 237"/>
                <a:gd name="T55" fmla="*/ 1607 h 1680"/>
                <a:gd name="T56" fmla="*/ 144 w 237"/>
                <a:gd name="T57" fmla="*/ 1629 h 1680"/>
                <a:gd name="T58" fmla="*/ 161 w 237"/>
                <a:gd name="T59" fmla="*/ 1648 h 1680"/>
                <a:gd name="T60" fmla="*/ 179 w 237"/>
                <a:gd name="T61" fmla="*/ 1663 h 1680"/>
                <a:gd name="T62" fmla="*/ 201 w 237"/>
                <a:gd name="T63" fmla="*/ 1673 h 1680"/>
                <a:gd name="T64" fmla="*/ 225 w 237"/>
                <a:gd name="T65" fmla="*/ 1680 h 16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7"/>
                <a:gd name="T100" fmla="*/ 0 h 1680"/>
                <a:gd name="T101" fmla="*/ 237 w 237"/>
                <a:gd name="T102" fmla="*/ 1680 h 16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7" h="1680">
                  <a:moveTo>
                    <a:pt x="237" y="0"/>
                  </a:moveTo>
                  <a:lnTo>
                    <a:pt x="225" y="1"/>
                  </a:lnTo>
                  <a:lnTo>
                    <a:pt x="213" y="3"/>
                  </a:lnTo>
                  <a:lnTo>
                    <a:pt x="201" y="6"/>
                  </a:lnTo>
                  <a:lnTo>
                    <a:pt x="191" y="12"/>
                  </a:lnTo>
                  <a:lnTo>
                    <a:pt x="179" y="17"/>
                  </a:lnTo>
                  <a:lnTo>
                    <a:pt x="171" y="25"/>
                  </a:lnTo>
                  <a:lnTo>
                    <a:pt x="161" y="32"/>
                  </a:lnTo>
                  <a:lnTo>
                    <a:pt x="152" y="42"/>
                  </a:lnTo>
                  <a:lnTo>
                    <a:pt x="144" y="51"/>
                  </a:lnTo>
                  <a:lnTo>
                    <a:pt x="137" y="62"/>
                  </a:lnTo>
                  <a:lnTo>
                    <a:pt x="132" y="74"/>
                  </a:lnTo>
                  <a:lnTo>
                    <a:pt x="127" y="86"/>
                  </a:lnTo>
                  <a:lnTo>
                    <a:pt x="122" y="98"/>
                  </a:lnTo>
                  <a:lnTo>
                    <a:pt x="120" y="112"/>
                  </a:lnTo>
                  <a:lnTo>
                    <a:pt x="118" y="127"/>
                  </a:lnTo>
                  <a:lnTo>
                    <a:pt x="116" y="140"/>
                  </a:lnTo>
                  <a:lnTo>
                    <a:pt x="116" y="607"/>
                  </a:lnTo>
                  <a:lnTo>
                    <a:pt x="116" y="622"/>
                  </a:lnTo>
                  <a:lnTo>
                    <a:pt x="115" y="635"/>
                  </a:lnTo>
                  <a:lnTo>
                    <a:pt x="111" y="649"/>
                  </a:lnTo>
                  <a:lnTo>
                    <a:pt x="108" y="661"/>
                  </a:lnTo>
                  <a:lnTo>
                    <a:pt x="103" y="674"/>
                  </a:lnTo>
                  <a:lnTo>
                    <a:pt x="96" y="685"/>
                  </a:lnTo>
                  <a:lnTo>
                    <a:pt x="89" y="697"/>
                  </a:lnTo>
                  <a:lnTo>
                    <a:pt x="83" y="707"/>
                  </a:lnTo>
                  <a:lnTo>
                    <a:pt x="76" y="715"/>
                  </a:lnTo>
                  <a:lnTo>
                    <a:pt x="66" y="724"/>
                  </a:lnTo>
                  <a:lnTo>
                    <a:pt x="55" y="730"/>
                  </a:lnTo>
                  <a:lnTo>
                    <a:pt x="45" y="735"/>
                  </a:lnTo>
                  <a:lnTo>
                    <a:pt x="35" y="741"/>
                  </a:lnTo>
                  <a:lnTo>
                    <a:pt x="23" y="744"/>
                  </a:lnTo>
                  <a:lnTo>
                    <a:pt x="11" y="746"/>
                  </a:lnTo>
                  <a:lnTo>
                    <a:pt x="0" y="747"/>
                  </a:lnTo>
                  <a:lnTo>
                    <a:pt x="11" y="747"/>
                  </a:lnTo>
                  <a:lnTo>
                    <a:pt x="23" y="749"/>
                  </a:lnTo>
                  <a:lnTo>
                    <a:pt x="35" y="752"/>
                  </a:lnTo>
                  <a:lnTo>
                    <a:pt x="45" y="758"/>
                  </a:lnTo>
                  <a:lnTo>
                    <a:pt x="55" y="764"/>
                  </a:lnTo>
                  <a:lnTo>
                    <a:pt x="66" y="771"/>
                  </a:lnTo>
                  <a:lnTo>
                    <a:pt x="76" y="780"/>
                  </a:lnTo>
                  <a:lnTo>
                    <a:pt x="83" y="788"/>
                  </a:lnTo>
                  <a:lnTo>
                    <a:pt x="89" y="798"/>
                  </a:lnTo>
                  <a:lnTo>
                    <a:pt x="96" y="808"/>
                  </a:lnTo>
                  <a:lnTo>
                    <a:pt x="103" y="820"/>
                  </a:lnTo>
                  <a:lnTo>
                    <a:pt x="108" y="832"/>
                  </a:lnTo>
                  <a:lnTo>
                    <a:pt x="111" y="846"/>
                  </a:lnTo>
                  <a:lnTo>
                    <a:pt x="115" y="859"/>
                  </a:lnTo>
                  <a:lnTo>
                    <a:pt x="116" y="873"/>
                  </a:lnTo>
                  <a:lnTo>
                    <a:pt x="116" y="888"/>
                  </a:lnTo>
                  <a:lnTo>
                    <a:pt x="116" y="1539"/>
                  </a:lnTo>
                  <a:lnTo>
                    <a:pt x="118" y="1554"/>
                  </a:lnTo>
                  <a:lnTo>
                    <a:pt x="120" y="1568"/>
                  </a:lnTo>
                  <a:lnTo>
                    <a:pt x="122" y="1582"/>
                  </a:lnTo>
                  <a:lnTo>
                    <a:pt x="127" y="1595"/>
                  </a:lnTo>
                  <a:lnTo>
                    <a:pt x="132" y="1607"/>
                  </a:lnTo>
                  <a:lnTo>
                    <a:pt x="137" y="1619"/>
                  </a:lnTo>
                  <a:lnTo>
                    <a:pt x="144" y="1629"/>
                  </a:lnTo>
                  <a:lnTo>
                    <a:pt x="152" y="1639"/>
                  </a:lnTo>
                  <a:lnTo>
                    <a:pt x="161" y="1648"/>
                  </a:lnTo>
                  <a:lnTo>
                    <a:pt x="171" y="1656"/>
                  </a:lnTo>
                  <a:lnTo>
                    <a:pt x="179" y="1663"/>
                  </a:lnTo>
                  <a:lnTo>
                    <a:pt x="191" y="1670"/>
                  </a:lnTo>
                  <a:lnTo>
                    <a:pt x="201" y="1673"/>
                  </a:lnTo>
                  <a:lnTo>
                    <a:pt x="213" y="1676"/>
                  </a:lnTo>
                  <a:lnTo>
                    <a:pt x="225" y="1680"/>
                  </a:lnTo>
                  <a:lnTo>
                    <a:pt x="237" y="1680"/>
                  </a:lnTo>
                </a:path>
              </a:pathLst>
            </a:custGeom>
            <a:noFill/>
            <a:ln w="15875">
              <a:solidFill>
                <a:schemeClr val="accent2"/>
              </a:solidFill>
              <a:round/>
              <a:headEnd/>
              <a:tailEnd/>
            </a:ln>
          </p:spPr>
          <p:txBody>
            <a:bodyPr/>
            <a:lstStyle/>
            <a:p>
              <a:endParaRPr lang="en-US"/>
            </a:p>
          </p:txBody>
        </p:sp>
        <p:sp>
          <p:nvSpPr>
            <p:cNvPr id="103" name="Rectangle 106"/>
            <p:cNvSpPr>
              <a:spLocks noChangeArrowheads="1"/>
            </p:cNvSpPr>
            <p:nvPr/>
          </p:nvSpPr>
          <p:spPr bwMode="auto">
            <a:xfrm>
              <a:off x="3547" y="2526"/>
              <a:ext cx="53" cy="192"/>
            </a:xfrm>
            <a:prstGeom prst="rect">
              <a:avLst/>
            </a:prstGeom>
            <a:noFill/>
            <a:ln w="9525">
              <a:noFill/>
              <a:miter lim="800000"/>
              <a:headEnd/>
              <a:tailEnd/>
            </a:ln>
          </p:spPr>
          <p:txBody>
            <a:bodyPr wrap="none" lIns="0" tIns="0" rIns="0" bIns="0">
              <a:spAutoFit/>
            </a:bodyPr>
            <a:lstStyle/>
            <a:p>
              <a:r>
                <a:rPr lang="en-US" sz="2000">
                  <a:solidFill>
                    <a:srgbClr val="CC0000"/>
                  </a:solidFill>
                </a:rPr>
                <a:t>(</a:t>
              </a:r>
              <a:endParaRPr lang="en-US">
                <a:solidFill>
                  <a:srgbClr val="CC0000"/>
                </a:solidFill>
              </a:endParaRPr>
            </a:p>
          </p:txBody>
        </p:sp>
        <p:sp>
          <p:nvSpPr>
            <p:cNvPr id="104" name="Rectangle 107"/>
            <p:cNvSpPr>
              <a:spLocks noChangeArrowheads="1"/>
            </p:cNvSpPr>
            <p:nvPr/>
          </p:nvSpPr>
          <p:spPr bwMode="auto">
            <a:xfrm>
              <a:off x="3600" y="2526"/>
              <a:ext cx="586" cy="192"/>
            </a:xfrm>
            <a:prstGeom prst="rect">
              <a:avLst/>
            </a:prstGeom>
            <a:noFill/>
            <a:ln w="9525">
              <a:noFill/>
              <a:miter lim="800000"/>
              <a:headEnd/>
              <a:tailEnd/>
            </a:ln>
          </p:spPr>
          <p:txBody>
            <a:bodyPr wrap="none" lIns="0" tIns="0" rIns="0" bIns="0">
              <a:spAutoFit/>
            </a:bodyPr>
            <a:lstStyle/>
            <a:p>
              <a:r>
                <a:rPr lang="en-US" sz="2000">
                  <a:solidFill>
                    <a:srgbClr val="CC0000"/>
                  </a:solidFill>
                </a:rPr>
                <a:t>buffered</a:t>
              </a:r>
              <a:endParaRPr lang="en-US">
                <a:solidFill>
                  <a:srgbClr val="CC0000"/>
                </a:solidFill>
              </a:endParaRPr>
            </a:p>
          </p:txBody>
        </p:sp>
        <p:sp>
          <p:nvSpPr>
            <p:cNvPr id="105" name="Rectangle 108"/>
            <p:cNvSpPr>
              <a:spLocks noChangeArrowheads="1"/>
            </p:cNvSpPr>
            <p:nvPr/>
          </p:nvSpPr>
          <p:spPr bwMode="auto">
            <a:xfrm>
              <a:off x="4169" y="2526"/>
              <a:ext cx="53" cy="192"/>
            </a:xfrm>
            <a:prstGeom prst="rect">
              <a:avLst/>
            </a:prstGeom>
            <a:noFill/>
            <a:ln w="9525">
              <a:noFill/>
              <a:miter lim="800000"/>
              <a:headEnd/>
              <a:tailEnd/>
            </a:ln>
          </p:spPr>
          <p:txBody>
            <a:bodyPr wrap="none" lIns="0" tIns="0" rIns="0" bIns="0">
              <a:spAutoFit/>
            </a:bodyPr>
            <a:lstStyle/>
            <a:p>
              <a:r>
                <a:rPr lang="en-US" sz="2000">
                  <a:solidFill>
                    <a:srgbClr val="CC0000"/>
                  </a:solidFill>
                </a:rPr>
                <a:t>)</a:t>
              </a:r>
              <a:endParaRPr lang="en-US">
                <a:solidFill>
                  <a:srgbClr val="CC0000"/>
                </a:solidFill>
              </a:endParaRPr>
            </a:p>
          </p:txBody>
        </p:sp>
        <p:sp>
          <p:nvSpPr>
            <p:cNvPr id="106" name="Rectangle 109"/>
            <p:cNvSpPr>
              <a:spLocks noChangeArrowheads="1"/>
            </p:cNvSpPr>
            <p:nvPr/>
          </p:nvSpPr>
          <p:spPr bwMode="auto">
            <a:xfrm>
              <a:off x="4221" y="2526"/>
              <a:ext cx="44" cy="192"/>
            </a:xfrm>
            <a:prstGeom prst="rect">
              <a:avLst/>
            </a:prstGeom>
            <a:noFill/>
            <a:ln w="9525">
              <a:noFill/>
              <a:miter lim="800000"/>
              <a:headEnd/>
              <a:tailEnd/>
            </a:ln>
          </p:spPr>
          <p:txBody>
            <a:bodyPr wrap="none" lIns="0" tIns="0" rIns="0" bIns="0">
              <a:spAutoFit/>
            </a:bodyPr>
            <a:lstStyle/>
            <a:p>
              <a:r>
                <a:rPr lang="en-US" sz="2000">
                  <a:solidFill>
                    <a:srgbClr val="CC0000"/>
                  </a:solidFill>
                </a:rPr>
                <a:t> </a:t>
              </a:r>
              <a:endParaRPr lang="en-US">
                <a:solidFill>
                  <a:srgbClr val="CC0000"/>
                </a:solidFill>
              </a:endParaRPr>
            </a:p>
          </p:txBody>
        </p:sp>
        <p:sp>
          <p:nvSpPr>
            <p:cNvPr id="107" name="Rectangle 110"/>
            <p:cNvSpPr>
              <a:spLocks noChangeArrowheads="1"/>
            </p:cNvSpPr>
            <p:nvPr/>
          </p:nvSpPr>
          <p:spPr bwMode="auto">
            <a:xfrm>
              <a:off x="3547" y="2031"/>
              <a:ext cx="692" cy="192"/>
            </a:xfrm>
            <a:prstGeom prst="rect">
              <a:avLst/>
            </a:prstGeom>
            <a:noFill/>
            <a:ln w="9525">
              <a:noFill/>
              <a:miter lim="800000"/>
              <a:headEnd/>
              <a:tailEnd/>
            </a:ln>
          </p:spPr>
          <p:txBody>
            <a:bodyPr wrap="none" lIns="0" tIns="0" rIns="0" bIns="0">
              <a:spAutoFit/>
            </a:bodyPr>
            <a:lstStyle/>
            <a:p>
              <a:r>
                <a:rPr lang="en-US" sz="2000">
                  <a:solidFill>
                    <a:srgbClr val="CC0000"/>
                  </a:solidFill>
                </a:rPr>
                <a:t>(buffered)</a:t>
              </a:r>
              <a:endParaRPr lang="en-US">
                <a:solidFill>
                  <a:srgbClr val="CC0000"/>
                </a:solidFill>
              </a:endParaRPr>
            </a:p>
          </p:txBody>
        </p:sp>
        <p:sp>
          <p:nvSpPr>
            <p:cNvPr id="108" name="Rectangle 111"/>
            <p:cNvSpPr>
              <a:spLocks noChangeArrowheads="1"/>
            </p:cNvSpPr>
            <p:nvPr/>
          </p:nvSpPr>
          <p:spPr bwMode="auto">
            <a:xfrm>
              <a:off x="4221" y="2031"/>
              <a:ext cx="44" cy="192"/>
            </a:xfrm>
            <a:prstGeom prst="rect">
              <a:avLst/>
            </a:prstGeom>
            <a:noFill/>
            <a:ln w="9525">
              <a:noFill/>
              <a:miter lim="800000"/>
              <a:headEnd/>
              <a:tailEnd/>
            </a:ln>
          </p:spPr>
          <p:txBody>
            <a:bodyPr wrap="none" lIns="0" tIns="0" rIns="0" bIns="0">
              <a:spAutoFit/>
            </a:bodyPr>
            <a:lstStyle/>
            <a:p>
              <a:r>
                <a:rPr lang="en-US" sz="2000">
                  <a:solidFill>
                    <a:srgbClr val="000000"/>
                  </a:solidFill>
                </a:rPr>
                <a:t> </a:t>
              </a:r>
              <a:endParaRPr lang="en-US"/>
            </a:p>
          </p:txBody>
        </p:sp>
      </p:grpSp>
      <p:sp>
        <p:nvSpPr>
          <p:cNvPr id="109" name="TextBox 108"/>
          <p:cNvSpPr txBox="1"/>
          <p:nvPr/>
        </p:nvSpPr>
        <p:spPr>
          <a:xfrm>
            <a:off x="519113" y="1600200"/>
            <a:ext cx="1654176" cy="646331"/>
          </a:xfrm>
          <a:prstGeom prst="rect">
            <a:avLst/>
          </a:prstGeom>
          <a:noFill/>
        </p:spPr>
        <p:txBody>
          <a:bodyPr wrap="square" rtlCol="0">
            <a:spAutoFit/>
          </a:bodyPr>
          <a:lstStyle/>
          <a:p>
            <a:r>
              <a:rPr lang="en-US" b="1">
                <a:solidFill>
                  <a:srgbClr val="FF0000"/>
                </a:solidFill>
              </a:rPr>
              <a:t>Efficient Scheme !</a:t>
            </a:r>
          </a:p>
        </p:txBody>
      </p:sp>
      <p:sp>
        <p:nvSpPr>
          <p:cNvPr id="110" name="TextBox 109">
            <a:extLst>
              <a:ext uri="{FF2B5EF4-FFF2-40B4-BE49-F238E27FC236}">
                <a16:creationId xmlns:a16="http://schemas.microsoft.com/office/drawing/2014/main" id="{F507B018-CF05-9645-A5D0-5ED9B9C69117}"/>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11840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Selective Reject ARQ</a:t>
            </a:r>
          </a:p>
        </p:txBody>
      </p:sp>
      <p:sp>
        <p:nvSpPr>
          <p:cNvPr id="3" name="Content Placeholder 2"/>
          <p:cNvSpPr>
            <a:spLocks noGrp="1"/>
          </p:cNvSpPr>
          <p:nvPr>
            <p:ph idx="1"/>
          </p:nvPr>
        </p:nvSpPr>
        <p:spPr/>
        <p:txBody>
          <a:bodyPr/>
          <a:lstStyle/>
          <a:p>
            <a:pPr marL="347663" indent="-347663">
              <a:spcAft>
                <a:spcPct val="25000"/>
              </a:spcAft>
              <a:defRPr/>
            </a:pPr>
            <a:r>
              <a:rPr lang="en-US" sz="2200">
                <a:solidFill>
                  <a:srgbClr val="FF0000"/>
                </a:solidFill>
                <a:latin typeface="Helvetica" pitchFamily="34" charset="0"/>
              </a:rPr>
              <a:t>Only rejected frames are retransmitted, (and of course those that time out).</a:t>
            </a:r>
          </a:p>
          <a:p>
            <a:pPr marL="347663" indent="-347663">
              <a:spcAft>
                <a:spcPct val="25000"/>
              </a:spcAft>
              <a:defRPr/>
            </a:pPr>
            <a:r>
              <a:rPr lang="en-US" sz="2200">
                <a:solidFill>
                  <a:schemeClr val="accent4"/>
                </a:solidFill>
                <a:latin typeface="Helvetica" pitchFamily="34" charset="0"/>
              </a:rPr>
              <a:t>Receiver informs transmitter of rejected frame </a:t>
            </a:r>
            <a:r>
              <a:rPr lang="en-US" sz="2200" i="1">
                <a:solidFill>
                  <a:schemeClr val="accent4"/>
                </a:solidFill>
                <a:latin typeface="Helvetica" pitchFamily="34" charset="0"/>
              </a:rPr>
              <a:t>n</a:t>
            </a:r>
            <a:r>
              <a:rPr lang="en-US" sz="2200">
                <a:solidFill>
                  <a:schemeClr val="accent4"/>
                </a:solidFill>
                <a:latin typeface="Helvetica" pitchFamily="34" charset="0"/>
              </a:rPr>
              <a:t> by sending ‘NAK </a:t>
            </a:r>
            <a:r>
              <a:rPr lang="en-US" sz="2200" i="1">
                <a:solidFill>
                  <a:schemeClr val="accent4"/>
                </a:solidFill>
                <a:latin typeface="Helvetica" pitchFamily="34" charset="0"/>
              </a:rPr>
              <a:t>n</a:t>
            </a:r>
            <a:r>
              <a:rPr lang="en-US" sz="2200">
                <a:solidFill>
                  <a:schemeClr val="accent4"/>
                </a:solidFill>
                <a:latin typeface="Helvetica" pitchFamily="34" charset="0"/>
              </a:rPr>
              <a:t>’ (‘Selective Reject </a:t>
            </a:r>
            <a:r>
              <a:rPr lang="en-US" sz="2200" i="1">
                <a:solidFill>
                  <a:schemeClr val="accent4"/>
                </a:solidFill>
                <a:latin typeface="Helvetica" pitchFamily="34" charset="0"/>
              </a:rPr>
              <a:t>n</a:t>
            </a:r>
            <a:r>
              <a:rPr lang="en-US" sz="2200">
                <a:solidFill>
                  <a:schemeClr val="accent4"/>
                </a:solidFill>
                <a:latin typeface="Helvetica" pitchFamily="34" charset="0"/>
              </a:rPr>
              <a:t>’ or simply ‘SREJ </a:t>
            </a:r>
            <a:r>
              <a:rPr lang="en-US" sz="2200" i="1">
                <a:solidFill>
                  <a:schemeClr val="accent4"/>
                </a:solidFill>
                <a:latin typeface="Helvetica" pitchFamily="34" charset="0"/>
              </a:rPr>
              <a:t>n</a:t>
            </a:r>
            <a:r>
              <a:rPr lang="en-US" sz="2200">
                <a:solidFill>
                  <a:schemeClr val="accent4"/>
                </a:solidFill>
                <a:latin typeface="Helvetica" pitchFamily="34" charset="0"/>
              </a:rPr>
              <a:t>’ in HDLC implementation)</a:t>
            </a:r>
          </a:p>
          <a:p>
            <a:pPr marL="347663" indent="-347663">
              <a:spcAft>
                <a:spcPct val="25000"/>
              </a:spcAft>
              <a:defRPr/>
            </a:pPr>
            <a:r>
              <a:rPr lang="en-US" sz="2200">
                <a:solidFill>
                  <a:schemeClr val="accent4"/>
                </a:solidFill>
                <a:latin typeface="Helvetica" pitchFamily="34" charset="0"/>
              </a:rPr>
              <a:t>After receiving an erroneous frame, subsequent frames are accepted by the receiver and buffered.</a:t>
            </a:r>
          </a:p>
          <a:p>
            <a:pPr marL="347663" indent="-347663">
              <a:spcAft>
                <a:spcPct val="25000"/>
              </a:spcAft>
              <a:defRPr/>
            </a:pPr>
            <a:r>
              <a:rPr lang="en-US" sz="2200">
                <a:latin typeface="Helvetica" pitchFamily="34" charset="0"/>
              </a:rPr>
              <a:t>After receiving the valid copy of the error frame,  frames are put in proper order and passed to the higher layer.</a:t>
            </a:r>
          </a:p>
          <a:p>
            <a:pPr marL="347663" indent="-347663">
              <a:spcAft>
                <a:spcPct val="25000"/>
              </a:spcAft>
              <a:defRPr/>
            </a:pPr>
            <a:r>
              <a:rPr lang="en-US" sz="2200">
                <a:solidFill>
                  <a:schemeClr val="accent4"/>
                </a:solidFill>
                <a:latin typeface="Helvetica" pitchFamily="34" charset="0"/>
              </a:rPr>
              <a:t>Minimizes retransmission.</a:t>
            </a:r>
          </a:p>
          <a:p>
            <a:pPr marL="347663" indent="-347663">
              <a:spcAft>
                <a:spcPct val="25000"/>
              </a:spcAft>
              <a:defRPr/>
            </a:pPr>
            <a:r>
              <a:rPr lang="en-US" sz="2200">
                <a:solidFill>
                  <a:schemeClr val="accent4"/>
                </a:solidFill>
                <a:latin typeface="Helvetica" pitchFamily="34" charset="0"/>
              </a:rPr>
              <a:t>Receiver requires more complex buffer management.</a:t>
            </a:r>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24</a:t>
            </a:fld>
            <a:endParaRPr lang="en-US"/>
          </a:p>
        </p:txBody>
      </p:sp>
      <p:sp>
        <p:nvSpPr>
          <p:cNvPr id="5" name="TextBox 4">
            <a:extLst>
              <a:ext uri="{FF2B5EF4-FFF2-40B4-BE49-F238E27FC236}">
                <a16:creationId xmlns:a16="http://schemas.microsoft.com/office/drawing/2014/main" id="{004C0310-E45E-F14D-8DA3-5E95ADCAB3F2}"/>
              </a:ext>
            </a:extLst>
          </p:cNvPr>
          <p:cNvSpPr txBox="1"/>
          <p:nvPr/>
        </p:nvSpPr>
        <p:spPr>
          <a:xfrm>
            <a:off x="7208837" y="1905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124082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Selective Reject ARQ: Max Window Size</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25</a:t>
            </a:fld>
            <a:endParaRPr lang="en-US"/>
          </a:p>
        </p:txBody>
      </p:sp>
      <p:sp>
        <p:nvSpPr>
          <p:cNvPr id="4" name="Line 4"/>
          <p:cNvSpPr>
            <a:spLocks noChangeShapeType="1"/>
          </p:cNvSpPr>
          <p:nvPr/>
        </p:nvSpPr>
        <p:spPr bwMode="auto">
          <a:xfrm flipH="1">
            <a:off x="1428750" y="1293813"/>
            <a:ext cx="26988" cy="4546600"/>
          </a:xfrm>
          <a:prstGeom prst="line">
            <a:avLst/>
          </a:prstGeom>
          <a:noFill/>
          <a:ln w="25400">
            <a:solidFill>
              <a:schemeClr val="tx1"/>
            </a:solidFill>
            <a:round/>
            <a:headEnd/>
            <a:tailEnd/>
          </a:ln>
        </p:spPr>
        <p:txBody>
          <a:bodyPr wrap="none" anchor="ctr"/>
          <a:lstStyle/>
          <a:p>
            <a:endParaRPr lang="en-US"/>
          </a:p>
        </p:txBody>
      </p:sp>
      <p:sp>
        <p:nvSpPr>
          <p:cNvPr id="5" name="Rectangle 5"/>
          <p:cNvSpPr>
            <a:spLocks noChangeArrowheads="1"/>
          </p:cNvSpPr>
          <p:nvPr/>
        </p:nvSpPr>
        <p:spPr bwMode="auto">
          <a:xfrm>
            <a:off x="5784850" y="5402263"/>
            <a:ext cx="173038"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6" name="Line 6"/>
          <p:cNvSpPr>
            <a:spLocks noChangeShapeType="1"/>
          </p:cNvSpPr>
          <p:nvPr/>
        </p:nvSpPr>
        <p:spPr bwMode="auto">
          <a:xfrm flipV="1">
            <a:off x="1020763" y="4416425"/>
            <a:ext cx="420687" cy="26988"/>
          </a:xfrm>
          <a:prstGeom prst="line">
            <a:avLst/>
          </a:prstGeom>
          <a:noFill/>
          <a:ln w="25400">
            <a:solidFill>
              <a:schemeClr val="tx1"/>
            </a:solidFill>
            <a:round/>
            <a:headEnd/>
            <a:tailEnd/>
          </a:ln>
        </p:spPr>
        <p:txBody>
          <a:bodyPr wrap="none" anchor="ctr"/>
          <a:lstStyle/>
          <a:p>
            <a:endParaRPr lang="en-US"/>
          </a:p>
        </p:txBody>
      </p:sp>
      <p:sp>
        <p:nvSpPr>
          <p:cNvPr id="7" name="Line 7"/>
          <p:cNvSpPr>
            <a:spLocks noChangeShapeType="1"/>
          </p:cNvSpPr>
          <p:nvPr/>
        </p:nvSpPr>
        <p:spPr bwMode="auto">
          <a:xfrm>
            <a:off x="4044950" y="1393825"/>
            <a:ext cx="1588" cy="4513263"/>
          </a:xfrm>
          <a:prstGeom prst="line">
            <a:avLst/>
          </a:prstGeom>
          <a:noFill/>
          <a:ln w="25400">
            <a:solidFill>
              <a:schemeClr val="tx1"/>
            </a:solidFill>
            <a:round/>
            <a:headEnd/>
            <a:tailEnd/>
          </a:ln>
        </p:spPr>
        <p:txBody>
          <a:bodyPr wrap="none" anchor="ctr"/>
          <a:lstStyle/>
          <a:p>
            <a:endParaRPr lang="en-US"/>
          </a:p>
        </p:txBody>
      </p:sp>
      <p:sp>
        <p:nvSpPr>
          <p:cNvPr id="8" name="Line 8"/>
          <p:cNvSpPr>
            <a:spLocks noChangeShapeType="1"/>
          </p:cNvSpPr>
          <p:nvPr/>
        </p:nvSpPr>
        <p:spPr bwMode="auto">
          <a:xfrm>
            <a:off x="1463675" y="1387475"/>
            <a:ext cx="2578100" cy="596900"/>
          </a:xfrm>
          <a:prstGeom prst="line">
            <a:avLst/>
          </a:prstGeom>
          <a:noFill/>
          <a:ln w="12700">
            <a:solidFill>
              <a:schemeClr val="tx1"/>
            </a:solidFill>
            <a:round/>
            <a:headEnd/>
            <a:tailEnd/>
          </a:ln>
        </p:spPr>
        <p:txBody>
          <a:bodyPr wrap="none" anchor="ctr"/>
          <a:lstStyle/>
          <a:p>
            <a:endParaRPr lang="en-US"/>
          </a:p>
        </p:txBody>
      </p:sp>
      <p:sp>
        <p:nvSpPr>
          <p:cNvPr id="9" name="Line 9"/>
          <p:cNvSpPr>
            <a:spLocks noChangeShapeType="1"/>
          </p:cNvSpPr>
          <p:nvPr/>
        </p:nvSpPr>
        <p:spPr bwMode="auto">
          <a:xfrm>
            <a:off x="2386013" y="1601788"/>
            <a:ext cx="261937" cy="52387"/>
          </a:xfrm>
          <a:prstGeom prst="line">
            <a:avLst/>
          </a:prstGeom>
          <a:noFill/>
          <a:ln w="12700">
            <a:solidFill>
              <a:schemeClr val="tx1"/>
            </a:solidFill>
            <a:round/>
            <a:headEnd/>
            <a:tailEnd type="triangle" w="med" len="med"/>
          </a:ln>
        </p:spPr>
        <p:txBody>
          <a:bodyPr wrap="none" anchor="ctr"/>
          <a:lstStyle/>
          <a:p>
            <a:endParaRPr lang="en-US"/>
          </a:p>
        </p:txBody>
      </p:sp>
      <p:sp>
        <p:nvSpPr>
          <p:cNvPr id="10" name="Line 10"/>
          <p:cNvSpPr>
            <a:spLocks noChangeShapeType="1"/>
          </p:cNvSpPr>
          <p:nvPr/>
        </p:nvSpPr>
        <p:spPr bwMode="auto">
          <a:xfrm>
            <a:off x="1444625" y="1689100"/>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11" name="Line 11"/>
          <p:cNvSpPr>
            <a:spLocks noChangeShapeType="1"/>
          </p:cNvSpPr>
          <p:nvPr/>
        </p:nvSpPr>
        <p:spPr bwMode="auto">
          <a:xfrm>
            <a:off x="1444625" y="2298700"/>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12" name="Line 12"/>
          <p:cNvSpPr>
            <a:spLocks noChangeShapeType="1"/>
          </p:cNvSpPr>
          <p:nvPr/>
        </p:nvSpPr>
        <p:spPr bwMode="auto">
          <a:xfrm>
            <a:off x="1444625" y="1993900"/>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13" name="Line 13"/>
          <p:cNvSpPr>
            <a:spLocks noChangeShapeType="1"/>
          </p:cNvSpPr>
          <p:nvPr/>
        </p:nvSpPr>
        <p:spPr bwMode="auto">
          <a:xfrm flipV="1">
            <a:off x="3057525" y="3500438"/>
            <a:ext cx="995363" cy="252412"/>
          </a:xfrm>
          <a:prstGeom prst="line">
            <a:avLst/>
          </a:prstGeom>
          <a:noFill/>
          <a:ln w="12700">
            <a:solidFill>
              <a:schemeClr val="tx1"/>
            </a:solidFill>
            <a:prstDash val="dash"/>
            <a:round/>
            <a:headEnd type="triangle" w="med" len="med"/>
            <a:tailEnd/>
          </a:ln>
        </p:spPr>
        <p:txBody>
          <a:bodyPr wrap="none" anchor="ctr"/>
          <a:lstStyle/>
          <a:p>
            <a:endParaRPr lang="en-US"/>
          </a:p>
        </p:txBody>
      </p:sp>
      <p:sp>
        <p:nvSpPr>
          <p:cNvPr id="14" name="Line 14"/>
          <p:cNvSpPr>
            <a:spLocks noChangeShapeType="1"/>
          </p:cNvSpPr>
          <p:nvPr/>
        </p:nvSpPr>
        <p:spPr bwMode="auto">
          <a:xfrm>
            <a:off x="1463675" y="2911475"/>
            <a:ext cx="2578100" cy="596900"/>
          </a:xfrm>
          <a:prstGeom prst="line">
            <a:avLst/>
          </a:prstGeom>
          <a:noFill/>
          <a:ln w="12700">
            <a:solidFill>
              <a:schemeClr val="tx1"/>
            </a:solidFill>
            <a:round/>
            <a:headEnd/>
            <a:tailEnd/>
          </a:ln>
        </p:spPr>
        <p:txBody>
          <a:bodyPr wrap="none" anchor="ctr"/>
          <a:lstStyle/>
          <a:p>
            <a:endParaRPr lang="en-US"/>
          </a:p>
        </p:txBody>
      </p:sp>
      <p:grpSp>
        <p:nvGrpSpPr>
          <p:cNvPr id="15" name="Group 15"/>
          <p:cNvGrpSpPr>
            <a:grpSpLocks/>
          </p:cNvGrpSpPr>
          <p:nvPr/>
        </p:nvGrpSpPr>
        <p:grpSpPr bwMode="auto">
          <a:xfrm>
            <a:off x="1395413" y="1382713"/>
            <a:ext cx="85725" cy="1492250"/>
            <a:chOff x="1540" y="1264"/>
            <a:chExt cx="54" cy="940"/>
          </a:xfrm>
        </p:grpSpPr>
        <p:grpSp>
          <p:nvGrpSpPr>
            <p:cNvPr id="16" name="Group 16"/>
            <p:cNvGrpSpPr>
              <a:grpSpLocks/>
            </p:cNvGrpSpPr>
            <p:nvPr/>
          </p:nvGrpSpPr>
          <p:grpSpPr bwMode="auto">
            <a:xfrm>
              <a:off x="1540" y="1264"/>
              <a:ext cx="54" cy="172"/>
              <a:chOff x="1540" y="1264"/>
              <a:chExt cx="54" cy="172"/>
            </a:xfrm>
          </p:grpSpPr>
          <p:sp>
            <p:nvSpPr>
              <p:cNvPr id="29" name="Rectangle 17"/>
              <p:cNvSpPr>
                <a:spLocks noChangeArrowheads="1"/>
              </p:cNvSpPr>
              <p:nvPr/>
            </p:nvSpPr>
            <p:spPr bwMode="auto">
              <a:xfrm>
                <a:off x="1540" y="1266"/>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 name="Rectangle 18"/>
              <p:cNvSpPr>
                <a:spLocks noChangeArrowheads="1"/>
              </p:cNvSpPr>
              <p:nvPr/>
            </p:nvSpPr>
            <p:spPr bwMode="auto">
              <a:xfrm>
                <a:off x="1540" y="1264"/>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7" name="Group 19"/>
            <p:cNvGrpSpPr>
              <a:grpSpLocks/>
            </p:cNvGrpSpPr>
            <p:nvPr/>
          </p:nvGrpSpPr>
          <p:grpSpPr bwMode="auto">
            <a:xfrm>
              <a:off x="1540" y="1456"/>
              <a:ext cx="54" cy="172"/>
              <a:chOff x="1540" y="1456"/>
              <a:chExt cx="54" cy="172"/>
            </a:xfrm>
          </p:grpSpPr>
          <p:sp>
            <p:nvSpPr>
              <p:cNvPr id="27" name="Rectangle 20"/>
              <p:cNvSpPr>
                <a:spLocks noChangeArrowheads="1"/>
              </p:cNvSpPr>
              <p:nvPr/>
            </p:nvSpPr>
            <p:spPr bwMode="auto">
              <a:xfrm>
                <a:off x="1540" y="1458"/>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8" name="Rectangle 21"/>
              <p:cNvSpPr>
                <a:spLocks noChangeArrowheads="1"/>
              </p:cNvSpPr>
              <p:nvPr/>
            </p:nvSpPr>
            <p:spPr bwMode="auto">
              <a:xfrm>
                <a:off x="1540" y="1456"/>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8" name="Group 22"/>
            <p:cNvGrpSpPr>
              <a:grpSpLocks/>
            </p:cNvGrpSpPr>
            <p:nvPr/>
          </p:nvGrpSpPr>
          <p:grpSpPr bwMode="auto">
            <a:xfrm>
              <a:off x="1540" y="1648"/>
              <a:ext cx="54" cy="172"/>
              <a:chOff x="1540" y="1648"/>
              <a:chExt cx="54" cy="172"/>
            </a:xfrm>
          </p:grpSpPr>
          <p:sp>
            <p:nvSpPr>
              <p:cNvPr id="25" name="Rectangle 23"/>
              <p:cNvSpPr>
                <a:spLocks noChangeArrowheads="1"/>
              </p:cNvSpPr>
              <p:nvPr/>
            </p:nvSpPr>
            <p:spPr bwMode="auto">
              <a:xfrm>
                <a:off x="1540" y="1650"/>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6" name="Rectangle 24"/>
              <p:cNvSpPr>
                <a:spLocks noChangeArrowheads="1"/>
              </p:cNvSpPr>
              <p:nvPr/>
            </p:nvSpPr>
            <p:spPr bwMode="auto">
              <a:xfrm>
                <a:off x="1540" y="1648"/>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9" name="Group 25"/>
            <p:cNvGrpSpPr>
              <a:grpSpLocks/>
            </p:cNvGrpSpPr>
            <p:nvPr/>
          </p:nvGrpSpPr>
          <p:grpSpPr bwMode="auto">
            <a:xfrm>
              <a:off x="1540" y="1840"/>
              <a:ext cx="54" cy="172"/>
              <a:chOff x="1540" y="1840"/>
              <a:chExt cx="54" cy="172"/>
            </a:xfrm>
          </p:grpSpPr>
          <p:sp>
            <p:nvSpPr>
              <p:cNvPr id="23" name="Rectangle 26"/>
              <p:cNvSpPr>
                <a:spLocks noChangeArrowheads="1"/>
              </p:cNvSpPr>
              <p:nvPr/>
            </p:nvSpPr>
            <p:spPr bwMode="auto">
              <a:xfrm>
                <a:off x="1540" y="1842"/>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4" name="Rectangle 27"/>
              <p:cNvSpPr>
                <a:spLocks noChangeArrowheads="1"/>
              </p:cNvSpPr>
              <p:nvPr/>
            </p:nvSpPr>
            <p:spPr bwMode="auto">
              <a:xfrm>
                <a:off x="1540" y="1840"/>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20" name="Group 28"/>
            <p:cNvGrpSpPr>
              <a:grpSpLocks/>
            </p:cNvGrpSpPr>
            <p:nvPr/>
          </p:nvGrpSpPr>
          <p:grpSpPr bwMode="auto">
            <a:xfrm>
              <a:off x="1540" y="2032"/>
              <a:ext cx="54" cy="172"/>
              <a:chOff x="1540" y="2032"/>
              <a:chExt cx="54" cy="172"/>
            </a:xfrm>
          </p:grpSpPr>
          <p:sp>
            <p:nvSpPr>
              <p:cNvPr id="21" name="Rectangle 29"/>
              <p:cNvSpPr>
                <a:spLocks noChangeArrowheads="1"/>
              </p:cNvSpPr>
              <p:nvPr/>
            </p:nvSpPr>
            <p:spPr bwMode="auto">
              <a:xfrm>
                <a:off x="1540" y="2034"/>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2" name="Rectangle 30"/>
              <p:cNvSpPr>
                <a:spLocks noChangeArrowheads="1"/>
              </p:cNvSpPr>
              <p:nvPr/>
            </p:nvSpPr>
            <p:spPr bwMode="auto">
              <a:xfrm>
                <a:off x="1540" y="2032"/>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sp>
        <p:nvSpPr>
          <p:cNvPr id="31" name="Line 31"/>
          <p:cNvSpPr>
            <a:spLocks noChangeShapeType="1"/>
          </p:cNvSpPr>
          <p:nvPr/>
        </p:nvSpPr>
        <p:spPr bwMode="auto">
          <a:xfrm>
            <a:off x="1444625" y="2603500"/>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32" name="Line 32"/>
          <p:cNvSpPr>
            <a:spLocks noChangeShapeType="1"/>
          </p:cNvSpPr>
          <p:nvPr/>
        </p:nvSpPr>
        <p:spPr bwMode="auto">
          <a:xfrm>
            <a:off x="2309813" y="3106738"/>
            <a:ext cx="261937" cy="52387"/>
          </a:xfrm>
          <a:prstGeom prst="line">
            <a:avLst/>
          </a:prstGeom>
          <a:noFill/>
          <a:ln w="12700">
            <a:solidFill>
              <a:schemeClr val="tx1"/>
            </a:solidFill>
            <a:round/>
            <a:headEnd/>
            <a:tailEnd type="triangle" w="med" len="med"/>
          </a:ln>
        </p:spPr>
        <p:txBody>
          <a:bodyPr wrap="none" anchor="ctr"/>
          <a:lstStyle/>
          <a:p>
            <a:endParaRPr lang="en-US"/>
          </a:p>
        </p:txBody>
      </p:sp>
      <p:grpSp>
        <p:nvGrpSpPr>
          <p:cNvPr id="33" name="Group 33"/>
          <p:cNvGrpSpPr>
            <a:grpSpLocks/>
          </p:cNvGrpSpPr>
          <p:nvPr/>
        </p:nvGrpSpPr>
        <p:grpSpPr bwMode="auto">
          <a:xfrm>
            <a:off x="1395413" y="4430713"/>
            <a:ext cx="85725" cy="280987"/>
            <a:chOff x="1540" y="3184"/>
            <a:chExt cx="54" cy="177"/>
          </a:xfrm>
        </p:grpSpPr>
        <p:sp>
          <p:nvSpPr>
            <p:cNvPr id="34" name="Rectangle 34"/>
            <p:cNvSpPr>
              <a:spLocks noChangeArrowheads="1"/>
            </p:cNvSpPr>
            <p:nvPr/>
          </p:nvSpPr>
          <p:spPr bwMode="auto">
            <a:xfrm>
              <a:off x="1540" y="318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5" name="Rectangle 35"/>
            <p:cNvSpPr>
              <a:spLocks noChangeArrowheads="1"/>
            </p:cNvSpPr>
            <p:nvPr/>
          </p:nvSpPr>
          <p:spPr bwMode="auto">
            <a:xfrm>
              <a:off x="1540" y="318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36" name="Line 36"/>
          <p:cNvSpPr>
            <a:spLocks noChangeShapeType="1"/>
          </p:cNvSpPr>
          <p:nvPr/>
        </p:nvSpPr>
        <p:spPr bwMode="auto">
          <a:xfrm>
            <a:off x="1444625" y="4737100"/>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37" name="Line 37"/>
          <p:cNvSpPr>
            <a:spLocks noChangeShapeType="1"/>
          </p:cNvSpPr>
          <p:nvPr/>
        </p:nvSpPr>
        <p:spPr bwMode="auto">
          <a:xfrm>
            <a:off x="1444625" y="4432300"/>
            <a:ext cx="2605088" cy="652463"/>
          </a:xfrm>
          <a:prstGeom prst="line">
            <a:avLst/>
          </a:prstGeom>
          <a:noFill/>
          <a:ln w="12700">
            <a:solidFill>
              <a:schemeClr val="tx1"/>
            </a:solidFill>
            <a:round/>
            <a:headEnd/>
            <a:tailEnd/>
          </a:ln>
        </p:spPr>
        <p:txBody>
          <a:bodyPr wrap="none" anchor="ctr"/>
          <a:lstStyle/>
          <a:p>
            <a:endParaRPr lang="en-US"/>
          </a:p>
        </p:txBody>
      </p:sp>
      <p:sp>
        <p:nvSpPr>
          <p:cNvPr id="38" name="Rectangle 38"/>
          <p:cNvSpPr>
            <a:spLocks noChangeArrowheads="1"/>
          </p:cNvSpPr>
          <p:nvPr/>
        </p:nvSpPr>
        <p:spPr bwMode="auto">
          <a:xfrm>
            <a:off x="1395413" y="4738688"/>
            <a:ext cx="85725" cy="257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9" name="Rectangle 39"/>
          <p:cNvSpPr>
            <a:spLocks noChangeArrowheads="1"/>
          </p:cNvSpPr>
          <p:nvPr/>
        </p:nvSpPr>
        <p:spPr bwMode="auto">
          <a:xfrm>
            <a:off x="1395413" y="4735513"/>
            <a:ext cx="85725" cy="60325"/>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40" name="Line 40"/>
          <p:cNvSpPr>
            <a:spLocks noChangeShapeType="1"/>
          </p:cNvSpPr>
          <p:nvPr/>
        </p:nvSpPr>
        <p:spPr bwMode="auto">
          <a:xfrm>
            <a:off x="2233613" y="4630738"/>
            <a:ext cx="261937" cy="52387"/>
          </a:xfrm>
          <a:prstGeom prst="line">
            <a:avLst/>
          </a:prstGeom>
          <a:noFill/>
          <a:ln w="12700">
            <a:solidFill>
              <a:schemeClr val="tx1"/>
            </a:solidFill>
            <a:round/>
            <a:headEnd/>
            <a:tailEnd type="triangle" w="med" len="med"/>
          </a:ln>
        </p:spPr>
        <p:txBody>
          <a:bodyPr wrap="none" anchor="ctr"/>
          <a:lstStyle/>
          <a:p>
            <a:endParaRPr lang="en-US"/>
          </a:p>
        </p:txBody>
      </p:sp>
      <p:grpSp>
        <p:nvGrpSpPr>
          <p:cNvPr id="41" name="Group 41"/>
          <p:cNvGrpSpPr>
            <a:grpSpLocks/>
          </p:cNvGrpSpPr>
          <p:nvPr/>
        </p:nvGrpSpPr>
        <p:grpSpPr bwMode="auto">
          <a:xfrm>
            <a:off x="4000500" y="5097463"/>
            <a:ext cx="85725" cy="280987"/>
            <a:chOff x="3181" y="3604"/>
            <a:chExt cx="54" cy="177"/>
          </a:xfrm>
        </p:grpSpPr>
        <p:sp>
          <p:nvSpPr>
            <p:cNvPr id="42" name="Rectangle 42"/>
            <p:cNvSpPr>
              <a:spLocks noChangeArrowheads="1"/>
            </p:cNvSpPr>
            <p:nvPr/>
          </p:nvSpPr>
          <p:spPr bwMode="auto">
            <a:xfrm>
              <a:off x="3181" y="360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3" name="Rectangle 43"/>
            <p:cNvSpPr>
              <a:spLocks noChangeArrowheads="1"/>
            </p:cNvSpPr>
            <p:nvPr/>
          </p:nvSpPr>
          <p:spPr bwMode="auto">
            <a:xfrm>
              <a:off x="3181" y="360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44" name="Rectangle 44"/>
          <p:cNvSpPr>
            <a:spLocks noChangeArrowheads="1"/>
          </p:cNvSpPr>
          <p:nvPr/>
        </p:nvSpPr>
        <p:spPr bwMode="auto">
          <a:xfrm>
            <a:off x="6172200" y="1054100"/>
            <a:ext cx="2895600" cy="1003300"/>
          </a:xfrm>
          <a:prstGeom prst="rect">
            <a:avLst/>
          </a:prstGeom>
          <a:noFill/>
          <a:ln w="12700">
            <a:noFill/>
            <a:miter lim="800000"/>
            <a:headEnd/>
            <a:tailEnd/>
          </a:ln>
        </p:spPr>
        <p:txBody>
          <a:bodyPr lIns="90488" tIns="44450" rIns="90488" bIns="44450">
            <a:spAutoFit/>
          </a:bodyPr>
          <a:lstStyle/>
          <a:p>
            <a:r>
              <a:rPr lang="en-US" sz="2000" b="1">
                <a:solidFill>
                  <a:srgbClr val="CC0000"/>
                </a:solidFill>
              </a:rPr>
              <a:t>Let us assume 3 bit sequencing. Window Size = 5</a:t>
            </a:r>
          </a:p>
        </p:txBody>
      </p:sp>
      <p:sp>
        <p:nvSpPr>
          <p:cNvPr id="45" name="Rectangle 45"/>
          <p:cNvSpPr>
            <a:spLocks noChangeArrowheads="1"/>
          </p:cNvSpPr>
          <p:nvPr/>
        </p:nvSpPr>
        <p:spPr bwMode="auto">
          <a:xfrm>
            <a:off x="1373188" y="762000"/>
            <a:ext cx="2727325" cy="519113"/>
          </a:xfrm>
          <a:prstGeom prst="rect">
            <a:avLst/>
          </a:prstGeom>
          <a:noFill/>
          <a:ln w="12700">
            <a:noFill/>
            <a:miter lim="800000"/>
            <a:headEnd/>
            <a:tailEnd/>
          </a:ln>
        </p:spPr>
        <p:txBody>
          <a:bodyPr wrap="none" anchor="ctr"/>
          <a:lstStyle/>
          <a:p>
            <a:endParaRPr lang="en-US"/>
          </a:p>
        </p:txBody>
      </p:sp>
      <p:sp>
        <p:nvSpPr>
          <p:cNvPr id="46" name="Rectangle 46"/>
          <p:cNvSpPr>
            <a:spLocks noChangeArrowheads="1"/>
          </p:cNvSpPr>
          <p:nvPr/>
        </p:nvSpPr>
        <p:spPr bwMode="auto">
          <a:xfrm>
            <a:off x="1122363" y="1350963"/>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47" name="Rectangle 47"/>
          <p:cNvSpPr>
            <a:spLocks noChangeArrowheads="1"/>
          </p:cNvSpPr>
          <p:nvPr/>
        </p:nvSpPr>
        <p:spPr bwMode="auto">
          <a:xfrm>
            <a:off x="1122363" y="1655763"/>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48" name="Rectangle 48"/>
          <p:cNvSpPr>
            <a:spLocks noChangeArrowheads="1"/>
          </p:cNvSpPr>
          <p:nvPr/>
        </p:nvSpPr>
        <p:spPr bwMode="auto">
          <a:xfrm>
            <a:off x="1122363" y="1960563"/>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49" name="Rectangle 49"/>
          <p:cNvSpPr>
            <a:spLocks noChangeArrowheads="1"/>
          </p:cNvSpPr>
          <p:nvPr/>
        </p:nvSpPr>
        <p:spPr bwMode="auto">
          <a:xfrm>
            <a:off x="1122363" y="2265363"/>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sp>
        <p:nvSpPr>
          <p:cNvPr id="50" name="Rectangle 50"/>
          <p:cNvSpPr>
            <a:spLocks noChangeArrowheads="1"/>
          </p:cNvSpPr>
          <p:nvPr/>
        </p:nvSpPr>
        <p:spPr bwMode="auto">
          <a:xfrm>
            <a:off x="1122363" y="2570163"/>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4</a:t>
            </a:r>
          </a:p>
        </p:txBody>
      </p:sp>
      <p:sp>
        <p:nvSpPr>
          <p:cNvPr id="51" name="Rectangle 51"/>
          <p:cNvSpPr>
            <a:spLocks noChangeArrowheads="1"/>
          </p:cNvSpPr>
          <p:nvPr/>
        </p:nvSpPr>
        <p:spPr bwMode="auto">
          <a:xfrm>
            <a:off x="1122363" y="4398963"/>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52" name="Rectangle 52"/>
          <p:cNvSpPr>
            <a:spLocks noChangeArrowheads="1"/>
          </p:cNvSpPr>
          <p:nvPr/>
        </p:nvSpPr>
        <p:spPr bwMode="auto">
          <a:xfrm>
            <a:off x="2951163" y="3713163"/>
            <a:ext cx="1027112"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ACK 5</a:t>
            </a:r>
          </a:p>
        </p:txBody>
      </p:sp>
      <p:sp>
        <p:nvSpPr>
          <p:cNvPr id="53" name="Rectangle 54"/>
          <p:cNvSpPr>
            <a:spLocks noChangeArrowheads="1"/>
          </p:cNvSpPr>
          <p:nvPr/>
        </p:nvSpPr>
        <p:spPr bwMode="auto">
          <a:xfrm>
            <a:off x="741363" y="3560763"/>
            <a:ext cx="798512" cy="638175"/>
          </a:xfrm>
          <a:prstGeom prst="rect">
            <a:avLst/>
          </a:prstGeom>
          <a:noFill/>
          <a:ln w="12700">
            <a:noFill/>
            <a:miter lim="800000"/>
            <a:headEnd/>
            <a:tailEnd/>
          </a:ln>
        </p:spPr>
        <p:txBody>
          <a:bodyPr lIns="90488" tIns="44450" rIns="90488" bIns="44450">
            <a:spAutoFit/>
          </a:bodyPr>
          <a:lstStyle/>
          <a:p>
            <a:pPr algn="ctr"/>
            <a:r>
              <a:rPr lang="en-US" b="1">
                <a:latin typeface="Times New Roman" pitchFamily="18" charset="0"/>
              </a:rPr>
              <a:t>Time-out</a:t>
            </a:r>
          </a:p>
        </p:txBody>
      </p:sp>
      <p:sp>
        <p:nvSpPr>
          <p:cNvPr id="54" name="Rectangle 55"/>
          <p:cNvSpPr>
            <a:spLocks noChangeArrowheads="1"/>
          </p:cNvSpPr>
          <p:nvPr/>
        </p:nvSpPr>
        <p:spPr bwMode="auto">
          <a:xfrm>
            <a:off x="4214813" y="1516063"/>
            <a:ext cx="866775"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55" name="Rectangle 56"/>
          <p:cNvSpPr>
            <a:spLocks noChangeArrowheads="1"/>
          </p:cNvSpPr>
          <p:nvPr/>
        </p:nvSpPr>
        <p:spPr bwMode="auto">
          <a:xfrm>
            <a:off x="4170363" y="1522413"/>
            <a:ext cx="2017712"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0 1 2 3 4 5 6 7 01 ..</a:t>
            </a:r>
          </a:p>
        </p:txBody>
      </p:sp>
      <p:sp>
        <p:nvSpPr>
          <p:cNvPr id="56" name="Rectangle 57"/>
          <p:cNvSpPr>
            <a:spLocks noChangeArrowheads="1"/>
          </p:cNvSpPr>
          <p:nvPr/>
        </p:nvSpPr>
        <p:spPr bwMode="auto">
          <a:xfrm>
            <a:off x="5086350" y="1509713"/>
            <a:ext cx="1020763" cy="374650"/>
          </a:xfrm>
          <a:prstGeom prst="rect">
            <a:avLst/>
          </a:prstGeom>
          <a:noFill/>
          <a:ln w="12700">
            <a:solidFill>
              <a:schemeClr val="tx1"/>
            </a:solidFill>
            <a:miter lim="800000"/>
            <a:headEnd/>
            <a:tailEnd/>
          </a:ln>
        </p:spPr>
        <p:txBody>
          <a:bodyPr wrap="none" anchor="ctr"/>
          <a:lstStyle/>
          <a:p>
            <a:endParaRPr lang="en-US"/>
          </a:p>
        </p:txBody>
      </p:sp>
      <p:sp>
        <p:nvSpPr>
          <p:cNvPr id="57" name="Rectangle 58"/>
          <p:cNvSpPr>
            <a:spLocks noChangeArrowheads="1"/>
          </p:cNvSpPr>
          <p:nvPr/>
        </p:nvSpPr>
        <p:spPr bwMode="auto">
          <a:xfrm>
            <a:off x="5091113" y="3573463"/>
            <a:ext cx="825500"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58" name="Rectangle 59"/>
          <p:cNvSpPr>
            <a:spLocks noChangeArrowheads="1"/>
          </p:cNvSpPr>
          <p:nvPr/>
        </p:nvSpPr>
        <p:spPr bwMode="auto">
          <a:xfrm>
            <a:off x="4170363" y="3579813"/>
            <a:ext cx="2170112"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a:t>
            </a:r>
          </a:p>
        </p:txBody>
      </p:sp>
      <p:sp>
        <p:nvSpPr>
          <p:cNvPr id="59" name="Rectangle 60"/>
          <p:cNvSpPr>
            <a:spLocks noChangeArrowheads="1"/>
          </p:cNvSpPr>
          <p:nvPr/>
        </p:nvSpPr>
        <p:spPr bwMode="auto">
          <a:xfrm>
            <a:off x="4214813" y="3567113"/>
            <a:ext cx="2044700" cy="374650"/>
          </a:xfrm>
          <a:prstGeom prst="rect">
            <a:avLst/>
          </a:prstGeom>
          <a:noFill/>
          <a:ln w="12700">
            <a:solidFill>
              <a:schemeClr val="tx1"/>
            </a:solidFill>
            <a:miter lim="800000"/>
            <a:headEnd/>
            <a:tailEnd/>
          </a:ln>
        </p:spPr>
        <p:txBody>
          <a:bodyPr wrap="none" anchor="ctr"/>
          <a:lstStyle/>
          <a:p>
            <a:endParaRPr lang="en-US"/>
          </a:p>
        </p:txBody>
      </p:sp>
      <p:sp>
        <p:nvSpPr>
          <p:cNvPr id="60" name="Rectangle 61"/>
          <p:cNvSpPr>
            <a:spLocks noChangeArrowheads="1"/>
          </p:cNvSpPr>
          <p:nvPr/>
        </p:nvSpPr>
        <p:spPr bwMode="auto">
          <a:xfrm>
            <a:off x="5091113" y="5402263"/>
            <a:ext cx="503237"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61" name="Rectangle 62"/>
          <p:cNvSpPr>
            <a:spLocks noChangeArrowheads="1"/>
          </p:cNvSpPr>
          <p:nvPr/>
        </p:nvSpPr>
        <p:spPr bwMode="auto">
          <a:xfrm>
            <a:off x="4170363" y="5408613"/>
            <a:ext cx="2322512"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0 1 2 3 4 5 6 7 0 1 2 ..</a:t>
            </a:r>
          </a:p>
        </p:txBody>
      </p:sp>
      <p:sp>
        <p:nvSpPr>
          <p:cNvPr id="62" name="Rectangle 63"/>
          <p:cNvSpPr>
            <a:spLocks noChangeArrowheads="1"/>
          </p:cNvSpPr>
          <p:nvPr/>
        </p:nvSpPr>
        <p:spPr bwMode="auto">
          <a:xfrm>
            <a:off x="4214813" y="5395913"/>
            <a:ext cx="1739900" cy="374650"/>
          </a:xfrm>
          <a:prstGeom prst="rect">
            <a:avLst/>
          </a:prstGeom>
          <a:noFill/>
          <a:ln w="12700">
            <a:solidFill>
              <a:schemeClr val="tx1"/>
            </a:solidFill>
            <a:miter lim="800000"/>
            <a:headEnd/>
            <a:tailEnd/>
          </a:ln>
        </p:spPr>
        <p:txBody>
          <a:bodyPr wrap="none" anchor="ctr"/>
          <a:lstStyle/>
          <a:p>
            <a:endParaRPr lang="en-US"/>
          </a:p>
        </p:txBody>
      </p:sp>
      <p:sp>
        <p:nvSpPr>
          <p:cNvPr id="63" name="Rectangle 64"/>
          <p:cNvSpPr>
            <a:spLocks noChangeArrowheads="1"/>
          </p:cNvSpPr>
          <p:nvPr/>
        </p:nvSpPr>
        <p:spPr bwMode="auto">
          <a:xfrm>
            <a:off x="5961063" y="5395913"/>
            <a:ext cx="298450" cy="374650"/>
          </a:xfrm>
          <a:prstGeom prst="rect">
            <a:avLst/>
          </a:prstGeom>
          <a:noFill/>
          <a:ln w="12700">
            <a:solidFill>
              <a:schemeClr val="tx1"/>
            </a:solidFill>
            <a:miter lim="800000"/>
            <a:headEnd/>
            <a:tailEnd/>
          </a:ln>
        </p:spPr>
        <p:txBody>
          <a:bodyPr wrap="none" anchor="ctr"/>
          <a:lstStyle/>
          <a:p>
            <a:endParaRPr lang="en-US"/>
          </a:p>
        </p:txBody>
      </p:sp>
      <p:grpSp>
        <p:nvGrpSpPr>
          <p:cNvPr id="64" name="Group 65"/>
          <p:cNvGrpSpPr>
            <a:grpSpLocks/>
          </p:cNvGrpSpPr>
          <p:nvPr/>
        </p:nvGrpSpPr>
        <p:grpSpPr bwMode="auto">
          <a:xfrm>
            <a:off x="4051300" y="1960563"/>
            <a:ext cx="241300" cy="1612900"/>
            <a:chOff x="3213" y="1628"/>
            <a:chExt cx="152" cy="1016"/>
          </a:xfrm>
        </p:grpSpPr>
        <p:sp>
          <p:nvSpPr>
            <p:cNvPr id="65" name="Rectangle 66"/>
            <p:cNvSpPr>
              <a:spLocks noChangeArrowheads="1"/>
            </p:cNvSpPr>
            <p:nvPr/>
          </p:nvSpPr>
          <p:spPr bwMode="auto">
            <a:xfrm>
              <a:off x="3213" y="1628"/>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66" name="Rectangle 67"/>
            <p:cNvSpPr>
              <a:spLocks noChangeArrowheads="1"/>
            </p:cNvSpPr>
            <p:nvPr/>
          </p:nvSpPr>
          <p:spPr bwMode="auto">
            <a:xfrm>
              <a:off x="3213" y="1820"/>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67" name="Rectangle 68"/>
            <p:cNvSpPr>
              <a:spLocks noChangeArrowheads="1"/>
            </p:cNvSpPr>
            <p:nvPr/>
          </p:nvSpPr>
          <p:spPr bwMode="auto">
            <a:xfrm>
              <a:off x="3213" y="2012"/>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68" name="Rectangle 69"/>
            <p:cNvSpPr>
              <a:spLocks noChangeArrowheads="1"/>
            </p:cNvSpPr>
            <p:nvPr/>
          </p:nvSpPr>
          <p:spPr bwMode="auto">
            <a:xfrm>
              <a:off x="3213" y="2204"/>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sp>
          <p:nvSpPr>
            <p:cNvPr id="69" name="Rectangle 70"/>
            <p:cNvSpPr>
              <a:spLocks noChangeArrowheads="1"/>
            </p:cNvSpPr>
            <p:nvPr/>
          </p:nvSpPr>
          <p:spPr bwMode="auto">
            <a:xfrm>
              <a:off x="3213" y="2396"/>
              <a:ext cx="152" cy="248"/>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4</a:t>
              </a:r>
            </a:p>
          </p:txBody>
        </p:sp>
      </p:grpSp>
      <p:grpSp>
        <p:nvGrpSpPr>
          <p:cNvPr id="70" name="Group 71"/>
          <p:cNvGrpSpPr>
            <a:grpSpLocks/>
          </p:cNvGrpSpPr>
          <p:nvPr/>
        </p:nvGrpSpPr>
        <p:grpSpPr bwMode="auto">
          <a:xfrm>
            <a:off x="3986213" y="1997075"/>
            <a:ext cx="85725" cy="1492250"/>
            <a:chOff x="3172" y="1651"/>
            <a:chExt cx="54" cy="940"/>
          </a:xfrm>
        </p:grpSpPr>
        <p:grpSp>
          <p:nvGrpSpPr>
            <p:cNvPr id="71" name="Group 72"/>
            <p:cNvGrpSpPr>
              <a:grpSpLocks/>
            </p:cNvGrpSpPr>
            <p:nvPr/>
          </p:nvGrpSpPr>
          <p:grpSpPr bwMode="auto">
            <a:xfrm>
              <a:off x="3172" y="1651"/>
              <a:ext cx="54" cy="172"/>
              <a:chOff x="3172" y="1651"/>
              <a:chExt cx="54" cy="172"/>
            </a:xfrm>
          </p:grpSpPr>
          <p:sp>
            <p:nvSpPr>
              <p:cNvPr id="84" name="Rectangle 73"/>
              <p:cNvSpPr>
                <a:spLocks noChangeArrowheads="1"/>
              </p:cNvSpPr>
              <p:nvPr/>
            </p:nvSpPr>
            <p:spPr bwMode="auto">
              <a:xfrm>
                <a:off x="3172" y="1653"/>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5" name="Rectangle 74"/>
              <p:cNvSpPr>
                <a:spLocks noChangeArrowheads="1"/>
              </p:cNvSpPr>
              <p:nvPr/>
            </p:nvSpPr>
            <p:spPr bwMode="auto">
              <a:xfrm>
                <a:off x="3172" y="1651"/>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72" name="Group 75"/>
            <p:cNvGrpSpPr>
              <a:grpSpLocks/>
            </p:cNvGrpSpPr>
            <p:nvPr/>
          </p:nvGrpSpPr>
          <p:grpSpPr bwMode="auto">
            <a:xfrm>
              <a:off x="3172" y="1843"/>
              <a:ext cx="54" cy="172"/>
              <a:chOff x="3172" y="1843"/>
              <a:chExt cx="54" cy="172"/>
            </a:xfrm>
          </p:grpSpPr>
          <p:sp>
            <p:nvSpPr>
              <p:cNvPr id="82" name="Rectangle 76"/>
              <p:cNvSpPr>
                <a:spLocks noChangeArrowheads="1"/>
              </p:cNvSpPr>
              <p:nvPr/>
            </p:nvSpPr>
            <p:spPr bwMode="auto">
              <a:xfrm>
                <a:off x="3172" y="1845"/>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3" name="Rectangle 77"/>
              <p:cNvSpPr>
                <a:spLocks noChangeArrowheads="1"/>
              </p:cNvSpPr>
              <p:nvPr/>
            </p:nvSpPr>
            <p:spPr bwMode="auto">
              <a:xfrm>
                <a:off x="3172" y="1843"/>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73" name="Group 78"/>
            <p:cNvGrpSpPr>
              <a:grpSpLocks/>
            </p:cNvGrpSpPr>
            <p:nvPr/>
          </p:nvGrpSpPr>
          <p:grpSpPr bwMode="auto">
            <a:xfrm>
              <a:off x="3172" y="2035"/>
              <a:ext cx="54" cy="172"/>
              <a:chOff x="3172" y="2035"/>
              <a:chExt cx="54" cy="172"/>
            </a:xfrm>
          </p:grpSpPr>
          <p:sp>
            <p:nvSpPr>
              <p:cNvPr id="80" name="Rectangle 79"/>
              <p:cNvSpPr>
                <a:spLocks noChangeArrowheads="1"/>
              </p:cNvSpPr>
              <p:nvPr/>
            </p:nvSpPr>
            <p:spPr bwMode="auto">
              <a:xfrm>
                <a:off x="3172" y="2037"/>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1" name="Rectangle 80"/>
              <p:cNvSpPr>
                <a:spLocks noChangeArrowheads="1"/>
              </p:cNvSpPr>
              <p:nvPr/>
            </p:nvSpPr>
            <p:spPr bwMode="auto">
              <a:xfrm>
                <a:off x="3172" y="2035"/>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74" name="Group 81"/>
            <p:cNvGrpSpPr>
              <a:grpSpLocks/>
            </p:cNvGrpSpPr>
            <p:nvPr/>
          </p:nvGrpSpPr>
          <p:grpSpPr bwMode="auto">
            <a:xfrm>
              <a:off x="3172" y="2227"/>
              <a:ext cx="54" cy="172"/>
              <a:chOff x="3172" y="2227"/>
              <a:chExt cx="54" cy="172"/>
            </a:xfrm>
          </p:grpSpPr>
          <p:sp>
            <p:nvSpPr>
              <p:cNvPr id="78" name="Rectangle 82"/>
              <p:cNvSpPr>
                <a:spLocks noChangeArrowheads="1"/>
              </p:cNvSpPr>
              <p:nvPr/>
            </p:nvSpPr>
            <p:spPr bwMode="auto">
              <a:xfrm>
                <a:off x="3172" y="2229"/>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9" name="Rectangle 83"/>
              <p:cNvSpPr>
                <a:spLocks noChangeArrowheads="1"/>
              </p:cNvSpPr>
              <p:nvPr/>
            </p:nvSpPr>
            <p:spPr bwMode="auto">
              <a:xfrm>
                <a:off x="3172" y="2227"/>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75" name="Group 84"/>
            <p:cNvGrpSpPr>
              <a:grpSpLocks/>
            </p:cNvGrpSpPr>
            <p:nvPr/>
          </p:nvGrpSpPr>
          <p:grpSpPr bwMode="auto">
            <a:xfrm>
              <a:off x="3172" y="2419"/>
              <a:ext cx="54" cy="172"/>
              <a:chOff x="3172" y="2419"/>
              <a:chExt cx="54" cy="172"/>
            </a:xfrm>
          </p:grpSpPr>
          <p:sp>
            <p:nvSpPr>
              <p:cNvPr id="76" name="Rectangle 85"/>
              <p:cNvSpPr>
                <a:spLocks noChangeArrowheads="1"/>
              </p:cNvSpPr>
              <p:nvPr/>
            </p:nvSpPr>
            <p:spPr bwMode="auto">
              <a:xfrm>
                <a:off x="3172" y="2421"/>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7" name="Rectangle 86"/>
              <p:cNvSpPr>
                <a:spLocks noChangeArrowheads="1"/>
              </p:cNvSpPr>
              <p:nvPr/>
            </p:nvSpPr>
            <p:spPr bwMode="auto">
              <a:xfrm>
                <a:off x="3172" y="2419"/>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sp>
        <p:nvSpPr>
          <p:cNvPr id="86" name="Line 87"/>
          <p:cNvSpPr>
            <a:spLocks noChangeShapeType="1"/>
          </p:cNvSpPr>
          <p:nvPr/>
        </p:nvSpPr>
        <p:spPr bwMode="auto">
          <a:xfrm>
            <a:off x="1160463" y="4111625"/>
            <a:ext cx="0" cy="292100"/>
          </a:xfrm>
          <a:prstGeom prst="line">
            <a:avLst/>
          </a:prstGeom>
          <a:noFill/>
          <a:ln w="12700">
            <a:solidFill>
              <a:schemeClr val="tx1"/>
            </a:solidFill>
            <a:round/>
            <a:headEnd/>
            <a:tailEnd type="triangle" w="med" len="med"/>
          </a:ln>
        </p:spPr>
        <p:txBody>
          <a:bodyPr wrap="none" anchor="ctr"/>
          <a:lstStyle/>
          <a:p>
            <a:endParaRPr lang="en-US"/>
          </a:p>
        </p:txBody>
      </p:sp>
      <p:sp>
        <p:nvSpPr>
          <p:cNvPr id="87" name="Rectangle 88"/>
          <p:cNvSpPr>
            <a:spLocks noChangeArrowheads="1"/>
          </p:cNvSpPr>
          <p:nvPr/>
        </p:nvSpPr>
        <p:spPr bwMode="auto">
          <a:xfrm>
            <a:off x="4065588" y="504190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88" name="Rectangle 91"/>
          <p:cNvSpPr>
            <a:spLocks noChangeArrowheads="1"/>
          </p:cNvSpPr>
          <p:nvPr/>
        </p:nvSpPr>
        <p:spPr bwMode="auto">
          <a:xfrm>
            <a:off x="6324600" y="4343400"/>
            <a:ext cx="2590800" cy="1462088"/>
          </a:xfrm>
          <a:prstGeom prst="rect">
            <a:avLst/>
          </a:prstGeom>
          <a:noFill/>
          <a:ln w="12700">
            <a:noFill/>
            <a:miter lim="800000"/>
            <a:headEnd/>
            <a:tailEnd/>
          </a:ln>
        </p:spPr>
        <p:txBody>
          <a:bodyPr lIns="90488" tIns="44450" rIns="90488" bIns="44450">
            <a:spAutoFit/>
          </a:bodyPr>
          <a:lstStyle/>
          <a:p>
            <a:r>
              <a:rPr lang="en-US" b="1"/>
              <a:t>The station assumes that frames 5, 6, &amp; 7 have been lost, and it will accept frame 0, (and 1).</a:t>
            </a:r>
          </a:p>
        </p:txBody>
      </p:sp>
      <p:sp>
        <p:nvSpPr>
          <p:cNvPr id="89" name="Arc 92"/>
          <p:cNvSpPr>
            <a:spLocks/>
          </p:cNvSpPr>
          <p:nvPr/>
        </p:nvSpPr>
        <p:spPr bwMode="auto">
          <a:xfrm>
            <a:off x="4267200" y="5037138"/>
            <a:ext cx="142875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chemeClr val="tx1"/>
            </a:solidFill>
            <a:round/>
            <a:headEnd/>
            <a:tailEnd/>
          </a:ln>
        </p:spPr>
        <p:txBody>
          <a:bodyPr wrap="none" anchor="ctr"/>
          <a:lstStyle/>
          <a:p>
            <a:endParaRPr lang="en-US"/>
          </a:p>
        </p:txBody>
      </p:sp>
      <p:sp>
        <p:nvSpPr>
          <p:cNvPr id="90" name="Line 93"/>
          <p:cNvSpPr>
            <a:spLocks noChangeShapeType="1"/>
          </p:cNvSpPr>
          <p:nvPr/>
        </p:nvSpPr>
        <p:spPr bwMode="auto">
          <a:xfrm>
            <a:off x="5695950" y="5265738"/>
            <a:ext cx="0" cy="76200"/>
          </a:xfrm>
          <a:prstGeom prst="line">
            <a:avLst/>
          </a:prstGeom>
          <a:noFill/>
          <a:ln w="9525">
            <a:solidFill>
              <a:schemeClr val="tx1"/>
            </a:solidFill>
            <a:round/>
            <a:headEnd/>
            <a:tailEnd type="triangle" w="med" len="med"/>
          </a:ln>
        </p:spPr>
        <p:txBody>
          <a:bodyPr wrap="none" anchor="ctr"/>
          <a:lstStyle/>
          <a:p>
            <a:endParaRPr lang="en-US"/>
          </a:p>
        </p:txBody>
      </p:sp>
      <p:sp>
        <p:nvSpPr>
          <p:cNvPr id="91" name="Text Box 94"/>
          <p:cNvSpPr txBox="1">
            <a:spLocks noChangeArrowheads="1"/>
          </p:cNvSpPr>
          <p:nvPr/>
        </p:nvSpPr>
        <p:spPr bwMode="auto">
          <a:xfrm>
            <a:off x="152400" y="5867400"/>
            <a:ext cx="8910638" cy="396875"/>
          </a:xfrm>
          <a:prstGeom prst="rect">
            <a:avLst/>
          </a:prstGeom>
          <a:noFill/>
          <a:ln w="9525">
            <a:noFill/>
            <a:miter lim="800000"/>
            <a:headEnd/>
            <a:tailEnd/>
          </a:ln>
        </p:spPr>
        <p:txBody>
          <a:bodyPr wrap="none">
            <a:spAutoFit/>
          </a:bodyPr>
          <a:lstStyle/>
          <a:p>
            <a:pPr>
              <a:defRPr/>
            </a:pPr>
            <a:r>
              <a:rPr lang="en-US" sz="2000" b="1">
                <a:solidFill>
                  <a:schemeClr val="accent4"/>
                </a:solidFill>
              </a:rPr>
              <a:t>Conclusion: </a:t>
            </a:r>
            <a:r>
              <a:rPr lang="en-US" sz="2000" b="1">
                <a:solidFill>
                  <a:srgbClr val="FF0000"/>
                </a:solidFill>
              </a:rPr>
              <a:t>Window size of 5 cannot be permitted with 3 bit sequencing</a:t>
            </a:r>
            <a:endParaRPr lang="en-US" sz="2000">
              <a:solidFill>
                <a:srgbClr val="FF0000"/>
              </a:solidFill>
            </a:endParaRPr>
          </a:p>
        </p:txBody>
      </p:sp>
      <p:sp>
        <p:nvSpPr>
          <p:cNvPr id="92" name="Freeform 95"/>
          <p:cNvSpPr>
            <a:spLocks/>
          </p:cNvSpPr>
          <p:nvPr/>
        </p:nvSpPr>
        <p:spPr bwMode="auto">
          <a:xfrm>
            <a:off x="2592388" y="3657600"/>
            <a:ext cx="379412" cy="377825"/>
          </a:xfrm>
          <a:custGeom>
            <a:avLst/>
            <a:gdLst>
              <a:gd name="T0" fmla="*/ 2147483647 w 239"/>
              <a:gd name="T1" fmla="*/ 2147483647 h 238"/>
              <a:gd name="T2" fmla="*/ 2147483647 w 239"/>
              <a:gd name="T3" fmla="*/ 2147483647 h 238"/>
              <a:gd name="T4" fmla="*/ 2147483647 w 239"/>
              <a:gd name="T5" fmla="*/ 2147483647 h 238"/>
              <a:gd name="T6" fmla="*/ 2147483647 w 239"/>
              <a:gd name="T7" fmla="*/ 2147483647 h 238"/>
              <a:gd name="T8" fmla="*/ 2147483647 w 239"/>
              <a:gd name="T9" fmla="*/ 2147483647 h 238"/>
              <a:gd name="T10" fmla="*/ 0 w 239"/>
              <a:gd name="T11" fmla="*/ 2147483647 h 238"/>
              <a:gd name="T12" fmla="*/ 2147483647 w 239"/>
              <a:gd name="T13" fmla="*/ 2147483647 h 238"/>
              <a:gd name="T14" fmla="*/ 2147483647 w 239"/>
              <a:gd name="T15" fmla="*/ 2147483647 h 238"/>
              <a:gd name="T16" fmla="*/ 2147483647 w 239"/>
              <a:gd name="T17" fmla="*/ 2147483647 h 238"/>
              <a:gd name="T18" fmla="*/ 2147483647 w 239"/>
              <a:gd name="T19" fmla="*/ 2147483647 h 238"/>
              <a:gd name="T20" fmla="*/ 2147483647 w 239"/>
              <a:gd name="T21" fmla="*/ 2147483647 h 238"/>
              <a:gd name="T22" fmla="*/ 2147483647 w 239"/>
              <a:gd name="T23" fmla="*/ 2147483647 h 238"/>
              <a:gd name="T24" fmla="*/ 2147483647 w 239"/>
              <a:gd name="T25" fmla="*/ 2147483647 h 238"/>
              <a:gd name="T26" fmla="*/ 2147483647 w 239"/>
              <a:gd name="T27" fmla="*/ 2147483647 h 238"/>
              <a:gd name="T28" fmla="*/ 2147483647 w 239"/>
              <a:gd name="T29" fmla="*/ 2147483647 h 238"/>
              <a:gd name="T30" fmla="*/ 2147483647 w 239"/>
              <a:gd name="T31" fmla="*/ 2147483647 h 238"/>
              <a:gd name="T32" fmla="*/ 2147483647 w 239"/>
              <a:gd name="T33" fmla="*/ 2147483647 h 238"/>
              <a:gd name="T34" fmla="*/ 2147483647 w 239"/>
              <a:gd name="T35" fmla="*/ 2147483647 h 238"/>
              <a:gd name="T36" fmla="*/ 2147483647 w 239"/>
              <a:gd name="T37" fmla="*/ 2147483647 h 238"/>
              <a:gd name="T38" fmla="*/ 2147483647 w 239"/>
              <a:gd name="T39" fmla="*/ 2147483647 h 238"/>
              <a:gd name="T40" fmla="*/ 2147483647 w 239"/>
              <a:gd name="T41" fmla="*/ 2147483647 h 238"/>
              <a:gd name="T42" fmla="*/ 2147483647 w 239"/>
              <a:gd name="T43" fmla="*/ 2147483647 h 238"/>
              <a:gd name="T44" fmla="*/ 2147483647 w 239"/>
              <a:gd name="T45" fmla="*/ 2147483647 h 238"/>
              <a:gd name="T46" fmla="*/ 2147483647 w 239"/>
              <a:gd name="T47" fmla="*/ 0 h 238"/>
              <a:gd name="T48" fmla="*/ 2147483647 w 239"/>
              <a:gd name="T49" fmla="*/ 2147483647 h 2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9"/>
              <a:gd name="T76" fmla="*/ 0 h 238"/>
              <a:gd name="T77" fmla="*/ 239 w 239"/>
              <a:gd name="T78" fmla="*/ 238 h 2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9" h="238">
                <a:moveTo>
                  <a:pt x="119" y="64"/>
                </a:moveTo>
                <a:lnTo>
                  <a:pt x="92" y="25"/>
                </a:lnTo>
                <a:lnTo>
                  <a:pt x="80" y="69"/>
                </a:lnTo>
                <a:lnTo>
                  <a:pt x="3" y="25"/>
                </a:lnTo>
                <a:lnTo>
                  <a:pt x="50" y="84"/>
                </a:lnTo>
                <a:lnTo>
                  <a:pt x="0" y="94"/>
                </a:lnTo>
                <a:lnTo>
                  <a:pt x="40" y="130"/>
                </a:lnTo>
                <a:lnTo>
                  <a:pt x="1" y="160"/>
                </a:lnTo>
                <a:lnTo>
                  <a:pt x="62" y="153"/>
                </a:lnTo>
                <a:lnTo>
                  <a:pt x="52" y="194"/>
                </a:lnTo>
                <a:lnTo>
                  <a:pt x="85" y="172"/>
                </a:lnTo>
                <a:lnTo>
                  <a:pt x="94" y="238"/>
                </a:lnTo>
                <a:lnTo>
                  <a:pt x="116" y="165"/>
                </a:lnTo>
                <a:lnTo>
                  <a:pt x="146" y="217"/>
                </a:lnTo>
                <a:lnTo>
                  <a:pt x="155" y="160"/>
                </a:lnTo>
                <a:lnTo>
                  <a:pt x="200" y="199"/>
                </a:lnTo>
                <a:lnTo>
                  <a:pt x="185" y="143"/>
                </a:lnTo>
                <a:lnTo>
                  <a:pt x="239" y="147"/>
                </a:lnTo>
                <a:lnTo>
                  <a:pt x="195" y="116"/>
                </a:lnTo>
                <a:lnTo>
                  <a:pt x="232" y="89"/>
                </a:lnTo>
                <a:lnTo>
                  <a:pt x="185" y="81"/>
                </a:lnTo>
                <a:lnTo>
                  <a:pt x="203" y="49"/>
                </a:lnTo>
                <a:lnTo>
                  <a:pt x="156" y="59"/>
                </a:lnTo>
                <a:lnTo>
                  <a:pt x="160" y="0"/>
                </a:lnTo>
                <a:lnTo>
                  <a:pt x="119" y="64"/>
                </a:lnTo>
                <a:close/>
              </a:path>
            </a:pathLst>
          </a:custGeom>
          <a:solidFill>
            <a:srgbClr val="FFFFFF"/>
          </a:solidFill>
          <a:ln w="9525">
            <a:solidFill>
              <a:srgbClr val="CC0000"/>
            </a:solidFill>
            <a:round/>
            <a:headEnd/>
            <a:tailEnd/>
          </a:ln>
        </p:spPr>
        <p:txBody>
          <a:bodyPr/>
          <a:lstStyle/>
          <a:p>
            <a:endParaRPr lang="en-US"/>
          </a:p>
        </p:txBody>
      </p:sp>
      <p:sp>
        <p:nvSpPr>
          <p:cNvPr id="93" name="TextBox 92">
            <a:extLst>
              <a:ext uri="{FF2B5EF4-FFF2-40B4-BE49-F238E27FC236}">
                <a16:creationId xmlns:a16="http://schemas.microsoft.com/office/drawing/2014/main" id="{8EF4CD1E-315E-7249-86A8-8147E3EEBA89}"/>
              </a:ext>
            </a:extLst>
          </p:cNvPr>
          <p:cNvSpPr txBox="1"/>
          <p:nvPr/>
        </p:nvSpPr>
        <p:spPr>
          <a:xfrm>
            <a:off x="7055644" y="530523"/>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2396824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Selective Reject ARQ: Max Window Size</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26</a:t>
            </a:fld>
            <a:endParaRPr lang="en-US"/>
          </a:p>
        </p:txBody>
      </p:sp>
      <p:sp>
        <p:nvSpPr>
          <p:cNvPr id="4" name="Line 4"/>
          <p:cNvSpPr>
            <a:spLocks noChangeShapeType="1"/>
          </p:cNvSpPr>
          <p:nvPr/>
        </p:nvSpPr>
        <p:spPr bwMode="auto">
          <a:xfrm flipH="1">
            <a:off x="2478088" y="1181100"/>
            <a:ext cx="26987" cy="4546600"/>
          </a:xfrm>
          <a:prstGeom prst="line">
            <a:avLst/>
          </a:prstGeom>
          <a:noFill/>
          <a:ln w="25400">
            <a:solidFill>
              <a:schemeClr val="tx1"/>
            </a:solidFill>
            <a:round/>
            <a:headEnd/>
            <a:tailEnd/>
          </a:ln>
        </p:spPr>
        <p:txBody>
          <a:bodyPr wrap="none" anchor="ctr"/>
          <a:lstStyle/>
          <a:p>
            <a:endParaRPr lang="en-US"/>
          </a:p>
        </p:txBody>
      </p:sp>
      <p:sp>
        <p:nvSpPr>
          <p:cNvPr id="5" name="Line 5"/>
          <p:cNvSpPr>
            <a:spLocks noChangeShapeType="1"/>
          </p:cNvSpPr>
          <p:nvPr/>
        </p:nvSpPr>
        <p:spPr bwMode="auto">
          <a:xfrm flipV="1">
            <a:off x="2070100" y="4303712"/>
            <a:ext cx="420688" cy="26988"/>
          </a:xfrm>
          <a:prstGeom prst="line">
            <a:avLst/>
          </a:prstGeom>
          <a:noFill/>
          <a:ln w="25400">
            <a:solidFill>
              <a:schemeClr val="tx1"/>
            </a:solidFill>
            <a:round/>
            <a:headEnd/>
            <a:tailEnd/>
          </a:ln>
        </p:spPr>
        <p:txBody>
          <a:bodyPr wrap="none" anchor="ctr"/>
          <a:lstStyle/>
          <a:p>
            <a:endParaRPr lang="en-US"/>
          </a:p>
        </p:txBody>
      </p:sp>
      <p:sp>
        <p:nvSpPr>
          <p:cNvPr id="6" name="Line 6"/>
          <p:cNvSpPr>
            <a:spLocks noChangeShapeType="1"/>
          </p:cNvSpPr>
          <p:nvPr/>
        </p:nvSpPr>
        <p:spPr bwMode="auto">
          <a:xfrm>
            <a:off x="5094288" y="1281112"/>
            <a:ext cx="1587" cy="4513263"/>
          </a:xfrm>
          <a:prstGeom prst="line">
            <a:avLst/>
          </a:prstGeom>
          <a:noFill/>
          <a:ln w="25400">
            <a:solidFill>
              <a:schemeClr val="tx1"/>
            </a:solidFill>
            <a:round/>
            <a:headEnd/>
            <a:tailEnd/>
          </a:ln>
        </p:spPr>
        <p:txBody>
          <a:bodyPr wrap="none" anchor="ctr"/>
          <a:lstStyle/>
          <a:p>
            <a:endParaRPr lang="en-US"/>
          </a:p>
        </p:txBody>
      </p:sp>
      <p:sp>
        <p:nvSpPr>
          <p:cNvPr id="7" name="Line 7"/>
          <p:cNvSpPr>
            <a:spLocks noChangeShapeType="1"/>
          </p:cNvSpPr>
          <p:nvPr/>
        </p:nvSpPr>
        <p:spPr bwMode="auto">
          <a:xfrm>
            <a:off x="2513013" y="1274762"/>
            <a:ext cx="2578100" cy="596900"/>
          </a:xfrm>
          <a:prstGeom prst="line">
            <a:avLst/>
          </a:prstGeom>
          <a:noFill/>
          <a:ln w="12700">
            <a:solidFill>
              <a:schemeClr val="tx1"/>
            </a:solidFill>
            <a:round/>
            <a:headEnd/>
            <a:tailEnd/>
          </a:ln>
        </p:spPr>
        <p:txBody>
          <a:bodyPr wrap="none" anchor="ctr"/>
          <a:lstStyle/>
          <a:p>
            <a:endParaRPr lang="en-US"/>
          </a:p>
        </p:txBody>
      </p:sp>
      <p:sp>
        <p:nvSpPr>
          <p:cNvPr id="8" name="Line 8"/>
          <p:cNvSpPr>
            <a:spLocks noChangeShapeType="1"/>
          </p:cNvSpPr>
          <p:nvPr/>
        </p:nvSpPr>
        <p:spPr bwMode="auto">
          <a:xfrm>
            <a:off x="3435350" y="1489075"/>
            <a:ext cx="261938" cy="52387"/>
          </a:xfrm>
          <a:prstGeom prst="line">
            <a:avLst/>
          </a:prstGeom>
          <a:noFill/>
          <a:ln w="12700">
            <a:solidFill>
              <a:schemeClr val="tx1"/>
            </a:solidFill>
            <a:round/>
            <a:headEnd/>
            <a:tailEnd type="triangle" w="med" len="med"/>
          </a:ln>
        </p:spPr>
        <p:txBody>
          <a:bodyPr wrap="none" anchor="ctr"/>
          <a:lstStyle/>
          <a:p>
            <a:endParaRPr lang="en-US"/>
          </a:p>
        </p:txBody>
      </p:sp>
      <p:sp>
        <p:nvSpPr>
          <p:cNvPr id="9" name="Line 9"/>
          <p:cNvSpPr>
            <a:spLocks noChangeShapeType="1"/>
          </p:cNvSpPr>
          <p:nvPr/>
        </p:nvSpPr>
        <p:spPr bwMode="auto">
          <a:xfrm>
            <a:off x="2493963" y="1576387"/>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10" name="Line 10"/>
          <p:cNvSpPr>
            <a:spLocks noChangeShapeType="1"/>
          </p:cNvSpPr>
          <p:nvPr/>
        </p:nvSpPr>
        <p:spPr bwMode="auto">
          <a:xfrm>
            <a:off x="2493963" y="2185987"/>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11" name="Line 11"/>
          <p:cNvSpPr>
            <a:spLocks noChangeShapeType="1"/>
          </p:cNvSpPr>
          <p:nvPr/>
        </p:nvSpPr>
        <p:spPr bwMode="auto">
          <a:xfrm>
            <a:off x="2493963" y="1881187"/>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12" name="Line 12"/>
          <p:cNvSpPr>
            <a:spLocks noChangeShapeType="1"/>
          </p:cNvSpPr>
          <p:nvPr/>
        </p:nvSpPr>
        <p:spPr bwMode="auto">
          <a:xfrm flipV="1">
            <a:off x="4106863" y="3082925"/>
            <a:ext cx="995362" cy="252412"/>
          </a:xfrm>
          <a:prstGeom prst="line">
            <a:avLst/>
          </a:prstGeom>
          <a:noFill/>
          <a:ln w="12700">
            <a:solidFill>
              <a:schemeClr val="tx1"/>
            </a:solidFill>
            <a:prstDash val="dash"/>
            <a:round/>
            <a:headEnd type="triangle" w="med" len="med"/>
            <a:tailEnd/>
          </a:ln>
        </p:spPr>
        <p:txBody>
          <a:bodyPr wrap="none" anchor="ctr"/>
          <a:lstStyle/>
          <a:p>
            <a:endParaRPr lang="en-US"/>
          </a:p>
        </p:txBody>
      </p:sp>
      <p:sp>
        <p:nvSpPr>
          <p:cNvPr id="13" name="Line 13"/>
          <p:cNvSpPr>
            <a:spLocks noChangeShapeType="1"/>
          </p:cNvSpPr>
          <p:nvPr/>
        </p:nvSpPr>
        <p:spPr bwMode="auto">
          <a:xfrm>
            <a:off x="2513013" y="2493962"/>
            <a:ext cx="2578100" cy="596900"/>
          </a:xfrm>
          <a:prstGeom prst="line">
            <a:avLst/>
          </a:prstGeom>
          <a:noFill/>
          <a:ln w="12700">
            <a:solidFill>
              <a:schemeClr val="tx1"/>
            </a:solidFill>
            <a:round/>
            <a:headEnd/>
            <a:tailEnd/>
          </a:ln>
        </p:spPr>
        <p:txBody>
          <a:bodyPr wrap="none" anchor="ctr"/>
          <a:lstStyle/>
          <a:p>
            <a:endParaRPr lang="en-US"/>
          </a:p>
        </p:txBody>
      </p:sp>
      <p:grpSp>
        <p:nvGrpSpPr>
          <p:cNvPr id="14" name="Group 14"/>
          <p:cNvGrpSpPr>
            <a:grpSpLocks/>
          </p:cNvGrpSpPr>
          <p:nvPr/>
        </p:nvGrpSpPr>
        <p:grpSpPr bwMode="auto">
          <a:xfrm>
            <a:off x="2444750" y="1270000"/>
            <a:ext cx="85725" cy="273050"/>
            <a:chOff x="1540" y="1264"/>
            <a:chExt cx="54" cy="172"/>
          </a:xfrm>
        </p:grpSpPr>
        <p:sp>
          <p:nvSpPr>
            <p:cNvPr id="15" name="Rectangle 15"/>
            <p:cNvSpPr>
              <a:spLocks noChangeArrowheads="1"/>
            </p:cNvSpPr>
            <p:nvPr/>
          </p:nvSpPr>
          <p:spPr bwMode="auto">
            <a:xfrm>
              <a:off x="1540" y="1266"/>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6" name="Rectangle 16"/>
            <p:cNvSpPr>
              <a:spLocks noChangeArrowheads="1"/>
            </p:cNvSpPr>
            <p:nvPr/>
          </p:nvSpPr>
          <p:spPr bwMode="auto">
            <a:xfrm>
              <a:off x="1540" y="1264"/>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17" name="Group 17"/>
          <p:cNvGrpSpPr>
            <a:grpSpLocks/>
          </p:cNvGrpSpPr>
          <p:nvPr/>
        </p:nvGrpSpPr>
        <p:grpSpPr bwMode="auto">
          <a:xfrm>
            <a:off x="2444750" y="1574800"/>
            <a:ext cx="85725" cy="273050"/>
            <a:chOff x="1540" y="1456"/>
            <a:chExt cx="54" cy="172"/>
          </a:xfrm>
        </p:grpSpPr>
        <p:sp>
          <p:nvSpPr>
            <p:cNvPr id="18" name="Rectangle 18"/>
            <p:cNvSpPr>
              <a:spLocks noChangeArrowheads="1"/>
            </p:cNvSpPr>
            <p:nvPr/>
          </p:nvSpPr>
          <p:spPr bwMode="auto">
            <a:xfrm>
              <a:off x="1540" y="1458"/>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9" name="Rectangle 19"/>
            <p:cNvSpPr>
              <a:spLocks noChangeArrowheads="1"/>
            </p:cNvSpPr>
            <p:nvPr/>
          </p:nvSpPr>
          <p:spPr bwMode="auto">
            <a:xfrm>
              <a:off x="1540" y="1456"/>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20" name="Group 20"/>
          <p:cNvGrpSpPr>
            <a:grpSpLocks/>
          </p:cNvGrpSpPr>
          <p:nvPr/>
        </p:nvGrpSpPr>
        <p:grpSpPr bwMode="auto">
          <a:xfrm>
            <a:off x="2444750" y="1879600"/>
            <a:ext cx="85725" cy="273050"/>
            <a:chOff x="1540" y="1648"/>
            <a:chExt cx="54" cy="172"/>
          </a:xfrm>
        </p:grpSpPr>
        <p:sp>
          <p:nvSpPr>
            <p:cNvPr id="21" name="Rectangle 21"/>
            <p:cNvSpPr>
              <a:spLocks noChangeArrowheads="1"/>
            </p:cNvSpPr>
            <p:nvPr/>
          </p:nvSpPr>
          <p:spPr bwMode="auto">
            <a:xfrm>
              <a:off x="1540" y="1650"/>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2" name="Rectangle 22"/>
            <p:cNvSpPr>
              <a:spLocks noChangeArrowheads="1"/>
            </p:cNvSpPr>
            <p:nvPr/>
          </p:nvSpPr>
          <p:spPr bwMode="auto">
            <a:xfrm>
              <a:off x="1540" y="1648"/>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23" name="Group 23"/>
          <p:cNvGrpSpPr>
            <a:grpSpLocks/>
          </p:cNvGrpSpPr>
          <p:nvPr/>
        </p:nvGrpSpPr>
        <p:grpSpPr bwMode="auto">
          <a:xfrm>
            <a:off x="2444750" y="2184400"/>
            <a:ext cx="85725" cy="273050"/>
            <a:chOff x="1540" y="1840"/>
            <a:chExt cx="54" cy="172"/>
          </a:xfrm>
        </p:grpSpPr>
        <p:sp>
          <p:nvSpPr>
            <p:cNvPr id="24" name="Rectangle 24"/>
            <p:cNvSpPr>
              <a:spLocks noChangeArrowheads="1"/>
            </p:cNvSpPr>
            <p:nvPr/>
          </p:nvSpPr>
          <p:spPr bwMode="auto">
            <a:xfrm>
              <a:off x="1540" y="1842"/>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5" name="Rectangle 25"/>
            <p:cNvSpPr>
              <a:spLocks noChangeArrowheads="1"/>
            </p:cNvSpPr>
            <p:nvPr/>
          </p:nvSpPr>
          <p:spPr bwMode="auto">
            <a:xfrm>
              <a:off x="1540" y="1840"/>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26" name="Line 26"/>
          <p:cNvSpPr>
            <a:spLocks noChangeShapeType="1"/>
          </p:cNvSpPr>
          <p:nvPr/>
        </p:nvSpPr>
        <p:spPr bwMode="auto">
          <a:xfrm>
            <a:off x="3282950" y="2673350"/>
            <a:ext cx="261938" cy="52387"/>
          </a:xfrm>
          <a:prstGeom prst="line">
            <a:avLst/>
          </a:prstGeom>
          <a:noFill/>
          <a:ln w="12700">
            <a:solidFill>
              <a:schemeClr val="tx1"/>
            </a:solidFill>
            <a:round/>
            <a:headEnd/>
            <a:tailEnd type="triangle" w="med" len="med"/>
          </a:ln>
        </p:spPr>
        <p:txBody>
          <a:bodyPr wrap="none" anchor="ctr"/>
          <a:lstStyle/>
          <a:p>
            <a:endParaRPr lang="en-US"/>
          </a:p>
        </p:txBody>
      </p:sp>
      <p:grpSp>
        <p:nvGrpSpPr>
          <p:cNvPr id="27" name="Group 27"/>
          <p:cNvGrpSpPr>
            <a:grpSpLocks/>
          </p:cNvGrpSpPr>
          <p:nvPr/>
        </p:nvGrpSpPr>
        <p:grpSpPr bwMode="auto">
          <a:xfrm>
            <a:off x="2444750" y="4318000"/>
            <a:ext cx="85725" cy="280987"/>
            <a:chOff x="1540" y="3184"/>
            <a:chExt cx="54" cy="177"/>
          </a:xfrm>
        </p:grpSpPr>
        <p:sp>
          <p:nvSpPr>
            <p:cNvPr id="28" name="Rectangle 28"/>
            <p:cNvSpPr>
              <a:spLocks noChangeArrowheads="1"/>
            </p:cNvSpPr>
            <p:nvPr/>
          </p:nvSpPr>
          <p:spPr bwMode="auto">
            <a:xfrm>
              <a:off x="1540" y="318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9" name="Rectangle 29"/>
            <p:cNvSpPr>
              <a:spLocks noChangeArrowheads="1"/>
            </p:cNvSpPr>
            <p:nvPr/>
          </p:nvSpPr>
          <p:spPr bwMode="auto">
            <a:xfrm>
              <a:off x="1540" y="318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30" name="Line 30"/>
          <p:cNvSpPr>
            <a:spLocks noChangeShapeType="1"/>
          </p:cNvSpPr>
          <p:nvPr/>
        </p:nvSpPr>
        <p:spPr bwMode="auto">
          <a:xfrm>
            <a:off x="2493963" y="4624387"/>
            <a:ext cx="996950" cy="238125"/>
          </a:xfrm>
          <a:prstGeom prst="line">
            <a:avLst/>
          </a:prstGeom>
          <a:noFill/>
          <a:ln w="12700">
            <a:solidFill>
              <a:schemeClr val="tx1"/>
            </a:solidFill>
            <a:round/>
            <a:headEnd/>
            <a:tailEnd type="triangle" w="med" len="med"/>
          </a:ln>
        </p:spPr>
        <p:txBody>
          <a:bodyPr wrap="none" anchor="ctr"/>
          <a:lstStyle/>
          <a:p>
            <a:endParaRPr lang="en-US"/>
          </a:p>
        </p:txBody>
      </p:sp>
      <p:sp>
        <p:nvSpPr>
          <p:cNvPr id="31" name="Line 31"/>
          <p:cNvSpPr>
            <a:spLocks noChangeShapeType="1"/>
          </p:cNvSpPr>
          <p:nvPr/>
        </p:nvSpPr>
        <p:spPr bwMode="auto">
          <a:xfrm>
            <a:off x="2493963" y="4319587"/>
            <a:ext cx="2605087" cy="652463"/>
          </a:xfrm>
          <a:prstGeom prst="line">
            <a:avLst/>
          </a:prstGeom>
          <a:noFill/>
          <a:ln w="12700">
            <a:solidFill>
              <a:schemeClr val="tx1"/>
            </a:solidFill>
            <a:round/>
            <a:headEnd/>
            <a:tailEnd/>
          </a:ln>
        </p:spPr>
        <p:txBody>
          <a:bodyPr wrap="none" anchor="ctr"/>
          <a:lstStyle/>
          <a:p>
            <a:endParaRPr lang="en-US"/>
          </a:p>
        </p:txBody>
      </p:sp>
      <p:sp>
        <p:nvSpPr>
          <p:cNvPr id="32" name="Rectangle 32"/>
          <p:cNvSpPr>
            <a:spLocks noChangeArrowheads="1"/>
          </p:cNvSpPr>
          <p:nvPr/>
        </p:nvSpPr>
        <p:spPr bwMode="auto">
          <a:xfrm>
            <a:off x="2444750" y="4625975"/>
            <a:ext cx="85725" cy="257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3" name="Rectangle 33"/>
          <p:cNvSpPr>
            <a:spLocks noChangeArrowheads="1"/>
          </p:cNvSpPr>
          <p:nvPr/>
        </p:nvSpPr>
        <p:spPr bwMode="auto">
          <a:xfrm>
            <a:off x="2444750" y="4622800"/>
            <a:ext cx="85725" cy="60325"/>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34" name="Line 34"/>
          <p:cNvSpPr>
            <a:spLocks noChangeShapeType="1"/>
          </p:cNvSpPr>
          <p:nvPr/>
        </p:nvSpPr>
        <p:spPr bwMode="auto">
          <a:xfrm>
            <a:off x="3282950" y="4518025"/>
            <a:ext cx="261938" cy="52387"/>
          </a:xfrm>
          <a:prstGeom prst="line">
            <a:avLst/>
          </a:prstGeom>
          <a:noFill/>
          <a:ln w="12700">
            <a:solidFill>
              <a:schemeClr val="tx1"/>
            </a:solidFill>
            <a:round/>
            <a:headEnd/>
            <a:tailEnd type="triangle" w="med" len="med"/>
          </a:ln>
        </p:spPr>
        <p:txBody>
          <a:bodyPr wrap="none" anchor="ctr"/>
          <a:lstStyle/>
          <a:p>
            <a:endParaRPr lang="en-US"/>
          </a:p>
        </p:txBody>
      </p:sp>
      <p:grpSp>
        <p:nvGrpSpPr>
          <p:cNvPr id="35" name="Group 35"/>
          <p:cNvGrpSpPr>
            <a:grpSpLocks/>
          </p:cNvGrpSpPr>
          <p:nvPr/>
        </p:nvGrpSpPr>
        <p:grpSpPr bwMode="auto">
          <a:xfrm>
            <a:off x="5049838" y="4984750"/>
            <a:ext cx="85725" cy="280987"/>
            <a:chOff x="3181" y="3604"/>
            <a:chExt cx="54" cy="177"/>
          </a:xfrm>
        </p:grpSpPr>
        <p:sp>
          <p:nvSpPr>
            <p:cNvPr id="36" name="Rectangle 36"/>
            <p:cNvSpPr>
              <a:spLocks noChangeArrowheads="1"/>
            </p:cNvSpPr>
            <p:nvPr/>
          </p:nvSpPr>
          <p:spPr bwMode="auto">
            <a:xfrm>
              <a:off x="3181" y="3606"/>
              <a:ext cx="54" cy="1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7" name="Rectangle 37"/>
            <p:cNvSpPr>
              <a:spLocks noChangeArrowheads="1"/>
            </p:cNvSpPr>
            <p:nvPr/>
          </p:nvSpPr>
          <p:spPr bwMode="auto">
            <a:xfrm>
              <a:off x="3181" y="3604"/>
              <a:ext cx="54" cy="38"/>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38" name="Rectangle 38"/>
          <p:cNvSpPr>
            <a:spLocks noChangeArrowheads="1"/>
          </p:cNvSpPr>
          <p:nvPr/>
        </p:nvSpPr>
        <p:spPr bwMode="auto">
          <a:xfrm>
            <a:off x="6172200" y="1941512"/>
            <a:ext cx="2743200" cy="1184275"/>
          </a:xfrm>
          <a:prstGeom prst="rect">
            <a:avLst/>
          </a:prstGeom>
          <a:noFill/>
          <a:ln w="12700">
            <a:noFill/>
            <a:miter lim="800000"/>
            <a:headEnd/>
            <a:tailEnd/>
          </a:ln>
        </p:spPr>
        <p:txBody>
          <a:bodyPr lIns="90488" tIns="44450" rIns="90488" bIns="44450">
            <a:spAutoFit/>
          </a:bodyPr>
          <a:lstStyle/>
          <a:p>
            <a:r>
              <a:rPr lang="en-US" sz="2400" b="1">
                <a:solidFill>
                  <a:srgbClr val="CC0000"/>
                </a:solidFill>
              </a:rPr>
              <a:t>Let us assume 3 bit sequencing, Window Size = 4.</a:t>
            </a:r>
          </a:p>
        </p:txBody>
      </p:sp>
      <p:sp>
        <p:nvSpPr>
          <p:cNvPr id="39" name="Rectangle 40"/>
          <p:cNvSpPr>
            <a:spLocks noChangeArrowheads="1"/>
          </p:cNvSpPr>
          <p:nvPr/>
        </p:nvSpPr>
        <p:spPr bwMode="auto">
          <a:xfrm>
            <a:off x="2171700" y="12382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40" name="Rectangle 41"/>
          <p:cNvSpPr>
            <a:spLocks noChangeArrowheads="1"/>
          </p:cNvSpPr>
          <p:nvPr/>
        </p:nvSpPr>
        <p:spPr bwMode="auto">
          <a:xfrm>
            <a:off x="2171700" y="15430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41" name="Rectangle 42"/>
          <p:cNvSpPr>
            <a:spLocks noChangeArrowheads="1"/>
          </p:cNvSpPr>
          <p:nvPr/>
        </p:nvSpPr>
        <p:spPr bwMode="auto">
          <a:xfrm>
            <a:off x="2171700" y="18478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42" name="Rectangle 43"/>
          <p:cNvSpPr>
            <a:spLocks noChangeArrowheads="1"/>
          </p:cNvSpPr>
          <p:nvPr/>
        </p:nvSpPr>
        <p:spPr bwMode="auto">
          <a:xfrm>
            <a:off x="2171700" y="21526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sp>
        <p:nvSpPr>
          <p:cNvPr id="43" name="Rectangle 44"/>
          <p:cNvSpPr>
            <a:spLocks noChangeArrowheads="1"/>
          </p:cNvSpPr>
          <p:nvPr/>
        </p:nvSpPr>
        <p:spPr bwMode="auto">
          <a:xfrm>
            <a:off x="2171700" y="42862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44" name="Rectangle 45"/>
          <p:cNvSpPr>
            <a:spLocks noChangeArrowheads="1"/>
          </p:cNvSpPr>
          <p:nvPr/>
        </p:nvSpPr>
        <p:spPr bwMode="auto">
          <a:xfrm>
            <a:off x="4000500" y="3295650"/>
            <a:ext cx="1027113"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ACK 4</a:t>
            </a:r>
          </a:p>
        </p:txBody>
      </p:sp>
      <p:sp>
        <p:nvSpPr>
          <p:cNvPr id="45" name="Rectangle 47"/>
          <p:cNvSpPr>
            <a:spLocks noChangeArrowheads="1"/>
          </p:cNvSpPr>
          <p:nvPr/>
        </p:nvSpPr>
        <p:spPr bwMode="auto">
          <a:xfrm>
            <a:off x="1790700" y="3448050"/>
            <a:ext cx="798513" cy="638175"/>
          </a:xfrm>
          <a:prstGeom prst="rect">
            <a:avLst/>
          </a:prstGeom>
          <a:noFill/>
          <a:ln w="12700">
            <a:noFill/>
            <a:miter lim="800000"/>
            <a:headEnd/>
            <a:tailEnd/>
          </a:ln>
        </p:spPr>
        <p:txBody>
          <a:bodyPr lIns="90488" tIns="44450" rIns="90488" bIns="44450">
            <a:spAutoFit/>
          </a:bodyPr>
          <a:lstStyle/>
          <a:p>
            <a:pPr algn="ctr"/>
            <a:r>
              <a:rPr lang="en-US" b="1">
                <a:latin typeface="Times New Roman" pitchFamily="18" charset="0"/>
              </a:rPr>
              <a:t>Time-out</a:t>
            </a:r>
          </a:p>
        </p:txBody>
      </p:sp>
      <p:sp>
        <p:nvSpPr>
          <p:cNvPr id="46" name="Rectangle 48"/>
          <p:cNvSpPr>
            <a:spLocks noChangeArrowheads="1"/>
          </p:cNvSpPr>
          <p:nvPr/>
        </p:nvSpPr>
        <p:spPr bwMode="auto">
          <a:xfrm>
            <a:off x="5264150" y="1403350"/>
            <a:ext cx="695325"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47" name="Rectangle 49"/>
          <p:cNvSpPr>
            <a:spLocks noChangeArrowheads="1"/>
          </p:cNvSpPr>
          <p:nvPr/>
        </p:nvSpPr>
        <p:spPr bwMode="auto">
          <a:xfrm>
            <a:off x="5219700" y="1409700"/>
            <a:ext cx="1865313"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a:t>
            </a:r>
          </a:p>
        </p:txBody>
      </p:sp>
      <p:sp>
        <p:nvSpPr>
          <p:cNvPr id="48" name="Rectangle 50"/>
          <p:cNvSpPr>
            <a:spLocks noChangeArrowheads="1"/>
          </p:cNvSpPr>
          <p:nvPr/>
        </p:nvSpPr>
        <p:spPr bwMode="auto">
          <a:xfrm>
            <a:off x="5972175" y="1397000"/>
            <a:ext cx="1023938" cy="374650"/>
          </a:xfrm>
          <a:prstGeom prst="rect">
            <a:avLst/>
          </a:prstGeom>
          <a:noFill/>
          <a:ln w="12700">
            <a:solidFill>
              <a:schemeClr val="tx1"/>
            </a:solidFill>
            <a:miter lim="800000"/>
            <a:headEnd/>
            <a:tailEnd/>
          </a:ln>
        </p:spPr>
        <p:txBody>
          <a:bodyPr wrap="none" anchor="ctr"/>
          <a:lstStyle/>
          <a:p>
            <a:endParaRPr lang="en-US"/>
          </a:p>
        </p:txBody>
      </p:sp>
      <p:sp>
        <p:nvSpPr>
          <p:cNvPr id="49" name="Rectangle 51"/>
          <p:cNvSpPr>
            <a:spLocks noChangeArrowheads="1"/>
          </p:cNvSpPr>
          <p:nvPr/>
        </p:nvSpPr>
        <p:spPr bwMode="auto">
          <a:xfrm>
            <a:off x="5964238" y="3460750"/>
            <a:ext cx="674687"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50" name="Rectangle 52"/>
          <p:cNvSpPr>
            <a:spLocks noChangeArrowheads="1"/>
          </p:cNvSpPr>
          <p:nvPr/>
        </p:nvSpPr>
        <p:spPr bwMode="auto">
          <a:xfrm>
            <a:off x="5219700" y="3467100"/>
            <a:ext cx="2017713"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a:t>
            </a:r>
          </a:p>
        </p:txBody>
      </p:sp>
      <p:sp>
        <p:nvSpPr>
          <p:cNvPr id="51" name="Rectangle 53"/>
          <p:cNvSpPr>
            <a:spLocks noChangeArrowheads="1"/>
          </p:cNvSpPr>
          <p:nvPr/>
        </p:nvSpPr>
        <p:spPr bwMode="auto">
          <a:xfrm>
            <a:off x="5264150" y="3475037"/>
            <a:ext cx="1987550" cy="374650"/>
          </a:xfrm>
          <a:prstGeom prst="rect">
            <a:avLst/>
          </a:prstGeom>
          <a:noFill/>
          <a:ln w="12700">
            <a:solidFill>
              <a:schemeClr val="tx1"/>
            </a:solidFill>
            <a:miter lim="800000"/>
            <a:headEnd/>
            <a:tailEnd/>
          </a:ln>
        </p:spPr>
        <p:txBody>
          <a:bodyPr wrap="none" anchor="ctr"/>
          <a:lstStyle/>
          <a:p>
            <a:endParaRPr lang="en-US"/>
          </a:p>
        </p:txBody>
      </p:sp>
      <p:sp>
        <p:nvSpPr>
          <p:cNvPr id="52" name="Rectangle 54"/>
          <p:cNvSpPr>
            <a:spLocks noChangeArrowheads="1"/>
          </p:cNvSpPr>
          <p:nvPr/>
        </p:nvSpPr>
        <p:spPr bwMode="auto">
          <a:xfrm>
            <a:off x="5100638" y="18478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53" name="Rectangle 55"/>
          <p:cNvSpPr>
            <a:spLocks noChangeArrowheads="1"/>
          </p:cNvSpPr>
          <p:nvPr/>
        </p:nvSpPr>
        <p:spPr bwMode="auto">
          <a:xfrm>
            <a:off x="5100638" y="21526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1</a:t>
            </a:r>
          </a:p>
        </p:txBody>
      </p:sp>
      <p:sp>
        <p:nvSpPr>
          <p:cNvPr id="54" name="Rectangle 56"/>
          <p:cNvSpPr>
            <a:spLocks noChangeArrowheads="1"/>
          </p:cNvSpPr>
          <p:nvPr/>
        </p:nvSpPr>
        <p:spPr bwMode="auto">
          <a:xfrm>
            <a:off x="5100638" y="24574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2</a:t>
            </a:r>
          </a:p>
        </p:txBody>
      </p:sp>
      <p:sp>
        <p:nvSpPr>
          <p:cNvPr id="55" name="Rectangle 57"/>
          <p:cNvSpPr>
            <a:spLocks noChangeArrowheads="1"/>
          </p:cNvSpPr>
          <p:nvPr/>
        </p:nvSpPr>
        <p:spPr bwMode="auto">
          <a:xfrm>
            <a:off x="5100638" y="2762250"/>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3</a:t>
            </a:r>
          </a:p>
        </p:txBody>
      </p:sp>
      <p:grpSp>
        <p:nvGrpSpPr>
          <p:cNvPr id="56" name="Group 58"/>
          <p:cNvGrpSpPr>
            <a:grpSpLocks/>
          </p:cNvGrpSpPr>
          <p:nvPr/>
        </p:nvGrpSpPr>
        <p:grpSpPr bwMode="auto">
          <a:xfrm>
            <a:off x="5035550" y="1884362"/>
            <a:ext cx="85725" cy="273050"/>
            <a:chOff x="3172" y="1651"/>
            <a:chExt cx="54" cy="172"/>
          </a:xfrm>
        </p:grpSpPr>
        <p:sp>
          <p:nvSpPr>
            <p:cNvPr id="57" name="Rectangle 59"/>
            <p:cNvSpPr>
              <a:spLocks noChangeArrowheads="1"/>
            </p:cNvSpPr>
            <p:nvPr/>
          </p:nvSpPr>
          <p:spPr bwMode="auto">
            <a:xfrm>
              <a:off x="3172" y="1653"/>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8" name="Rectangle 60"/>
            <p:cNvSpPr>
              <a:spLocks noChangeArrowheads="1"/>
            </p:cNvSpPr>
            <p:nvPr/>
          </p:nvSpPr>
          <p:spPr bwMode="auto">
            <a:xfrm>
              <a:off x="3172" y="1651"/>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59" name="Group 61"/>
          <p:cNvGrpSpPr>
            <a:grpSpLocks/>
          </p:cNvGrpSpPr>
          <p:nvPr/>
        </p:nvGrpSpPr>
        <p:grpSpPr bwMode="auto">
          <a:xfrm>
            <a:off x="5035550" y="2189162"/>
            <a:ext cx="85725" cy="273050"/>
            <a:chOff x="3172" y="1843"/>
            <a:chExt cx="54" cy="172"/>
          </a:xfrm>
        </p:grpSpPr>
        <p:sp>
          <p:nvSpPr>
            <p:cNvPr id="60" name="Rectangle 62"/>
            <p:cNvSpPr>
              <a:spLocks noChangeArrowheads="1"/>
            </p:cNvSpPr>
            <p:nvPr/>
          </p:nvSpPr>
          <p:spPr bwMode="auto">
            <a:xfrm>
              <a:off x="3172" y="1845"/>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 name="Rectangle 63"/>
            <p:cNvSpPr>
              <a:spLocks noChangeArrowheads="1"/>
            </p:cNvSpPr>
            <p:nvPr/>
          </p:nvSpPr>
          <p:spPr bwMode="auto">
            <a:xfrm>
              <a:off x="3172" y="1843"/>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62" name="Group 64"/>
          <p:cNvGrpSpPr>
            <a:grpSpLocks/>
          </p:cNvGrpSpPr>
          <p:nvPr/>
        </p:nvGrpSpPr>
        <p:grpSpPr bwMode="auto">
          <a:xfrm>
            <a:off x="5035550" y="2493962"/>
            <a:ext cx="85725" cy="273050"/>
            <a:chOff x="3172" y="2035"/>
            <a:chExt cx="54" cy="172"/>
          </a:xfrm>
        </p:grpSpPr>
        <p:sp>
          <p:nvSpPr>
            <p:cNvPr id="63" name="Rectangle 65"/>
            <p:cNvSpPr>
              <a:spLocks noChangeArrowheads="1"/>
            </p:cNvSpPr>
            <p:nvPr/>
          </p:nvSpPr>
          <p:spPr bwMode="auto">
            <a:xfrm>
              <a:off x="3172" y="2037"/>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 name="Rectangle 66"/>
            <p:cNvSpPr>
              <a:spLocks noChangeArrowheads="1"/>
            </p:cNvSpPr>
            <p:nvPr/>
          </p:nvSpPr>
          <p:spPr bwMode="auto">
            <a:xfrm>
              <a:off x="3172" y="2035"/>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grpSp>
        <p:nvGrpSpPr>
          <p:cNvPr id="65" name="Group 67"/>
          <p:cNvGrpSpPr>
            <a:grpSpLocks/>
          </p:cNvGrpSpPr>
          <p:nvPr/>
        </p:nvGrpSpPr>
        <p:grpSpPr bwMode="auto">
          <a:xfrm>
            <a:off x="5035550" y="2798762"/>
            <a:ext cx="85725" cy="273050"/>
            <a:chOff x="3172" y="2227"/>
            <a:chExt cx="54" cy="172"/>
          </a:xfrm>
        </p:grpSpPr>
        <p:sp>
          <p:nvSpPr>
            <p:cNvPr id="66" name="Rectangle 68"/>
            <p:cNvSpPr>
              <a:spLocks noChangeArrowheads="1"/>
            </p:cNvSpPr>
            <p:nvPr/>
          </p:nvSpPr>
          <p:spPr bwMode="auto">
            <a:xfrm>
              <a:off x="3172" y="2229"/>
              <a:ext cx="54" cy="17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7" name="Rectangle 69"/>
            <p:cNvSpPr>
              <a:spLocks noChangeArrowheads="1"/>
            </p:cNvSpPr>
            <p:nvPr/>
          </p:nvSpPr>
          <p:spPr bwMode="auto">
            <a:xfrm>
              <a:off x="3172" y="2227"/>
              <a:ext cx="54" cy="37"/>
            </a:xfrm>
            <a:prstGeom prst="rect">
              <a:avLst/>
            </a:prstGeom>
            <a:solidFill>
              <a:schemeClr val="tx2"/>
            </a:solidFill>
            <a:ln w="12700">
              <a:solidFill>
                <a:schemeClr val="tx1"/>
              </a:solidFill>
              <a:miter lim="800000"/>
              <a:headEnd/>
              <a:tailEnd/>
            </a:ln>
          </p:spPr>
          <p:txBody>
            <a:bodyPr wrap="none" anchor="ctr"/>
            <a:lstStyle/>
            <a:p>
              <a:endParaRPr lang="en-US"/>
            </a:p>
          </p:txBody>
        </p:sp>
      </p:grpSp>
      <p:sp>
        <p:nvSpPr>
          <p:cNvPr id="68" name="Line 70"/>
          <p:cNvSpPr>
            <a:spLocks noChangeShapeType="1"/>
          </p:cNvSpPr>
          <p:nvPr/>
        </p:nvSpPr>
        <p:spPr bwMode="auto">
          <a:xfrm>
            <a:off x="2209800" y="3998912"/>
            <a:ext cx="0" cy="292100"/>
          </a:xfrm>
          <a:prstGeom prst="line">
            <a:avLst/>
          </a:prstGeom>
          <a:noFill/>
          <a:ln w="12700">
            <a:solidFill>
              <a:schemeClr val="tx1"/>
            </a:solidFill>
            <a:round/>
            <a:headEnd/>
            <a:tailEnd type="triangle" w="med" len="med"/>
          </a:ln>
        </p:spPr>
        <p:txBody>
          <a:bodyPr wrap="none" anchor="ctr"/>
          <a:lstStyle/>
          <a:p>
            <a:endParaRPr lang="en-US"/>
          </a:p>
        </p:txBody>
      </p:sp>
      <p:sp>
        <p:nvSpPr>
          <p:cNvPr id="69" name="Rectangle 71"/>
          <p:cNvSpPr>
            <a:spLocks noChangeArrowheads="1"/>
          </p:cNvSpPr>
          <p:nvPr/>
        </p:nvSpPr>
        <p:spPr bwMode="auto">
          <a:xfrm>
            <a:off x="5114925" y="4929187"/>
            <a:ext cx="241300" cy="393700"/>
          </a:xfrm>
          <a:prstGeom prst="rect">
            <a:avLst/>
          </a:prstGeom>
          <a:noFill/>
          <a:ln w="12700">
            <a:noFill/>
            <a:miter lim="800000"/>
            <a:headEnd/>
            <a:tailEnd/>
          </a:ln>
        </p:spPr>
        <p:txBody>
          <a:bodyPr lIns="90488" tIns="44450" rIns="90488" bIns="44450">
            <a:spAutoFit/>
          </a:bodyPr>
          <a:lstStyle/>
          <a:p>
            <a:r>
              <a:rPr lang="en-US" sz="2000" b="1">
                <a:latin typeface="Times New Roman" pitchFamily="18" charset="0"/>
              </a:rPr>
              <a:t>0</a:t>
            </a:r>
          </a:p>
        </p:txBody>
      </p:sp>
      <p:sp>
        <p:nvSpPr>
          <p:cNvPr id="70" name="Line 72"/>
          <p:cNvSpPr>
            <a:spLocks noChangeShapeType="1"/>
          </p:cNvSpPr>
          <p:nvPr/>
        </p:nvSpPr>
        <p:spPr bwMode="auto">
          <a:xfrm flipV="1">
            <a:off x="4106863" y="5292725"/>
            <a:ext cx="995362" cy="252412"/>
          </a:xfrm>
          <a:prstGeom prst="line">
            <a:avLst/>
          </a:prstGeom>
          <a:noFill/>
          <a:ln w="12700">
            <a:solidFill>
              <a:schemeClr val="tx1"/>
            </a:solidFill>
            <a:prstDash val="dash"/>
            <a:round/>
            <a:headEnd type="triangle" w="med" len="med"/>
            <a:tailEnd/>
          </a:ln>
        </p:spPr>
        <p:txBody>
          <a:bodyPr wrap="none" anchor="ctr"/>
          <a:lstStyle/>
          <a:p>
            <a:endParaRPr lang="en-US"/>
          </a:p>
        </p:txBody>
      </p:sp>
      <p:sp>
        <p:nvSpPr>
          <p:cNvPr id="71" name="Rectangle 73"/>
          <p:cNvSpPr>
            <a:spLocks noChangeArrowheads="1"/>
          </p:cNvSpPr>
          <p:nvPr/>
        </p:nvSpPr>
        <p:spPr bwMode="auto">
          <a:xfrm>
            <a:off x="4000500" y="5505450"/>
            <a:ext cx="1027113" cy="363537"/>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ACK 4</a:t>
            </a:r>
          </a:p>
        </p:txBody>
      </p:sp>
      <p:sp>
        <p:nvSpPr>
          <p:cNvPr id="72" name="Rectangle 74"/>
          <p:cNvSpPr>
            <a:spLocks noChangeArrowheads="1"/>
          </p:cNvSpPr>
          <p:nvPr/>
        </p:nvSpPr>
        <p:spPr bwMode="auto">
          <a:xfrm>
            <a:off x="5964238" y="5345112"/>
            <a:ext cx="674687" cy="368300"/>
          </a:xfrm>
          <a:prstGeom prst="rect">
            <a:avLst/>
          </a:prstGeom>
          <a:solidFill>
            <a:srgbClr val="C1CEFF"/>
          </a:solidFill>
          <a:ln w="12700">
            <a:solidFill>
              <a:schemeClr val="tx1"/>
            </a:solidFill>
            <a:miter lim="800000"/>
            <a:headEnd/>
            <a:tailEnd/>
          </a:ln>
        </p:spPr>
        <p:txBody>
          <a:bodyPr wrap="none" anchor="ctr"/>
          <a:lstStyle/>
          <a:p>
            <a:endParaRPr lang="en-US"/>
          </a:p>
        </p:txBody>
      </p:sp>
      <p:sp>
        <p:nvSpPr>
          <p:cNvPr id="73" name="Rectangle 75"/>
          <p:cNvSpPr>
            <a:spLocks noChangeArrowheads="1"/>
          </p:cNvSpPr>
          <p:nvPr/>
        </p:nvSpPr>
        <p:spPr bwMode="auto">
          <a:xfrm>
            <a:off x="5219700" y="5351462"/>
            <a:ext cx="2017713" cy="363538"/>
          </a:xfrm>
          <a:prstGeom prst="rect">
            <a:avLst/>
          </a:prstGeom>
          <a:noFill/>
          <a:ln w="12700">
            <a:noFill/>
            <a:miter lim="800000"/>
            <a:headEnd/>
            <a:tailEnd/>
          </a:ln>
        </p:spPr>
        <p:txBody>
          <a:bodyPr lIns="90488" tIns="44450" rIns="90488" bIns="44450">
            <a:spAutoFit/>
          </a:bodyPr>
          <a:lstStyle/>
          <a:p>
            <a:r>
              <a:rPr lang="en-US" b="1">
                <a:latin typeface="Times New Roman" pitchFamily="18" charset="0"/>
              </a:rPr>
              <a:t>0 1 2 3 4 5 6 7 0 1 ..</a:t>
            </a:r>
          </a:p>
        </p:txBody>
      </p:sp>
      <p:sp>
        <p:nvSpPr>
          <p:cNvPr id="74" name="Rectangle 76"/>
          <p:cNvSpPr>
            <a:spLocks noChangeArrowheads="1"/>
          </p:cNvSpPr>
          <p:nvPr/>
        </p:nvSpPr>
        <p:spPr bwMode="auto">
          <a:xfrm>
            <a:off x="5264150" y="5338762"/>
            <a:ext cx="1930400" cy="374650"/>
          </a:xfrm>
          <a:prstGeom prst="rect">
            <a:avLst/>
          </a:prstGeom>
          <a:noFill/>
          <a:ln w="12700">
            <a:solidFill>
              <a:schemeClr val="tx1"/>
            </a:solidFill>
            <a:miter lim="800000"/>
            <a:headEnd/>
            <a:tailEnd/>
          </a:ln>
        </p:spPr>
        <p:txBody>
          <a:bodyPr wrap="none" anchor="ctr"/>
          <a:lstStyle/>
          <a:p>
            <a:endParaRPr lang="en-US"/>
          </a:p>
        </p:txBody>
      </p:sp>
      <p:sp>
        <p:nvSpPr>
          <p:cNvPr id="75" name="Rectangle 77"/>
          <p:cNvSpPr>
            <a:spLocks noChangeArrowheads="1"/>
          </p:cNvSpPr>
          <p:nvPr/>
        </p:nvSpPr>
        <p:spPr bwMode="auto">
          <a:xfrm>
            <a:off x="6934200" y="4649787"/>
            <a:ext cx="1981200" cy="912813"/>
          </a:xfrm>
          <a:prstGeom prst="rect">
            <a:avLst/>
          </a:prstGeom>
          <a:noFill/>
          <a:ln w="12700">
            <a:noFill/>
            <a:miter lim="800000"/>
            <a:headEnd/>
            <a:tailEnd/>
          </a:ln>
        </p:spPr>
        <p:txBody>
          <a:bodyPr lIns="90488" tIns="44450" rIns="90488" bIns="44450">
            <a:spAutoFit/>
          </a:bodyPr>
          <a:lstStyle/>
          <a:p>
            <a:pPr algn="ctr"/>
            <a:r>
              <a:rPr lang="en-US" b="1">
                <a:solidFill>
                  <a:srgbClr val="006699"/>
                </a:solidFill>
                <a:latin typeface="Times New Roman" pitchFamily="18" charset="0"/>
              </a:rPr>
              <a:t>Discard the frame, and send ACK again.  </a:t>
            </a:r>
          </a:p>
        </p:txBody>
      </p:sp>
      <p:sp>
        <p:nvSpPr>
          <p:cNvPr id="76" name="Rectangle 80"/>
          <p:cNvSpPr>
            <a:spLocks noChangeArrowheads="1"/>
          </p:cNvSpPr>
          <p:nvPr/>
        </p:nvSpPr>
        <p:spPr bwMode="auto">
          <a:xfrm>
            <a:off x="76200" y="5791200"/>
            <a:ext cx="8780463" cy="457200"/>
          </a:xfrm>
          <a:prstGeom prst="rect">
            <a:avLst/>
          </a:prstGeom>
          <a:noFill/>
          <a:ln w="9525">
            <a:noFill/>
            <a:miter lim="800000"/>
            <a:headEnd/>
            <a:tailEnd/>
          </a:ln>
        </p:spPr>
        <p:txBody>
          <a:bodyPr wrap="none">
            <a:spAutoFit/>
          </a:bodyPr>
          <a:lstStyle/>
          <a:p>
            <a:pPr>
              <a:defRPr/>
            </a:pPr>
            <a:r>
              <a:rPr lang="en-US" sz="2400" b="1">
                <a:solidFill>
                  <a:schemeClr val="accent4"/>
                </a:solidFill>
              </a:rPr>
              <a:t>Conclusion: </a:t>
            </a:r>
            <a:r>
              <a:rPr lang="en-US" sz="2400" b="1">
                <a:solidFill>
                  <a:srgbClr val="FF0000"/>
                </a:solidFill>
              </a:rPr>
              <a:t>With </a:t>
            </a:r>
            <a:r>
              <a:rPr lang="en-US" sz="2400" b="1" i="1">
                <a:solidFill>
                  <a:srgbClr val="FF0000"/>
                </a:solidFill>
              </a:rPr>
              <a:t>k</a:t>
            </a:r>
            <a:r>
              <a:rPr lang="en-US" sz="2400" b="1">
                <a:solidFill>
                  <a:srgbClr val="FF0000"/>
                </a:solidFill>
              </a:rPr>
              <a:t> bit sequencing, max window size is </a:t>
            </a:r>
            <a:r>
              <a:rPr lang="en-US" sz="2400" b="1" i="1">
                <a:solidFill>
                  <a:srgbClr val="FF0000"/>
                </a:solidFill>
              </a:rPr>
              <a:t>2</a:t>
            </a:r>
            <a:r>
              <a:rPr lang="en-US" sz="2400" b="1" i="1" baseline="46000">
                <a:solidFill>
                  <a:srgbClr val="FF0000"/>
                </a:solidFill>
              </a:rPr>
              <a:t>k-1</a:t>
            </a:r>
            <a:r>
              <a:rPr lang="en-US" sz="2400" b="1">
                <a:solidFill>
                  <a:srgbClr val="FF0000"/>
                </a:solidFill>
              </a:rPr>
              <a:t>.</a:t>
            </a:r>
          </a:p>
        </p:txBody>
      </p:sp>
      <p:sp>
        <p:nvSpPr>
          <p:cNvPr id="77" name="Freeform 81"/>
          <p:cNvSpPr>
            <a:spLocks/>
          </p:cNvSpPr>
          <p:nvPr/>
        </p:nvSpPr>
        <p:spPr bwMode="auto">
          <a:xfrm>
            <a:off x="3657600" y="3281362"/>
            <a:ext cx="379413" cy="377825"/>
          </a:xfrm>
          <a:custGeom>
            <a:avLst/>
            <a:gdLst>
              <a:gd name="T0" fmla="*/ 2147483647 w 239"/>
              <a:gd name="T1" fmla="*/ 2147483647 h 238"/>
              <a:gd name="T2" fmla="*/ 2147483647 w 239"/>
              <a:gd name="T3" fmla="*/ 2147483647 h 238"/>
              <a:gd name="T4" fmla="*/ 2147483647 w 239"/>
              <a:gd name="T5" fmla="*/ 2147483647 h 238"/>
              <a:gd name="T6" fmla="*/ 2147483647 w 239"/>
              <a:gd name="T7" fmla="*/ 2147483647 h 238"/>
              <a:gd name="T8" fmla="*/ 2147483647 w 239"/>
              <a:gd name="T9" fmla="*/ 2147483647 h 238"/>
              <a:gd name="T10" fmla="*/ 0 w 239"/>
              <a:gd name="T11" fmla="*/ 2147483647 h 238"/>
              <a:gd name="T12" fmla="*/ 2147483647 w 239"/>
              <a:gd name="T13" fmla="*/ 2147483647 h 238"/>
              <a:gd name="T14" fmla="*/ 2147483647 w 239"/>
              <a:gd name="T15" fmla="*/ 2147483647 h 238"/>
              <a:gd name="T16" fmla="*/ 2147483647 w 239"/>
              <a:gd name="T17" fmla="*/ 2147483647 h 238"/>
              <a:gd name="T18" fmla="*/ 2147483647 w 239"/>
              <a:gd name="T19" fmla="*/ 2147483647 h 238"/>
              <a:gd name="T20" fmla="*/ 2147483647 w 239"/>
              <a:gd name="T21" fmla="*/ 2147483647 h 238"/>
              <a:gd name="T22" fmla="*/ 2147483647 w 239"/>
              <a:gd name="T23" fmla="*/ 2147483647 h 238"/>
              <a:gd name="T24" fmla="*/ 2147483647 w 239"/>
              <a:gd name="T25" fmla="*/ 2147483647 h 238"/>
              <a:gd name="T26" fmla="*/ 2147483647 w 239"/>
              <a:gd name="T27" fmla="*/ 2147483647 h 238"/>
              <a:gd name="T28" fmla="*/ 2147483647 w 239"/>
              <a:gd name="T29" fmla="*/ 2147483647 h 238"/>
              <a:gd name="T30" fmla="*/ 2147483647 w 239"/>
              <a:gd name="T31" fmla="*/ 2147483647 h 238"/>
              <a:gd name="T32" fmla="*/ 2147483647 w 239"/>
              <a:gd name="T33" fmla="*/ 2147483647 h 238"/>
              <a:gd name="T34" fmla="*/ 2147483647 w 239"/>
              <a:gd name="T35" fmla="*/ 2147483647 h 238"/>
              <a:gd name="T36" fmla="*/ 2147483647 w 239"/>
              <a:gd name="T37" fmla="*/ 2147483647 h 238"/>
              <a:gd name="T38" fmla="*/ 2147483647 w 239"/>
              <a:gd name="T39" fmla="*/ 2147483647 h 238"/>
              <a:gd name="T40" fmla="*/ 2147483647 w 239"/>
              <a:gd name="T41" fmla="*/ 2147483647 h 238"/>
              <a:gd name="T42" fmla="*/ 2147483647 w 239"/>
              <a:gd name="T43" fmla="*/ 2147483647 h 238"/>
              <a:gd name="T44" fmla="*/ 2147483647 w 239"/>
              <a:gd name="T45" fmla="*/ 2147483647 h 238"/>
              <a:gd name="T46" fmla="*/ 2147483647 w 239"/>
              <a:gd name="T47" fmla="*/ 0 h 238"/>
              <a:gd name="T48" fmla="*/ 2147483647 w 239"/>
              <a:gd name="T49" fmla="*/ 2147483647 h 2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9"/>
              <a:gd name="T76" fmla="*/ 0 h 238"/>
              <a:gd name="T77" fmla="*/ 239 w 239"/>
              <a:gd name="T78" fmla="*/ 238 h 2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9" h="238">
                <a:moveTo>
                  <a:pt x="119" y="64"/>
                </a:moveTo>
                <a:lnTo>
                  <a:pt x="92" y="25"/>
                </a:lnTo>
                <a:lnTo>
                  <a:pt x="80" y="69"/>
                </a:lnTo>
                <a:lnTo>
                  <a:pt x="3" y="25"/>
                </a:lnTo>
                <a:lnTo>
                  <a:pt x="50" y="84"/>
                </a:lnTo>
                <a:lnTo>
                  <a:pt x="0" y="94"/>
                </a:lnTo>
                <a:lnTo>
                  <a:pt x="40" y="130"/>
                </a:lnTo>
                <a:lnTo>
                  <a:pt x="1" y="160"/>
                </a:lnTo>
                <a:lnTo>
                  <a:pt x="62" y="153"/>
                </a:lnTo>
                <a:lnTo>
                  <a:pt x="52" y="194"/>
                </a:lnTo>
                <a:lnTo>
                  <a:pt x="85" y="172"/>
                </a:lnTo>
                <a:lnTo>
                  <a:pt x="94" y="238"/>
                </a:lnTo>
                <a:lnTo>
                  <a:pt x="116" y="165"/>
                </a:lnTo>
                <a:lnTo>
                  <a:pt x="146" y="217"/>
                </a:lnTo>
                <a:lnTo>
                  <a:pt x="155" y="160"/>
                </a:lnTo>
                <a:lnTo>
                  <a:pt x="200" y="199"/>
                </a:lnTo>
                <a:lnTo>
                  <a:pt x="185" y="143"/>
                </a:lnTo>
                <a:lnTo>
                  <a:pt x="239" y="147"/>
                </a:lnTo>
                <a:lnTo>
                  <a:pt x="195" y="116"/>
                </a:lnTo>
                <a:lnTo>
                  <a:pt x="232" y="89"/>
                </a:lnTo>
                <a:lnTo>
                  <a:pt x="185" y="81"/>
                </a:lnTo>
                <a:lnTo>
                  <a:pt x="203" y="49"/>
                </a:lnTo>
                <a:lnTo>
                  <a:pt x="156" y="59"/>
                </a:lnTo>
                <a:lnTo>
                  <a:pt x="160" y="0"/>
                </a:lnTo>
                <a:lnTo>
                  <a:pt x="119" y="64"/>
                </a:lnTo>
                <a:close/>
              </a:path>
            </a:pathLst>
          </a:custGeom>
          <a:solidFill>
            <a:srgbClr val="FFFFFF"/>
          </a:solidFill>
          <a:ln w="9525">
            <a:solidFill>
              <a:srgbClr val="CC0000"/>
            </a:solidFill>
            <a:round/>
            <a:headEnd/>
            <a:tailEnd/>
          </a:ln>
        </p:spPr>
        <p:txBody>
          <a:bodyPr/>
          <a:lstStyle/>
          <a:p>
            <a:endParaRPr lang="en-US"/>
          </a:p>
        </p:txBody>
      </p:sp>
      <p:sp>
        <p:nvSpPr>
          <p:cNvPr id="79" name="TextBox 78">
            <a:extLst>
              <a:ext uri="{FF2B5EF4-FFF2-40B4-BE49-F238E27FC236}">
                <a16:creationId xmlns:a16="http://schemas.microsoft.com/office/drawing/2014/main" id="{9915BD3E-B8C1-1644-9AF7-4218C30A040D}"/>
              </a:ext>
            </a:extLst>
          </p:cNvPr>
          <p:cNvSpPr txBox="1"/>
          <p:nvPr/>
        </p:nvSpPr>
        <p:spPr>
          <a:xfrm>
            <a:off x="7055644" y="530523"/>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3470275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Selective Reject ARQ: Performance</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27</a:t>
            </a:fld>
            <a:endParaRPr lang="en-US"/>
          </a:p>
        </p:txBody>
      </p:sp>
      <p:graphicFrame>
        <p:nvGraphicFramePr>
          <p:cNvPr id="4" name="Object 1024"/>
          <p:cNvGraphicFramePr>
            <a:graphicFrameLocks noChangeAspect="1"/>
          </p:cNvGraphicFramePr>
          <p:nvPr>
            <p:extLst>
              <p:ext uri="{D42A27DB-BD31-4B8C-83A1-F6EECF244321}">
                <p14:modId xmlns:p14="http://schemas.microsoft.com/office/powerpoint/2010/main" val="2245256379"/>
              </p:ext>
            </p:extLst>
          </p:nvPr>
        </p:nvGraphicFramePr>
        <p:xfrm>
          <a:off x="4724400" y="1260545"/>
          <a:ext cx="3810000" cy="3122612"/>
        </p:xfrm>
        <a:graphic>
          <a:graphicData uri="http://schemas.openxmlformats.org/presentationml/2006/ole">
            <mc:AlternateContent xmlns:mc="http://schemas.openxmlformats.org/markup-compatibility/2006">
              <mc:Choice xmlns:v="urn:schemas-microsoft-com:vml" Requires="v">
                <p:oleObj name="Equation" r:id="rId3" imgW="1917360" imgH="1574640" progId="Equation.3">
                  <p:embed/>
                </p:oleObj>
              </mc:Choice>
              <mc:Fallback>
                <p:oleObj name="Equation" r:id="rId3" imgW="1917360" imgH="1574640" progId="Equation.3">
                  <p:embed/>
                  <p:pic>
                    <p:nvPicPr>
                      <p:cNvPr id="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60545"/>
                        <a:ext cx="3810000" cy="3122612"/>
                      </a:xfrm>
                      <a:prstGeom prst="rect">
                        <a:avLst/>
                      </a:prstGeom>
                      <a:noFill/>
                      <a:ln w="9525">
                        <a:noFill/>
                        <a:miter lim="800000"/>
                        <a:headEnd/>
                        <a:tailEnd/>
                      </a:ln>
                    </p:spPr>
                  </p:pic>
                </p:oleObj>
              </mc:Fallback>
            </mc:AlternateContent>
          </a:graphicData>
        </a:graphic>
      </p:graphicFrame>
      <p:sp>
        <p:nvSpPr>
          <p:cNvPr id="5" name="Text Box 5"/>
          <p:cNvSpPr txBox="1">
            <a:spLocks noChangeArrowheads="1"/>
          </p:cNvSpPr>
          <p:nvPr/>
        </p:nvSpPr>
        <p:spPr bwMode="auto">
          <a:xfrm>
            <a:off x="381000" y="1219200"/>
            <a:ext cx="4191000" cy="3046988"/>
          </a:xfrm>
          <a:prstGeom prst="rect">
            <a:avLst/>
          </a:prstGeom>
          <a:noFill/>
          <a:ln w="9525">
            <a:noFill/>
            <a:miter lim="800000"/>
            <a:headEnd/>
            <a:tailEnd/>
          </a:ln>
        </p:spPr>
        <p:txBody>
          <a:bodyPr>
            <a:spAutoFit/>
          </a:bodyPr>
          <a:lstStyle/>
          <a:p>
            <a:r>
              <a:rPr lang="en-US" sz="2400" i="1">
                <a:latin typeface="Times New Roman" pitchFamily="18" charset="0"/>
              </a:rPr>
              <a:t>P</a:t>
            </a:r>
            <a:r>
              <a:rPr lang="en-US" sz="2400">
                <a:latin typeface="Times New Roman" pitchFamily="18" charset="0"/>
              </a:rPr>
              <a:t>: Frame loss probability,</a:t>
            </a:r>
          </a:p>
          <a:p>
            <a:r>
              <a:rPr lang="en-US" sz="2400" i="1">
                <a:latin typeface="Times New Roman" pitchFamily="18" charset="0"/>
              </a:rPr>
              <a:t>a</a:t>
            </a:r>
            <a:r>
              <a:rPr lang="en-US" sz="2400">
                <a:latin typeface="Times New Roman" pitchFamily="18" charset="0"/>
              </a:rPr>
              <a:t>: normalized propagation delay.</a:t>
            </a:r>
          </a:p>
          <a:p>
            <a:endParaRPr lang="en-US" sz="2400">
              <a:latin typeface="Times New Roman" pitchFamily="18" charset="0"/>
            </a:endParaRPr>
          </a:p>
          <a:p>
            <a:r>
              <a:rPr lang="en-US" sz="2400">
                <a:latin typeface="Times New Roman" pitchFamily="18" charset="0"/>
              </a:rPr>
              <a:t>Since frame loss prob for each transmission is independent, in 1+2</a:t>
            </a:r>
            <a:r>
              <a:rPr lang="en-US" sz="2400" i="1">
                <a:latin typeface="Times New Roman" pitchFamily="18" charset="0"/>
              </a:rPr>
              <a:t>a</a:t>
            </a:r>
            <a:r>
              <a:rPr lang="en-US" sz="2400">
                <a:latin typeface="Times New Roman" pitchFamily="18" charset="0"/>
              </a:rPr>
              <a:t> time, we expect </a:t>
            </a:r>
            <a:r>
              <a:rPr lang="en-US" sz="2400" i="1">
                <a:latin typeface="Times New Roman" pitchFamily="18" charset="0"/>
              </a:rPr>
              <a:t>N</a:t>
            </a:r>
            <a:r>
              <a:rPr lang="en-US" sz="2400">
                <a:latin typeface="Times New Roman" pitchFamily="18" charset="0"/>
              </a:rPr>
              <a:t> transmissions, each with prob </a:t>
            </a:r>
            <a:r>
              <a:rPr lang="en-US" sz="2400" i="1">
                <a:latin typeface="Times New Roman" pitchFamily="18" charset="0"/>
              </a:rPr>
              <a:t>P</a:t>
            </a:r>
            <a:r>
              <a:rPr lang="en-US" sz="2400">
                <a:latin typeface="Times New Roman" pitchFamily="18" charset="0"/>
              </a:rPr>
              <a:t> of failure due to errors.</a:t>
            </a:r>
          </a:p>
        </p:txBody>
      </p:sp>
      <p:graphicFrame>
        <p:nvGraphicFramePr>
          <p:cNvPr id="6" name="Object 1025"/>
          <p:cNvGraphicFramePr>
            <a:graphicFrameLocks noChangeAspect="1"/>
          </p:cNvGraphicFramePr>
          <p:nvPr>
            <p:extLst>
              <p:ext uri="{D42A27DB-BD31-4B8C-83A1-F6EECF244321}">
                <p14:modId xmlns:p14="http://schemas.microsoft.com/office/powerpoint/2010/main" val="3779469136"/>
              </p:ext>
            </p:extLst>
          </p:nvPr>
        </p:nvGraphicFramePr>
        <p:xfrm>
          <a:off x="609600" y="4343400"/>
          <a:ext cx="4308475" cy="1770063"/>
        </p:xfrm>
        <a:graphic>
          <a:graphicData uri="http://schemas.openxmlformats.org/presentationml/2006/ole">
            <mc:AlternateContent xmlns:mc="http://schemas.openxmlformats.org/markup-compatibility/2006">
              <mc:Choice xmlns:v="urn:schemas-microsoft-com:vml" Requires="v">
                <p:oleObj name="Equation" r:id="rId5" imgW="1904760" imgH="787320" progId="Equation.3">
                  <p:embed/>
                </p:oleObj>
              </mc:Choice>
              <mc:Fallback>
                <p:oleObj name="Equation" r:id="rId5" imgW="1904760" imgH="787320" progId="Equation.3">
                  <p:embed/>
                  <p:pic>
                    <p:nvPicPr>
                      <p:cNvPr id="6" name="Object 1025"/>
                      <p:cNvPicPr>
                        <a:picLocks noChangeAspect="1" noChangeArrowheads="1"/>
                      </p:cNvPicPr>
                      <p:nvPr/>
                    </p:nvPicPr>
                    <p:blipFill>
                      <a:blip r:embed="rId6"/>
                      <a:srcRect/>
                      <a:stretch>
                        <a:fillRect/>
                      </a:stretch>
                    </p:blipFill>
                    <p:spPr bwMode="auto">
                      <a:xfrm>
                        <a:off x="609600" y="4343400"/>
                        <a:ext cx="4308475" cy="1770063"/>
                      </a:xfrm>
                      <a:prstGeom prst="rect">
                        <a:avLst/>
                      </a:prstGeom>
                      <a:noFill/>
                      <a:ln>
                        <a:solidFill>
                          <a:srgbClr val="CC0000"/>
                        </a:solidFill>
                      </a:ln>
                    </p:spPr>
                  </p:pic>
                </p:oleObj>
              </mc:Fallback>
            </mc:AlternateContent>
          </a:graphicData>
        </a:graphic>
      </p:graphicFrame>
      <p:sp>
        <p:nvSpPr>
          <p:cNvPr id="7" name="Rectangle 7"/>
          <p:cNvSpPr>
            <a:spLocks noChangeArrowheads="1"/>
          </p:cNvSpPr>
          <p:nvPr/>
        </p:nvSpPr>
        <p:spPr bwMode="auto">
          <a:xfrm>
            <a:off x="5257800" y="5029200"/>
            <a:ext cx="3352800" cy="1200329"/>
          </a:xfrm>
          <a:prstGeom prst="rect">
            <a:avLst/>
          </a:prstGeom>
          <a:noFill/>
          <a:ln w="9525">
            <a:noFill/>
            <a:miter lim="800000"/>
            <a:headEnd/>
            <a:tailEnd/>
          </a:ln>
        </p:spPr>
        <p:txBody>
          <a:bodyPr wrap="square">
            <a:spAutoFit/>
          </a:bodyPr>
          <a:lstStyle/>
          <a:p>
            <a:r>
              <a:rPr lang="en-US" sz="2400">
                <a:latin typeface="Times New Roman" pitchFamily="18" charset="0"/>
              </a:rPr>
              <a:t>Setting </a:t>
            </a:r>
            <a:r>
              <a:rPr lang="en-US" sz="2400" i="1">
                <a:latin typeface="Times New Roman" pitchFamily="18" charset="0"/>
              </a:rPr>
              <a:t>P</a:t>
            </a:r>
            <a:r>
              <a:rPr lang="en-US" sz="2400">
                <a:latin typeface="Times New Roman" pitchFamily="18" charset="0"/>
              </a:rPr>
              <a:t>=0 reduces the above to that of Sliding Window.</a:t>
            </a:r>
          </a:p>
        </p:txBody>
      </p:sp>
      <p:sp>
        <p:nvSpPr>
          <p:cNvPr id="8" name="TextBox 7">
            <a:extLst>
              <a:ext uri="{FF2B5EF4-FFF2-40B4-BE49-F238E27FC236}">
                <a16:creationId xmlns:a16="http://schemas.microsoft.com/office/drawing/2014/main" id="{670595BA-A87A-5048-B5B9-A2A17957AF76}"/>
              </a:ext>
            </a:extLst>
          </p:cNvPr>
          <p:cNvSpPr txBox="1"/>
          <p:nvPr/>
        </p:nvSpPr>
        <p:spPr>
          <a:xfrm>
            <a:off x="7048500" y="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82124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Channel Utilization: Formulas</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28</a:t>
            </a:fld>
            <a:endParaRPr lang="en-US"/>
          </a:p>
        </p:txBody>
      </p:sp>
      <p:sp>
        <p:nvSpPr>
          <p:cNvPr id="4" name="Rectangle 12"/>
          <p:cNvSpPr>
            <a:spLocks noChangeArrowheads="1"/>
          </p:cNvSpPr>
          <p:nvPr/>
        </p:nvSpPr>
        <p:spPr bwMode="auto">
          <a:xfrm>
            <a:off x="228600" y="3276600"/>
            <a:ext cx="4191000" cy="1905000"/>
          </a:xfrm>
          <a:prstGeom prst="rect">
            <a:avLst/>
          </a:prstGeom>
          <a:noFill/>
          <a:ln w="57150" cmpd="thinThick">
            <a:solidFill>
              <a:schemeClr val="tx1"/>
            </a:solidFill>
            <a:miter lim="800000"/>
            <a:headEnd/>
            <a:tailEnd/>
          </a:ln>
        </p:spPr>
        <p:txBody>
          <a:bodyPr wrap="none" anchor="ctr"/>
          <a:lstStyle/>
          <a:p>
            <a:endParaRPr lang="en-US"/>
          </a:p>
        </p:txBody>
      </p:sp>
      <p:graphicFrame>
        <p:nvGraphicFramePr>
          <p:cNvPr id="5" name="Object 1024"/>
          <p:cNvGraphicFramePr>
            <a:graphicFrameLocks noChangeAspect="1"/>
          </p:cNvGraphicFramePr>
          <p:nvPr/>
        </p:nvGraphicFramePr>
        <p:xfrm>
          <a:off x="609600" y="1905000"/>
          <a:ext cx="2286000" cy="700088"/>
        </p:xfrm>
        <a:graphic>
          <a:graphicData uri="http://schemas.openxmlformats.org/presentationml/2006/ole">
            <mc:AlternateContent xmlns:mc="http://schemas.openxmlformats.org/markup-compatibility/2006">
              <mc:Choice xmlns:v="urn:schemas-microsoft-com:vml" Requires="v">
                <p:oleObj name="Equation" r:id="rId3" imgW="1282680" imgH="393480" progId="Equation.3">
                  <p:embed/>
                </p:oleObj>
              </mc:Choice>
              <mc:Fallback>
                <p:oleObj name="Equation" r:id="rId3" imgW="1282680" imgH="393480" progId="Equation.3">
                  <p:embed/>
                  <p:pic>
                    <p:nvPicPr>
                      <p:cNvPr id="5"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905000"/>
                        <a:ext cx="2286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 Box 5"/>
          <p:cNvSpPr txBox="1">
            <a:spLocks noChangeArrowheads="1"/>
          </p:cNvSpPr>
          <p:nvPr/>
        </p:nvSpPr>
        <p:spPr bwMode="auto">
          <a:xfrm>
            <a:off x="190500" y="1219200"/>
            <a:ext cx="3009900" cy="457200"/>
          </a:xfrm>
          <a:prstGeom prst="rect">
            <a:avLst/>
          </a:prstGeom>
          <a:noFill/>
          <a:ln w="9525">
            <a:noFill/>
            <a:miter lim="800000"/>
            <a:headEnd/>
            <a:tailEnd/>
          </a:ln>
        </p:spPr>
        <p:txBody>
          <a:bodyPr wrap="none">
            <a:spAutoFit/>
          </a:bodyPr>
          <a:lstStyle/>
          <a:p>
            <a:r>
              <a:rPr lang="en-US" sz="2400" b="1"/>
              <a:t>Stop-and-Wait ARQ</a:t>
            </a:r>
          </a:p>
        </p:txBody>
      </p:sp>
      <p:sp>
        <p:nvSpPr>
          <p:cNvPr id="7" name="Text Box 6"/>
          <p:cNvSpPr txBox="1">
            <a:spLocks noChangeArrowheads="1"/>
          </p:cNvSpPr>
          <p:nvPr/>
        </p:nvSpPr>
        <p:spPr bwMode="auto">
          <a:xfrm>
            <a:off x="304800" y="3352800"/>
            <a:ext cx="4071938" cy="457200"/>
          </a:xfrm>
          <a:prstGeom prst="rect">
            <a:avLst/>
          </a:prstGeom>
          <a:noFill/>
          <a:ln w="9525">
            <a:noFill/>
            <a:miter lim="800000"/>
            <a:headEnd/>
            <a:tailEnd/>
          </a:ln>
        </p:spPr>
        <p:txBody>
          <a:bodyPr wrap="none">
            <a:spAutoFit/>
          </a:bodyPr>
          <a:lstStyle/>
          <a:p>
            <a:r>
              <a:rPr lang="en-US" sz="2400" b="1"/>
              <a:t>Sliding Window (no errors)</a:t>
            </a:r>
          </a:p>
        </p:txBody>
      </p:sp>
      <p:graphicFrame>
        <p:nvGraphicFramePr>
          <p:cNvPr id="8" name="Object 1025"/>
          <p:cNvGraphicFramePr>
            <a:graphicFrameLocks noChangeAspect="1"/>
          </p:cNvGraphicFramePr>
          <p:nvPr/>
        </p:nvGraphicFramePr>
        <p:xfrm>
          <a:off x="3709988" y="1684338"/>
          <a:ext cx="4900612" cy="1439862"/>
        </p:xfrm>
        <a:graphic>
          <a:graphicData uri="http://schemas.openxmlformats.org/presentationml/2006/ole">
            <mc:AlternateContent xmlns:mc="http://schemas.openxmlformats.org/markup-compatibility/2006">
              <mc:Choice xmlns:v="urn:schemas-microsoft-com:vml" Requires="v">
                <p:oleObj name="Equation" r:id="rId5" imgW="2831760" imgH="838080" progId="Equation.3">
                  <p:embed/>
                </p:oleObj>
              </mc:Choice>
              <mc:Fallback>
                <p:oleObj name="Equation" r:id="rId5" imgW="2831760" imgH="838080" progId="Equation.3">
                  <p:embed/>
                  <p:pic>
                    <p:nvPicPr>
                      <p:cNvPr id="8"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988" y="1684338"/>
                        <a:ext cx="4900612"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26"/>
          <p:cNvGraphicFramePr>
            <a:graphicFrameLocks noChangeAspect="1"/>
          </p:cNvGraphicFramePr>
          <p:nvPr>
            <p:extLst>
              <p:ext uri="{D42A27DB-BD31-4B8C-83A1-F6EECF244321}">
                <p14:modId xmlns:p14="http://schemas.microsoft.com/office/powerpoint/2010/main" val="630417790"/>
              </p:ext>
            </p:extLst>
          </p:nvPr>
        </p:nvGraphicFramePr>
        <p:xfrm>
          <a:off x="457200" y="3810000"/>
          <a:ext cx="3657600" cy="1347788"/>
        </p:xfrm>
        <a:graphic>
          <a:graphicData uri="http://schemas.openxmlformats.org/presentationml/2006/ole">
            <mc:AlternateContent xmlns:mc="http://schemas.openxmlformats.org/markup-compatibility/2006">
              <mc:Choice xmlns:v="urn:schemas-microsoft-com:vml" Requires="v">
                <p:oleObj name="Equation" r:id="rId7" imgW="2120760" imgH="787320" progId="Equation.3">
                  <p:embed/>
                </p:oleObj>
              </mc:Choice>
              <mc:Fallback>
                <p:oleObj name="Equation" r:id="rId7" imgW="2120760" imgH="787320" progId="Equation.3">
                  <p:embed/>
                  <p:pic>
                    <p:nvPicPr>
                      <p:cNvPr id="9"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3810000"/>
                        <a:ext cx="3657600" cy="134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9"/>
          <p:cNvSpPr txBox="1">
            <a:spLocks noChangeArrowheads="1"/>
          </p:cNvSpPr>
          <p:nvPr/>
        </p:nvSpPr>
        <p:spPr bwMode="auto">
          <a:xfrm>
            <a:off x="5410200" y="3657600"/>
            <a:ext cx="3268663" cy="457200"/>
          </a:xfrm>
          <a:prstGeom prst="rect">
            <a:avLst/>
          </a:prstGeom>
          <a:noFill/>
          <a:ln w="9525">
            <a:noFill/>
            <a:miter lim="800000"/>
            <a:headEnd/>
            <a:tailEnd/>
          </a:ln>
        </p:spPr>
        <p:txBody>
          <a:bodyPr wrap="none">
            <a:spAutoFit/>
          </a:bodyPr>
          <a:lstStyle/>
          <a:p>
            <a:r>
              <a:rPr lang="en-US" sz="2400" b="1"/>
              <a:t>Selective Reject ARQ</a:t>
            </a:r>
          </a:p>
        </p:txBody>
      </p:sp>
      <p:sp>
        <p:nvSpPr>
          <p:cNvPr id="11" name="Text Box 10"/>
          <p:cNvSpPr txBox="1">
            <a:spLocks noChangeArrowheads="1"/>
          </p:cNvSpPr>
          <p:nvPr/>
        </p:nvSpPr>
        <p:spPr bwMode="auto">
          <a:xfrm>
            <a:off x="4953000" y="1143000"/>
            <a:ext cx="2487613" cy="457200"/>
          </a:xfrm>
          <a:prstGeom prst="rect">
            <a:avLst/>
          </a:prstGeom>
          <a:noFill/>
          <a:ln w="9525">
            <a:noFill/>
            <a:miter lim="800000"/>
            <a:headEnd/>
            <a:tailEnd/>
          </a:ln>
        </p:spPr>
        <p:txBody>
          <a:bodyPr wrap="none">
            <a:spAutoFit/>
          </a:bodyPr>
          <a:lstStyle/>
          <a:p>
            <a:r>
              <a:rPr lang="en-US" sz="2400" b="1"/>
              <a:t>Go-back-N ARQ</a:t>
            </a:r>
          </a:p>
        </p:txBody>
      </p:sp>
      <p:graphicFrame>
        <p:nvGraphicFramePr>
          <p:cNvPr id="12" name="Object 1027"/>
          <p:cNvGraphicFramePr>
            <a:graphicFrameLocks noChangeAspect="1"/>
          </p:cNvGraphicFramePr>
          <p:nvPr/>
        </p:nvGraphicFramePr>
        <p:xfrm>
          <a:off x="4572000" y="4343400"/>
          <a:ext cx="4419600" cy="1522413"/>
        </p:xfrm>
        <a:graphic>
          <a:graphicData uri="http://schemas.openxmlformats.org/presentationml/2006/ole">
            <mc:AlternateContent xmlns:mc="http://schemas.openxmlformats.org/markup-compatibility/2006">
              <mc:Choice xmlns:v="urn:schemas-microsoft-com:vml" Requires="v">
                <p:oleObj name="Equation" r:id="rId9" imgW="2273040" imgH="787320" progId="Equation.3">
                  <p:embed/>
                </p:oleObj>
              </mc:Choice>
              <mc:Fallback>
                <p:oleObj name="Equation" r:id="rId9" imgW="2273040" imgH="787320" progId="Equation.3">
                  <p:embed/>
                  <p:pic>
                    <p:nvPicPr>
                      <p:cNvPr id="12"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343400"/>
                        <a:ext cx="4419600"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3"/>
          <p:cNvSpPr>
            <a:spLocks noChangeArrowheads="1"/>
          </p:cNvSpPr>
          <p:nvPr/>
        </p:nvSpPr>
        <p:spPr bwMode="auto">
          <a:xfrm>
            <a:off x="228600" y="1219200"/>
            <a:ext cx="3048000" cy="1676400"/>
          </a:xfrm>
          <a:prstGeom prst="rect">
            <a:avLst/>
          </a:prstGeom>
          <a:noFill/>
          <a:ln w="57150" cmpd="thinThick">
            <a:solidFill>
              <a:schemeClr val="tx1"/>
            </a:solidFill>
            <a:miter lim="800000"/>
            <a:headEnd/>
            <a:tailEnd/>
          </a:ln>
        </p:spPr>
        <p:txBody>
          <a:bodyPr wrap="none" anchor="ctr"/>
          <a:lstStyle/>
          <a:p>
            <a:endParaRPr lang="en-US"/>
          </a:p>
        </p:txBody>
      </p:sp>
      <p:sp>
        <p:nvSpPr>
          <p:cNvPr id="14" name="Rectangle 14"/>
          <p:cNvSpPr>
            <a:spLocks noChangeArrowheads="1"/>
          </p:cNvSpPr>
          <p:nvPr/>
        </p:nvSpPr>
        <p:spPr bwMode="auto">
          <a:xfrm>
            <a:off x="3505200" y="1143000"/>
            <a:ext cx="5257800" cy="2057400"/>
          </a:xfrm>
          <a:prstGeom prst="rect">
            <a:avLst/>
          </a:prstGeom>
          <a:noFill/>
          <a:ln w="57150" cmpd="thinThick">
            <a:solidFill>
              <a:schemeClr val="tx1"/>
            </a:solidFill>
            <a:miter lim="800000"/>
            <a:headEnd/>
            <a:tailEnd/>
          </a:ln>
        </p:spPr>
        <p:txBody>
          <a:bodyPr wrap="none" anchor="ctr"/>
          <a:lstStyle/>
          <a:p>
            <a:endParaRPr lang="en-US"/>
          </a:p>
        </p:txBody>
      </p:sp>
      <p:sp>
        <p:nvSpPr>
          <p:cNvPr id="15" name="Rectangle 15"/>
          <p:cNvSpPr>
            <a:spLocks noChangeArrowheads="1"/>
          </p:cNvSpPr>
          <p:nvPr/>
        </p:nvSpPr>
        <p:spPr bwMode="auto">
          <a:xfrm>
            <a:off x="4495800" y="3581400"/>
            <a:ext cx="4495800" cy="2438400"/>
          </a:xfrm>
          <a:prstGeom prst="rect">
            <a:avLst/>
          </a:prstGeom>
          <a:noFill/>
          <a:ln w="57150" cmpd="thinThick">
            <a:solidFill>
              <a:schemeClr val="tx1"/>
            </a:solidFill>
            <a:miter lim="800000"/>
            <a:headEnd/>
            <a:tailEnd/>
          </a:ln>
        </p:spPr>
        <p:txBody>
          <a:bodyPr wrap="none" anchor="ctr"/>
          <a:lstStyle/>
          <a:p>
            <a:endParaRPr lang="en-US"/>
          </a:p>
        </p:txBody>
      </p:sp>
      <p:sp>
        <p:nvSpPr>
          <p:cNvPr id="16" name="Text Box 16"/>
          <p:cNvSpPr txBox="1">
            <a:spLocks noChangeArrowheads="1"/>
          </p:cNvSpPr>
          <p:nvPr/>
        </p:nvSpPr>
        <p:spPr bwMode="auto">
          <a:xfrm>
            <a:off x="247650" y="5105400"/>
            <a:ext cx="4171950" cy="1190625"/>
          </a:xfrm>
          <a:prstGeom prst="rect">
            <a:avLst/>
          </a:prstGeom>
          <a:noFill/>
          <a:ln w="9525">
            <a:noFill/>
            <a:miter lim="800000"/>
            <a:headEnd/>
            <a:tailEnd/>
          </a:ln>
        </p:spPr>
        <p:txBody>
          <a:bodyPr wrap="none">
            <a:spAutoFit/>
          </a:bodyPr>
          <a:lstStyle/>
          <a:p>
            <a:r>
              <a:rPr lang="en-US" b="1" i="1">
                <a:latin typeface="Times New Roman" pitchFamily="18" charset="0"/>
              </a:rPr>
              <a:t>P</a:t>
            </a:r>
            <a:r>
              <a:rPr lang="en-US" b="1">
                <a:latin typeface="Times New Roman" pitchFamily="18" charset="0"/>
              </a:rPr>
              <a:t>: frame error probability</a:t>
            </a:r>
          </a:p>
          <a:p>
            <a:r>
              <a:rPr lang="en-US" b="1" i="1">
                <a:latin typeface="Times New Roman" pitchFamily="18" charset="0"/>
              </a:rPr>
              <a:t>a</a:t>
            </a:r>
            <a:r>
              <a:rPr lang="en-US" b="1">
                <a:latin typeface="Times New Roman" pitchFamily="18" charset="0"/>
              </a:rPr>
              <a:t>: normalized propagation delay</a:t>
            </a:r>
          </a:p>
          <a:p>
            <a:r>
              <a:rPr lang="en-US" b="1" i="1">
                <a:latin typeface="Times New Roman" pitchFamily="18" charset="0"/>
              </a:rPr>
              <a:t>N</a:t>
            </a:r>
            <a:r>
              <a:rPr lang="en-US" b="1">
                <a:latin typeface="Times New Roman" pitchFamily="18" charset="0"/>
              </a:rPr>
              <a:t>: window size</a:t>
            </a:r>
          </a:p>
          <a:p>
            <a:r>
              <a:rPr lang="en-US" b="1" i="1">
                <a:latin typeface="Times New Roman" pitchFamily="18" charset="0"/>
              </a:rPr>
              <a:t>U</a:t>
            </a:r>
            <a:r>
              <a:rPr lang="en-US" b="1">
                <a:latin typeface="Times New Roman" pitchFamily="18" charset="0"/>
              </a:rPr>
              <a:t>: Channel Utilization (between 0 and 1)</a:t>
            </a:r>
          </a:p>
        </p:txBody>
      </p:sp>
      <p:sp>
        <p:nvSpPr>
          <p:cNvPr id="18" name="TextBox 17">
            <a:extLst>
              <a:ext uri="{FF2B5EF4-FFF2-40B4-BE49-F238E27FC236}">
                <a16:creationId xmlns:a16="http://schemas.microsoft.com/office/drawing/2014/main" id="{7F705B4A-994F-3049-BD8F-F156BC2663C2}"/>
              </a:ext>
            </a:extLst>
          </p:cNvPr>
          <p:cNvSpPr txBox="1"/>
          <p:nvPr/>
        </p:nvSpPr>
        <p:spPr>
          <a:xfrm>
            <a:off x="3581400" y="1444487"/>
            <a:ext cx="5638800" cy="1754326"/>
          </a:xfrm>
          <a:prstGeom prst="rect">
            <a:avLst/>
          </a:prstGeom>
          <a:solidFill>
            <a:schemeClr val="accent2">
              <a:lumMod val="20000"/>
              <a:lumOff val="80000"/>
            </a:schemeClr>
          </a:solidFill>
        </p:spPr>
        <p:txBody>
          <a:bodyPr wrap="square" rtlCol="0">
            <a:spAutoFit/>
          </a:bodyPr>
          <a:lstStyle/>
          <a:p>
            <a:r>
              <a:rPr lang="en-US"/>
              <a:t>This link utilization formula for Go-Back-N is complex, so we do not require you to </a:t>
            </a:r>
          </a:p>
          <a:p>
            <a:r>
              <a:rPr lang="en-US"/>
              <a:t>remember it. When you need to compute the link utilization for Go-Back-N, </a:t>
            </a:r>
          </a:p>
          <a:p>
            <a:r>
              <a:rPr lang="en-US"/>
              <a:t>you </a:t>
            </a:r>
            <a:r>
              <a:rPr lang="en-US" b="1"/>
              <a:t>just use the link utilization formula for Selective Reject ARQ of Slide 27</a:t>
            </a:r>
            <a:r>
              <a:rPr lang="en-US"/>
              <a:t>. </a:t>
            </a:r>
          </a:p>
        </p:txBody>
      </p:sp>
      <p:sp>
        <p:nvSpPr>
          <p:cNvPr id="20" name="TextBox 19">
            <a:extLst>
              <a:ext uri="{FF2B5EF4-FFF2-40B4-BE49-F238E27FC236}">
                <a16:creationId xmlns:a16="http://schemas.microsoft.com/office/drawing/2014/main" id="{6E978E3E-7376-C946-9F76-378E42008507}"/>
              </a:ext>
            </a:extLst>
          </p:cNvPr>
          <p:cNvSpPr txBox="1"/>
          <p:nvPr/>
        </p:nvSpPr>
        <p:spPr>
          <a:xfrm>
            <a:off x="7048500" y="0"/>
            <a:ext cx="2667000" cy="461665"/>
          </a:xfrm>
          <a:prstGeom prst="rect">
            <a:avLst/>
          </a:prstGeom>
          <a:noFill/>
        </p:spPr>
        <p:txBody>
          <a:bodyPr wrap="square" rtlCol="0">
            <a:spAutoFit/>
          </a:bodyPr>
          <a:lstStyle/>
          <a:p>
            <a:r>
              <a:rPr lang="en-SG" sz="2400" b="1">
                <a:solidFill>
                  <a:srgbClr val="FF0000"/>
                </a:solidFill>
              </a:rPr>
              <a:t>Examinable</a:t>
            </a:r>
          </a:p>
        </p:txBody>
      </p:sp>
    </p:spTree>
    <p:extLst>
      <p:ext uri="{BB962C8B-B14F-4D97-AF65-F5344CB8AC3E}">
        <p14:creationId xmlns:p14="http://schemas.microsoft.com/office/powerpoint/2010/main" val="70663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p>
        </p:txBody>
      </p:sp>
      <p:sp>
        <p:nvSpPr>
          <p:cNvPr id="3" name="Content Placeholder 2"/>
          <p:cNvSpPr>
            <a:spLocks noGrp="1"/>
          </p:cNvSpPr>
          <p:nvPr>
            <p:ph idx="1"/>
          </p:nvPr>
        </p:nvSpPr>
        <p:spPr/>
        <p:txBody>
          <a:bodyPr/>
          <a:lstStyle/>
          <a:p>
            <a:r>
              <a:rPr lang="en-US" sz="2400"/>
              <a:t>Stop-and-Wait ARQ</a:t>
            </a:r>
          </a:p>
          <a:p>
            <a:pPr lvl="1"/>
            <a:r>
              <a:rPr lang="en-US" sz="2000"/>
              <a:t>To label frame flow</a:t>
            </a:r>
          </a:p>
          <a:p>
            <a:pPr lvl="1"/>
            <a:r>
              <a:rPr lang="en-US" sz="2000"/>
              <a:t>Channel Utilization Calculation</a:t>
            </a:r>
          </a:p>
          <a:p>
            <a:r>
              <a:rPr lang="en-US" sz="2400"/>
              <a:t>Go-Back-N ARQ (GBN)</a:t>
            </a:r>
          </a:p>
          <a:p>
            <a:pPr lvl="1"/>
            <a:r>
              <a:rPr lang="en-US" sz="2000"/>
              <a:t>To label frame flow</a:t>
            </a:r>
          </a:p>
          <a:p>
            <a:pPr lvl="1"/>
            <a:r>
              <a:rPr lang="en-US" sz="2000"/>
              <a:t>To determine Max Window Size</a:t>
            </a:r>
          </a:p>
          <a:p>
            <a:r>
              <a:rPr lang="en-US" sz="2400"/>
              <a:t>Selective Reject ARQ (SR)</a:t>
            </a:r>
          </a:p>
          <a:p>
            <a:pPr lvl="1"/>
            <a:r>
              <a:rPr lang="en-US" sz="2000"/>
              <a:t>To label frame flow</a:t>
            </a:r>
          </a:p>
          <a:p>
            <a:pPr lvl="1"/>
            <a:r>
              <a:rPr lang="en-US" sz="2000"/>
              <a:t>To determine Max Window Size</a:t>
            </a:r>
          </a:p>
          <a:p>
            <a:pPr lvl="1"/>
            <a:r>
              <a:rPr lang="en-US" sz="2000"/>
              <a:t>Link utilization calculation</a:t>
            </a:r>
          </a:p>
          <a:p>
            <a:pPr lvl="1"/>
            <a:r>
              <a:rPr lang="en-US" sz="2000"/>
              <a:t>Comparison between GBN and SR</a:t>
            </a:r>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29</a:t>
            </a:fld>
            <a:endParaRPr lang="en-US"/>
          </a:p>
        </p:txBody>
      </p:sp>
    </p:spTree>
    <p:extLst>
      <p:ext uri="{BB962C8B-B14F-4D97-AF65-F5344CB8AC3E}">
        <p14:creationId xmlns:p14="http://schemas.microsoft.com/office/powerpoint/2010/main" val="27243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Chat over Unreliable Network</a:t>
            </a:r>
          </a:p>
        </p:txBody>
      </p:sp>
      <p:sp>
        <p:nvSpPr>
          <p:cNvPr id="2" name="Slide Number Placeholder 1"/>
          <p:cNvSpPr>
            <a:spLocks noGrp="1"/>
          </p:cNvSpPr>
          <p:nvPr>
            <p:ph type="sldNum" sz="quarter" idx="12"/>
          </p:nvPr>
        </p:nvSpPr>
        <p:spPr/>
        <p:txBody>
          <a:bodyPr/>
          <a:lstStyle/>
          <a:p>
            <a:pPr>
              <a:defRPr/>
            </a:pPr>
            <a:fld id="{6DC20BDD-6FC1-4E61-AEE9-981D493E5F0E}" type="slidenum">
              <a:rPr lang="en-US" smtClean="0"/>
              <a:pPr>
                <a:defRPr/>
              </a:pPr>
              <a:t>3</a:t>
            </a:fld>
            <a:endParaRPr lang="en-US"/>
          </a:p>
        </p:txBody>
      </p:sp>
      <p:pic>
        <p:nvPicPr>
          <p:cNvPr id="23554" name="Picture 2" descr="http://img0.imgtn.bdimg.com/it/u=4078309725,3789557635&amp;fm=23&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700" y="1049296"/>
            <a:ext cx="4440900" cy="5199103"/>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pic.wenwen.soso.com/p/20140808/20140808112729-173077704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ounded Rectangle 3"/>
          <p:cNvSpPr/>
          <p:nvPr/>
        </p:nvSpPr>
        <p:spPr bwMode="auto">
          <a:xfrm>
            <a:off x="2362200" y="2133600"/>
            <a:ext cx="2937373" cy="6858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rPr>
              <a:t>Do you want to go out for a movie</a:t>
            </a:r>
            <a:r>
              <a:rPr kumimoji="0" lang="en-US" sz="1600" b="1" i="0" u="none" strike="noStrike" cap="none" normalizeH="0">
                <a:ln>
                  <a:noFill/>
                </a:ln>
                <a:solidFill>
                  <a:schemeClr val="tx1"/>
                </a:solidFill>
                <a:effectLst/>
                <a:latin typeface="Arial" charset="0"/>
              </a:rPr>
              <a:t> tonight?</a:t>
            </a:r>
            <a:endParaRPr kumimoji="0" lang="en-US" sz="1600" b="1" i="0" u="none" strike="noStrike" cap="none" normalizeH="0" baseline="0">
              <a:ln>
                <a:noFill/>
              </a:ln>
              <a:solidFill>
                <a:schemeClr val="tx1"/>
              </a:solidFill>
              <a:effectLst/>
              <a:latin typeface="Arial" charset="0"/>
            </a:endParaRPr>
          </a:p>
        </p:txBody>
      </p:sp>
      <p:sp>
        <p:nvSpPr>
          <p:cNvPr id="7" name="Rounded Rectangle 6"/>
          <p:cNvSpPr/>
          <p:nvPr/>
        </p:nvSpPr>
        <p:spPr bwMode="auto">
          <a:xfrm>
            <a:off x="5286435" y="3009902"/>
            <a:ext cx="657165" cy="3810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Sure</a:t>
            </a:r>
            <a:endParaRPr kumimoji="0" lang="en-US" sz="1400" b="0" i="0" u="none" strike="noStrike" cap="none" normalizeH="0" baseline="0">
              <a:ln>
                <a:noFill/>
              </a:ln>
              <a:solidFill>
                <a:schemeClr val="tx1"/>
              </a:solidFill>
              <a:effectLst/>
              <a:latin typeface="Arial" charset="0"/>
            </a:endParaRPr>
          </a:p>
        </p:txBody>
      </p:sp>
      <p:sp>
        <p:nvSpPr>
          <p:cNvPr id="10" name="Rounded Rectangle 9"/>
          <p:cNvSpPr/>
          <p:nvPr/>
        </p:nvSpPr>
        <p:spPr bwMode="auto">
          <a:xfrm>
            <a:off x="5615017" y="4794444"/>
            <a:ext cx="1005559" cy="4371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a:t>Shoot!</a:t>
            </a:r>
            <a:endParaRPr kumimoji="0" lang="en-US" sz="1800" b="1" i="0" u="none" strike="noStrike" cap="none" normalizeH="0" baseline="0">
              <a:ln>
                <a:noFill/>
              </a:ln>
              <a:solidFill>
                <a:schemeClr val="tx1"/>
              </a:solidFill>
              <a:effectLst/>
            </a:endParaRPr>
          </a:p>
        </p:txBody>
      </p:sp>
      <p:sp>
        <p:nvSpPr>
          <p:cNvPr id="11" name="Rounded Rectangle 10"/>
          <p:cNvSpPr/>
          <p:nvPr/>
        </p:nvSpPr>
        <p:spPr bwMode="auto">
          <a:xfrm>
            <a:off x="3733800" y="5264625"/>
            <a:ext cx="2133600" cy="45037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a:t>Wrong message</a:t>
            </a:r>
            <a:r>
              <a:rPr kumimoji="0" lang="en-US" b="1" i="0" u="none" strike="noStrike" cap="none" normalizeH="0" baseline="0">
                <a:ln>
                  <a:noFill/>
                </a:ln>
                <a:solidFill>
                  <a:schemeClr val="tx1"/>
                </a:solidFill>
                <a:effectLst/>
              </a:rPr>
              <a:t>!</a:t>
            </a:r>
          </a:p>
        </p:txBody>
      </p:sp>
      <p:sp>
        <p:nvSpPr>
          <p:cNvPr id="12" name="Rounded Rectangle 11"/>
          <p:cNvSpPr/>
          <p:nvPr/>
        </p:nvSpPr>
        <p:spPr bwMode="auto">
          <a:xfrm>
            <a:off x="5286435" y="3581400"/>
            <a:ext cx="657165" cy="3810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Sure</a:t>
            </a:r>
            <a:endParaRPr kumimoji="0" lang="en-US" sz="1400" b="0" i="0" u="none" strike="noStrike" cap="none" normalizeH="0" baseline="0">
              <a:ln>
                <a:noFill/>
              </a:ln>
              <a:solidFill>
                <a:schemeClr val="tx1"/>
              </a:solidFill>
              <a:effectLst/>
              <a:latin typeface="Arial" charset="0"/>
            </a:endParaRPr>
          </a:p>
        </p:txBody>
      </p:sp>
      <p:sp>
        <p:nvSpPr>
          <p:cNvPr id="13" name="Rounded Rectangle 12"/>
          <p:cNvSpPr/>
          <p:nvPr/>
        </p:nvSpPr>
        <p:spPr bwMode="auto">
          <a:xfrm>
            <a:off x="5286435" y="4198013"/>
            <a:ext cx="657165" cy="3810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Sure</a:t>
            </a:r>
            <a:endParaRPr kumimoji="0" lang="en-US" sz="1400" b="0" i="0" u="none" strike="noStrike" cap="none" normalizeH="0" baseline="0">
              <a:ln>
                <a:noFill/>
              </a:ln>
              <a:solidFill>
                <a:schemeClr val="tx1"/>
              </a:solidFill>
              <a:effectLst/>
              <a:latin typeface="Arial" charset="0"/>
            </a:endParaRPr>
          </a:p>
        </p:txBody>
      </p:sp>
      <p:pic>
        <p:nvPicPr>
          <p:cNvPr id="14" name="Picture 2" descr="C:\Users\WenYg\AppData\Local\Microsoft\Windows\Temporary Internet Files\Content.IE5\EK2PP2DV\MP90043929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0" y="3028293"/>
            <a:ext cx="995855" cy="148721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WenYg\AppData\Local\Microsoft\Windows\Temporary Internet Files\Content.IE5\3JYAPH0E\MP90043933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800" y="1932524"/>
            <a:ext cx="1022113" cy="1489315"/>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p:cNvSpPr/>
          <p:nvPr/>
        </p:nvSpPr>
        <p:spPr bwMode="auto">
          <a:xfrm>
            <a:off x="2971800" y="1219200"/>
            <a:ext cx="657165" cy="3810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Call</a:t>
            </a:r>
            <a:endParaRPr kumimoji="0" lang="en-US" sz="1400" b="0" i="0" u="none" strike="noStrike" cap="none" normalizeH="0" baseline="0">
              <a:ln>
                <a:noFill/>
              </a:ln>
              <a:solidFill>
                <a:schemeClr val="tx1"/>
              </a:solidFill>
              <a:effectLst/>
              <a:latin typeface="Arial" charset="0"/>
            </a:endParaRPr>
          </a:p>
        </p:txBody>
      </p:sp>
      <p:sp>
        <p:nvSpPr>
          <p:cNvPr id="17" name="Rounded Rectangle 16"/>
          <p:cNvSpPr/>
          <p:nvPr/>
        </p:nvSpPr>
        <p:spPr bwMode="auto">
          <a:xfrm>
            <a:off x="4800600" y="1219200"/>
            <a:ext cx="1443388" cy="381000"/>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rPr>
              <a:t>Contact</a:t>
            </a:r>
            <a:r>
              <a:rPr kumimoji="0" lang="en-US" sz="1400" b="1" i="0" u="none" strike="noStrike" cap="none" normalizeH="0">
                <a:ln>
                  <a:noFill/>
                </a:ln>
                <a:solidFill>
                  <a:schemeClr val="tx1"/>
                </a:solidFill>
                <a:effectLst/>
                <a:latin typeface="Arial" charset="0"/>
              </a:rPr>
              <a:t> </a:t>
            </a:r>
            <a:r>
              <a:rPr kumimoji="0" lang="en-US" sz="1400" b="1" i="0" u="none" strike="noStrike" cap="none" normalizeH="0" baseline="0" err="1">
                <a:ln>
                  <a:noFill/>
                </a:ln>
                <a:solidFill>
                  <a:schemeClr val="tx1"/>
                </a:solidFill>
                <a:effectLst/>
                <a:latin typeface="Arial" charset="0"/>
              </a:rPr>
              <a:t>lnfo</a:t>
            </a:r>
            <a:endParaRPr kumimoji="0" lang="en-US" sz="1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471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4</a:t>
            </a:fld>
            <a:endParaRPr lang="en-US"/>
          </a:p>
        </p:txBody>
      </p:sp>
      <p:sp>
        <p:nvSpPr>
          <p:cNvPr id="4" name="TextBox 3"/>
          <p:cNvSpPr txBox="1"/>
          <p:nvPr/>
        </p:nvSpPr>
        <p:spPr>
          <a:xfrm>
            <a:off x="457200" y="2743200"/>
            <a:ext cx="8229600" cy="954107"/>
          </a:xfrm>
          <a:prstGeom prst="rect">
            <a:avLst/>
          </a:prstGeom>
          <a:noFill/>
        </p:spPr>
        <p:txBody>
          <a:bodyPr wrap="square" rtlCol="0">
            <a:spAutoFit/>
          </a:bodyPr>
          <a:lstStyle/>
          <a:p>
            <a:pPr algn="ctr"/>
            <a:r>
              <a:rPr lang="en-US" sz="2800"/>
              <a:t>Lecture 4</a:t>
            </a:r>
          </a:p>
          <a:p>
            <a:pPr algn="ctr"/>
            <a:r>
              <a:rPr lang="en-US" sz="2800"/>
              <a:t>Data Link Layer (DLL):  Error Control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31" y="4343400"/>
            <a:ext cx="2667000" cy="179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5">
            <a:extLst>
              <a:ext uri="{FF2B5EF4-FFF2-40B4-BE49-F238E27FC236}">
                <a16:creationId xmlns:a16="http://schemas.microsoft.com/office/drawing/2014/main" id="{B8F0E0DB-CF84-5641-849C-D371BBD27AA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34557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Contents</a:t>
            </a:r>
          </a:p>
        </p:txBody>
      </p:sp>
      <p:sp>
        <p:nvSpPr>
          <p:cNvPr id="20484" name="Rectangle 3"/>
          <p:cNvSpPr>
            <a:spLocks noGrp="1" noChangeArrowheads="1"/>
          </p:cNvSpPr>
          <p:nvPr>
            <p:ph idx="1"/>
          </p:nvPr>
        </p:nvSpPr>
        <p:spPr/>
        <p:txBody>
          <a:bodyPr/>
          <a:lstStyle/>
          <a:p>
            <a:pPr algn="just" eaLnBrk="1" hangingPunct="1"/>
            <a:r>
              <a:rPr lang="en-US">
                <a:solidFill>
                  <a:schemeClr val="tx2"/>
                </a:solidFill>
              </a:rPr>
              <a:t>Error Detection </a:t>
            </a:r>
          </a:p>
          <a:p>
            <a:pPr lvl="1" algn="just" eaLnBrk="1" hangingPunct="1"/>
            <a:r>
              <a:rPr lang="en-US">
                <a:solidFill>
                  <a:schemeClr val="tx2"/>
                </a:solidFill>
              </a:rPr>
              <a:t>Parity Check</a:t>
            </a:r>
          </a:p>
          <a:p>
            <a:pPr lvl="1" algn="just" eaLnBrk="1" hangingPunct="1"/>
            <a:r>
              <a:rPr lang="en-US">
                <a:solidFill>
                  <a:schemeClr val="tx2"/>
                </a:solidFill>
              </a:rPr>
              <a:t>CRC</a:t>
            </a:r>
          </a:p>
          <a:p>
            <a:pPr algn="just" eaLnBrk="1" hangingPunct="1"/>
            <a:r>
              <a:rPr lang="en-US" u="sng">
                <a:solidFill>
                  <a:schemeClr val="tx2"/>
                </a:solidFill>
              </a:rPr>
              <a:t>A</a:t>
            </a:r>
            <a:r>
              <a:rPr lang="en-US">
                <a:solidFill>
                  <a:schemeClr val="tx2"/>
                </a:solidFill>
              </a:rPr>
              <a:t>utomatic </a:t>
            </a:r>
            <a:r>
              <a:rPr lang="en-US" u="sng">
                <a:solidFill>
                  <a:schemeClr val="tx2"/>
                </a:solidFill>
              </a:rPr>
              <a:t>R</a:t>
            </a:r>
            <a:r>
              <a:rPr lang="en-US">
                <a:solidFill>
                  <a:schemeClr val="tx2"/>
                </a:solidFill>
              </a:rPr>
              <a:t>epeat </a:t>
            </a:r>
            <a:r>
              <a:rPr lang="en-US" err="1">
                <a:solidFill>
                  <a:schemeClr val="tx2"/>
                </a:solidFill>
              </a:rPr>
              <a:t>Re</a:t>
            </a:r>
            <a:r>
              <a:rPr lang="en-US" u="sng" err="1">
                <a:solidFill>
                  <a:schemeClr val="tx2"/>
                </a:solidFill>
              </a:rPr>
              <a:t>Q</a:t>
            </a:r>
            <a:r>
              <a:rPr lang="en-US" err="1">
                <a:solidFill>
                  <a:schemeClr val="tx2"/>
                </a:solidFill>
              </a:rPr>
              <a:t>uest</a:t>
            </a:r>
            <a:r>
              <a:rPr lang="en-US">
                <a:solidFill>
                  <a:schemeClr val="tx2"/>
                </a:solidFill>
              </a:rPr>
              <a:t> (ARQ)</a:t>
            </a:r>
          </a:p>
          <a:p>
            <a:pPr lvl="1" algn="just" eaLnBrk="1" hangingPunct="1"/>
            <a:r>
              <a:rPr lang="en-US">
                <a:solidFill>
                  <a:schemeClr val="tx2"/>
                </a:solidFill>
              </a:rPr>
              <a:t>Stop-and-Wait ARQ</a:t>
            </a:r>
          </a:p>
          <a:p>
            <a:pPr lvl="1" algn="just" eaLnBrk="1" hangingPunct="1"/>
            <a:r>
              <a:rPr lang="en-US">
                <a:solidFill>
                  <a:schemeClr val="tx2"/>
                </a:solidFill>
              </a:rPr>
              <a:t>Go-Back-N ARQ</a:t>
            </a:r>
          </a:p>
          <a:p>
            <a:pPr lvl="1" algn="just" eaLnBrk="1" hangingPunct="1"/>
            <a:r>
              <a:rPr lang="en-US">
                <a:solidFill>
                  <a:schemeClr val="tx2"/>
                </a:solidFill>
              </a:rPr>
              <a:t>Selective Reject ARQ</a:t>
            </a:r>
          </a:p>
          <a:p>
            <a:pPr lvl="1" algn="just" eaLnBrk="1" hangingPunct="1"/>
            <a:endParaRPr lang="en-US">
              <a:solidFill>
                <a:schemeClr val="tx2"/>
              </a:solidFill>
            </a:endParaRPr>
          </a:p>
        </p:txBody>
      </p:sp>
      <p:sp>
        <p:nvSpPr>
          <p:cNvPr id="20482" name="Slide Number Placeholder 5"/>
          <p:cNvSpPr>
            <a:spLocks noGrp="1"/>
          </p:cNvSpPr>
          <p:nvPr>
            <p:ph type="sldNum" sz="quarter" idx="12"/>
          </p:nvPr>
        </p:nvSpPr>
        <p:spPr>
          <a:noFill/>
        </p:spPr>
        <p:txBody>
          <a:bodyPr/>
          <a:lstStyle/>
          <a:p>
            <a:fld id="{76DD3507-1030-497F-90EB-25E26E5646F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Control in Data Link Layer</a:t>
            </a:r>
          </a:p>
        </p:txBody>
      </p:sp>
      <p:sp>
        <p:nvSpPr>
          <p:cNvPr id="3" name="Content Placeholder 2"/>
          <p:cNvSpPr>
            <a:spLocks noGrp="1"/>
          </p:cNvSpPr>
          <p:nvPr>
            <p:ph idx="1"/>
          </p:nvPr>
        </p:nvSpPr>
        <p:spPr/>
        <p:txBody>
          <a:bodyPr/>
          <a:lstStyle/>
          <a:p>
            <a:r>
              <a:rPr lang="en-US"/>
              <a:t>Objective</a:t>
            </a:r>
          </a:p>
          <a:p>
            <a:pPr lvl="1"/>
            <a:r>
              <a:rPr lang="en-US"/>
              <a:t>To detect and correct errors that occur in frame transmission</a:t>
            </a:r>
          </a:p>
          <a:p>
            <a:r>
              <a:rPr lang="en-US"/>
              <a:t>Frame Error in Data Link Layer (DLL)</a:t>
            </a:r>
          </a:p>
          <a:p>
            <a:pPr lvl="1"/>
            <a:r>
              <a:rPr lang="en-US">
                <a:solidFill>
                  <a:srgbClr val="FF0000"/>
                </a:solidFill>
              </a:rPr>
              <a:t>Lost Frame</a:t>
            </a:r>
            <a:r>
              <a:rPr lang="en-US"/>
              <a:t>: the receiver does not receive a frame (or the header was corrupted such that the frame was not recognizable)</a:t>
            </a:r>
          </a:p>
          <a:p>
            <a:pPr lvl="1"/>
            <a:r>
              <a:rPr lang="en-US">
                <a:solidFill>
                  <a:srgbClr val="FF0000"/>
                </a:solidFill>
              </a:rPr>
              <a:t>Damaged Frame</a:t>
            </a:r>
            <a:r>
              <a:rPr lang="en-US"/>
              <a:t>: the receiver receives a frame, but some of its bits are in error</a:t>
            </a:r>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6</a:t>
            </a:fld>
            <a:endParaRPr lang="en-US"/>
          </a:p>
        </p:txBody>
      </p:sp>
    </p:spTree>
    <p:extLst>
      <p:ext uri="{BB962C8B-B14F-4D97-AF65-F5344CB8AC3E}">
        <p14:creationId xmlns:p14="http://schemas.microsoft.com/office/powerpoint/2010/main" val="267149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Error Detection Techniques</a:t>
            </a:r>
          </a:p>
        </p:txBody>
      </p:sp>
      <p:sp>
        <p:nvSpPr>
          <p:cNvPr id="3" name="Slide Number Placeholder 2"/>
          <p:cNvSpPr>
            <a:spLocks noGrp="1"/>
          </p:cNvSpPr>
          <p:nvPr>
            <p:ph type="sldNum" sz="quarter" idx="12"/>
          </p:nvPr>
        </p:nvSpPr>
        <p:spPr/>
        <p:txBody>
          <a:bodyPr/>
          <a:lstStyle/>
          <a:p>
            <a:pPr>
              <a:defRPr/>
            </a:pPr>
            <a:fld id="{B485E754-B31F-4A71-867E-0FE19050EFE0}" type="slidenum">
              <a:rPr lang="en-US" smtClean="0"/>
              <a:pPr>
                <a:defRPr/>
              </a:pPr>
              <a:t>7</a:t>
            </a:fld>
            <a:endParaRPr lang="en-US"/>
          </a:p>
        </p:txBody>
      </p:sp>
    </p:spTree>
    <p:extLst>
      <p:ext uri="{BB962C8B-B14F-4D97-AF65-F5344CB8AC3E}">
        <p14:creationId xmlns:p14="http://schemas.microsoft.com/office/powerpoint/2010/main" val="2460335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Detection: Parity Check</a:t>
            </a:r>
          </a:p>
        </p:txBody>
      </p:sp>
      <p:sp>
        <p:nvSpPr>
          <p:cNvPr id="3" name="Slide Number Placeholder 2"/>
          <p:cNvSpPr>
            <a:spLocks noGrp="1"/>
          </p:cNvSpPr>
          <p:nvPr>
            <p:ph type="sldNum" sz="quarter" idx="12"/>
          </p:nvPr>
        </p:nvSpPr>
        <p:spPr/>
        <p:txBody>
          <a:bodyPr/>
          <a:lstStyle/>
          <a:p>
            <a:pPr>
              <a:defRPr/>
            </a:pPr>
            <a:fld id="{349A27CF-AB06-4D23-8E88-D17D629240D5}" type="slidenum">
              <a:rPr lang="en-US" smtClean="0"/>
              <a:pPr>
                <a:defRPr/>
              </a:pPr>
              <a:t>8</a:t>
            </a:fld>
            <a:endParaRPr lang="en-US"/>
          </a:p>
        </p:txBody>
      </p:sp>
      <p:sp>
        <p:nvSpPr>
          <p:cNvPr id="4" name="Rectangle 3"/>
          <p:cNvSpPr txBox="1">
            <a:spLocks noChangeArrowheads="1"/>
          </p:cNvSpPr>
          <p:nvPr/>
        </p:nvSpPr>
        <p:spPr>
          <a:xfrm>
            <a:off x="457200" y="1219200"/>
            <a:ext cx="8229600" cy="1600200"/>
          </a:xfrm>
          <a:prstGeom prst="rect">
            <a:avLst/>
          </a:prstGeom>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lgn="just" eaLnBrk="1" hangingPunct="1">
              <a:buFontTx/>
              <a:buNone/>
            </a:pPr>
            <a:r>
              <a:rPr lang="en-US" kern="0">
                <a:solidFill>
                  <a:schemeClr val="tx2"/>
                </a:solidFill>
              </a:rPr>
              <a:t>Parity Check (Odd/Even Parity): A single bit is appended to the original message (usually 7-bit) to describe the message characteristics.</a:t>
            </a:r>
          </a:p>
        </p:txBody>
      </p:sp>
      <p:sp>
        <p:nvSpPr>
          <p:cNvPr id="5" name="Text Box 4"/>
          <p:cNvSpPr txBox="1">
            <a:spLocks noChangeArrowheads="1"/>
          </p:cNvSpPr>
          <p:nvPr/>
        </p:nvSpPr>
        <p:spPr bwMode="auto">
          <a:xfrm>
            <a:off x="3371850" y="2819400"/>
            <a:ext cx="1974850" cy="531813"/>
          </a:xfrm>
          <a:prstGeom prst="rect">
            <a:avLst/>
          </a:prstGeom>
          <a:noFill/>
          <a:ln w="12700">
            <a:solidFill>
              <a:schemeClr val="tx1"/>
            </a:solidFill>
            <a:miter lim="800000"/>
            <a:headEnd/>
            <a:tailEnd/>
          </a:ln>
        </p:spPr>
        <p:txBody>
          <a:bodyPr wrap="none">
            <a:spAutoFit/>
          </a:bodyPr>
          <a:lstStyle/>
          <a:p>
            <a:r>
              <a:rPr lang="en-US" sz="2800">
                <a:latin typeface="Times New Roman" pitchFamily="18" charset="0"/>
              </a:rPr>
              <a:t>1 0 0 1 1 0 1</a:t>
            </a:r>
          </a:p>
        </p:txBody>
      </p:sp>
      <p:sp>
        <p:nvSpPr>
          <p:cNvPr id="6" name="Text Box 5"/>
          <p:cNvSpPr txBox="1">
            <a:spLocks noChangeArrowheads="1"/>
          </p:cNvSpPr>
          <p:nvPr/>
        </p:nvSpPr>
        <p:spPr bwMode="auto">
          <a:xfrm>
            <a:off x="5581650" y="2819400"/>
            <a:ext cx="363538" cy="523875"/>
          </a:xfrm>
          <a:prstGeom prst="rect">
            <a:avLst/>
          </a:prstGeom>
          <a:noFill/>
          <a:ln w="12700">
            <a:solidFill>
              <a:schemeClr val="tx1"/>
            </a:solidFill>
            <a:miter lim="800000"/>
            <a:headEnd/>
            <a:tailEnd/>
          </a:ln>
        </p:spPr>
        <p:txBody>
          <a:bodyPr wrap="none">
            <a:spAutoFit/>
          </a:bodyPr>
          <a:lstStyle/>
          <a:p>
            <a:r>
              <a:rPr lang="en-US" sz="2800" b="1">
                <a:solidFill>
                  <a:srgbClr val="FF0000"/>
                </a:solidFill>
                <a:latin typeface="Times New Roman" pitchFamily="18" charset="0"/>
              </a:rPr>
              <a:t>?</a:t>
            </a:r>
          </a:p>
        </p:txBody>
      </p:sp>
      <p:sp>
        <p:nvSpPr>
          <p:cNvPr id="7" name="AutoShape 6"/>
          <p:cNvSpPr>
            <a:spLocks/>
          </p:cNvSpPr>
          <p:nvPr/>
        </p:nvSpPr>
        <p:spPr bwMode="auto">
          <a:xfrm rot="16200000" flipV="1">
            <a:off x="4248150" y="2552700"/>
            <a:ext cx="228600" cy="1981200"/>
          </a:xfrm>
          <a:prstGeom prst="leftBrace">
            <a:avLst>
              <a:gd name="adj1" fmla="val 72222"/>
              <a:gd name="adj2" fmla="val 50000"/>
            </a:avLst>
          </a:prstGeom>
          <a:noFill/>
          <a:ln w="12700">
            <a:solidFill>
              <a:schemeClr val="tx1"/>
            </a:solidFill>
            <a:round/>
            <a:headEnd/>
            <a:tailEnd/>
          </a:ln>
        </p:spPr>
        <p:txBody>
          <a:bodyPr wrap="none" anchor="ctr"/>
          <a:lstStyle/>
          <a:p>
            <a:endParaRPr lang="en-US"/>
          </a:p>
        </p:txBody>
      </p:sp>
      <p:sp>
        <p:nvSpPr>
          <p:cNvPr id="8" name="Text Box 7"/>
          <p:cNvSpPr txBox="1">
            <a:spLocks noChangeArrowheads="1"/>
          </p:cNvSpPr>
          <p:nvPr/>
        </p:nvSpPr>
        <p:spPr bwMode="auto">
          <a:xfrm>
            <a:off x="3981450" y="3579813"/>
            <a:ext cx="790575" cy="396875"/>
          </a:xfrm>
          <a:prstGeom prst="rect">
            <a:avLst/>
          </a:prstGeom>
          <a:noFill/>
          <a:ln w="12700">
            <a:noFill/>
            <a:miter lim="800000"/>
            <a:headEnd/>
            <a:tailEnd/>
          </a:ln>
        </p:spPr>
        <p:txBody>
          <a:bodyPr wrap="none">
            <a:spAutoFit/>
          </a:bodyPr>
          <a:lstStyle/>
          <a:p>
            <a:r>
              <a:rPr lang="en-US" sz="2000"/>
              <a:t>7 bits</a:t>
            </a:r>
          </a:p>
        </p:txBody>
      </p:sp>
      <p:sp>
        <p:nvSpPr>
          <p:cNvPr id="9" name="AutoShape 8"/>
          <p:cNvSpPr>
            <a:spLocks/>
          </p:cNvSpPr>
          <p:nvPr/>
        </p:nvSpPr>
        <p:spPr bwMode="auto">
          <a:xfrm rot="16200000" flipV="1">
            <a:off x="4476750" y="2886075"/>
            <a:ext cx="304800" cy="2514600"/>
          </a:xfrm>
          <a:prstGeom prst="leftBrace">
            <a:avLst>
              <a:gd name="adj1" fmla="val 68750"/>
              <a:gd name="adj2" fmla="val 50000"/>
            </a:avLst>
          </a:prstGeom>
          <a:noFill/>
          <a:ln w="12700">
            <a:solidFill>
              <a:schemeClr val="tx1"/>
            </a:solidFill>
            <a:round/>
            <a:headEnd/>
            <a:tailEnd/>
          </a:ln>
        </p:spPr>
        <p:txBody>
          <a:bodyPr wrap="none" anchor="ctr"/>
          <a:lstStyle/>
          <a:p>
            <a:endParaRPr lang="en-US"/>
          </a:p>
        </p:txBody>
      </p:sp>
      <p:sp>
        <p:nvSpPr>
          <p:cNvPr id="10" name="Text Box 9"/>
          <p:cNvSpPr txBox="1">
            <a:spLocks noChangeArrowheads="1"/>
          </p:cNvSpPr>
          <p:nvPr/>
        </p:nvSpPr>
        <p:spPr bwMode="auto">
          <a:xfrm>
            <a:off x="4195763" y="4265613"/>
            <a:ext cx="790575" cy="396875"/>
          </a:xfrm>
          <a:prstGeom prst="rect">
            <a:avLst/>
          </a:prstGeom>
          <a:noFill/>
          <a:ln w="12700">
            <a:noFill/>
            <a:miter lim="800000"/>
            <a:headEnd/>
            <a:tailEnd/>
          </a:ln>
        </p:spPr>
        <p:txBody>
          <a:bodyPr wrap="none">
            <a:spAutoFit/>
          </a:bodyPr>
          <a:lstStyle/>
          <a:p>
            <a:r>
              <a:rPr lang="en-US" sz="2000"/>
              <a:t>8 bits</a:t>
            </a:r>
          </a:p>
        </p:txBody>
      </p:sp>
      <p:sp>
        <p:nvSpPr>
          <p:cNvPr id="11" name="Text Box 10"/>
          <p:cNvSpPr txBox="1">
            <a:spLocks noChangeArrowheads="1"/>
          </p:cNvSpPr>
          <p:nvPr/>
        </p:nvSpPr>
        <p:spPr bwMode="auto">
          <a:xfrm>
            <a:off x="6248400" y="3551238"/>
            <a:ext cx="1171575" cy="396875"/>
          </a:xfrm>
          <a:prstGeom prst="rect">
            <a:avLst/>
          </a:prstGeom>
          <a:noFill/>
          <a:ln w="12700">
            <a:noFill/>
            <a:miter lim="800000"/>
            <a:headEnd/>
            <a:tailEnd/>
          </a:ln>
        </p:spPr>
        <p:txBody>
          <a:bodyPr wrap="none">
            <a:spAutoFit/>
          </a:bodyPr>
          <a:lstStyle/>
          <a:p>
            <a:r>
              <a:rPr lang="en-US" sz="2000"/>
              <a:t>Parity bit</a:t>
            </a:r>
          </a:p>
        </p:txBody>
      </p:sp>
      <p:sp>
        <p:nvSpPr>
          <p:cNvPr id="12" name="Text Box 11"/>
          <p:cNvSpPr txBox="1">
            <a:spLocks noChangeArrowheads="1"/>
          </p:cNvSpPr>
          <p:nvPr/>
        </p:nvSpPr>
        <p:spPr bwMode="auto">
          <a:xfrm>
            <a:off x="1524000" y="3551238"/>
            <a:ext cx="1214438" cy="396875"/>
          </a:xfrm>
          <a:prstGeom prst="rect">
            <a:avLst/>
          </a:prstGeom>
          <a:noFill/>
          <a:ln w="12700">
            <a:noFill/>
            <a:miter lim="800000"/>
            <a:headEnd/>
            <a:tailEnd/>
          </a:ln>
        </p:spPr>
        <p:txBody>
          <a:bodyPr wrap="none">
            <a:spAutoFit/>
          </a:bodyPr>
          <a:lstStyle/>
          <a:p>
            <a:r>
              <a:rPr lang="en-US" sz="2000"/>
              <a:t>Message</a:t>
            </a:r>
          </a:p>
        </p:txBody>
      </p:sp>
      <p:sp>
        <p:nvSpPr>
          <p:cNvPr id="13" name="Line 12"/>
          <p:cNvSpPr>
            <a:spLocks noChangeShapeType="1"/>
          </p:cNvSpPr>
          <p:nvPr/>
        </p:nvSpPr>
        <p:spPr bwMode="auto">
          <a:xfrm flipV="1">
            <a:off x="2895600" y="3275013"/>
            <a:ext cx="457200" cy="381000"/>
          </a:xfrm>
          <a:prstGeom prst="line">
            <a:avLst/>
          </a:prstGeom>
          <a:noFill/>
          <a:ln w="12700">
            <a:solidFill>
              <a:schemeClr val="tx1"/>
            </a:solidFill>
            <a:round/>
            <a:headEnd/>
            <a:tailEnd type="triangle" w="med" len="med"/>
          </a:ln>
        </p:spPr>
        <p:txBody>
          <a:bodyPr wrap="none" anchor="ctr"/>
          <a:lstStyle/>
          <a:p>
            <a:endParaRPr lang="en-US"/>
          </a:p>
        </p:txBody>
      </p:sp>
      <p:sp>
        <p:nvSpPr>
          <p:cNvPr id="14" name="Line 13"/>
          <p:cNvSpPr>
            <a:spLocks noChangeShapeType="1"/>
          </p:cNvSpPr>
          <p:nvPr/>
        </p:nvSpPr>
        <p:spPr bwMode="auto">
          <a:xfrm flipH="1" flipV="1">
            <a:off x="5943600" y="3351213"/>
            <a:ext cx="304800" cy="304800"/>
          </a:xfrm>
          <a:prstGeom prst="line">
            <a:avLst/>
          </a:prstGeom>
          <a:noFill/>
          <a:ln w="12700">
            <a:solidFill>
              <a:schemeClr val="tx1"/>
            </a:solidFill>
            <a:round/>
            <a:headEnd/>
            <a:tailEnd type="triangle" w="med" len="med"/>
          </a:ln>
        </p:spPr>
        <p:txBody>
          <a:bodyPr wrap="none" anchor="ctr"/>
          <a:lstStyle/>
          <a:p>
            <a:endParaRPr lang="en-US"/>
          </a:p>
        </p:txBody>
      </p:sp>
      <p:sp>
        <p:nvSpPr>
          <p:cNvPr id="15" name="Text Box 14"/>
          <p:cNvSpPr txBox="1">
            <a:spLocks noChangeArrowheads="1"/>
          </p:cNvSpPr>
          <p:nvPr/>
        </p:nvSpPr>
        <p:spPr bwMode="auto">
          <a:xfrm>
            <a:off x="533400" y="4695825"/>
            <a:ext cx="8229600" cy="1570038"/>
          </a:xfrm>
          <a:prstGeom prst="rect">
            <a:avLst/>
          </a:prstGeom>
          <a:noFill/>
          <a:ln w="12700">
            <a:noFill/>
            <a:miter lim="800000"/>
            <a:headEnd/>
            <a:tailEnd/>
          </a:ln>
        </p:spPr>
        <p:txBody>
          <a:bodyPr>
            <a:spAutoFit/>
          </a:bodyPr>
          <a:lstStyle/>
          <a:p>
            <a:pPr marL="465138" indent="-465138">
              <a:defRPr/>
            </a:pPr>
            <a:r>
              <a:rPr lang="en-US" sz="2400">
                <a:solidFill>
                  <a:schemeClr val="accent4"/>
                </a:solidFill>
              </a:rPr>
              <a:t>Even Parity: The total number of 1s is even, </a:t>
            </a:r>
            <a:r>
              <a:rPr lang="en-US" sz="2400" err="1">
                <a:solidFill>
                  <a:schemeClr val="accent4"/>
                </a:solidFill>
              </a:rPr>
              <a:t>ie</a:t>
            </a:r>
            <a:r>
              <a:rPr lang="en-US" sz="2400">
                <a:solidFill>
                  <a:schemeClr val="accent4"/>
                </a:solidFill>
              </a:rPr>
              <a:t>. 1001101</a:t>
            </a:r>
            <a:r>
              <a:rPr lang="en-US" sz="2400" u="sng">
                <a:solidFill>
                  <a:schemeClr val="accent4"/>
                </a:solidFill>
              </a:rPr>
              <a:t>0</a:t>
            </a:r>
            <a:endParaRPr lang="en-US" sz="2400">
              <a:solidFill>
                <a:schemeClr val="accent4"/>
              </a:solidFill>
            </a:endParaRPr>
          </a:p>
          <a:p>
            <a:pPr marL="465138" indent="-465138">
              <a:defRPr/>
            </a:pPr>
            <a:r>
              <a:rPr lang="en-US" sz="2400">
                <a:solidFill>
                  <a:schemeClr val="accent4"/>
                </a:solidFill>
              </a:rPr>
              <a:t>Odd Parity: The total number of 1s is odd, </a:t>
            </a:r>
            <a:r>
              <a:rPr lang="en-US" sz="2400" err="1">
                <a:solidFill>
                  <a:schemeClr val="accent4"/>
                </a:solidFill>
              </a:rPr>
              <a:t>ie</a:t>
            </a:r>
            <a:r>
              <a:rPr lang="en-US" sz="2400">
                <a:solidFill>
                  <a:schemeClr val="accent4"/>
                </a:solidFill>
              </a:rPr>
              <a:t>. 1001101</a:t>
            </a:r>
            <a:r>
              <a:rPr lang="en-US" sz="2400" u="sng">
                <a:solidFill>
                  <a:schemeClr val="accent4"/>
                </a:solidFill>
              </a:rPr>
              <a:t>1</a:t>
            </a:r>
          </a:p>
          <a:p>
            <a:pPr marL="465138" indent="-465138" algn="just">
              <a:defRPr/>
            </a:pPr>
            <a:r>
              <a:rPr lang="en-US" sz="2400">
                <a:solidFill>
                  <a:srgbClr val="008000"/>
                </a:solidFill>
                <a:sym typeface="Wingdings" pitchFamily="2" charset="2"/>
              </a:rPr>
              <a:t></a:t>
            </a:r>
            <a:r>
              <a:rPr lang="en-US" sz="2400">
                <a:solidFill>
                  <a:srgbClr val="FF0000"/>
                </a:solidFill>
                <a:sym typeface="Wingdings" pitchFamily="2" charset="2"/>
              </a:rPr>
              <a:t>	</a:t>
            </a:r>
            <a:r>
              <a:rPr lang="en-US" sz="2400">
                <a:solidFill>
                  <a:srgbClr val="FF0000"/>
                </a:solidFill>
              </a:rPr>
              <a:t>However, Parity Check can only detect odd numbers of errors</a:t>
            </a:r>
            <a:r>
              <a:rPr lang="zh-CN" altLang="en-US" sz="2400">
                <a:solidFill>
                  <a:srgbClr val="FF0000"/>
                </a:solidFill>
              </a:rPr>
              <a:t>！</a:t>
            </a:r>
            <a:r>
              <a:rPr lang="en-US" sz="2400">
                <a:solidFill>
                  <a:srgbClr val="FF0000"/>
                </a:solidFill>
              </a:rPr>
              <a:t> </a:t>
            </a:r>
            <a:endParaRPr lang="en-US" sz="2400">
              <a:solidFill>
                <a:srgbClr val="FF0000"/>
              </a:solidFill>
              <a:sym typeface="Wingdings" pitchFamily="2" charset="2"/>
            </a:endParaRPr>
          </a:p>
        </p:txBody>
      </p:sp>
      <p:sp>
        <p:nvSpPr>
          <p:cNvPr id="16" name="TextBox 15">
            <a:extLst>
              <a:ext uri="{FF2B5EF4-FFF2-40B4-BE49-F238E27FC236}">
                <a16:creationId xmlns:a16="http://schemas.microsoft.com/office/drawing/2014/main" id="{D7E018E2-95ED-2349-8CA8-A2DF99DB4DEA}"/>
              </a:ext>
            </a:extLst>
          </p:cNvPr>
          <p:cNvSpPr txBox="1"/>
          <p:nvPr/>
        </p:nvSpPr>
        <p:spPr>
          <a:xfrm>
            <a:off x="12700" y="25400"/>
            <a:ext cx="2667000" cy="461665"/>
          </a:xfrm>
          <a:prstGeom prst="rect">
            <a:avLst/>
          </a:prstGeom>
          <a:noFill/>
        </p:spPr>
        <p:txBody>
          <a:bodyPr wrap="square" rtlCol="0">
            <a:spAutoFit/>
          </a:bodyPr>
          <a:lstStyle/>
          <a:p>
            <a:r>
              <a:rPr lang="en-SG" sz="2400" b="1">
                <a:solidFill>
                  <a:srgbClr val="FF0000"/>
                </a:solidFill>
              </a:rPr>
              <a:t>Not Examinable</a:t>
            </a:r>
          </a:p>
        </p:txBody>
      </p:sp>
    </p:spTree>
    <p:extLst>
      <p:ext uri="{BB962C8B-B14F-4D97-AF65-F5344CB8AC3E}">
        <p14:creationId xmlns:p14="http://schemas.microsoft.com/office/powerpoint/2010/main" val="11755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7 Prisoners with 1 Psycho Cop</a:t>
            </a:r>
          </a:p>
        </p:txBody>
      </p:sp>
      <p:sp>
        <p:nvSpPr>
          <p:cNvPr id="3" name="Content Placeholder 2"/>
          <p:cNvSpPr>
            <a:spLocks noGrp="1"/>
          </p:cNvSpPr>
          <p:nvPr>
            <p:ph idx="1"/>
          </p:nvPr>
        </p:nvSpPr>
        <p:spPr/>
        <p:txBody>
          <a:bodyPr/>
          <a:lstStyle/>
          <a:p>
            <a:r>
              <a:rPr lang="en-US" sz="2000" b="0"/>
              <a:t>You are in a group of 7 prisoners who are captured by a crooked, psycho cop. He decides to execute the lot of you, but to play a game to give some of you a chance to live. His plan is to put either a </a:t>
            </a:r>
            <a:r>
              <a:rPr lang="en-US" sz="2000">
                <a:solidFill>
                  <a:srgbClr val="FF0000"/>
                </a:solidFill>
              </a:rPr>
              <a:t>blue</a:t>
            </a:r>
            <a:r>
              <a:rPr lang="en-US" sz="2000" b="0"/>
              <a:t> or </a:t>
            </a:r>
            <a:r>
              <a:rPr lang="en-US" sz="2000">
                <a:solidFill>
                  <a:srgbClr val="FF0000"/>
                </a:solidFill>
              </a:rPr>
              <a:t>red</a:t>
            </a:r>
            <a:r>
              <a:rPr lang="en-US" sz="2000" b="0"/>
              <a:t> hat on each of your heads, and then he will ask each person what color his hat is. If they guess correctly, they may leave freely. Otherwise, </a:t>
            </a:r>
            <a:r>
              <a:rPr lang="en-US" sz="2000"/>
              <a:t>BANG!</a:t>
            </a:r>
            <a:r>
              <a:rPr lang="en-US" sz="2000" b="0"/>
              <a:t> he shoots them dead.</a:t>
            </a:r>
          </a:p>
          <a:p>
            <a:r>
              <a:rPr lang="en-US" sz="2000" b="0"/>
              <a:t>The cop will first line all of you up in a single line, all facing in one direction, such that each person is facing the next prisoner's back. Every criminal can see the hats of every one in front of them, but not their own hat or anyone behind them. The Cop will ask each of you in order, starting from the back of the line and moving forward.</a:t>
            </a:r>
          </a:p>
          <a:p>
            <a:endParaRPr lang="en-US"/>
          </a:p>
        </p:txBody>
      </p:sp>
      <p:sp>
        <p:nvSpPr>
          <p:cNvPr id="4" name="Slide Number Placeholder 3"/>
          <p:cNvSpPr>
            <a:spLocks noGrp="1"/>
          </p:cNvSpPr>
          <p:nvPr>
            <p:ph type="sldNum" sz="quarter" idx="12"/>
          </p:nvPr>
        </p:nvSpPr>
        <p:spPr/>
        <p:txBody>
          <a:bodyPr/>
          <a:lstStyle/>
          <a:p>
            <a:pPr>
              <a:defRPr/>
            </a:pPr>
            <a:fld id="{32EA82A8-6361-4164-890C-6BD5213043AD}" type="slidenum">
              <a:rPr lang="en-US" smtClean="0"/>
              <a:pPr>
                <a:defRPr/>
              </a:pPr>
              <a:t>9</a:t>
            </a:fld>
            <a:endParaRPr lang="en-US"/>
          </a:p>
        </p:txBody>
      </p:sp>
      <p:pic>
        <p:nvPicPr>
          <p:cNvPr id="23554" name="Picture 2" descr="C:\Users\WenYg\AppData\Local\Microsoft\Windows\Temporary Internet Files\Content.IE5\KFJWF0T0\MC90005968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003" y="5316537"/>
            <a:ext cx="495300" cy="855663"/>
          </a:xfrm>
          <a:prstGeom prst="rect">
            <a:avLst/>
          </a:prstGeom>
          <a:noFill/>
          <a:extLst>
            <a:ext uri="{909E8E84-426E-40DD-AFC4-6F175D3DCCD1}">
              <a14:hiddenFill xmlns:a14="http://schemas.microsoft.com/office/drawing/2010/main">
                <a:solidFill>
                  <a:srgbClr val="FFFFFF"/>
                </a:solidFill>
              </a14:hiddenFill>
            </a:ext>
          </a:extLst>
        </p:spPr>
      </p:pic>
      <p:pic>
        <p:nvPicPr>
          <p:cNvPr id="23555" name="Picture 3" descr="C:\Users\WenYg\AppData\Local\Microsoft\Windows\Temporary Internet Files\Content.IE5\KFJWF0T0\MM90028680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478322" y="5366844"/>
            <a:ext cx="627740" cy="7602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WenYg\AppData\Local\Microsoft\Windows\Temporary Internet Files\Content.IE5\KFJWF0T0\MM90028680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268745" y="5366844"/>
            <a:ext cx="627740" cy="7602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WenYg\AppData\Local\Microsoft\Windows\Temporary Internet Files\Content.IE5\KFJWF0T0\MM90028680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059168" y="5366844"/>
            <a:ext cx="627740" cy="7602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WenYg\AppData\Local\Microsoft\Windows\Temporary Internet Files\Content.IE5\KFJWF0T0\MM90028680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849591" y="5366844"/>
            <a:ext cx="627740" cy="760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WenYg\AppData\Local\Microsoft\Windows\Temporary Internet Files\Content.IE5\KFJWF0T0\MM90028680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640014" y="5366844"/>
            <a:ext cx="627740" cy="7602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WenYg\AppData\Local\Microsoft\Windows\Temporary Internet Files\Content.IE5\KFJWF0T0\MM90028680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30437" y="5366844"/>
            <a:ext cx="627740" cy="7602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WenYg\AppData\Local\Microsoft\Windows\Temporary Internet Files\Content.IE5\KFJWF0T0\MM900286802[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220860" y="5366844"/>
            <a:ext cx="627740" cy="760263"/>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C:\Users\WenYg\AppData\Local\Microsoft\Windows\Temporary Internet Files\Content.IE5\KFJWF0T0\MC900436198[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600" y="4797118"/>
            <a:ext cx="545527" cy="515220"/>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descr="C:\Users\WenYg\AppData\Local\Microsoft\Windows\Temporary Internet Files\Content.IE5\EK2PP2DV\MC900437086[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10493" y="4895825"/>
            <a:ext cx="503211" cy="50321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E67E2A9-5AE5-9B49-BA12-225E5DE042F9}"/>
              </a:ext>
            </a:extLst>
          </p:cNvPr>
          <p:cNvSpPr/>
          <p:nvPr/>
        </p:nvSpPr>
        <p:spPr>
          <a:xfrm>
            <a:off x="2213704" y="4883138"/>
            <a:ext cx="8734097" cy="369332"/>
          </a:xfrm>
          <a:prstGeom prst="rect">
            <a:avLst/>
          </a:prstGeom>
        </p:spPr>
        <p:txBody>
          <a:bodyPr wrap="square">
            <a:spAutoFit/>
          </a:bodyPr>
          <a:lstStyle/>
          <a:p>
            <a:r>
              <a:rPr lang="en-US">
                <a:hlinkClick r:id="rId7"/>
              </a:rPr>
              <a:t>https://jonc101.tripod.com/brainteaser/key/04-03-prisonerLine.htm</a:t>
            </a:r>
            <a:r>
              <a:rPr lang="en-US"/>
              <a:t> </a:t>
            </a:r>
          </a:p>
        </p:txBody>
      </p:sp>
      <p:sp>
        <p:nvSpPr>
          <p:cNvPr id="6" name="TextBox 5">
            <a:extLst>
              <a:ext uri="{FF2B5EF4-FFF2-40B4-BE49-F238E27FC236}">
                <a16:creationId xmlns:a16="http://schemas.microsoft.com/office/drawing/2014/main" id="{0E29E905-376C-EC3F-3E9A-F6DFDC28E67B}"/>
              </a:ext>
            </a:extLst>
          </p:cNvPr>
          <p:cNvSpPr txBox="1"/>
          <p:nvPr/>
        </p:nvSpPr>
        <p:spPr>
          <a:xfrm>
            <a:off x="26952" y="63966"/>
            <a:ext cx="2451370" cy="369332"/>
          </a:xfrm>
          <a:prstGeom prst="rect">
            <a:avLst/>
          </a:prstGeom>
          <a:noFill/>
        </p:spPr>
        <p:txBody>
          <a:bodyPr wrap="square" rtlCol="0">
            <a:spAutoFit/>
          </a:bodyPr>
          <a:lstStyle/>
          <a:p>
            <a:r>
              <a:rPr lang="en-SG" b="1">
                <a:solidFill>
                  <a:srgbClr val="FF0000"/>
                </a:solidFill>
              </a:rPr>
              <a:t>Not Examinable</a:t>
            </a:r>
          </a:p>
        </p:txBody>
      </p:sp>
    </p:spTree>
    <p:extLst>
      <p:ext uri="{BB962C8B-B14F-4D97-AF65-F5344CB8AC3E}">
        <p14:creationId xmlns:p14="http://schemas.microsoft.com/office/powerpoint/2010/main" val="425348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PPRESENTATIONGUID" val="d3515a9c-cb99-4433-a9d7-a48f699d1c4f"/>
  <p:tag name="TPVERSION" val="8"/>
  <p:tag name="TPFULLVERSION" val="8.5.2.3"/>
  <p:tag name="PPTVERSION" val="16"/>
  <p:tag name="TPOS" val="2"/>
  <p:tag name="TPLASTSAVEVERSION" val="6.3 PC"/>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2678</Words>
  <Application>Microsoft Office PowerPoint</Application>
  <PresentationFormat>全屏显示(4:3)</PresentationFormat>
  <Paragraphs>616</Paragraphs>
  <Slides>29</Slides>
  <Notes>29</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37" baseType="lpstr">
      <vt:lpstr>Arial</vt:lpstr>
      <vt:lpstr>Comic Sans MS</vt:lpstr>
      <vt:lpstr>Helvetica</vt:lpstr>
      <vt:lpstr>Times New Roman</vt:lpstr>
      <vt:lpstr>Wingdings</vt:lpstr>
      <vt:lpstr>Default Design</vt:lpstr>
      <vt:lpstr>Default Design</vt:lpstr>
      <vt:lpstr>Equation</vt:lpstr>
      <vt:lpstr>Part I Syllabus – Fundamental Underlying Layers</vt:lpstr>
      <vt:lpstr>Additional Materials</vt:lpstr>
      <vt:lpstr>Chat over Unreliable Network</vt:lpstr>
      <vt:lpstr>PowerPoint 演示文稿</vt:lpstr>
      <vt:lpstr>Contents</vt:lpstr>
      <vt:lpstr>Error Control in Data Link Layer</vt:lpstr>
      <vt:lpstr>Error Detection Techniques</vt:lpstr>
      <vt:lpstr>Error Detection: Parity Check</vt:lpstr>
      <vt:lpstr>7 Prisoners with 1 Psycho Cop</vt:lpstr>
      <vt:lpstr>Error Detection: CRC</vt:lpstr>
      <vt:lpstr>Error Correction Technique: Automatic Repeat Request (ARQ)</vt:lpstr>
      <vt:lpstr>Error Correction Techniques</vt:lpstr>
      <vt:lpstr>ARQ Variants</vt:lpstr>
      <vt:lpstr>Stop-and-Wait ARQ: Illustration</vt:lpstr>
      <vt:lpstr>Stop-and-Wait ARQ (Protocol)</vt:lpstr>
      <vt:lpstr>Stop-and-Wait ARQ: Performance</vt:lpstr>
      <vt:lpstr>Example</vt:lpstr>
      <vt:lpstr>Go-Back-N ARQ: Illustration</vt:lpstr>
      <vt:lpstr>Go-Back-N ARQ: Protocol</vt:lpstr>
      <vt:lpstr>Go-Back-N: Max Window Size</vt:lpstr>
      <vt:lpstr>Go-Back-N: Max Window Size</vt:lpstr>
      <vt:lpstr>Go-Back-N: Performance</vt:lpstr>
      <vt:lpstr>Selective Reject ARQ: Illustration</vt:lpstr>
      <vt:lpstr>Selective Reject ARQ</vt:lpstr>
      <vt:lpstr>Selective Reject ARQ: Max Window Size</vt:lpstr>
      <vt:lpstr>Selective Reject ARQ: Max Window Size</vt:lpstr>
      <vt:lpstr>Selective Reject ARQ: Performance</vt:lpstr>
      <vt:lpstr>Channel Utilization: Formulas</vt:lpstr>
      <vt:lpstr>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DLL-Error Control</dc:title>
  <dc:subject>CE3005@NTU</dc:subject>
  <dc:creator>junluo@ntu.edu.sg</dc:creator>
  <cp:lastModifiedBy>#YU WENHAN#</cp:lastModifiedBy>
  <cp:revision>3</cp:revision>
  <cp:lastPrinted>1601-01-01T00:00:00Z</cp:lastPrinted>
  <dcterms:created xsi:type="dcterms:W3CDTF">1601-01-01T00:00:00Z</dcterms:created>
  <dcterms:modified xsi:type="dcterms:W3CDTF">2023-02-12T15:10:45Z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