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447" r:id="rId2"/>
    <p:sldId id="55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3" roundtripDataSignature="AMtx7mhScYcaGtTdDronVuxmDWhXs9n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B759EC-4A44-4735-8F3C-EB1E1CDDEFFD}">
  <a:tblStyle styleId="{D0B759EC-4A44-4735-8F3C-EB1E1CDDEF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19" autoAdjust="0"/>
  </p:normalViewPr>
  <p:slideViewPr>
    <p:cSldViewPr snapToGrid="0">
      <p:cViewPr varScale="1">
        <p:scale>
          <a:sx n="88" d="100"/>
          <a:sy n="88" d="100"/>
        </p:scale>
        <p:origin x="260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YU WENHAN#" userId="57c7d524-3a3c-48d0-8609-7432eb4d10a9" providerId="ADAL" clId="{8D329BA2-BD85-4F03-BA6F-8A4639C28DC4}"/>
    <pc:docChg chg="custSel addSld delSld modSld sldOrd">
      <pc:chgData name="#YU WENHAN#" userId="57c7d524-3a3c-48d0-8609-7432eb4d10a9" providerId="ADAL" clId="{8D329BA2-BD85-4F03-BA6F-8A4639C28DC4}" dt="2023-01-28T09:01:44.572" v="6" actId="207"/>
      <pc:docMkLst>
        <pc:docMk/>
      </pc:docMkLst>
      <pc:sldChg chg="modSp mod">
        <pc:chgData name="#YU WENHAN#" userId="57c7d524-3a3c-48d0-8609-7432eb4d10a9" providerId="ADAL" clId="{8D329BA2-BD85-4F03-BA6F-8A4639C28DC4}" dt="2023-01-27T09:39:03.567" v="0"/>
        <pc:sldMkLst>
          <pc:docMk/>
          <pc:sldMk cId="0" sldId="258"/>
        </pc:sldMkLst>
        <pc:spChg chg="mod">
          <ac:chgData name="#YU WENHAN#" userId="57c7d524-3a3c-48d0-8609-7432eb4d10a9" providerId="ADAL" clId="{8D329BA2-BD85-4F03-BA6F-8A4639C28DC4}" dt="2023-01-27T09:39:03.567" v="0"/>
          <ac:spMkLst>
            <pc:docMk/>
            <pc:sldMk cId="0" sldId="258"/>
            <ac:spMk id="95" creationId="{00000000-0000-0000-0000-000000000000}"/>
          </ac:spMkLst>
        </pc:spChg>
      </pc:sldChg>
      <pc:sldChg chg="modSp add mod ord">
        <pc:chgData name="#YU WENHAN#" userId="57c7d524-3a3c-48d0-8609-7432eb4d10a9" providerId="ADAL" clId="{8D329BA2-BD85-4F03-BA6F-8A4639C28DC4}" dt="2023-01-28T09:01:44.572" v="6" actId="207"/>
        <pc:sldMkLst>
          <pc:docMk/>
          <pc:sldMk cId="170791139" sldId="447"/>
        </pc:sldMkLst>
        <pc:graphicFrameChg chg="modGraphic">
          <ac:chgData name="#YU WENHAN#" userId="57c7d524-3a3c-48d0-8609-7432eb4d10a9" providerId="ADAL" clId="{8D329BA2-BD85-4F03-BA6F-8A4639C28DC4}" dt="2023-01-28T09:01:44.572" v="6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  <pc:sldChg chg="del">
        <pc:chgData name="#YU WENHAN#" userId="57c7d524-3a3c-48d0-8609-7432eb4d10a9" providerId="ADAL" clId="{8D329BA2-BD85-4F03-BA6F-8A4639C28DC4}" dt="2023-01-28T09:01:35.812" v="1" actId="47"/>
        <pc:sldMkLst>
          <pc:docMk/>
          <pc:sldMk cId="1240487481" sldId="534"/>
        </pc:sldMkLst>
      </pc:sldChg>
    </pc:docChg>
  </pc:docChgLst>
  <pc:docChgLst>
    <pc:chgData name="#YU WENHAN#" userId="57c7d524-3a3c-48d0-8609-7432eb4d10a9" providerId="ADAL" clId="{C68A3471-F16B-4A1B-B65C-51BF21C1DC88}"/>
    <pc:docChg chg="custSel addSld delSld modSld">
      <pc:chgData name="#YU WENHAN#" userId="57c7d524-3a3c-48d0-8609-7432eb4d10a9" providerId="ADAL" clId="{C68A3471-F16B-4A1B-B65C-51BF21C1DC88}" dt="2023-02-12T15:01:26.160" v="10" actId="47"/>
      <pc:docMkLst>
        <pc:docMk/>
      </pc:docMkLst>
      <pc:sldChg chg="modSp add mod">
        <pc:chgData name="#YU WENHAN#" userId="57c7d524-3a3c-48d0-8609-7432eb4d10a9" providerId="ADAL" clId="{C68A3471-F16B-4A1B-B65C-51BF21C1DC88}" dt="2023-02-12T15:01:23.221" v="9" actId="207"/>
        <pc:sldMkLst>
          <pc:docMk/>
          <pc:sldMk cId="170791139" sldId="447"/>
        </pc:sldMkLst>
        <pc:graphicFrameChg chg="modGraphic">
          <ac:chgData name="#YU WENHAN#" userId="57c7d524-3a3c-48d0-8609-7432eb4d10a9" providerId="ADAL" clId="{C68A3471-F16B-4A1B-B65C-51BF21C1DC88}" dt="2023-02-12T15:01:23.221" v="9" actId="207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  <pc:sldChg chg="addSp delSp modSp del mod">
        <pc:chgData name="#YU WENHAN#" userId="57c7d524-3a3c-48d0-8609-7432eb4d10a9" providerId="ADAL" clId="{C68A3471-F16B-4A1B-B65C-51BF21C1DC88}" dt="2023-02-12T15:01:26.160" v="10" actId="47"/>
        <pc:sldMkLst>
          <pc:docMk/>
          <pc:sldMk cId="1240487481" sldId="534"/>
        </pc:sldMkLst>
        <pc:graphicFrameChg chg="add mod modGraphic">
          <ac:chgData name="#YU WENHAN#" userId="57c7d524-3a3c-48d0-8609-7432eb4d10a9" providerId="ADAL" clId="{C68A3471-F16B-4A1B-B65C-51BF21C1DC88}" dt="2023-01-24T11:57:58.029" v="6" actId="207"/>
          <ac:graphicFrameMkLst>
            <pc:docMk/>
            <pc:sldMk cId="1240487481" sldId="534"/>
            <ac:graphicFrameMk id="3" creationId="{5D8F3761-BE0F-9164-33D0-4187C247DE0B}"/>
          </ac:graphicFrameMkLst>
        </pc:graphicFrameChg>
        <pc:graphicFrameChg chg="del">
          <ac:chgData name="#YU WENHAN#" userId="57c7d524-3a3c-48d0-8609-7432eb4d10a9" providerId="ADAL" clId="{C68A3471-F16B-4A1B-B65C-51BF21C1DC88}" dt="2023-01-24T11:57:36.835" v="0" actId="478"/>
          <ac:graphicFrameMkLst>
            <pc:docMk/>
            <pc:sldMk cId="1240487481" sldId="534"/>
            <ac:graphicFrameMk id="6" creationId="{213F6C36-A623-45C8-B9DE-866563B37BE3}"/>
          </ac:graphicFrameMkLst>
        </pc:graphicFrameChg>
      </pc:sldChg>
    </pc:docChg>
  </pc:docChgLst>
  <pc:docChgLst>
    <pc:chgData name="#YU WENHAN#" userId="57c7d524-3a3c-48d0-8609-7432eb4d10a9" providerId="ADAL" clId="{3F291D13-472D-45A1-A3E6-7E2BD941701F}"/>
    <pc:docChg chg="modSld">
      <pc:chgData name="#YU WENHAN#" userId="57c7d524-3a3c-48d0-8609-7432eb4d10a9" providerId="ADAL" clId="{3F291D13-472D-45A1-A3E6-7E2BD941701F}" dt="2023-02-07T11:58:38.719" v="1"/>
      <pc:docMkLst>
        <pc:docMk/>
      </pc:docMkLst>
      <pc:sldChg chg="modSp">
        <pc:chgData name="#YU WENHAN#" userId="57c7d524-3a3c-48d0-8609-7432eb4d10a9" providerId="ADAL" clId="{3F291D13-472D-45A1-A3E6-7E2BD941701F}" dt="2023-02-07T11:58:38.719" v="1"/>
        <pc:sldMkLst>
          <pc:docMk/>
          <pc:sldMk cId="170791139" sldId="447"/>
        </pc:sldMkLst>
        <pc:graphicFrameChg chg="mod">
          <ac:chgData name="#YU WENHAN#" userId="57c7d524-3a3c-48d0-8609-7432eb4d10a9" providerId="ADAL" clId="{3F291D13-472D-45A1-A3E6-7E2BD941701F}" dt="2023-02-07T11:58:38.719" v="1"/>
          <ac:graphicFrameMkLst>
            <pc:docMk/>
            <pc:sldMk cId="170791139" sldId="447"/>
            <ac:graphicFrameMk id="3" creationId="{08D450A3-C3EB-2B82-1A88-559B7A0D6B18}"/>
          </ac:graphicFrameMkLst>
        </pc:graphicFrameChg>
      </pc:sldChg>
    </pc:docChg>
  </pc:docChgLst>
  <pc:docChgLst>
    <pc:chgData name="Jun Zhao" userId="538759df-267d-4aba-bd0a-795aec6ee9fc" providerId="ADAL" clId="{52DE63D4-5A6F-0F40-B3ED-4FCC79372CA1}"/>
    <pc:docChg chg="undo custSel modSld">
      <pc:chgData name="Jun Zhao" userId="538759df-267d-4aba-bd0a-795aec6ee9fc" providerId="ADAL" clId="{52DE63D4-5A6F-0F40-B3ED-4FCC79372CA1}" dt="2023-02-01T01:01:18.090" v="208" actId="20577"/>
      <pc:docMkLst>
        <pc:docMk/>
      </pc:docMkLst>
      <pc:sldChg chg="modNotesTx">
        <pc:chgData name="Jun Zhao" userId="538759df-267d-4aba-bd0a-795aec6ee9fc" providerId="ADAL" clId="{52DE63D4-5A6F-0F40-B3ED-4FCC79372CA1}" dt="2023-01-31T23:31:54.158" v="27" actId="20577"/>
        <pc:sldMkLst>
          <pc:docMk/>
          <pc:sldMk cId="0" sldId="258"/>
        </pc:sldMkLst>
      </pc:sldChg>
      <pc:sldChg chg="modNotesTx">
        <pc:chgData name="Jun Zhao" userId="538759df-267d-4aba-bd0a-795aec6ee9fc" providerId="ADAL" clId="{52DE63D4-5A6F-0F40-B3ED-4FCC79372CA1}" dt="2023-02-01T00:26:16.870" v="38" actId="113"/>
        <pc:sldMkLst>
          <pc:docMk/>
          <pc:sldMk cId="0" sldId="260"/>
        </pc:sldMkLst>
      </pc:sldChg>
      <pc:sldChg chg="modNotesTx">
        <pc:chgData name="Jun Zhao" userId="538759df-267d-4aba-bd0a-795aec6ee9fc" providerId="ADAL" clId="{52DE63D4-5A6F-0F40-B3ED-4FCC79372CA1}" dt="2023-02-01T00:30:24.681" v="126" actId="20577"/>
        <pc:sldMkLst>
          <pc:docMk/>
          <pc:sldMk cId="0" sldId="261"/>
        </pc:sldMkLst>
      </pc:sldChg>
      <pc:sldChg chg="addSp delSp modSp mod modNotesTx">
        <pc:chgData name="Jun Zhao" userId="538759df-267d-4aba-bd0a-795aec6ee9fc" providerId="ADAL" clId="{52DE63D4-5A6F-0F40-B3ED-4FCC79372CA1}" dt="2023-02-01T00:36:56.013" v="166" actId="20577"/>
        <pc:sldMkLst>
          <pc:docMk/>
          <pc:sldMk cId="0" sldId="262"/>
        </pc:sldMkLst>
        <pc:spChg chg="add del mod">
          <ac:chgData name="Jun Zhao" userId="538759df-267d-4aba-bd0a-795aec6ee9fc" providerId="ADAL" clId="{52DE63D4-5A6F-0F40-B3ED-4FCC79372CA1}" dt="2023-02-01T00:32:10.524" v="131"/>
          <ac:spMkLst>
            <pc:docMk/>
            <pc:sldMk cId="0" sldId="262"/>
            <ac:spMk id="2" creationId="{3E098FB1-DBCB-1942-B0D6-3CAB510177F2}"/>
          </ac:spMkLst>
        </pc:spChg>
        <pc:spChg chg="add mod">
          <ac:chgData name="Jun Zhao" userId="538759df-267d-4aba-bd0a-795aec6ee9fc" providerId="ADAL" clId="{52DE63D4-5A6F-0F40-B3ED-4FCC79372CA1}" dt="2023-02-01T00:33:34.546" v="160" actId="1076"/>
          <ac:spMkLst>
            <pc:docMk/>
            <pc:sldMk cId="0" sldId="262"/>
            <ac:spMk id="3" creationId="{FFECC1DE-3C39-7E49-8E4D-8E49CEEA7BE2}"/>
          </ac:spMkLst>
        </pc:spChg>
        <pc:spChg chg="mod">
          <ac:chgData name="Jun Zhao" userId="538759df-267d-4aba-bd0a-795aec6ee9fc" providerId="ADAL" clId="{52DE63D4-5A6F-0F40-B3ED-4FCC79372CA1}" dt="2023-02-01T00:32:03.706" v="127" actId="1076"/>
          <ac:spMkLst>
            <pc:docMk/>
            <pc:sldMk cId="0" sldId="262"/>
            <ac:spMk id="132" creationId="{00000000-0000-0000-0000-000000000000}"/>
          </ac:spMkLst>
        </pc:spChg>
        <pc:picChg chg="mod">
          <ac:chgData name="Jun Zhao" userId="538759df-267d-4aba-bd0a-795aec6ee9fc" providerId="ADAL" clId="{52DE63D4-5A6F-0F40-B3ED-4FCC79372CA1}" dt="2023-02-01T00:32:03.706" v="127" actId="1076"/>
          <ac:picMkLst>
            <pc:docMk/>
            <pc:sldMk cId="0" sldId="262"/>
            <ac:picMk id="131" creationId="{00000000-0000-0000-0000-000000000000}"/>
          </ac:picMkLst>
        </pc:picChg>
      </pc:sldChg>
      <pc:sldChg chg="addSp modSp mod modNotesTx">
        <pc:chgData name="Jun Zhao" userId="538759df-267d-4aba-bd0a-795aec6ee9fc" providerId="ADAL" clId="{52DE63D4-5A6F-0F40-B3ED-4FCC79372CA1}" dt="2023-02-01T00:44:22.135" v="174" actId="1076"/>
        <pc:sldMkLst>
          <pc:docMk/>
          <pc:sldMk cId="0" sldId="266"/>
        </pc:sldMkLst>
        <pc:spChg chg="add mod">
          <ac:chgData name="Jun Zhao" userId="538759df-267d-4aba-bd0a-795aec6ee9fc" providerId="ADAL" clId="{52DE63D4-5A6F-0F40-B3ED-4FCC79372CA1}" dt="2023-02-01T00:44:22.135" v="174" actId="1076"/>
          <ac:spMkLst>
            <pc:docMk/>
            <pc:sldMk cId="0" sldId="266"/>
            <ac:spMk id="2" creationId="{CF518C8B-97BC-254C-AEBE-F0A51EA9A014}"/>
          </ac:spMkLst>
        </pc:spChg>
      </pc:sldChg>
      <pc:sldChg chg="modSp mod">
        <pc:chgData name="Jun Zhao" userId="538759df-267d-4aba-bd0a-795aec6ee9fc" providerId="ADAL" clId="{52DE63D4-5A6F-0F40-B3ED-4FCC79372CA1}" dt="2023-02-01T00:46:29.407" v="206" actId="114"/>
        <pc:sldMkLst>
          <pc:docMk/>
          <pc:sldMk cId="0" sldId="267"/>
        </pc:sldMkLst>
        <pc:spChg chg="mod">
          <ac:chgData name="Jun Zhao" userId="538759df-267d-4aba-bd0a-795aec6ee9fc" providerId="ADAL" clId="{52DE63D4-5A6F-0F40-B3ED-4FCC79372CA1}" dt="2023-02-01T00:46:29.407" v="206" actId="114"/>
          <ac:spMkLst>
            <pc:docMk/>
            <pc:sldMk cId="0" sldId="267"/>
            <ac:spMk id="173" creationId="{00000000-0000-0000-0000-000000000000}"/>
          </ac:spMkLst>
        </pc:spChg>
      </pc:sldChg>
      <pc:sldChg chg="modSp mod">
        <pc:chgData name="Jun Zhao" userId="538759df-267d-4aba-bd0a-795aec6ee9fc" providerId="ADAL" clId="{52DE63D4-5A6F-0F40-B3ED-4FCC79372CA1}" dt="2023-02-01T01:01:18.090" v="208" actId="20577"/>
        <pc:sldMkLst>
          <pc:docMk/>
          <pc:sldMk cId="0" sldId="270"/>
        </pc:sldMkLst>
        <pc:spChg chg="mod">
          <ac:chgData name="Jun Zhao" userId="538759df-267d-4aba-bd0a-795aec6ee9fc" providerId="ADAL" clId="{52DE63D4-5A6F-0F40-B3ED-4FCC79372CA1}" dt="2023-02-01T01:01:18.090" v="208" actId="20577"/>
          <ac:spMkLst>
            <pc:docMk/>
            <pc:sldMk cId="0" sldId="270"/>
            <ac:spMk id="240" creationId="{00000000-0000-0000-0000-000000000000}"/>
          </ac:spMkLst>
        </pc:spChg>
      </pc:sldChg>
      <pc:sldChg chg="modSp mod modNotesTx">
        <pc:chgData name="Jun Zhao" userId="538759df-267d-4aba-bd0a-795aec6ee9fc" providerId="ADAL" clId="{52DE63D4-5A6F-0F40-B3ED-4FCC79372CA1}" dt="2023-01-31T23:31:32.248" v="26" actId="20577"/>
        <pc:sldMkLst>
          <pc:docMk/>
          <pc:sldMk cId="3582469664" sldId="554"/>
        </pc:sldMkLst>
        <pc:spChg chg="mod">
          <ac:chgData name="Jun Zhao" userId="538759df-267d-4aba-bd0a-795aec6ee9fc" providerId="ADAL" clId="{52DE63D4-5A6F-0F40-B3ED-4FCC79372CA1}" dt="2023-01-31T23:26:20.184" v="25" actId="20577"/>
          <ac:spMkLst>
            <pc:docMk/>
            <pc:sldMk cId="3582469664" sldId="554"/>
            <ac:spMk id="3" creationId="{ACA69945-4E56-D4C7-CAE2-57669027916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ALOHA Efficiency</c:v>
                </c:pt>
              </c:strCache>
            </c:strRef>
          </c:tx>
          <c:marker>
            <c:symbol val="none"/>
          </c:marker>
          <c:cat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9.048374180359596E-2</c:v>
                </c:pt>
                <c:pt idx="2">
                  <c:v>0.16374615061559639</c:v>
                </c:pt>
                <c:pt idx="3">
                  <c:v>0.22224546620451541</c:v>
                </c:pt>
                <c:pt idx="4">
                  <c:v>0.26812801841425576</c:v>
                </c:pt>
                <c:pt idx="5">
                  <c:v>0.30326532985631671</c:v>
                </c:pt>
                <c:pt idx="6">
                  <c:v>0.32928698165641584</c:v>
                </c:pt>
                <c:pt idx="7">
                  <c:v>0.34760971265398666</c:v>
                </c:pt>
                <c:pt idx="8">
                  <c:v>0.35946317129377725</c:v>
                </c:pt>
                <c:pt idx="9">
                  <c:v>0.36591269376653923</c:v>
                </c:pt>
                <c:pt idx="10">
                  <c:v>0.36787944117144233</c:v>
                </c:pt>
                <c:pt idx="11">
                  <c:v>0.36615819206788752</c:v>
                </c:pt>
                <c:pt idx="12">
                  <c:v>0.36143305429464256</c:v>
                </c:pt>
                <c:pt idx="13">
                  <c:v>0.35429133094421639</c:v>
                </c:pt>
                <c:pt idx="14">
                  <c:v>0.34523574951824904</c:v>
                </c:pt>
                <c:pt idx="15">
                  <c:v>0.33469524022264474</c:v>
                </c:pt>
                <c:pt idx="16">
                  <c:v>0.32303442879144861</c:v>
                </c:pt>
                <c:pt idx="17">
                  <c:v>0.31056199088964886</c:v>
                </c:pt>
                <c:pt idx="18">
                  <c:v>0.29753799879885567</c:v>
                </c:pt>
                <c:pt idx="19">
                  <c:v>0.28418037652300654</c:v>
                </c:pt>
                <c:pt idx="20">
                  <c:v>0.27067056647322529</c:v>
                </c:pt>
                <c:pt idx="21">
                  <c:v>0.25715849933126195</c:v>
                </c:pt>
                <c:pt idx="22">
                  <c:v>0.24376694839713445</c:v>
                </c:pt>
                <c:pt idx="23">
                  <c:v>0.23059534056244849</c:v>
                </c:pt>
                <c:pt idx="24">
                  <c:v>0.21772308789458991</c:v>
                </c:pt>
                <c:pt idx="25">
                  <c:v>0.20521249655974685</c:v>
                </c:pt>
                <c:pt idx="26">
                  <c:v>0.19311130335726798</c:v>
                </c:pt>
                <c:pt idx="27">
                  <c:v>0.18145488439732424</c:v>
                </c:pt>
                <c:pt idx="28">
                  <c:v>0.17026817535061017</c:v>
                </c:pt>
                <c:pt idx="29">
                  <c:v>0.15956733816358085</c:v>
                </c:pt>
                <c:pt idx="30">
                  <c:v>0.14936120510359169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69-4E56-A311-F75F9D51E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495040"/>
        <c:axId val="179255168"/>
      </c:lineChart>
      <c:catAx>
        <c:axId val="133495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9255168"/>
        <c:crosses val="autoZero"/>
        <c:auto val="1"/>
        <c:lblAlgn val="ctr"/>
        <c:lblOffset val="100"/>
        <c:noMultiLvlLbl val="0"/>
      </c:catAx>
      <c:valAx>
        <c:axId val="179255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495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7025" y="0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23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1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p1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1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1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9" name="Google Shape;249;p1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7" name="Google Shape;257;p1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6" name="Google Shape;266;p1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sz="1200" strike="sng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0A08E-B480-4EEB-AC0A-E85FC61EE4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5" name="Google Shape;275;p1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4" name="Google Shape;284;p2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2" name="Google Shape;322;p2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1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9" name="Google Shape;329;p2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0" name="Google Shape;330;p2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7" name="Google Shape;337;p2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8" name="Google Shape;338;p2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2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46" name="Google Shape;346;p2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4" name="Google Shape;354;p2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5" name="Google Shape;355;p2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64" name="Google Shape;364;p2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9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1" name="Google Shape;381;p30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9" name="Google Shape;389;p31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p31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6" name="Google Shape;396;p2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97" name="Google Shape;397;p2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41" name="Google Shape;441;p2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9" name="Google Shape;449;p32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0" name="Google Shape;450;p32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7" name="Google Shape;457;p3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8" name="Google Shape;458;p3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7" name="Google Shape;467;p3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8" name="Google Shape;468;p3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7" name="Google Shape;477;p3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8" name="Google Shape;478;p3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5" name="Google Shape;485;p3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486" name="Google Shape;486;p3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0" name="Google Shape;110;p5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00"/>
              <a:buNone/>
            </a:pPr>
            <a:endParaRPr dirty="0">
              <a:sym typeface="Calibri"/>
            </a:endParaRPr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719138"/>
            <a:ext cx="4797425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731838" y="4556125"/>
            <a:ext cx="5838825" cy="431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6" name="Google Shape;136;p8:notes"/>
          <p:cNvSpPr txBox="1">
            <a:spLocks noGrp="1"/>
          </p:cNvSpPr>
          <p:nvPr>
            <p:ph type="sldNum" idx="12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1"/>
          </p:nvPr>
        </p:nvSpPr>
        <p:spPr>
          <a:xfrm rot="5400000">
            <a:off x="2057400" y="-3810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body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3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7200" y="6376193"/>
            <a:ext cx="1346994" cy="48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7"/>
          <p:cNvSpPr/>
          <p:nvPr/>
        </p:nvSpPr>
        <p:spPr>
          <a:xfrm>
            <a:off x="457200" y="1066800"/>
            <a:ext cx="82296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7"/>
          <p:cNvSpPr/>
          <p:nvPr/>
        </p:nvSpPr>
        <p:spPr>
          <a:xfrm>
            <a:off x="462455" y="6248400"/>
            <a:ext cx="82296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file.php/TP326/%CE%98%CE%B5%CF%89%CF%81%CE%AF%CE%B1%20(Lectures)/Computer_Networking_A_Top-Down_Approach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iKn0GzF5-IU" TargetMode="External"/><Relationship Id="rId4" Type="http://schemas.openxmlformats.org/officeDocument/2006/relationships/hyperlink" Target="https://www.youtube.com/watch?v=j4-r0e7Djq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8" y="208343"/>
            <a:ext cx="8941444" cy="5273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Part I Syllabus – Fundamental Underlying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08D450A3-C3EB-2B82-1A88-559B7A0D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12297"/>
              </p:ext>
            </p:extLst>
          </p:nvPr>
        </p:nvGraphicFramePr>
        <p:xfrm>
          <a:off x="0" y="735698"/>
          <a:ext cx="9144000" cy="6122300"/>
        </p:xfrm>
        <a:graphic>
          <a:graphicData uri="http://schemas.openxmlformats.org/drawingml/2006/table">
            <a:tbl>
              <a:tblPr/>
              <a:tblGrid>
                <a:gridCol w="1431399">
                  <a:extLst>
                    <a:ext uri="{9D8B030D-6E8A-4147-A177-3AD203B41FA5}">
                      <a16:colId xmlns:a16="http://schemas.microsoft.com/office/drawing/2014/main" val="242221198"/>
                    </a:ext>
                  </a:extLst>
                </a:gridCol>
                <a:gridCol w="4210203">
                  <a:extLst>
                    <a:ext uri="{9D8B030D-6E8A-4147-A177-3AD203B41FA5}">
                      <a16:colId xmlns:a16="http://schemas.microsoft.com/office/drawing/2014/main" val="3036812357"/>
                    </a:ext>
                  </a:extLst>
                </a:gridCol>
                <a:gridCol w="3502398">
                  <a:extLst>
                    <a:ext uri="{9D8B030D-6E8A-4147-A177-3AD203B41FA5}">
                      <a16:colId xmlns:a16="http://schemas.microsoft.com/office/drawing/2014/main" val="55520041"/>
                    </a:ext>
                  </a:extLst>
                </a:gridCol>
              </a:tblGrid>
              <a:tr h="2856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Subject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File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65977"/>
                  </a:ext>
                </a:extLst>
              </a:tr>
              <a:tr h="518682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1:​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Introduction: course logistics and Internet history​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M1-L1-Introduction.pptx​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28656"/>
                  </a:ext>
                </a:extLst>
              </a:tr>
              <a:tr h="50415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Layered Network Architecture​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part of M1-L2-Network Layer &amp; Physical Resilience.pptx​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6155"/>
                  </a:ext>
                </a:extLst>
              </a:tr>
              <a:tr h="748872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2:​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 Layer: Network Resilience​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Second part of M1-L2-Network Layer &amp; Physical Resilience.pptx​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97863"/>
                  </a:ext>
                </a:extLst>
              </a:tr>
              <a:tr h="28849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 – Flow 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M1-L3-DLL-Flow Control.pptx​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82017"/>
                  </a:ext>
                </a:extLst>
              </a:tr>
              <a:tr h="518682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3:​​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nl-NL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25/Jan/2023​</a:t>
                      </a:r>
                      <a:endParaRPr lang="nl-NL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link layer – Error control​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M1-L4-DLL-Error Control.pptx​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 anchor="ctr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38022"/>
                  </a:ext>
                </a:extLst>
              </a:tr>
              <a:tr h="288491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4:​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30/Jan/2023​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Introduction​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M1-L5-LAN-Introduction.pptx​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04970"/>
                  </a:ext>
                </a:extLst>
              </a:tr>
              <a:tr h="4603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MAC​</a:t>
                      </a:r>
                      <a:endParaRPr lang="en-US" sz="1400" b="0" i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M1-L6-LAN-MAC.pptx​</a:t>
                      </a:r>
                      <a:endParaRPr lang="en-US" sz="1400" b="0" i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55579"/>
                  </a:ext>
                </a:extLst>
              </a:tr>
              <a:tr h="518682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5:​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Ethernet​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First part of M1-L7-LAN-Ethernet.pptx​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8883"/>
                  </a:ext>
                </a:extLst>
              </a:tr>
              <a:tr h="51868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Local area network – Ethernet Evolutions​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Second part of M1-L7-LAN-Ethernet.pptx​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48469"/>
                  </a:ext>
                </a:extLst>
              </a:tr>
              <a:tr h="288491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 6:​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15/Feb/2023​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Local area network – WLAN​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M1-L8-LAN-WLAN.pptx​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176197"/>
                  </a:ext>
                </a:extLst>
              </a:tr>
              <a:tr h="460381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Mobile Access Networks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M1-L9-Mobile.pptx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34817"/>
                  </a:ext>
                </a:extLst>
              </a:tr>
              <a:tr h="28567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Week 7: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20/Feb/2023</a:t>
                      </a:r>
                    </a:p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22/Feb/2023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E-learning for Network paradigms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</a:rPr>
                        <a:t>M1-L10-Paradigms.pptx</a:t>
                      </a: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05927"/>
                  </a:ext>
                </a:extLst>
              </a:tr>
              <a:tr h="436962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Reviewing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contents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taught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previous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lectures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618" marR="65618" marT="32809" marB="32809">
                    <a:lnL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9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ALOHA Protocols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1295400" y="4495800"/>
            <a:ext cx="670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aloha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/əˈləʊhə/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exclamation &amp; noun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Hawaiian word used when greeting or parting from someone.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1600200"/>
            <a:ext cx="4038812" cy="4281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ALOHA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5181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Inventor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Norm Abramson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Assumptions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All frames of the same size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Time is divided into equal size slots, time to transmit 1 frame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Nodes are </a:t>
            </a:r>
            <a:r>
              <a:rPr lang="en-US">
                <a:solidFill>
                  <a:srgbClr val="FF0000"/>
                </a:solidFill>
              </a:rPr>
              <a:t>synchronized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Nodes start to transmit frames only at beginning of slots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If 2 or more nodes transmit in slot, all nodes detect collision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58" name="Google Shape;158;p10" descr="NormanAbramson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200" y="1295400"/>
            <a:ext cx="1034143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Slotted ALOHA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95400"/>
            <a:ext cx="6705600" cy="47991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518C8B-97BC-254C-AEBE-F0A51EA9A014}"/>
              </a:ext>
            </a:extLst>
          </p:cNvPr>
          <p:cNvSpPr/>
          <p:nvPr/>
        </p:nvSpPr>
        <p:spPr>
          <a:xfrm>
            <a:off x="7210098" y="4766288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time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Slotted ALOHA Efficiency</a:t>
            </a:r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Result of a slot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Successful (S): only one node transmits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Collision (C): 2</a:t>
            </a:r>
            <a:r>
              <a:rPr lang="en-US" baseline="30000"/>
              <a:t>+</a:t>
            </a:r>
            <a:r>
              <a:rPr lang="en-US"/>
              <a:t> nodes transmits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Empty (E): no transmission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If, there are </a:t>
            </a:r>
            <a:r>
              <a:rPr lang="en-US" i="1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 nodes</a:t>
            </a:r>
            <a:r>
              <a:rPr lang="en-US"/>
              <a:t> and in each slot, each node transmits with </a:t>
            </a:r>
            <a:r>
              <a:rPr lang="en-US">
                <a:solidFill>
                  <a:srgbClr val="FF0000"/>
                </a:solidFill>
              </a:rPr>
              <a:t>probability </a:t>
            </a:r>
            <a:r>
              <a:rPr lang="en-US" i="1">
                <a:solidFill>
                  <a:srgbClr val="FF0000"/>
                </a:solidFill>
              </a:rPr>
              <a:t>p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If a node </a:t>
            </a:r>
            <a:r>
              <a:rPr lang="en-US" i="1" dirty="0" err="1"/>
              <a:t>i</a:t>
            </a:r>
            <a:r>
              <a:rPr lang="en-US"/>
              <a:t> transmits, the probability that the transmission is successful is </a:t>
            </a:r>
            <a:r>
              <a:rPr lang="en-US" dirty="0" err="1">
                <a:solidFill>
                  <a:srgbClr val="FF0000"/>
                </a:solidFill>
              </a:rPr>
              <a:t>Pr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S</a:t>
            </a:r>
            <a:r>
              <a:rPr lang="en-US" i="1" baseline="-25000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) = </a:t>
            </a:r>
            <a:r>
              <a:rPr lang="en-US" i="1">
                <a:solidFill>
                  <a:srgbClr val="FF0000"/>
                </a:solidFill>
              </a:rPr>
              <a:t>p </a:t>
            </a:r>
            <a:r>
              <a:rPr lang="en-US">
                <a:solidFill>
                  <a:srgbClr val="FF0000"/>
                </a:solidFill>
              </a:rPr>
              <a:t>(1-</a:t>
            </a:r>
            <a:r>
              <a:rPr lang="en-US" i="1">
                <a:solidFill>
                  <a:srgbClr val="FF0000"/>
                </a:solidFill>
              </a:rPr>
              <a:t>p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 baseline="30000">
                <a:solidFill>
                  <a:srgbClr val="FF0000"/>
                </a:solidFill>
              </a:rPr>
              <a:t>(</a:t>
            </a:r>
            <a:r>
              <a:rPr lang="en-US" i="1" baseline="30000">
                <a:solidFill>
                  <a:srgbClr val="FF0000"/>
                </a:solidFill>
              </a:rPr>
              <a:t>N</a:t>
            </a:r>
            <a:r>
              <a:rPr lang="en-US" baseline="30000">
                <a:solidFill>
                  <a:srgbClr val="FF0000"/>
                </a:solidFill>
              </a:rPr>
              <a:t>-1)</a:t>
            </a:r>
            <a:endParaRPr>
              <a:solidFill>
                <a:srgbClr val="FF0000"/>
              </a:solidFill>
            </a:endParaRPr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/>
              <a:t>The probability that a slot is successful is</a:t>
            </a:r>
            <a:br>
              <a:rPr lang="en-US"/>
            </a:br>
            <a:r>
              <a:rPr lang="pt-BR" dirty="0" err="1">
                <a:solidFill>
                  <a:srgbClr val="FF0000"/>
                </a:solidFill>
              </a:rPr>
              <a:t>Pr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i="1" dirty="0">
                <a:solidFill>
                  <a:srgbClr val="FF0000"/>
                </a:solidFill>
              </a:rPr>
              <a:t>S</a:t>
            </a:r>
            <a:r>
              <a:rPr lang="pt-BR" dirty="0">
                <a:solidFill>
                  <a:srgbClr val="FF0000"/>
                </a:solidFill>
              </a:rPr>
              <a:t>)</a:t>
            </a:r>
            <a:r>
              <a:rPr lang="pt-BR" altLang="zh-CN" dirty="0">
                <a:solidFill>
                  <a:srgbClr val="FF0000"/>
                </a:solidFill>
              </a:rPr>
              <a:t> = </a:t>
            </a:r>
            <a:r>
              <a:rPr lang="pt-BR" dirty="0" err="1">
                <a:solidFill>
                  <a:srgbClr val="FF0000"/>
                </a:solidFill>
              </a:rPr>
              <a:t>Pr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i="1" dirty="0">
                <a:solidFill>
                  <a:srgbClr val="FF0000"/>
                </a:solidFill>
              </a:rPr>
              <a:t>S</a:t>
            </a:r>
            <a:r>
              <a:rPr lang="pt-BR" altLang="zh-CN" baseline="-25000" dirty="0">
                <a:solidFill>
                  <a:srgbClr val="FF0000"/>
                </a:solidFill>
              </a:rPr>
              <a:t>1</a:t>
            </a:r>
            <a:r>
              <a:rPr lang="pt-BR" dirty="0">
                <a:solidFill>
                  <a:srgbClr val="FF0000"/>
                </a:solidFill>
              </a:rPr>
              <a:t>)</a:t>
            </a:r>
            <a:r>
              <a:rPr lang="pt-BR" altLang="zh-CN" dirty="0">
                <a:solidFill>
                  <a:srgbClr val="FF0000"/>
                </a:solidFill>
              </a:rPr>
              <a:t> + </a:t>
            </a:r>
            <a:r>
              <a:rPr lang="pt-BR" dirty="0" err="1">
                <a:solidFill>
                  <a:srgbClr val="FF0000"/>
                </a:solidFill>
              </a:rPr>
              <a:t>Pr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i="1" dirty="0">
                <a:solidFill>
                  <a:srgbClr val="FF0000"/>
                </a:solidFill>
              </a:rPr>
              <a:t>S</a:t>
            </a:r>
            <a:r>
              <a:rPr lang="pt-BR" altLang="zh-CN" baseline="-25000" dirty="0">
                <a:solidFill>
                  <a:srgbClr val="FF0000"/>
                </a:solidFill>
              </a:rPr>
              <a:t>2</a:t>
            </a:r>
            <a:r>
              <a:rPr lang="pt-BR" dirty="0">
                <a:solidFill>
                  <a:srgbClr val="FF0000"/>
                </a:solidFill>
              </a:rPr>
              <a:t>)</a:t>
            </a:r>
            <a:r>
              <a:rPr lang="pt-BR" altLang="zh-CN" dirty="0">
                <a:solidFill>
                  <a:srgbClr val="FF0000"/>
                </a:solidFill>
              </a:rPr>
              <a:t> + … + </a:t>
            </a:r>
            <a:r>
              <a:rPr lang="pt-BR" dirty="0" err="1">
                <a:solidFill>
                  <a:srgbClr val="FF0000"/>
                </a:solidFill>
              </a:rPr>
              <a:t>Pr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i="1" dirty="0">
                <a:solidFill>
                  <a:srgbClr val="FF0000"/>
                </a:solidFill>
              </a:rPr>
              <a:t>S</a:t>
            </a:r>
            <a:r>
              <a:rPr lang="pt-BR" altLang="zh-CN" i="1" baseline="-25000" dirty="0">
                <a:solidFill>
                  <a:srgbClr val="FF0000"/>
                </a:solidFill>
              </a:rPr>
              <a:t>N</a:t>
            </a:r>
            <a:r>
              <a:rPr lang="pt-BR" dirty="0">
                <a:solidFill>
                  <a:srgbClr val="FF0000"/>
                </a:solidFill>
              </a:rPr>
              <a:t>) = </a:t>
            </a:r>
            <a:r>
              <a:rPr lang="pt-BR" i="1" dirty="0">
                <a:solidFill>
                  <a:srgbClr val="FF0000"/>
                </a:solidFill>
              </a:rPr>
              <a:t>N p </a:t>
            </a:r>
            <a:r>
              <a:rPr lang="pt-BR" dirty="0">
                <a:solidFill>
                  <a:srgbClr val="FF0000"/>
                </a:solidFill>
              </a:rPr>
              <a:t>(1-</a:t>
            </a:r>
            <a:r>
              <a:rPr lang="pt-BR" i="1" dirty="0">
                <a:solidFill>
                  <a:srgbClr val="FF0000"/>
                </a:solidFill>
              </a:rPr>
              <a:t>p</a:t>
            </a:r>
            <a:r>
              <a:rPr lang="pt-BR" dirty="0">
                <a:solidFill>
                  <a:srgbClr val="FF0000"/>
                </a:solidFill>
              </a:rPr>
              <a:t>)</a:t>
            </a:r>
            <a:r>
              <a:rPr lang="pt-BR" baseline="30000" dirty="0">
                <a:solidFill>
                  <a:srgbClr val="FF0000"/>
                </a:solidFill>
              </a:rPr>
              <a:t>(</a:t>
            </a:r>
            <a:r>
              <a:rPr lang="pt-BR" i="1" baseline="30000" dirty="0">
                <a:solidFill>
                  <a:srgbClr val="FF0000"/>
                </a:solidFill>
              </a:rPr>
              <a:t>N</a:t>
            </a:r>
            <a:r>
              <a:rPr lang="pt-BR" baseline="30000" dirty="0">
                <a:solidFill>
                  <a:srgbClr val="FF0000"/>
                </a:solidFill>
              </a:rPr>
              <a:t>-1)</a:t>
            </a:r>
            <a:endParaRPr lang="pt-BR" dirty="0"/>
          </a:p>
        </p:txBody>
      </p: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Slotted ALOHA Efficiency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An example of 4-node network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4 cases for a successful slot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3" name="Google Shape;183;p13"/>
          <p:cNvSpPr/>
          <p:nvPr/>
        </p:nvSpPr>
        <p:spPr>
          <a:xfrm>
            <a:off x="3048000" y="2362200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30480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30480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3068256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44958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4495800" y="3048000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4495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4516056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5902123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5902123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5902123" y="3733800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5922379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/>
          <p:nvPr/>
        </p:nvSpPr>
        <p:spPr>
          <a:xfrm>
            <a:off x="7371144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7371144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7371144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7391400" y="4419600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1371600" y="2584437"/>
            <a:ext cx="228600" cy="223295"/>
          </a:xfrm>
          <a:prstGeom prst="ellipse">
            <a:avLst/>
          </a:prstGeom>
          <a:solidFill>
            <a:srgbClr val="C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1371600" y="3041637"/>
            <a:ext cx="228600" cy="22329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1600200" y="25146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1600200" y="2971800"/>
            <a:ext cx="7959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2818165" y="4920734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4248738" y="4920734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5655061" y="4931920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22152" y="4920734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2818165" y="53340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4267200" y="53340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5668021" y="53340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115821" y="5334000"/>
            <a:ext cx="8851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1143000" y="2514600"/>
            <a:ext cx="12954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276037" y="5334000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3"/>
          <p:cNvCxnSpPr/>
          <p:nvPr/>
        </p:nvCxnSpPr>
        <p:spPr>
          <a:xfrm>
            <a:off x="3962400" y="2286000"/>
            <a:ext cx="0" cy="34173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3"/>
          <p:cNvCxnSpPr/>
          <p:nvPr/>
        </p:nvCxnSpPr>
        <p:spPr>
          <a:xfrm>
            <a:off x="5410200" y="2271532"/>
            <a:ext cx="0" cy="34173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3"/>
          <p:cNvCxnSpPr/>
          <p:nvPr/>
        </p:nvCxnSpPr>
        <p:spPr>
          <a:xfrm>
            <a:off x="6858000" y="2271532"/>
            <a:ext cx="0" cy="34173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6" name="Google Shape;216;p13"/>
          <p:cNvSpPr txBox="1"/>
          <p:nvPr/>
        </p:nvSpPr>
        <p:spPr>
          <a:xfrm>
            <a:off x="4374765" y="5833112"/>
            <a:ext cx="18582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Pr(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4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(1-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/>
          <p:nvPr/>
        </p:nvSpPr>
        <p:spPr>
          <a:xfrm>
            <a:off x="0" y="2743200"/>
            <a:ext cx="9144000" cy="24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Slotted ALOHA Efficiency</a:t>
            </a:r>
            <a:endParaRPr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Offered load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 = </a:t>
            </a:r>
            <a:r>
              <a:rPr lang="en-US" i="1"/>
              <a:t>Np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Expected total number of transmissions in a slot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Slotted ALOHA efficiency when </a:t>
            </a:r>
            <a:r>
              <a:rPr lang="en-US" i="1"/>
              <a:t>N</a:t>
            </a:r>
            <a:r>
              <a:rPr lang="en-US"/>
              <a:t> is large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844114"/>
            <a:ext cx="4648200" cy="226128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/>
          <p:nvPr/>
        </p:nvSpPr>
        <p:spPr>
          <a:xfrm>
            <a:off x="457200" y="5334000"/>
            <a:ext cx="412741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180" t="-8193" b="-245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419068" y="5638800"/>
            <a:ext cx="4152932" cy="61952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3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3048000" y="3505200"/>
            <a:ext cx="2744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2988598" y="4724400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400" y="5334000"/>
            <a:ext cx="20955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Slotted ALOHA Efficiency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body" idx="1"/>
          </p:nvPr>
        </p:nvSpPr>
        <p:spPr>
          <a:xfrm>
            <a:off x="76200" y="4343400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Pr(</a:t>
            </a:r>
            <a:r>
              <a:rPr lang="en-US" i="1"/>
              <a:t>S</a:t>
            </a:r>
            <a:r>
              <a:rPr lang="en-US"/>
              <a:t>) is </a:t>
            </a:r>
            <a:r>
              <a:rPr lang="en-US">
                <a:solidFill>
                  <a:srgbClr val="FF0000"/>
                </a:solidFill>
              </a:rPr>
              <a:t>throughput</a:t>
            </a:r>
            <a:r>
              <a:rPr lang="en-US"/>
              <a:t> in </a:t>
            </a:r>
            <a:r>
              <a:rPr lang="en-US">
                <a:solidFill>
                  <a:srgbClr val="FF0000"/>
                </a:solidFill>
              </a:rPr>
              <a:t>frames per frame time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Pr(</a:t>
            </a:r>
            <a:r>
              <a:rPr lang="en-US" i="1"/>
              <a:t>S</a:t>
            </a:r>
            <a:r>
              <a:rPr lang="en-US"/>
              <a:t>) &lt;= 1/e (≈ 0.37) **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1/e achieved when </a:t>
            </a:r>
            <a:r>
              <a:rPr lang="en-US" i="1"/>
              <a:t>G</a:t>
            </a:r>
            <a:r>
              <a:rPr lang="en-US"/>
              <a:t> = 1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At the same time, Pr(</a:t>
            </a:r>
            <a:r>
              <a:rPr lang="en-US" i="1"/>
              <a:t>E</a:t>
            </a:r>
            <a:r>
              <a:rPr lang="en-US"/>
              <a:t>) ≈ 0.37, Pr(</a:t>
            </a:r>
            <a:r>
              <a:rPr lang="en-US" i="1"/>
              <a:t>C</a:t>
            </a:r>
            <a:r>
              <a:rPr lang="en-US"/>
              <a:t>) ≈ 0.26</a:t>
            </a:r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0" name="Google Shape;240;p15"/>
          <p:cNvSpPr txBox="1"/>
          <p:nvPr/>
        </p:nvSpPr>
        <p:spPr>
          <a:xfrm>
            <a:off x="838200" y="5943600"/>
            <a:ext cx="228738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Tutorial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-US" altLang="zh-C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15"/>
          <p:cNvGraphicFramePr/>
          <p:nvPr/>
        </p:nvGraphicFramePr>
        <p:xfrm>
          <a:off x="1143000" y="1295400"/>
          <a:ext cx="67818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2" name="Google Shape;242;p15"/>
          <p:cNvSpPr txBox="1"/>
          <p:nvPr/>
        </p:nvSpPr>
        <p:spPr>
          <a:xfrm>
            <a:off x="3792795" y="3810000"/>
            <a:ext cx="1693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load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 rot="-5400000">
            <a:off x="264428" y="2326372"/>
            <a:ext cx="136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endParaRPr sz="1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3657600" y="16002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3352800" y="1688068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 1/e)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Pros and Cons of Slotted ALOHA</a:t>
            </a: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Single active node can continuously transmit at full rate of channel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Highly decentralized: only slots need to be sync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Simple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Collisions, wasting slots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Empty slots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u="sng">
                <a:solidFill>
                  <a:srgbClr val="FF0000"/>
                </a:solidFill>
              </a:rPr>
              <a:t>Clock synchronization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Pure ALOHA</a:t>
            </a:r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 pure ALOHA, frames are transmitted at completely arbitrary times</a:t>
            </a:r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133600"/>
            <a:ext cx="6019800" cy="408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Pure ALOHA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Unslotted Aloha: simpler, no synchronization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When frame first arrives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Transmit immediately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Collision probability increases: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Frame sent at t</a:t>
            </a:r>
            <a:r>
              <a:rPr lang="en-US" baseline="-25000"/>
              <a:t>0</a:t>
            </a:r>
            <a:r>
              <a:rPr lang="en-US"/>
              <a:t> collides with other frames sent in </a:t>
            </a:r>
            <a:br>
              <a:rPr lang="en-US"/>
            </a:br>
            <a:r>
              <a:rPr lang="en-US"/>
              <a:t>[t</a:t>
            </a:r>
            <a:r>
              <a:rPr lang="en-US" baseline="-25000"/>
              <a:t>0</a:t>
            </a:r>
            <a:r>
              <a:rPr lang="en-US"/>
              <a:t>-1, t</a:t>
            </a:r>
            <a:r>
              <a:rPr lang="en-US" baseline="-25000"/>
              <a:t>0</a:t>
            </a:r>
            <a:r>
              <a:rPr lang="en-US"/>
              <a:t>+1]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71" name="Google Shape;271;p18" descr="Graph of 3 frames with respect to time. The earlier green frame overlaps with the yellow frame sent at time t0, which overlaps with the later purple fram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8738" y="3962400"/>
            <a:ext cx="5638801" cy="2631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2" y="-76200"/>
            <a:ext cx="82296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/>
              <a:t>Additional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A82A8-6361-4164-890C-6BD5213043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A69945-4E56-D4C7-CAE2-57669027916B}"/>
              </a:ext>
            </a:extLst>
          </p:cNvPr>
          <p:cNvSpPr txBox="1">
            <a:spLocks noChangeArrowheads="1"/>
          </p:cNvSpPr>
          <p:nvPr/>
        </p:nvSpPr>
        <p:spPr>
          <a:xfrm>
            <a:off x="152128" y="1371600"/>
            <a:ext cx="8997498" cy="4495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SG" altLang="zh-CN" sz="2000" dirty="0">
                <a:effectLst/>
                <a:latin typeface="+mn-ea"/>
              </a:rPr>
              <a:t>The related content talked today in </a:t>
            </a:r>
            <a:r>
              <a:rPr lang="en-SG" altLang="zh-CN" sz="2000" u="sng" dirty="0">
                <a:solidFill>
                  <a:srgbClr val="0000FF"/>
                </a:solidFill>
                <a:effectLst/>
                <a:latin typeface="+mn-ea"/>
                <a:hlinkClick r:id="rId3"/>
              </a:rPr>
              <a:t>https://eclass.teicrete.gr/modules/document/file.php/TP326/%CE%98%CE%B5%CF%89%CF%81%CE%AF%CE%B1%20(Lectures)/Computer_Networking_A_Top-Down_Approach.pdf</a:t>
            </a:r>
            <a:r>
              <a:rPr lang="en-SG" altLang="zh-CN" sz="2000" dirty="0">
                <a:effectLst/>
                <a:latin typeface="+mn-ea"/>
              </a:rPr>
              <a:t> is as follows:</a:t>
            </a:r>
            <a:endParaRPr lang="zh-CN" altLang="zh-CN" sz="2000" dirty="0">
              <a:effectLst/>
              <a:latin typeface="+mn-ea"/>
            </a:endParaRPr>
          </a:p>
          <a:p>
            <a:pPr lvl="1"/>
            <a:r>
              <a:rPr lang="en-SG" altLang="zh-CN" sz="1800" dirty="0">
                <a:effectLst/>
                <a:latin typeface="+mn-ea"/>
              </a:rPr>
              <a:t>MAC protocols: </a:t>
            </a:r>
            <a:r>
              <a:rPr lang="en-SG" altLang="zh-CN" sz="1800" dirty="0">
                <a:latin typeface="+mn-ea"/>
              </a:rPr>
              <a:t>page 445 - page 449</a:t>
            </a:r>
            <a:endParaRPr lang="en-SG" altLang="zh-CN" sz="1800" dirty="0">
              <a:effectLst/>
              <a:latin typeface="+mn-ea"/>
            </a:endParaRPr>
          </a:p>
          <a:p>
            <a:pPr lvl="1"/>
            <a:r>
              <a:rPr lang="en-SG" altLang="zh-CN" sz="1800" dirty="0">
                <a:effectLst/>
                <a:latin typeface="+mn-ea"/>
              </a:rPr>
              <a:t>ALOHA protocols: </a:t>
            </a:r>
            <a:r>
              <a:rPr lang="en-SG" altLang="zh-CN" sz="1800" dirty="0">
                <a:latin typeface="+mn-ea"/>
              </a:rPr>
              <a:t>page 450 - page 453</a:t>
            </a:r>
            <a:endParaRPr lang="en-SG" altLang="zh-CN" sz="1800" dirty="0">
              <a:effectLst/>
              <a:latin typeface="+mn-ea"/>
            </a:endParaRPr>
          </a:p>
          <a:p>
            <a:pPr lvl="1"/>
            <a:r>
              <a:rPr lang="en-SG" altLang="zh-CN" sz="1800" dirty="0">
                <a:effectLst/>
                <a:latin typeface="+mn-ea"/>
              </a:rPr>
              <a:t>CSMA and CSMA/CD protocols: </a:t>
            </a:r>
            <a:r>
              <a:rPr lang="en-SG" altLang="zh-CN" sz="1800" dirty="0">
                <a:latin typeface="+mn-ea"/>
              </a:rPr>
              <a:t>page 453 - page 459</a:t>
            </a:r>
            <a:endParaRPr lang="en-SG" altLang="zh-CN" sz="1800" dirty="0">
              <a:effectLst/>
              <a:latin typeface="+mn-ea"/>
            </a:endParaRPr>
          </a:p>
          <a:p>
            <a:pPr marL="457200" lvl="1" indent="0">
              <a:buNone/>
            </a:pPr>
            <a:endParaRPr lang="en-SG" altLang="zh-CN" sz="1800" dirty="0">
              <a:latin typeface="+mn-ea"/>
            </a:endParaRPr>
          </a:p>
          <a:p>
            <a:r>
              <a:rPr lang="en-SG" altLang="zh-CN" sz="2000" dirty="0">
                <a:effectLst/>
                <a:latin typeface="+mn-ea"/>
              </a:rPr>
              <a:t>You can also find video materials:</a:t>
            </a:r>
          </a:p>
          <a:p>
            <a:pPr lvl="1"/>
            <a:r>
              <a:rPr lang="en-SG" altLang="zh-CN" sz="1600" dirty="0">
                <a:latin typeface="+mn-ea"/>
              </a:rPr>
              <a:t>ALOHA </a:t>
            </a:r>
            <a:r>
              <a:rPr lang="en-SG" altLang="zh-CN" sz="1600" dirty="0">
                <a:latin typeface="+mn-ea"/>
                <a:hlinkClick r:id="rId4"/>
              </a:rPr>
              <a:t>https://www.youtube.com/watch?v=j4-r0e7DjqY</a:t>
            </a:r>
            <a:r>
              <a:rPr lang="en-SG" altLang="zh-CN" sz="1600" dirty="0">
                <a:latin typeface="+mn-ea"/>
              </a:rPr>
              <a:t>  </a:t>
            </a:r>
            <a:endParaRPr lang="en-SG" altLang="zh-CN" sz="1600" dirty="0">
              <a:effectLst/>
              <a:ea typeface="+mn-lt"/>
              <a:cs typeface="+mn-lt"/>
            </a:endParaRPr>
          </a:p>
          <a:p>
            <a:pPr lvl="1" algn="just"/>
            <a:r>
              <a:rPr lang="en-US" altLang="zh-CN" sz="1800" dirty="0">
                <a:latin typeface="+mn-ea"/>
              </a:rPr>
              <a:t>CSMA/CD </a:t>
            </a:r>
            <a:r>
              <a:rPr lang="en-US" altLang="zh-CN" sz="16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https://www.youtube.com/watch?v=iKn0GzF5-IU</a:t>
            </a:r>
            <a:r>
              <a:rPr lang="en-US" altLang="zh-CN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en-US" altLang="zh-CN" sz="16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SG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2469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Aloha Efficiency: Pure ALOHA</a:t>
            </a:r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u="sng">
                <a:solidFill>
                  <a:srgbClr val="C00000"/>
                </a:solidFill>
              </a:rPr>
              <a:t>Pure Aloha</a:t>
            </a:r>
            <a:r>
              <a:rPr lang="en-US" sz="1800"/>
              <a:t>: Partial transmission collision can occur (i.e., my 1</a:t>
            </a:r>
            <a:r>
              <a:rPr lang="en-US" sz="1800" baseline="30000"/>
              <a:t>st</a:t>
            </a:r>
            <a:r>
              <a:rPr lang="en-US" sz="1800"/>
              <a:t> half of the transmission collides with your 2</a:t>
            </a:r>
            <a:r>
              <a:rPr lang="en-US" sz="1800" baseline="30000"/>
              <a:t>nd</a:t>
            </a:r>
            <a:r>
              <a:rPr lang="en-US" sz="1800"/>
              <a:t> half)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 Pr( </a:t>
            </a:r>
            <a:r>
              <a:rPr lang="en-US" sz="1800">
                <a:solidFill>
                  <a:srgbClr val="FF0000"/>
                </a:solidFill>
              </a:rPr>
              <a:t>success by given node</a:t>
            </a:r>
            <a:r>
              <a:rPr lang="en-US" sz="1800">
                <a:solidFill>
                  <a:srgbClr val="0070C0"/>
                </a:solidFill>
              </a:rPr>
              <a:t>) = </a:t>
            </a:r>
            <a:r>
              <a:rPr lang="en-US" sz="1800">
                <a:solidFill>
                  <a:srgbClr val="00B050"/>
                </a:solidFill>
              </a:rPr>
              <a:t>P(node transmit) </a:t>
            </a:r>
            <a:r>
              <a:rPr lang="en-US" sz="1800">
                <a:solidFill>
                  <a:srgbClr val="0070C0"/>
                </a:solidFill>
              </a:rPr>
              <a:t>*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70C0"/>
                </a:solidFill>
              </a:rPr>
              <a:t>                                              </a:t>
            </a:r>
            <a:r>
              <a:rPr lang="en-US" sz="1800">
                <a:solidFill>
                  <a:srgbClr val="FFC000"/>
                </a:solidFill>
              </a:rPr>
              <a:t>P( no other node transmits in [t</a:t>
            </a:r>
            <a:r>
              <a:rPr lang="en-US" sz="1800" baseline="-25000">
                <a:solidFill>
                  <a:srgbClr val="FFC000"/>
                </a:solidFill>
              </a:rPr>
              <a:t>0</a:t>
            </a:r>
            <a:r>
              <a:rPr lang="en-US" sz="1800">
                <a:solidFill>
                  <a:srgbClr val="FFC000"/>
                </a:solidFill>
              </a:rPr>
              <a:t>-1, t</a:t>
            </a:r>
            <a:r>
              <a:rPr lang="en-US" sz="1800" baseline="-25000">
                <a:solidFill>
                  <a:srgbClr val="FFC000"/>
                </a:solidFill>
              </a:rPr>
              <a:t>0</a:t>
            </a:r>
            <a:r>
              <a:rPr lang="en-US" sz="1800">
                <a:solidFill>
                  <a:srgbClr val="FFC000"/>
                </a:solidFill>
              </a:rPr>
              <a:t>]) </a:t>
            </a:r>
            <a:r>
              <a:rPr lang="en-US" sz="1800">
                <a:solidFill>
                  <a:srgbClr val="0070C0"/>
                </a:solidFill>
              </a:rPr>
              <a:t>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70C0"/>
                </a:solidFill>
              </a:rPr>
              <a:t>                                              P(no other node transmit in [t</a:t>
            </a:r>
            <a:r>
              <a:rPr lang="en-US" sz="1800" baseline="-25000">
                <a:solidFill>
                  <a:srgbClr val="0070C0"/>
                </a:solidFill>
              </a:rPr>
              <a:t>0</a:t>
            </a:r>
            <a:r>
              <a:rPr lang="en-US" sz="1800">
                <a:solidFill>
                  <a:srgbClr val="0070C0"/>
                </a:solidFill>
              </a:rPr>
              <a:t>, t</a:t>
            </a:r>
            <a:r>
              <a:rPr lang="en-US" sz="1800" baseline="-25000">
                <a:solidFill>
                  <a:srgbClr val="0070C0"/>
                </a:solidFill>
              </a:rPr>
              <a:t>0</a:t>
            </a:r>
            <a:r>
              <a:rPr lang="en-US" sz="1800">
                <a:solidFill>
                  <a:srgbClr val="0070C0"/>
                </a:solidFill>
              </a:rPr>
              <a:t>+1])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70C0"/>
                </a:solidFill>
              </a:rPr>
              <a:t>                                                  = </a:t>
            </a:r>
            <a:r>
              <a:rPr lang="en-US" sz="1800" i="1">
                <a:solidFill>
                  <a:srgbClr val="008000"/>
                </a:solidFill>
              </a:rPr>
              <a:t>p</a:t>
            </a:r>
            <a:r>
              <a:rPr lang="en-US" sz="1800">
                <a:solidFill>
                  <a:srgbClr val="0070C0"/>
                </a:solidFill>
              </a:rPr>
              <a:t> x </a:t>
            </a:r>
            <a:r>
              <a:rPr lang="en-US" sz="1800">
                <a:solidFill>
                  <a:srgbClr val="FFC000"/>
                </a:solidFill>
              </a:rPr>
              <a:t>(1-</a:t>
            </a:r>
            <a:r>
              <a:rPr lang="en-US" sz="1800" i="1">
                <a:solidFill>
                  <a:srgbClr val="FFC000"/>
                </a:solidFill>
              </a:rPr>
              <a:t>p</a:t>
            </a:r>
            <a:r>
              <a:rPr lang="en-US" sz="1800">
                <a:solidFill>
                  <a:srgbClr val="FFC000"/>
                </a:solidFill>
              </a:rPr>
              <a:t>)</a:t>
            </a:r>
            <a:r>
              <a:rPr lang="en-US" sz="1800" baseline="30000">
                <a:solidFill>
                  <a:srgbClr val="FFC000"/>
                </a:solidFill>
              </a:rPr>
              <a:t>(</a:t>
            </a:r>
            <a:r>
              <a:rPr lang="en-US" sz="1800" i="1" baseline="30000">
                <a:solidFill>
                  <a:srgbClr val="FFC000"/>
                </a:solidFill>
              </a:rPr>
              <a:t>N</a:t>
            </a:r>
            <a:r>
              <a:rPr lang="en-US" sz="1800" baseline="30000">
                <a:solidFill>
                  <a:srgbClr val="FFC000"/>
                </a:solidFill>
              </a:rPr>
              <a:t>-1)</a:t>
            </a:r>
            <a:r>
              <a:rPr lang="en-US" sz="1800">
                <a:solidFill>
                  <a:srgbClr val="FFC000"/>
                </a:solidFill>
              </a:rPr>
              <a:t> </a:t>
            </a:r>
            <a:r>
              <a:rPr lang="en-US" sz="1800">
                <a:solidFill>
                  <a:srgbClr val="0070C0"/>
                </a:solidFill>
              </a:rPr>
              <a:t>x (1-</a:t>
            </a:r>
            <a:r>
              <a:rPr lang="en-US" sz="1800" i="1">
                <a:solidFill>
                  <a:srgbClr val="0070C0"/>
                </a:solidFill>
              </a:rPr>
              <a:t>p</a:t>
            </a:r>
            <a:r>
              <a:rPr lang="en-US" sz="1800">
                <a:solidFill>
                  <a:srgbClr val="0070C0"/>
                </a:solidFill>
              </a:rPr>
              <a:t>)</a:t>
            </a:r>
            <a:r>
              <a:rPr lang="en-US" sz="1800" baseline="30000">
                <a:solidFill>
                  <a:srgbClr val="0070C0"/>
                </a:solidFill>
              </a:rPr>
              <a:t>(</a:t>
            </a:r>
            <a:r>
              <a:rPr lang="en-US" sz="1800" i="1" baseline="30000">
                <a:solidFill>
                  <a:srgbClr val="0070C0"/>
                </a:solidFill>
              </a:rPr>
              <a:t>N</a:t>
            </a:r>
            <a:r>
              <a:rPr lang="en-US" sz="1800" baseline="30000">
                <a:solidFill>
                  <a:srgbClr val="0070C0"/>
                </a:solidFill>
              </a:rPr>
              <a:t>-1)</a:t>
            </a:r>
            <a:r>
              <a:rPr lang="en-US" sz="1800">
                <a:solidFill>
                  <a:srgbClr val="0070C0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70C0"/>
                </a:solidFill>
              </a:rPr>
              <a:t>                                                  = </a:t>
            </a:r>
            <a:r>
              <a:rPr lang="en-US" sz="1800" i="1">
                <a:solidFill>
                  <a:srgbClr val="FF0000"/>
                </a:solidFill>
              </a:rPr>
              <a:t>p</a:t>
            </a:r>
            <a:r>
              <a:rPr lang="en-US" sz="1800">
                <a:solidFill>
                  <a:srgbClr val="FF0000"/>
                </a:solidFill>
              </a:rPr>
              <a:t> (1-</a:t>
            </a:r>
            <a:r>
              <a:rPr lang="en-US" sz="1800" i="1">
                <a:solidFill>
                  <a:srgbClr val="FF0000"/>
                </a:solidFill>
              </a:rPr>
              <a:t>p</a:t>
            </a:r>
            <a:r>
              <a:rPr lang="en-US" sz="1800">
                <a:solidFill>
                  <a:srgbClr val="FF0000"/>
                </a:solidFill>
              </a:rPr>
              <a:t>)</a:t>
            </a:r>
            <a:r>
              <a:rPr lang="en-US" sz="1800" baseline="30000">
                <a:solidFill>
                  <a:srgbClr val="FF0000"/>
                </a:solidFill>
              </a:rPr>
              <a:t>(2</a:t>
            </a:r>
            <a:r>
              <a:rPr lang="en-US" sz="1800" i="1" baseline="30000">
                <a:solidFill>
                  <a:srgbClr val="FF0000"/>
                </a:solidFill>
              </a:rPr>
              <a:t>N</a:t>
            </a:r>
            <a:r>
              <a:rPr lang="en-US" sz="1800" baseline="30000">
                <a:solidFill>
                  <a:srgbClr val="FF0000"/>
                </a:solidFill>
              </a:rPr>
              <a:t>-2)</a:t>
            </a:r>
            <a:r>
              <a:rPr lang="en-US" sz="1800">
                <a:solidFill>
                  <a:srgbClr val="FF0000"/>
                </a:solidFill>
              </a:rPr>
              <a:t> 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So for the network, </a:t>
            </a:r>
            <a:r>
              <a:rPr lang="en-US" sz="1800" u="sng">
                <a:solidFill>
                  <a:srgbClr val="FF0000"/>
                </a:solidFill>
              </a:rPr>
              <a:t>Pr(</a:t>
            </a:r>
            <a:r>
              <a:rPr lang="en-US" sz="1800" i="1" u="sng">
                <a:solidFill>
                  <a:srgbClr val="FF0000"/>
                </a:solidFill>
              </a:rPr>
              <a:t>S</a:t>
            </a:r>
            <a:r>
              <a:rPr lang="en-US" sz="1800" u="sng">
                <a:solidFill>
                  <a:srgbClr val="FF0000"/>
                </a:solidFill>
              </a:rPr>
              <a:t>) = </a:t>
            </a:r>
            <a:r>
              <a:rPr lang="en-US" sz="1800" i="1" u="sng">
                <a:solidFill>
                  <a:srgbClr val="FF0000"/>
                </a:solidFill>
              </a:rPr>
              <a:t>N p </a:t>
            </a:r>
            <a:r>
              <a:rPr lang="en-US" sz="1800" u="sng">
                <a:solidFill>
                  <a:srgbClr val="FF0000"/>
                </a:solidFill>
              </a:rPr>
              <a:t>(1-</a:t>
            </a:r>
            <a:r>
              <a:rPr lang="en-US" sz="1800" i="1" u="sng">
                <a:solidFill>
                  <a:srgbClr val="FF0000"/>
                </a:solidFill>
              </a:rPr>
              <a:t>p</a:t>
            </a:r>
            <a:r>
              <a:rPr lang="en-US" sz="1800" u="sng">
                <a:solidFill>
                  <a:srgbClr val="FF0000"/>
                </a:solidFill>
              </a:rPr>
              <a:t>)</a:t>
            </a:r>
            <a:r>
              <a:rPr lang="en-US" sz="1800" u="sng" baseline="30000">
                <a:solidFill>
                  <a:srgbClr val="FF0000"/>
                </a:solidFill>
              </a:rPr>
              <a:t>(2</a:t>
            </a:r>
            <a:r>
              <a:rPr lang="en-US" sz="1800" i="1" u="sng" baseline="30000">
                <a:solidFill>
                  <a:srgbClr val="FF0000"/>
                </a:solidFill>
              </a:rPr>
              <a:t>N</a:t>
            </a:r>
            <a:r>
              <a:rPr lang="en-US" sz="1800" u="sng" baseline="30000">
                <a:solidFill>
                  <a:srgbClr val="FF0000"/>
                </a:solidFill>
              </a:rPr>
              <a:t>-2)</a:t>
            </a:r>
            <a:r>
              <a:rPr lang="en-US" sz="1800">
                <a:solidFill>
                  <a:srgbClr val="0070C0"/>
                </a:solidFill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For very large </a:t>
            </a:r>
            <a:r>
              <a:rPr lang="en-US" sz="1800" i="1">
                <a:solidFill>
                  <a:srgbClr val="0070C0"/>
                </a:solidFill>
              </a:rPr>
              <a:t>N</a:t>
            </a:r>
            <a:r>
              <a:rPr lang="en-US" sz="1800">
                <a:solidFill>
                  <a:srgbClr val="0070C0"/>
                </a:solidFill>
              </a:rPr>
              <a:t>, </a:t>
            </a:r>
            <a:r>
              <a:rPr lang="en-US" sz="1800" u="sng">
                <a:solidFill>
                  <a:srgbClr val="FF0000"/>
                </a:solidFill>
              </a:rPr>
              <a:t>Pr(S) = </a:t>
            </a:r>
            <a:r>
              <a:rPr lang="en-US" sz="1800" i="1" u="sng">
                <a:solidFill>
                  <a:srgbClr val="FF0000"/>
                </a:solidFill>
              </a:rPr>
              <a:t>G</a:t>
            </a:r>
            <a:r>
              <a:rPr lang="en-US" sz="1800" u="sng">
                <a:solidFill>
                  <a:srgbClr val="FF0000"/>
                </a:solidFill>
              </a:rPr>
              <a:t>e</a:t>
            </a:r>
            <a:r>
              <a:rPr lang="en-US" sz="1800" u="sng" baseline="30000">
                <a:solidFill>
                  <a:srgbClr val="FF0000"/>
                </a:solidFill>
              </a:rPr>
              <a:t>-</a:t>
            </a:r>
            <a:r>
              <a:rPr lang="en-US" sz="1800" i="1" u="sng" baseline="30000">
                <a:solidFill>
                  <a:srgbClr val="FF0000"/>
                </a:solidFill>
              </a:rPr>
              <a:t>2G</a:t>
            </a:r>
            <a:r>
              <a:rPr lang="en-US" sz="1800"/>
              <a:t>,</a:t>
            </a:r>
            <a:r>
              <a:rPr lang="en-US" sz="1800">
                <a:solidFill>
                  <a:srgbClr val="0070C0"/>
                </a:solidFill>
              </a:rPr>
              <a:t> </a:t>
            </a:r>
            <a:br>
              <a:rPr lang="en-US" sz="1800">
                <a:solidFill>
                  <a:srgbClr val="0070C0"/>
                </a:solidFill>
              </a:rPr>
            </a:br>
            <a:r>
              <a:rPr lang="en-US" sz="1800">
                <a:solidFill>
                  <a:srgbClr val="0070C0"/>
                </a:solidFill>
              </a:rPr>
              <a:t>where </a:t>
            </a:r>
            <a:r>
              <a:rPr lang="en-US" sz="1800" i="1">
                <a:solidFill>
                  <a:srgbClr val="0070C0"/>
                </a:solidFill>
              </a:rPr>
              <a:t>G=Np</a:t>
            </a:r>
            <a:r>
              <a:rPr lang="en-US" sz="1800">
                <a:solidFill>
                  <a:srgbClr val="0070C0"/>
                </a:solidFill>
              </a:rPr>
              <a:t> is the offered load</a:t>
            </a: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</a:rPr>
              <a:t>Therefore, Pr(S) &lt;= 1/(2</a:t>
            </a:r>
            <a:r>
              <a:rPr lang="en-US" sz="1800" i="1">
                <a:solidFill>
                  <a:srgbClr val="0070C0"/>
                </a:solidFill>
              </a:rPr>
              <a:t>e</a:t>
            </a:r>
            <a:r>
              <a:rPr lang="en-US" sz="1800">
                <a:solidFill>
                  <a:srgbClr val="0070C0"/>
                </a:solidFill>
              </a:rPr>
              <a:t>) = 18.4%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80" name="Google Shape;280;p19" descr="Graph of 3 frames with respect to time. The earlier green frame overlaps with the yellow frame sent at time t0, which overlaps with the later purple frame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1661" y="3961434"/>
            <a:ext cx="4737539" cy="221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ALOHA Efficiency Comparison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8" name="Google Shape;288;p20"/>
          <p:cNvSpPr txBox="1"/>
          <p:nvPr/>
        </p:nvSpPr>
        <p:spPr>
          <a:xfrm rot="-5391161">
            <a:off x="-497280" y="3239046"/>
            <a:ext cx="32861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 = throughput =(success rate)</a:t>
            </a:r>
            <a:endParaRPr sz="1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89" name="Google Shape;289;p20"/>
          <p:cNvGrpSpPr/>
          <p:nvPr/>
        </p:nvGrpSpPr>
        <p:grpSpPr>
          <a:xfrm>
            <a:off x="1473200" y="2219324"/>
            <a:ext cx="6715446" cy="3629967"/>
            <a:chOff x="1359" y="2330"/>
            <a:chExt cx="3977" cy="2040"/>
          </a:xfrm>
        </p:grpSpPr>
        <p:cxnSp>
          <p:nvCxnSpPr>
            <p:cNvPr id="290" name="Google Shape;290;p20"/>
            <p:cNvCxnSpPr/>
            <p:nvPr/>
          </p:nvCxnSpPr>
          <p:spPr>
            <a:xfrm>
              <a:off x="1648" y="3758"/>
              <a:ext cx="269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20"/>
            <p:cNvCxnSpPr/>
            <p:nvPr/>
          </p:nvCxnSpPr>
          <p:spPr>
            <a:xfrm rot="10800000">
              <a:off x="1645" y="2330"/>
              <a:ext cx="0" cy="142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20"/>
            <p:cNvCxnSpPr/>
            <p:nvPr/>
          </p:nvCxnSpPr>
          <p:spPr>
            <a:xfrm>
              <a:off x="2083" y="3719"/>
              <a:ext cx="0" cy="8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20"/>
            <p:cNvCxnSpPr/>
            <p:nvPr/>
          </p:nvCxnSpPr>
          <p:spPr>
            <a:xfrm>
              <a:off x="2538" y="3717"/>
              <a:ext cx="0" cy="8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20"/>
            <p:cNvCxnSpPr/>
            <p:nvPr/>
          </p:nvCxnSpPr>
          <p:spPr>
            <a:xfrm>
              <a:off x="2981" y="3712"/>
              <a:ext cx="0" cy="8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20"/>
            <p:cNvCxnSpPr/>
            <p:nvPr/>
          </p:nvCxnSpPr>
          <p:spPr>
            <a:xfrm>
              <a:off x="3419" y="3715"/>
              <a:ext cx="0" cy="8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20"/>
            <p:cNvCxnSpPr/>
            <p:nvPr/>
          </p:nvCxnSpPr>
          <p:spPr>
            <a:xfrm>
              <a:off x="4306" y="3713"/>
              <a:ext cx="0" cy="86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20"/>
            <p:cNvCxnSpPr/>
            <p:nvPr/>
          </p:nvCxnSpPr>
          <p:spPr>
            <a:xfrm>
              <a:off x="1602" y="2548"/>
              <a:ext cx="9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20"/>
            <p:cNvCxnSpPr/>
            <p:nvPr/>
          </p:nvCxnSpPr>
          <p:spPr>
            <a:xfrm>
              <a:off x="1598" y="2861"/>
              <a:ext cx="9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20"/>
            <p:cNvCxnSpPr/>
            <p:nvPr/>
          </p:nvCxnSpPr>
          <p:spPr>
            <a:xfrm>
              <a:off x="1603" y="3168"/>
              <a:ext cx="9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20"/>
            <p:cNvCxnSpPr/>
            <p:nvPr/>
          </p:nvCxnSpPr>
          <p:spPr>
            <a:xfrm>
              <a:off x="1605" y="3453"/>
              <a:ext cx="9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1" name="Google Shape;301;p20"/>
            <p:cNvSpPr/>
            <p:nvPr/>
          </p:nvSpPr>
          <p:spPr>
            <a:xfrm>
              <a:off x="1641" y="3198"/>
              <a:ext cx="2693" cy="554"/>
            </a:xfrm>
            <a:custGeom>
              <a:avLst/>
              <a:gdLst/>
              <a:ahLst/>
              <a:cxnLst/>
              <a:rect l="l" t="t" r="r" b="b"/>
              <a:pathLst>
                <a:path w="2693" h="554" extrusionOk="0">
                  <a:moveTo>
                    <a:pt x="0" y="554"/>
                  </a:moveTo>
                  <a:cubicBezTo>
                    <a:pt x="48" y="437"/>
                    <a:pt x="96" y="320"/>
                    <a:pt x="145" y="238"/>
                  </a:cubicBezTo>
                  <a:cubicBezTo>
                    <a:pt x="194" y="156"/>
                    <a:pt x="254" y="98"/>
                    <a:pt x="297" y="60"/>
                  </a:cubicBezTo>
                  <a:cubicBezTo>
                    <a:pt x="340" y="22"/>
                    <a:pt x="369" y="20"/>
                    <a:pt x="404" y="11"/>
                  </a:cubicBezTo>
                  <a:cubicBezTo>
                    <a:pt x="439" y="2"/>
                    <a:pt x="463" y="0"/>
                    <a:pt x="508" y="7"/>
                  </a:cubicBezTo>
                  <a:cubicBezTo>
                    <a:pt x="553" y="14"/>
                    <a:pt x="607" y="29"/>
                    <a:pt x="673" y="53"/>
                  </a:cubicBezTo>
                  <a:cubicBezTo>
                    <a:pt x="739" y="77"/>
                    <a:pt x="821" y="116"/>
                    <a:pt x="904" y="152"/>
                  </a:cubicBezTo>
                  <a:cubicBezTo>
                    <a:pt x="987" y="188"/>
                    <a:pt x="1085" y="232"/>
                    <a:pt x="1174" y="271"/>
                  </a:cubicBezTo>
                  <a:cubicBezTo>
                    <a:pt x="1263" y="310"/>
                    <a:pt x="1349" y="355"/>
                    <a:pt x="1438" y="389"/>
                  </a:cubicBezTo>
                  <a:cubicBezTo>
                    <a:pt x="1527" y="423"/>
                    <a:pt x="1619" y="453"/>
                    <a:pt x="1708" y="475"/>
                  </a:cubicBezTo>
                  <a:cubicBezTo>
                    <a:pt x="1797" y="497"/>
                    <a:pt x="1878" y="512"/>
                    <a:pt x="1972" y="521"/>
                  </a:cubicBezTo>
                  <a:cubicBezTo>
                    <a:pt x="2066" y="530"/>
                    <a:pt x="2182" y="527"/>
                    <a:pt x="2275" y="528"/>
                  </a:cubicBezTo>
                  <a:cubicBezTo>
                    <a:pt x="2368" y="529"/>
                    <a:pt x="2462" y="528"/>
                    <a:pt x="2532" y="528"/>
                  </a:cubicBezTo>
                  <a:cubicBezTo>
                    <a:pt x="2602" y="528"/>
                    <a:pt x="2660" y="527"/>
                    <a:pt x="2693" y="52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1648" y="2655"/>
              <a:ext cx="2696" cy="1104"/>
            </a:xfrm>
            <a:custGeom>
              <a:avLst/>
              <a:gdLst/>
              <a:ahLst/>
              <a:cxnLst/>
              <a:rect l="l" t="t" r="r" b="b"/>
              <a:pathLst>
                <a:path w="2696" h="1104" extrusionOk="0">
                  <a:moveTo>
                    <a:pt x="0" y="1104"/>
                  </a:moveTo>
                  <a:cubicBezTo>
                    <a:pt x="37" y="964"/>
                    <a:pt x="80" y="816"/>
                    <a:pt x="125" y="702"/>
                  </a:cubicBezTo>
                  <a:cubicBezTo>
                    <a:pt x="170" y="588"/>
                    <a:pt x="221" y="496"/>
                    <a:pt x="268" y="419"/>
                  </a:cubicBezTo>
                  <a:cubicBezTo>
                    <a:pt x="315" y="342"/>
                    <a:pt x="360" y="290"/>
                    <a:pt x="406" y="239"/>
                  </a:cubicBezTo>
                  <a:cubicBezTo>
                    <a:pt x="452" y="188"/>
                    <a:pt x="495" y="146"/>
                    <a:pt x="547" y="110"/>
                  </a:cubicBezTo>
                  <a:cubicBezTo>
                    <a:pt x="599" y="74"/>
                    <a:pt x="664" y="40"/>
                    <a:pt x="719" y="22"/>
                  </a:cubicBezTo>
                  <a:cubicBezTo>
                    <a:pt x="774" y="4"/>
                    <a:pt x="826" y="4"/>
                    <a:pt x="877" y="2"/>
                  </a:cubicBezTo>
                  <a:cubicBezTo>
                    <a:pt x="928" y="0"/>
                    <a:pt x="976" y="2"/>
                    <a:pt x="1027" y="11"/>
                  </a:cubicBezTo>
                  <a:cubicBezTo>
                    <a:pt x="1078" y="20"/>
                    <a:pt x="1129" y="42"/>
                    <a:pt x="1183" y="59"/>
                  </a:cubicBezTo>
                  <a:cubicBezTo>
                    <a:pt x="1237" y="76"/>
                    <a:pt x="1283" y="87"/>
                    <a:pt x="1351" y="115"/>
                  </a:cubicBezTo>
                  <a:cubicBezTo>
                    <a:pt x="1419" y="143"/>
                    <a:pt x="1509" y="189"/>
                    <a:pt x="1589" y="227"/>
                  </a:cubicBezTo>
                  <a:cubicBezTo>
                    <a:pt x="1669" y="265"/>
                    <a:pt x="1754" y="306"/>
                    <a:pt x="1833" y="345"/>
                  </a:cubicBezTo>
                  <a:cubicBezTo>
                    <a:pt x="1912" y="384"/>
                    <a:pt x="1987" y="427"/>
                    <a:pt x="2064" y="464"/>
                  </a:cubicBezTo>
                  <a:cubicBezTo>
                    <a:pt x="2141" y="501"/>
                    <a:pt x="2216" y="536"/>
                    <a:pt x="2294" y="570"/>
                  </a:cubicBezTo>
                  <a:cubicBezTo>
                    <a:pt x="2372" y="604"/>
                    <a:pt x="2465" y="646"/>
                    <a:pt x="2532" y="669"/>
                  </a:cubicBezTo>
                  <a:cubicBezTo>
                    <a:pt x="2599" y="692"/>
                    <a:pt x="2647" y="700"/>
                    <a:pt x="2696" y="70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3" name="Google Shape;303;p20"/>
            <p:cNvCxnSpPr/>
            <p:nvPr/>
          </p:nvCxnSpPr>
          <p:spPr>
            <a:xfrm rot="10800000" flipH="1">
              <a:off x="1648" y="3211"/>
              <a:ext cx="435" cy="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20"/>
            <p:cNvCxnSpPr/>
            <p:nvPr/>
          </p:nvCxnSpPr>
          <p:spPr>
            <a:xfrm>
              <a:off x="2073" y="3208"/>
              <a:ext cx="7" cy="55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20"/>
            <p:cNvCxnSpPr/>
            <p:nvPr/>
          </p:nvCxnSpPr>
          <p:spPr>
            <a:xfrm>
              <a:off x="2531" y="2690"/>
              <a:ext cx="7" cy="106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p20"/>
            <p:cNvCxnSpPr/>
            <p:nvPr/>
          </p:nvCxnSpPr>
          <p:spPr>
            <a:xfrm rot="10800000" flipH="1">
              <a:off x="1664" y="2648"/>
              <a:ext cx="864" cy="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07" name="Google Shape;307;p20"/>
            <p:cNvSpPr txBox="1"/>
            <p:nvPr/>
          </p:nvSpPr>
          <p:spPr>
            <a:xfrm>
              <a:off x="2136" y="3903"/>
              <a:ext cx="3200" cy="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 = offered load rate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= Expected total frames presented to the link per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the transmission time of a single frame</a:t>
              </a:r>
              <a:endParaRPr sz="1800" b="1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20"/>
            <p:cNvSpPr txBox="1"/>
            <p:nvPr/>
          </p:nvSpPr>
          <p:spPr>
            <a:xfrm>
              <a:off x="1960" y="3777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2398" y="3777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1.0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20"/>
            <p:cNvSpPr txBox="1"/>
            <p:nvPr/>
          </p:nvSpPr>
          <p:spPr>
            <a:xfrm>
              <a:off x="2845" y="3768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3289" y="3774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2.0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1371" y="3352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1375" y="3058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4" name="Google Shape;314;p20"/>
            <p:cNvSpPr txBox="1"/>
            <p:nvPr/>
          </p:nvSpPr>
          <p:spPr>
            <a:xfrm>
              <a:off x="1359" y="2778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0.3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1363" y="2459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0.4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6" name="Google Shape;316;p20"/>
            <p:cNvSpPr txBox="1"/>
            <p:nvPr/>
          </p:nvSpPr>
          <p:spPr>
            <a:xfrm>
              <a:off x="3380" y="3472"/>
              <a:ext cx="75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Pure Aloha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3635" y="2935"/>
              <a:ext cx="946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Slotted Aloha</a:t>
              </a:r>
              <a:endPara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18" name="Google Shape;318;p20"/>
          <p:cNvSpPr txBox="1"/>
          <p:nvPr/>
        </p:nvSpPr>
        <p:spPr>
          <a:xfrm>
            <a:off x="6545115" y="3856368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 b="0" i="1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545115" y="44710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en-US" sz="1800" b="0" i="1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Carrier-Sense Multiple-Access (CSMA)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Carrier-Sense Multiple-Access</a:t>
            </a:r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improve performance, avoid transmissions that are certain to cause collisions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Based on the fact that in LAN propagation time is very small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a frame was sent by a station, all stations knows immediately so they can wait before start sending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station with frames to be sent, should </a:t>
            </a:r>
            <a:r>
              <a:rPr lang="en-US" b="1" u="sng">
                <a:latin typeface="Times New Roman"/>
                <a:ea typeface="Times New Roman"/>
                <a:cs typeface="Times New Roman"/>
                <a:sym typeface="Times New Roman"/>
              </a:rPr>
              <a:t>sense the medium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the presence of another transmission (carrier) before it starts its own transmission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can reduce the possibility of collision but it </a:t>
            </a:r>
            <a:r>
              <a:rPr lang="en-US" sz="2000" u="sng">
                <a:latin typeface="Times New Roman"/>
                <a:ea typeface="Times New Roman"/>
                <a:cs typeface="Times New Roman"/>
                <a:sym typeface="Times New Roman"/>
              </a:rPr>
              <a:t>cannot eliminate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Collision can only happen when more than one station begin transmitting within a short time (the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propagation time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period)</a:t>
            </a:r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CSMA Variants</a:t>
            </a:r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Different CSMA protocols that determine: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a station should do when the medium is idle?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What a station should do when the medium is busy?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Three Types of CSMA Protocols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Non-persistent CSMA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1-Persistent CSMA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P-Persistent CSMA</a:t>
            </a:r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Non-persistent CSMA</a:t>
            </a:r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station with frames to be sent, should sense the medium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medium is idle,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transmit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; otherwise, go to 2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medium is busy, (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backoff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 wait a </a:t>
            </a:r>
            <a:r>
              <a:rPr lang="en-US" sz="2000" b="1" i="1">
                <a:latin typeface="Times New Roman"/>
                <a:ea typeface="Times New Roman"/>
                <a:cs typeface="Times New Roman"/>
                <a:sym typeface="Times New Roman"/>
              </a:rPr>
              <a:t>random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 amount of time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repeat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Non-persistent Stations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deferential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(respect others)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Random delays reduces probability of collisions because two stations with data to be transmitted would wait for different amount of times.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Bandwidth is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wasted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if waiting time (backoff) is large because medium will remain idle following end of transmission even if one or more stations have frames to send </a:t>
            </a: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351" name="Google Shape;35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4819650"/>
            <a:ext cx="6096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1-Persistent CSMA</a:t>
            </a:r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avoid idle channel time, 1-persistent protocol used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Station wishing to transmit listens to the medium:</a:t>
            </a:r>
            <a:endParaRPr/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medium idle,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transmit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immediately; </a:t>
            </a:r>
            <a:endParaRPr/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medium busy,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continuously listen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until medium becomes idle; then transmit immediately with probability 1</a:t>
            </a:r>
            <a:endParaRPr/>
          </a:p>
          <a:p>
            <a:pPr marL="57150" lvl="0" indent="-914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1-persistent stations are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selfish</a:t>
            </a: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▪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two or more stations becomes ready at the same time,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collision guaranteed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4419600"/>
            <a:ext cx="60960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P-Persistent CSMA</a:t>
            </a:r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Time is divided to slots where each time unit (slot) typically equals maximum propagation delay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Station wishing to transmit listens to the medium:</a:t>
            </a:r>
            <a:endParaRPr/>
          </a:p>
          <a:p>
            <a:pPr marL="85725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medium idle, </a:t>
            </a:r>
            <a:endParaRPr/>
          </a:p>
          <a:p>
            <a:pPr marL="1238250" lvl="2" indent="-381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▪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transmit with probability (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), OR</a:t>
            </a:r>
            <a:endParaRPr/>
          </a:p>
          <a:p>
            <a:pPr marL="1238250" lvl="2" indent="-381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▪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wait 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one time unit (slot)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with probability (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1 – p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), then repeat 1.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medium busy, continuously listen until idle and repeat step 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Performance (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 guy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Reduces the possibility of collisions like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non-persistent</a:t>
            </a:r>
            <a:endParaRPr/>
          </a:p>
          <a:p>
            <a:pPr marL="838200" lvl="1" indent="-381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Reduces channel idle time like </a:t>
            </a: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1-persistent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4889844"/>
            <a:ext cx="5791200" cy="196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Flow Diagrams for CSMA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77" name="Google Shape;3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703" y="1371600"/>
            <a:ext cx="5064125" cy="49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CSMA Efficiency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85" name="Google Shape;385;p30" descr="4-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88" y="1524000"/>
            <a:ext cx="7351712" cy="350043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0"/>
          <p:cNvSpPr/>
          <p:nvPr/>
        </p:nvSpPr>
        <p:spPr>
          <a:xfrm>
            <a:off x="504825" y="5486400"/>
            <a:ext cx="788193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of the channel utilization versus load for various random access protocols.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</a:t>
            </a:r>
            <a:r>
              <a:rPr lang="en-US" u="sng">
                <a:solidFill>
                  <a:srgbClr val="FF0000"/>
                </a:solidFill>
              </a:rPr>
              <a:t>m</a:t>
            </a:r>
            <a:r>
              <a:rPr lang="en-US"/>
              <a:t>ingle </a:t>
            </a:r>
            <a:r>
              <a:rPr lang="en-US" u="sng">
                <a:solidFill>
                  <a:srgbClr val="FF0000"/>
                </a:solidFill>
              </a:rPr>
              <a:t>a</a:t>
            </a:r>
            <a:r>
              <a:rPr lang="en-US"/>
              <a:t>mong </a:t>
            </a:r>
            <a:r>
              <a:rPr lang="en-US" u="sng">
                <a:solidFill>
                  <a:srgbClr val="FF0000"/>
                </a:solidFill>
              </a:rPr>
              <a:t>c</a:t>
            </a:r>
            <a:r>
              <a:rPr lang="en-US"/>
              <a:t>ocktail 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447800"/>
            <a:ext cx="6876733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143001" y="5048071"/>
            <a:ext cx="5105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R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start speaking?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R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to speak?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R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Whether/How to react to interruption?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CSMA/CD Protocol</a:t>
            </a:r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Collision in CSMA</a:t>
            </a:r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cxnSp>
        <p:nvCxnSpPr>
          <p:cNvPr id="401" name="Google Shape;401;p23"/>
          <p:cNvCxnSpPr/>
          <p:nvPr/>
        </p:nvCxnSpPr>
        <p:spPr>
          <a:xfrm flipH="1">
            <a:off x="3390900" y="3836988"/>
            <a:ext cx="2632075" cy="887412"/>
          </a:xfrm>
          <a:prstGeom prst="straightConnector1">
            <a:avLst/>
          </a:prstGeom>
          <a:noFill/>
          <a:ln w="12700" cap="flat" cmpd="sng">
            <a:solidFill>
              <a:srgbClr val="51DC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23"/>
          <p:cNvCxnSpPr/>
          <p:nvPr/>
        </p:nvCxnSpPr>
        <p:spPr>
          <a:xfrm rot="10800000" flipH="1">
            <a:off x="4795838" y="4160838"/>
            <a:ext cx="263525" cy="95250"/>
          </a:xfrm>
          <a:prstGeom prst="straightConnector1">
            <a:avLst/>
          </a:prstGeom>
          <a:noFill/>
          <a:ln w="12700" cap="flat" cmpd="sng">
            <a:solidFill>
              <a:srgbClr val="51DC00"/>
            </a:solidFill>
            <a:prstDash val="solid"/>
            <a:round/>
            <a:headEnd type="triangle" w="med" len="med"/>
            <a:tailEnd type="none" w="sm" len="sm"/>
          </a:ln>
        </p:spPr>
      </p:cxnSp>
      <p:grpSp>
        <p:nvGrpSpPr>
          <p:cNvPr id="403" name="Google Shape;403;p23"/>
          <p:cNvGrpSpPr/>
          <p:nvPr/>
        </p:nvGrpSpPr>
        <p:grpSpPr>
          <a:xfrm>
            <a:off x="3363913" y="3154363"/>
            <a:ext cx="2667000" cy="2636837"/>
            <a:chOff x="2119" y="2083"/>
            <a:chExt cx="1680" cy="2064"/>
          </a:xfrm>
        </p:grpSpPr>
        <p:cxnSp>
          <p:nvCxnSpPr>
            <p:cNvPr id="404" name="Google Shape;404;p23"/>
            <p:cNvCxnSpPr/>
            <p:nvPr/>
          </p:nvCxnSpPr>
          <p:spPr>
            <a:xfrm>
              <a:off x="2119" y="2083"/>
              <a:ext cx="2" cy="206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5" name="Google Shape;405;p23"/>
            <p:cNvCxnSpPr/>
            <p:nvPr/>
          </p:nvCxnSpPr>
          <p:spPr>
            <a:xfrm>
              <a:off x="3797" y="2083"/>
              <a:ext cx="2" cy="2064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06" name="Google Shape;406;p23"/>
          <p:cNvGrpSpPr/>
          <p:nvPr/>
        </p:nvGrpSpPr>
        <p:grpSpPr>
          <a:xfrm flipH="1">
            <a:off x="3387725" y="3303588"/>
            <a:ext cx="2632075" cy="887412"/>
            <a:chOff x="1066" y="1305"/>
            <a:chExt cx="2687" cy="607"/>
          </a:xfrm>
        </p:grpSpPr>
        <p:cxnSp>
          <p:nvCxnSpPr>
            <p:cNvPr id="407" name="Google Shape;407;p23"/>
            <p:cNvCxnSpPr/>
            <p:nvPr/>
          </p:nvCxnSpPr>
          <p:spPr>
            <a:xfrm rot="10800000" flipH="1">
              <a:off x="1066" y="1305"/>
              <a:ext cx="2687" cy="607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23"/>
            <p:cNvCxnSpPr/>
            <p:nvPr/>
          </p:nvCxnSpPr>
          <p:spPr>
            <a:xfrm rot="10800000" flipH="1">
              <a:off x="2049" y="1625"/>
              <a:ext cx="269" cy="66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3"/>
          <p:cNvSpPr/>
          <p:nvPr/>
        </p:nvSpPr>
        <p:spPr>
          <a:xfrm flipH="1">
            <a:off x="3314700" y="3419475"/>
            <a:ext cx="152400" cy="1457325"/>
          </a:xfrm>
          <a:prstGeom prst="rect">
            <a:avLst/>
          </a:prstGeom>
          <a:solidFill>
            <a:srgbClr val="A8C1F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B8CCF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3"/>
          <p:cNvSpPr/>
          <p:nvPr/>
        </p:nvSpPr>
        <p:spPr>
          <a:xfrm flipH="1">
            <a:off x="3314700" y="3306763"/>
            <a:ext cx="152400" cy="347662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23"/>
          <p:cNvGrpSpPr/>
          <p:nvPr/>
        </p:nvGrpSpPr>
        <p:grpSpPr>
          <a:xfrm>
            <a:off x="5943600" y="3829050"/>
            <a:ext cx="155575" cy="1174750"/>
            <a:chOff x="3744" y="2524"/>
            <a:chExt cx="98" cy="740"/>
          </a:xfrm>
        </p:grpSpPr>
        <p:sp>
          <p:nvSpPr>
            <p:cNvPr id="412" name="Google Shape;412;p23"/>
            <p:cNvSpPr/>
            <p:nvPr/>
          </p:nvSpPr>
          <p:spPr>
            <a:xfrm flipH="1">
              <a:off x="3744" y="2533"/>
              <a:ext cx="98" cy="731"/>
            </a:xfrm>
            <a:prstGeom prst="rect">
              <a:avLst/>
            </a:prstGeom>
            <a:solidFill>
              <a:srgbClr val="99FF6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flipH="1">
              <a:off x="3744" y="2524"/>
              <a:ext cx="98" cy="174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3"/>
          <p:cNvSpPr txBox="1"/>
          <p:nvPr/>
        </p:nvSpPr>
        <p:spPr>
          <a:xfrm>
            <a:off x="3181350" y="19050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152400" y="2422525"/>
            <a:ext cx="28956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0513" marR="0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senses the medium idle and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 transmission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3"/>
          <p:cNvCxnSpPr/>
          <p:nvPr/>
        </p:nvCxnSpPr>
        <p:spPr>
          <a:xfrm>
            <a:off x="2743200" y="2895600"/>
            <a:ext cx="3657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7" name="Google Shape;417;p23"/>
          <p:cNvCxnSpPr/>
          <p:nvPr/>
        </p:nvCxnSpPr>
        <p:spPr>
          <a:xfrm>
            <a:off x="3367088" y="2714625"/>
            <a:ext cx="0" cy="176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8" name="Google Shape;418;p23"/>
          <p:cNvCxnSpPr/>
          <p:nvPr/>
        </p:nvCxnSpPr>
        <p:spPr>
          <a:xfrm>
            <a:off x="4732338" y="2714625"/>
            <a:ext cx="0" cy="176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23"/>
          <p:cNvCxnSpPr/>
          <p:nvPr/>
        </p:nvCxnSpPr>
        <p:spPr>
          <a:xfrm>
            <a:off x="6024563" y="2714625"/>
            <a:ext cx="0" cy="176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23"/>
          <p:cNvSpPr txBox="1"/>
          <p:nvPr/>
        </p:nvSpPr>
        <p:spPr>
          <a:xfrm>
            <a:off x="4471988" y="1905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5791200" y="1905000"/>
            <a:ext cx="4048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23"/>
          <p:cNvCxnSpPr/>
          <p:nvPr/>
        </p:nvCxnSpPr>
        <p:spPr>
          <a:xfrm>
            <a:off x="2971800" y="3200400"/>
            <a:ext cx="381000" cy="76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3" name="Google Shape;423;p23"/>
          <p:cNvSpPr txBox="1"/>
          <p:nvPr/>
        </p:nvSpPr>
        <p:spPr>
          <a:xfrm>
            <a:off x="6400800" y="3336925"/>
            <a:ext cx="22860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0513" marR="0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senses the medium idle and starts transmission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23"/>
          <p:cNvCxnSpPr/>
          <p:nvPr/>
        </p:nvCxnSpPr>
        <p:spPr>
          <a:xfrm flipH="1">
            <a:off x="6019799" y="3581400"/>
            <a:ext cx="438149" cy="22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5" name="Google Shape;425;p23"/>
          <p:cNvSpPr/>
          <p:nvPr/>
        </p:nvSpPr>
        <p:spPr>
          <a:xfrm flipH="1">
            <a:off x="6381750" y="2781300"/>
            <a:ext cx="76200" cy="228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3"/>
          <p:cNvSpPr/>
          <p:nvPr/>
        </p:nvSpPr>
        <p:spPr>
          <a:xfrm flipH="1">
            <a:off x="2724150" y="2781300"/>
            <a:ext cx="76200" cy="2286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23"/>
          <p:cNvCxnSpPr/>
          <p:nvPr/>
        </p:nvCxnSpPr>
        <p:spPr>
          <a:xfrm rot="10800000">
            <a:off x="5486400" y="2914650"/>
            <a:ext cx="0" cy="106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428" name="Google Shape;428;p23"/>
          <p:cNvSpPr txBox="1"/>
          <p:nvPr/>
        </p:nvSpPr>
        <p:spPr>
          <a:xfrm>
            <a:off x="6324600" y="1600200"/>
            <a:ext cx="27432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6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Collision occurs at this place on the medium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5486400" y="1817688"/>
            <a:ext cx="871538" cy="1001712"/>
          </a:xfrm>
          <a:custGeom>
            <a:avLst/>
            <a:gdLst/>
            <a:ahLst/>
            <a:cxnLst/>
            <a:rect l="l" t="t" r="r" b="b"/>
            <a:pathLst>
              <a:path w="549" h="631" extrusionOk="0">
                <a:moveTo>
                  <a:pt x="549" y="0"/>
                </a:moveTo>
                <a:lnTo>
                  <a:pt x="137" y="9"/>
                </a:lnTo>
                <a:lnTo>
                  <a:pt x="0" y="631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4248150" y="5410200"/>
            <a:ext cx="1085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1" name="Google Shape;431;p23"/>
          <p:cNvGraphicFramePr/>
          <p:nvPr/>
        </p:nvGraphicFramePr>
        <p:xfrm>
          <a:off x="3160713" y="2346325"/>
          <a:ext cx="433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3387" imgH="457200" progId="">
                  <p:embed/>
                </p:oleObj>
              </mc:Choice>
              <mc:Fallback>
                <p:oleObj r:id="rId3" imgW="433387" imgH="457200" progId="">
                  <p:embed/>
                  <p:pic>
                    <p:nvPicPr>
                      <p:cNvPr id="431" name="Google Shape;431;p2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160713" y="2346325"/>
                        <a:ext cx="433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" name="Google Shape;432;p23"/>
          <p:cNvGraphicFramePr/>
          <p:nvPr/>
        </p:nvGraphicFramePr>
        <p:xfrm>
          <a:off x="4519613" y="2346325"/>
          <a:ext cx="433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33387" imgH="457200" progId="">
                  <p:embed/>
                </p:oleObj>
              </mc:Choice>
              <mc:Fallback>
                <p:oleObj r:id="rId5" imgW="433387" imgH="457200" progId="">
                  <p:embed/>
                  <p:pic>
                    <p:nvPicPr>
                      <p:cNvPr id="432" name="Google Shape;432;p2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19613" y="2346325"/>
                        <a:ext cx="433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" name="Google Shape;433;p23"/>
          <p:cNvGraphicFramePr/>
          <p:nvPr/>
        </p:nvGraphicFramePr>
        <p:xfrm>
          <a:off x="5815013" y="2346325"/>
          <a:ext cx="433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3387" imgH="457200" progId="">
                  <p:embed/>
                </p:oleObj>
              </mc:Choice>
              <mc:Fallback>
                <p:oleObj r:id="rId6" imgW="433387" imgH="457200" progId="">
                  <p:embed/>
                  <p:pic>
                    <p:nvPicPr>
                      <p:cNvPr id="433" name="Google Shape;433;p2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5815013" y="2346325"/>
                        <a:ext cx="433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" name="Google Shape;434;p23"/>
          <p:cNvSpPr txBox="1"/>
          <p:nvPr/>
        </p:nvSpPr>
        <p:spPr>
          <a:xfrm>
            <a:off x="6400800" y="4854714"/>
            <a:ext cx="228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0513" marR="0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000" b="1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detects the collision</a:t>
            </a: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23"/>
          <p:cNvCxnSpPr/>
          <p:nvPr/>
        </p:nvCxnSpPr>
        <p:spPr>
          <a:xfrm rot="10800000">
            <a:off x="5922168" y="4148137"/>
            <a:ext cx="535781" cy="79533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6" name="Google Shape;436;p23"/>
          <p:cNvSpPr txBox="1"/>
          <p:nvPr/>
        </p:nvSpPr>
        <p:spPr>
          <a:xfrm>
            <a:off x="914400" y="4702314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90513" marR="0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2000" b="1" i="1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detects the collision</a:t>
            </a:r>
            <a:endParaRPr sz="2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23"/>
          <p:cNvCxnSpPr/>
          <p:nvPr/>
        </p:nvCxnSpPr>
        <p:spPr>
          <a:xfrm rot="10800000" flipH="1">
            <a:off x="2800350" y="4702313"/>
            <a:ext cx="666750" cy="3539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Vulnerable Time in CSMA</a:t>
            </a:r>
            <a:endParaRPr/>
          </a:p>
        </p:txBody>
      </p:sp>
      <p:sp>
        <p:nvSpPr>
          <p:cNvPr id="444" name="Google Shape;444;p2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Vulnerable time for CSMA is the </a:t>
            </a:r>
            <a:r>
              <a:rPr lang="en-US" sz="2400" u="sng"/>
              <a:t>maximum propagation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The longer the propagation delay, the </a:t>
            </a:r>
            <a:r>
              <a:rPr lang="en-US" sz="2400" u="sng"/>
              <a:t>worse the performance</a:t>
            </a:r>
            <a:r>
              <a:rPr lang="en-US" sz="2400"/>
              <a:t> of the protocol.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445" name="Google Shape;445;p2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2895600"/>
            <a:ext cx="7315200" cy="32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CSMA/CD (Collision Detection)</a:t>
            </a:r>
            <a:endParaRPr/>
          </a:p>
        </p:txBody>
      </p:sp>
      <p:sp>
        <p:nvSpPr>
          <p:cNvPr id="453" name="Google Shape;453;p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CSMA has channel wastage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If a collision has occurred, colliding packets are still to be fully transmitted.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CSMA/CD (</a:t>
            </a:r>
            <a:r>
              <a:rPr lang="en-US" i="1"/>
              <a:t>Carrier Sense Multiple Access with Collision Detection</a:t>
            </a:r>
            <a:r>
              <a:rPr lang="en-US"/>
              <a:t>) overcomes this: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While transmitting, the sender is listening to medium for collisions.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Sender stops transmission if collision has occurred, reducing channel wastage.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CSMA/CD is widely used for bus topology LANs (IEEE 802.3, Ethernet)</a:t>
            </a:r>
            <a:endParaRPr/>
          </a:p>
        </p:txBody>
      </p:sp>
      <p:sp>
        <p:nvSpPr>
          <p:cNvPr id="454" name="Google Shape;454;p32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detect a Collision?</a:t>
            </a:r>
            <a:endParaRPr/>
          </a:p>
        </p:txBody>
      </p:sp>
      <p:sp>
        <p:nvSpPr>
          <p:cNvPr id="461" name="Google Shape;461;p3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Transceiver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 node monitors the media while transmitting. If the observed power is higher than the transmitted power of its own signal, it means collision occurred.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Hub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If input occurs simultaneously on two ports, it indicates a collision. Hub send a collision presence signal on all ports.</a:t>
            </a:r>
            <a:endParaRPr/>
          </a:p>
        </p:txBody>
      </p:sp>
      <p:sp>
        <p:nvSpPr>
          <p:cNvPr id="462" name="Google Shape;462;p33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63" name="Google Shape;463;p33"/>
          <p:cNvPicPr preferRelativeResize="0"/>
          <p:nvPr/>
        </p:nvPicPr>
        <p:blipFill rotWithShape="1">
          <a:blip r:embed="rId3">
            <a:alphaModFix/>
          </a:blip>
          <a:srcRect l="246" t="33377" r="1723" b="47524"/>
          <a:stretch/>
        </p:blipFill>
        <p:spPr>
          <a:xfrm>
            <a:off x="914400" y="2819400"/>
            <a:ext cx="7543800" cy="1023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3"/>
          <p:cNvPicPr preferRelativeResize="0"/>
          <p:nvPr/>
        </p:nvPicPr>
        <p:blipFill rotWithShape="1">
          <a:blip r:embed="rId3">
            <a:alphaModFix/>
          </a:blip>
          <a:srcRect l="16256" t="68660" r="14284" b="304"/>
          <a:stretch/>
        </p:blipFill>
        <p:spPr>
          <a:xfrm>
            <a:off x="3962400" y="5181600"/>
            <a:ext cx="4572000" cy="1422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Collision Detection</a:t>
            </a:r>
            <a:endParaRPr/>
          </a:p>
        </p:txBody>
      </p:sp>
      <p:sp>
        <p:nvSpPr>
          <p:cNvPr id="471" name="Google Shape;471;p35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E"/>
              </a:buClr>
              <a:buSzPts val="2000"/>
              <a:buFont typeface="Times New Roman"/>
              <a:buChar char="•"/>
            </a:pPr>
            <a:r>
              <a:rPr lang="en-US" sz="2000" b="1" i="1" u="none" strike="noStrike" cap="none">
                <a:solidFill>
                  <a:srgbClr val="3333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long does it take to detect a collision?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E"/>
              </a:buClr>
              <a:buSzPts val="2000"/>
              <a:buFont typeface="Times New Roman"/>
              <a:buChar char="•"/>
            </a:pPr>
            <a:r>
              <a:rPr lang="en-US" sz="2000" b="1" i="1" u="none" strike="noStrike" cap="none">
                <a:solidFill>
                  <a:srgbClr val="3333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worst case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twice the maximum propagation delay of the medium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743200"/>
            <a:ext cx="7620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5"/>
          <p:cNvSpPr txBox="1"/>
          <p:nvPr/>
        </p:nvSpPr>
        <p:spPr>
          <a:xfrm>
            <a:off x="3200400" y="2209800"/>
            <a:ext cx="3733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maximum propagation delay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CSMA/CD Protocol</a:t>
            </a:r>
            <a:endParaRPr/>
          </a:p>
        </p:txBody>
      </p:sp>
      <p:sp>
        <p:nvSpPr>
          <p:cNvPr id="481" name="Google Shape;481;p3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Transmission protocol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Use one of the CSMA persistent algorithms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If a collision is detected by a station during its transmission, it should do the following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b="1"/>
              <a:t>Abort transmission</a:t>
            </a:r>
            <a:r>
              <a:rPr lang="en-US"/>
              <a:t>, and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Transmit a </a:t>
            </a:r>
            <a:r>
              <a:rPr lang="en-US" i="1">
                <a:solidFill>
                  <a:srgbClr val="006699"/>
                </a:solidFill>
              </a:rPr>
              <a:t>jam signal </a:t>
            </a:r>
            <a:r>
              <a:rPr lang="en-US"/>
              <a:t>(48 bits) to notify other stations of collision so that they will </a:t>
            </a:r>
            <a:r>
              <a:rPr lang="en-US" b="1"/>
              <a:t>discard the transmitted frame</a:t>
            </a:r>
            <a:r>
              <a:rPr lang="en-US"/>
              <a:t> also to make sure that the collision signal will stay until detected by </a:t>
            </a:r>
            <a:r>
              <a:rPr lang="en-US" u="sng"/>
              <a:t>the furthest station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After sending the </a:t>
            </a:r>
            <a:r>
              <a:rPr lang="en-US" i="1">
                <a:solidFill>
                  <a:srgbClr val="006699"/>
                </a:solidFill>
              </a:rPr>
              <a:t>jam signal</a:t>
            </a:r>
            <a:r>
              <a:rPr lang="en-US"/>
              <a:t>, </a:t>
            </a:r>
            <a:r>
              <a:rPr lang="en-US" b="1"/>
              <a:t>backoff (wait ) for a </a:t>
            </a:r>
            <a:r>
              <a:rPr lang="en-US" b="1" i="1"/>
              <a:t>random</a:t>
            </a:r>
            <a:r>
              <a:rPr lang="en-US"/>
              <a:t> amount of time, then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Transmit the frame again</a:t>
            </a:r>
            <a:endParaRPr/>
          </a:p>
        </p:txBody>
      </p:sp>
      <p:sp>
        <p:nvSpPr>
          <p:cNvPr id="482" name="Google Shape;482;p3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</a:rPr>
              <a:t>ALOHA Protocol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chemeClr val="dk2"/>
                </a:solidFill>
              </a:rPr>
              <a:t>Calculate throughput for ALOHA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chemeClr val="dk2"/>
                </a:solidFill>
              </a:rPr>
              <a:t>Maximize throughput by </a:t>
            </a:r>
            <a:r>
              <a:rPr lang="en-US" u="sng" dirty="0">
                <a:solidFill>
                  <a:schemeClr val="dk2"/>
                </a:solidFill>
              </a:rPr>
              <a:t>differentiation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</a:rPr>
              <a:t>CSMA Protocol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chemeClr val="dk2"/>
                </a:solidFill>
              </a:rPr>
              <a:t>Protocol comparison for three flavors</a:t>
            </a:r>
            <a:endParaRPr dirty="0"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2"/>
                </a:solidFill>
              </a:rPr>
              <a:t>CSMA/CD Protocol</a:t>
            </a:r>
            <a:endParaRPr dirty="0"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chemeClr val="dk2"/>
                </a:solidFill>
              </a:rPr>
              <a:t>Maximum duration for collision detection</a:t>
            </a:r>
            <a:endParaRPr dirty="0"/>
          </a:p>
        </p:txBody>
      </p:sp>
      <p:sp>
        <p:nvSpPr>
          <p:cNvPr id="490" name="Google Shape;490;p3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3200" b="1" i="0" u="none" strike="noStrike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SC2008/CZ3006/CE3005 </a:t>
            </a:r>
            <a:r>
              <a:rPr lang="fr-FR" sz="3200" b="0" i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​</a:t>
            </a:r>
            <a:br>
              <a:rPr lang="fr-FR" sz="3200" b="0" i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</a:br>
            <a:r>
              <a:rPr lang="fr-FR" sz="3200" b="1" i="0" u="none" strike="noStrike">
                <a:solidFill>
                  <a:srgbClr val="333399"/>
                </a:solidFill>
                <a:effectLst/>
                <a:latin typeface="Comic Sans MS" panose="030F0702030302020204" pitchFamily="66" charset="0"/>
              </a:rPr>
              <a:t>Computer Network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457200" y="2743200"/>
            <a:ext cx="82296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6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Access Control (MAC) Protocols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731" y="4343400"/>
            <a:ext cx="2667000" cy="179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Medium Access Control Protocol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Ideal MAC Protocol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MAC Taxonomy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ALOHA Protocols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Slotted ALOHA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Pure ALOHA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CSMA Protocol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Vulnerable time in CSMA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CSMA Variants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CSMA/CD Protocol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2"/>
                </a:solidFill>
              </a:rPr>
              <a:t>Collision Detection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Medium Access Control Protocols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u="sng"/>
              <a:t>Single</a:t>
            </a:r>
            <a:r>
              <a:rPr lang="en-US"/>
              <a:t> </a:t>
            </a:r>
            <a:r>
              <a:rPr lang="en-US" u="sng"/>
              <a:t>shared</a:t>
            </a:r>
            <a:r>
              <a:rPr lang="en-US"/>
              <a:t> </a:t>
            </a:r>
            <a:r>
              <a:rPr lang="en-US" u="sng"/>
              <a:t>broadcast</a:t>
            </a:r>
            <a:r>
              <a:rPr lang="en-US"/>
              <a:t> channel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Two or more simultaneous transmissions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>
                <a:solidFill>
                  <a:srgbClr val="FF0000"/>
                </a:solidFill>
              </a:rPr>
              <a:t>Collision</a:t>
            </a:r>
            <a:r>
              <a:rPr lang="en-US"/>
              <a:t> if node receives two or more signals at the same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MAC Protocol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Distributed algorithm to share the channel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Communication about channel sharing must use channel itself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No out-of-band channel for coordination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Ideal MAC Protocol</a:t>
            </a:r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Broadcast Channel of Rate </a:t>
            </a:r>
            <a:r>
              <a:rPr lang="en-US" i="1">
                <a:solidFill>
                  <a:srgbClr val="FF0000"/>
                </a:solidFill>
              </a:rPr>
              <a:t>R</a:t>
            </a:r>
            <a:r>
              <a:rPr lang="en-US" i="1"/>
              <a:t>-</a:t>
            </a:r>
            <a:r>
              <a:rPr lang="en-US"/>
              <a:t>bps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When one node transmits, it can send at rate </a:t>
            </a:r>
            <a:r>
              <a:rPr lang="en-US" i="1"/>
              <a:t>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When </a:t>
            </a:r>
            <a:r>
              <a:rPr lang="en-US" i="1">
                <a:solidFill>
                  <a:srgbClr val="FF0000"/>
                </a:solidFill>
              </a:rPr>
              <a:t>M</a:t>
            </a:r>
            <a:r>
              <a:rPr lang="en-US"/>
              <a:t> nodes want to transmit, each can send at average rate </a:t>
            </a:r>
            <a:r>
              <a:rPr lang="en-US" i="1">
                <a:solidFill>
                  <a:srgbClr val="FF0000"/>
                </a:solidFill>
              </a:rPr>
              <a:t>R/M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Full decentralized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No special node to coordinate transmissions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No synchronization of clocks, slots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Simple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We call this ideal protocol as “</a:t>
            </a:r>
            <a:r>
              <a:rPr lang="en-US" i="1"/>
              <a:t>genie-aided</a:t>
            </a:r>
            <a:r>
              <a:rPr lang="en-US"/>
              <a:t>” MAC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2743200"/>
            <a:ext cx="1578644" cy="167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 Taxonomy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ldNum" idx="12"/>
          </p:nvPr>
        </p:nvSpPr>
        <p:spPr>
          <a:xfrm>
            <a:off x="8077200" y="6400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035" y="1256397"/>
            <a:ext cx="7391165" cy="370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/>
          <p:nvPr/>
        </p:nvSpPr>
        <p:spPr>
          <a:xfrm>
            <a:off x="457435" y="2445434"/>
            <a:ext cx="2819400" cy="289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CC1DE-3C39-7E49-8E4D-8E49CEEA7BE2}"/>
              </a:ext>
            </a:extLst>
          </p:cNvPr>
          <p:cNvSpPr/>
          <p:nvPr/>
        </p:nvSpPr>
        <p:spPr>
          <a:xfrm>
            <a:off x="2589299" y="5421219"/>
            <a:ext cx="35846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CSMA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Carrier Sense Multiple Access</a:t>
            </a:r>
            <a:r>
              <a:rPr lang="en-US" altLang="zh-CN" dirty="0"/>
              <a:t>,</a:t>
            </a:r>
          </a:p>
          <a:p>
            <a:r>
              <a:rPr lang="en-US" dirty="0"/>
              <a:t>CSMA</a:t>
            </a:r>
            <a:r>
              <a:rPr lang="en-US" altLang="zh-CN" dirty="0"/>
              <a:t>/CD:</a:t>
            </a:r>
            <a:r>
              <a:rPr lang="en-US" dirty="0"/>
              <a:t> CSMA with Collision Detection</a:t>
            </a:r>
            <a:r>
              <a:rPr lang="en-US" altLang="zh-CN" dirty="0"/>
              <a:t>,</a:t>
            </a:r>
          </a:p>
          <a:p>
            <a:r>
              <a:rPr lang="en-US" dirty="0"/>
              <a:t>CSMA</a:t>
            </a:r>
            <a:r>
              <a:rPr lang="en-US" altLang="zh-CN" dirty="0"/>
              <a:t>/CA:</a:t>
            </a:r>
            <a:r>
              <a:rPr lang="en-US" dirty="0"/>
              <a:t> CSMA </a:t>
            </a:r>
            <a:r>
              <a:rPr lang="en-SG" dirty="0"/>
              <a:t>with collision avoidance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Random Access Protocols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When node has packet to send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Transmits at full channel data rate of </a:t>
            </a:r>
            <a:r>
              <a:rPr lang="en-US" i="1"/>
              <a:t>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No a-priori coordination among nodes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Two or more transmitting nodes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Collision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Design of random MAC has </a:t>
            </a:r>
            <a:r>
              <a:rPr lang="en-US">
                <a:solidFill>
                  <a:srgbClr val="FF0000"/>
                </a:solidFill>
              </a:rPr>
              <a:t>3</a:t>
            </a:r>
            <a:r>
              <a:rPr lang="en-US"/>
              <a:t> aspects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Whether to sense channel status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to transmit frames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/>
              <a:t>How to detect and react to collision (What to do with the collision)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382000" y="63246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2145</Words>
  <Application>Microsoft Office PowerPoint</Application>
  <PresentationFormat>全屏显示(4:3)</PresentationFormat>
  <Paragraphs>375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Noto Sans Symbols</vt:lpstr>
      <vt:lpstr>宋体</vt:lpstr>
      <vt:lpstr>Arial</vt:lpstr>
      <vt:lpstr>Arial</vt:lpstr>
      <vt:lpstr>Calibri</vt:lpstr>
      <vt:lpstr>Comic Sans MS</vt:lpstr>
      <vt:lpstr>Times New Roman</vt:lpstr>
      <vt:lpstr>Default Design</vt:lpstr>
      <vt:lpstr>Part I Syllabus – Fundamental Underlying Layers</vt:lpstr>
      <vt:lpstr>Additional Materials</vt:lpstr>
      <vt:lpstr>How to mingle among cocktail </vt:lpstr>
      <vt:lpstr>SC2008/CZ3006/CE3005 ​ Computer Network</vt:lpstr>
      <vt:lpstr>Contents</vt:lpstr>
      <vt:lpstr>Medium Access Control Protocols</vt:lpstr>
      <vt:lpstr>Ideal MAC Protocol</vt:lpstr>
      <vt:lpstr>MAC Taxonomy</vt:lpstr>
      <vt:lpstr>Random Access Protocols</vt:lpstr>
      <vt:lpstr>ALOHA Protocols</vt:lpstr>
      <vt:lpstr>ALOHA</vt:lpstr>
      <vt:lpstr>Slotted ALOHA</vt:lpstr>
      <vt:lpstr>Slotted ALOHA Efficiency</vt:lpstr>
      <vt:lpstr>Slotted ALOHA Efficiency</vt:lpstr>
      <vt:lpstr>Slotted ALOHA Efficiency</vt:lpstr>
      <vt:lpstr>Slotted ALOHA Efficiency</vt:lpstr>
      <vt:lpstr>Pros and Cons of Slotted ALOHA</vt:lpstr>
      <vt:lpstr>Pure ALOHA</vt:lpstr>
      <vt:lpstr>Pure ALOHA</vt:lpstr>
      <vt:lpstr>Aloha Efficiency: Pure ALOHA</vt:lpstr>
      <vt:lpstr>ALOHA Efficiency Comparison</vt:lpstr>
      <vt:lpstr>Carrier-Sense Multiple-Access (CSMA)</vt:lpstr>
      <vt:lpstr>Carrier-Sense Multiple-Access</vt:lpstr>
      <vt:lpstr>CSMA Variants</vt:lpstr>
      <vt:lpstr>Non-persistent CSMA</vt:lpstr>
      <vt:lpstr>1-Persistent CSMA</vt:lpstr>
      <vt:lpstr>P-Persistent CSMA</vt:lpstr>
      <vt:lpstr>Flow Diagrams for CSMA</vt:lpstr>
      <vt:lpstr>CSMA Efficiency</vt:lpstr>
      <vt:lpstr>CSMA/CD Protocol</vt:lpstr>
      <vt:lpstr>Collision in CSMA</vt:lpstr>
      <vt:lpstr>Vulnerable Time in CSMA</vt:lpstr>
      <vt:lpstr>CSMA/CD (Collision Detection)</vt:lpstr>
      <vt:lpstr>How to detect a Collision?</vt:lpstr>
      <vt:lpstr>Collision Detection</vt:lpstr>
      <vt:lpstr>CSMA/CD Protocol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 Syllabus</dc:title>
  <dc:creator>junluo@ntu.edu.sg</dc:creator>
  <cp:lastModifiedBy>#YU WENHAN#</cp:lastModifiedBy>
  <cp:revision>15</cp:revision>
  <dcterms:created xsi:type="dcterms:W3CDTF">1601-01-01T00:00:00Z</dcterms:created>
  <dcterms:modified xsi:type="dcterms:W3CDTF">2023-02-12T15:12:10Z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