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6"/>
  </p:notesMasterIdLst>
  <p:sldIdLst>
    <p:sldId id="556" r:id="rId2"/>
    <p:sldId id="55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555" r:id="rId45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ggi9zahwhQglr/uMJp2t4HcjGN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B08598-E260-0244-AF45-A4C53B57C1DE}" v="13" dt="2023-02-08T00:54:24.699"/>
  </p1510:revLst>
</p1510:revInfo>
</file>

<file path=ppt/tableStyles.xml><?xml version="1.0" encoding="utf-8"?>
<a:tblStyleLst xmlns:a="http://schemas.openxmlformats.org/drawingml/2006/main" def="{5A4E63C1-37BC-4AB7-BD6F-C57793DADB43}">
  <a:tblStyle styleId="{5A4E63C1-37BC-4AB7-BD6F-C57793DADB4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76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50" Type="http://customschemas.google.com/relationships/presentationmetadata" Target="metadata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YU WENHAN#" userId="57c7d524-3a3c-48d0-8609-7432eb4d10a9" providerId="ADAL" clId="{EDE101A2-6B63-4986-BA15-9DBD2860C8DE}"/>
    <pc:docChg chg="custSel modSld">
      <pc:chgData name="#YU WENHAN#" userId="57c7d524-3a3c-48d0-8609-7432eb4d10a9" providerId="ADAL" clId="{EDE101A2-6B63-4986-BA15-9DBD2860C8DE}" dt="2023-01-24T12:00:13.100" v="14" actId="207"/>
      <pc:docMkLst>
        <pc:docMk/>
      </pc:docMkLst>
      <pc:sldChg chg="addSp delSp modSp mod">
        <pc:chgData name="#YU WENHAN#" userId="57c7d524-3a3c-48d0-8609-7432eb4d10a9" providerId="ADAL" clId="{EDE101A2-6B63-4986-BA15-9DBD2860C8DE}" dt="2023-01-24T12:00:13.100" v="14" actId="207"/>
        <pc:sldMkLst>
          <pc:docMk/>
          <pc:sldMk cId="170791139" sldId="447"/>
        </pc:sldMkLst>
        <pc:spChg chg="mod">
          <ac:chgData name="#YU WENHAN#" userId="57c7d524-3a3c-48d0-8609-7432eb4d10a9" providerId="ADAL" clId="{EDE101A2-6B63-4986-BA15-9DBD2860C8DE}" dt="2023-01-24T11:58:47.366" v="12" actId="1076"/>
          <ac:spMkLst>
            <pc:docMk/>
            <pc:sldMk cId="170791139" sldId="447"/>
            <ac:spMk id="2" creationId="{00000000-0000-0000-0000-000000000000}"/>
          </ac:spMkLst>
        </pc:spChg>
        <pc:graphicFrameChg chg="add mod modGraphic">
          <ac:chgData name="#YU WENHAN#" userId="57c7d524-3a3c-48d0-8609-7432eb4d10a9" providerId="ADAL" clId="{EDE101A2-6B63-4986-BA15-9DBD2860C8DE}" dt="2023-01-24T12:00:13.100" v="14" actId="207"/>
          <ac:graphicFrameMkLst>
            <pc:docMk/>
            <pc:sldMk cId="170791139" sldId="447"/>
            <ac:graphicFrameMk id="3" creationId="{08D450A3-C3EB-2B82-1A88-559B7A0D6B18}"/>
          </ac:graphicFrameMkLst>
        </pc:graphicFrameChg>
        <pc:graphicFrameChg chg="del">
          <ac:chgData name="#YU WENHAN#" userId="57c7d524-3a3c-48d0-8609-7432eb4d10a9" providerId="ADAL" clId="{EDE101A2-6B63-4986-BA15-9DBD2860C8DE}" dt="2023-01-24T11:58:25.211" v="0" actId="478"/>
          <ac:graphicFrameMkLst>
            <pc:docMk/>
            <pc:sldMk cId="170791139" sldId="447"/>
            <ac:graphicFrameMk id="7" creationId="{EA94A354-5431-4FD4-8394-473B21F34893}"/>
          </ac:graphicFrameMkLst>
        </pc:graphicFrameChg>
      </pc:sldChg>
    </pc:docChg>
  </pc:docChgLst>
  <pc:docChgLst>
    <pc:chgData name="#YU WENHAN#" userId="57c7d524-3a3c-48d0-8609-7432eb4d10a9" providerId="ADAL" clId="{745E83F6-D512-4AAE-B7F7-CD4C0E639078}"/>
    <pc:docChg chg="custSel modSld">
      <pc:chgData name="#YU WENHAN#" userId="57c7d524-3a3c-48d0-8609-7432eb4d10a9" providerId="ADAL" clId="{745E83F6-D512-4AAE-B7F7-CD4C0E639078}" dt="2023-01-28T08:58:23.687" v="195" actId="14100"/>
      <pc:docMkLst>
        <pc:docMk/>
      </pc:docMkLst>
      <pc:sldChg chg="modSp mod">
        <pc:chgData name="#YU WENHAN#" userId="57c7d524-3a3c-48d0-8609-7432eb4d10a9" providerId="ADAL" clId="{745E83F6-D512-4AAE-B7F7-CD4C0E639078}" dt="2023-01-28T08:58:23.687" v="195" actId="14100"/>
        <pc:sldMkLst>
          <pc:docMk/>
          <pc:sldMk cId="170791139" sldId="447"/>
        </pc:sldMkLst>
        <pc:spChg chg="mod">
          <ac:chgData name="#YU WENHAN#" userId="57c7d524-3a3c-48d0-8609-7432eb4d10a9" providerId="ADAL" clId="{745E83F6-D512-4AAE-B7F7-CD4C0E639078}" dt="2023-01-28T08:57:02.460" v="189" actId="1076"/>
          <ac:spMkLst>
            <pc:docMk/>
            <pc:sldMk cId="170791139" sldId="447"/>
            <ac:spMk id="2" creationId="{00000000-0000-0000-0000-000000000000}"/>
          </ac:spMkLst>
        </pc:spChg>
        <pc:graphicFrameChg chg="mod modGraphic">
          <ac:chgData name="#YU WENHAN#" userId="57c7d524-3a3c-48d0-8609-7432eb4d10a9" providerId="ADAL" clId="{745E83F6-D512-4AAE-B7F7-CD4C0E639078}" dt="2023-01-28T08:58:23.687" v="195" actId="14100"/>
          <ac:graphicFrameMkLst>
            <pc:docMk/>
            <pc:sldMk cId="170791139" sldId="447"/>
            <ac:graphicFrameMk id="3" creationId="{08D450A3-C3EB-2B82-1A88-559B7A0D6B18}"/>
          </ac:graphicFrameMkLst>
        </pc:graphicFrameChg>
      </pc:sldChg>
    </pc:docChg>
  </pc:docChgLst>
  <pc:docChgLst>
    <pc:chgData name="#YU WENHAN#" userId="57c7d524-3a3c-48d0-8609-7432eb4d10a9" providerId="ADAL" clId="{600604AE-E7EA-4C3C-8781-45AD7A40DC95}"/>
    <pc:docChg chg="custSel addSld delSld modSld">
      <pc:chgData name="#YU WENHAN#" userId="57c7d524-3a3c-48d0-8609-7432eb4d10a9" providerId="ADAL" clId="{600604AE-E7EA-4C3C-8781-45AD7A40DC95}" dt="2023-02-12T15:01:52.872" v="3" actId="47"/>
      <pc:docMkLst>
        <pc:docMk/>
      </pc:docMkLst>
      <pc:sldChg chg="del">
        <pc:chgData name="#YU WENHAN#" userId="57c7d524-3a3c-48d0-8609-7432eb4d10a9" providerId="ADAL" clId="{600604AE-E7EA-4C3C-8781-45AD7A40DC95}" dt="2023-02-12T15:01:52.872" v="3" actId="47"/>
        <pc:sldMkLst>
          <pc:docMk/>
          <pc:sldMk cId="170791139" sldId="447"/>
        </pc:sldMkLst>
      </pc:sldChg>
      <pc:sldChg chg="modSp add mod">
        <pc:chgData name="#YU WENHAN#" userId="57c7d524-3a3c-48d0-8609-7432eb4d10a9" providerId="ADAL" clId="{600604AE-E7EA-4C3C-8781-45AD7A40DC95}" dt="2023-02-12T15:01:51.206" v="2" actId="207"/>
        <pc:sldMkLst>
          <pc:docMk/>
          <pc:sldMk cId="3852163979" sldId="556"/>
        </pc:sldMkLst>
        <pc:graphicFrameChg chg="modGraphic">
          <ac:chgData name="#YU WENHAN#" userId="57c7d524-3a3c-48d0-8609-7432eb4d10a9" providerId="ADAL" clId="{600604AE-E7EA-4C3C-8781-45AD7A40DC95}" dt="2023-02-12T15:01:51.206" v="2" actId="207"/>
          <ac:graphicFrameMkLst>
            <pc:docMk/>
            <pc:sldMk cId="3852163979" sldId="556"/>
            <ac:graphicFrameMk id="3" creationId="{08D450A3-C3EB-2B82-1A88-559B7A0D6B18}"/>
          </ac:graphicFrameMkLst>
        </pc:graphicFrameChg>
      </pc:sldChg>
    </pc:docChg>
  </pc:docChgLst>
  <pc:docChgLst>
    <pc:chgData name="#LAN TIANMING#" userId="123086bc-793a-4649-af40-d52220ce9bd5" providerId="ADAL" clId="{38D002A8-2B55-44E3-BDF9-D9F2901A9856}"/>
    <pc:docChg chg="undo custSel addSld modSld">
      <pc:chgData name="#LAN TIANMING#" userId="123086bc-793a-4649-af40-d52220ce9bd5" providerId="ADAL" clId="{38D002A8-2B55-44E3-BDF9-D9F2901A9856}" dt="2023-02-08T01:44:10.700" v="70" actId="20577"/>
      <pc:docMkLst>
        <pc:docMk/>
      </pc:docMkLst>
      <pc:sldChg chg="modSp new mod">
        <pc:chgData name="#LAN TIANMING#" userId="123086bc-793a-4649-af40-d52220ce9bd5" providerId="ADAL" clId="{38D002A8-2B55-44E3-BDF9-D9F2901A9856}" dt="2023-02-08T01:44:10.700" v="70" actId="20577"/>
        <pc:sldMkLst>
          <pc:docMk/>
          <pc:sldMk cId="1234104131" sldId="555"/>
        </pc:sldMkLst>
        <pc:spChg chg="mod">
          <ac:chgData name="#LAN TIANMING#" userId="123086bc-793a-4649-af40-d52220ce9bd5" providerId="ADAL" clId="{38D002A8-2B55-44E3-BDF9-D9F2901A9856}" dt="2023-02-08T01:37:53.272" v="3" actId="313"/>
          <ac:spMkLst>
            <pc:docMk/>
            <pc:sldMk cId="1234104131" sldId="555"/>
            <ac:spMk id="2" creationId="{1D53B6B5-EF94-914C-78B6-5DC78D601558}"/>
          </ac:spMkLst>
        </pc:spChg>
        <pc:spChg chg="mod">
          <ac:chgData name="#LAN TIANMING#" userId="123086bc-793a-4649-af40-d52220ce9bd5" providerId="ADAL" clId="{38D002A8-2B55-44E3-BDF9-D9F2901A9856}" dt="2023-02-08T01:44:10.700" v="70" actId="20577"/>
          <ac:spMkLst>
            <pc:docMk/>
            <pc:sldMk cId="1234104131" sldId="555"/>
            <ac:spMk id="3" creationId="{E8499029-BCC7-777D-C7F5-D845AB6DE622}"/>
          </ac:spMkLst>
        </pc:spChg>
      </pc:sldChg>
    </pc:docChg>
  </pc:docChgLst>
  <pc:docChgLst>
    <pc:chgData name="Jun Zhao" userId="538759df-267d-4aba-bd0a-795aec6ee9fc" providerId="ADAL" clId="{C8B08598-E260-0244-AF45-A4C53B57C1DE}"/>
    <pc:docChg chg="custSel modSld">
      <pc:chgData name="Jun Zhao" userId="538759df-267d-4aba-bd0a-795aec6ee9fc" providerId="ADAL" clId="{C8B08598-E260-0244-AF45-A4C53B57C1DE}" dt="2023-02-08T00:54:24.699" v="156" actId="20577"/>
      <pc:docMkLst>
        <pc:docMk/>
      </pc:docMkLst>
      <pc:sldChg chg="addSp delSp modSp mod">
        <pc:chgData name="Jun Zhao" userId="538759df-267d-4aba-bd0a-795aec6ee9fc" providerId="ADAL" clId="{C8B08598-E260-0244-AF45-A4C53B57C1DE}" dt="2023-01-28T07:39:35.212" v="2"/>
        <pc:sldMkLst>
          <pc:docMk/>
          <pc:sldMk cId="0" sldId="258"/>
        </pc:sldMkLst>
        <pc:spChg chg="add del mod">
          <ac:chgData name="Jun Zhao" userId="538759df-267d-4aba-bd0a-795aec6ee9fc" providerId="ADAL" clId="{C8B08598-E260-0244-AF45-A4C53B57C1DE}" dt="2023-01-28T07:39:34.606" v="1" actId="478"/>
          <ac:spMkLst>
            <pc:docMk/>
            <pc:sldMk cId="0" sldId="258"/>
            <ac:spMk id="3" creationId="{958AA929-9C58-F94D-B641-A6D272E1B841}"/>
          </ac:spMkLst>
        </pc:spChg>
        <pc:spChg chg="add mod">
          <ac:chgData name="Jun Zhao" userId="538759df-267d-4aba-bd0a-795aec6ee9fc" providerId="ADAL" clId="{C8B08598-E260-0244-AF45-A4C53B57C1DE}" dt="2023-01-28T07:39:35.212" v="2"/>
          <ac:spMkLst>
            <pc:docMk/>
            <pc:sldMk cId="0" sldId="258"/>
            <ac:spMk id="8" creationId="{87E06629-696D-4742-9646-B37CE62DF13F}"/>
          </ac:spMkLst>
        </pc:spChg>
        <pc:spChg chg="del">
          <ac:chgData name="Jun Zhao" userId="538759df-267d-4aba-bd0a-795aec6ee9fc" providerId="ADAL" clId="{C8B08598-E260-0244-AF45-A4C53B57C1DE}" dt="2023-01-28T07:39:32.450" v="0" actId="478"/>
          <ac:spMkLst>
            <pc:docMk/>
            <pc:sldMk cId="0" sldId="258"/>
            <ac:spMk id="97" creationId="{00000000-0000-0000-0000-000000000000}"/>
          </ac:spMkLst>
        </pc:spChg>
      </pc:sldChg>
      <pc:sldChg chg="addSp modSp mod">
        <pc:chgData name="Jun Zhao" userId="538759df-267d-4aba-bd0a-795aec6ee9fc" providerId="ADAL" clId="{C8B08598-E260-0244-AF45-A4C53B57C1DE}" dt="2023-01-28T07:40:02.199" v="4" actId="1076"/>
        <pc:sldMkLst>
          <pc:docMk/>
          <pc:sldMk cId="0" sldId="262"/>
        </pc:sldMkLst>
        <pc:spChg chg="add mod">
          <ac:chgData name="Jun Zhao" userId="538759df-267d-4aba-bd0a-795aec6ee9fc" providerId="ADAL" clId="{C8B08598-E260-0244-AF45-A4C53B57C1DE}" dt="2023-01-28T07:40:02.199" v="4" actId="1076"/>
          <ac:spMkLst>
            <pc:docMk/>
            <pc:sldMk cId="0" sldId="262"/>
            <ac:spMk id="7" creationId="{E4FC9D0C-A7F6-9947-BCBE-8966CD8DEE2F}"/>
          </ac:spMkLst>
        </pc:spChg>
      </pc:sldChg>
      <pc:sldChg chg="modNotesTx">
        <pc:chgData name="Jun Zhao" userId="538759df-267d-4aba-bd0a-795aec6ee9fc" providerId="ADAL" clId="{C8B08598-E260-0244-AF45-A4C53B57C1DE}" dt="2023-02-06T01:04:07.945" v="17" actId="20577"/>
        <pc:sldMkLst>
          <pc:docMk/>
          <pc:sldMk cId="0" sldId="264"/>
        </pc:sldMkLst>
      </pc:sldChg>
      <pc:sldChg chg="modSp mod">
        <pc:chgData name="Jun Zhao" userId="538759df-267d-4aba-bd0a-795aec6ee9fc" providerId="ADAL" clId="{C8B08598-E260-0244-AF45-A4C53B57C1DE}" dt="2023-01-28T07:41:10.285" v="5" actId="14100"/>
        <pc:sldMkLst>
          <pc:docMk/>
          <pc:sldMk cId="0" sldId="281"/>
        </pc:sldMkLst>
        <pc:picChg chg="mod">
          <ac:chgData name="Jun Zhao" userId="538759df-267d-4aba-bd0a-795aec6ee9fc" providerId="ADAL" clId="{C8B08598-E260-0244-AF45-A4C53B57C1DE}" dt="2023-01-28T07:41:10.285" v="5" actId="14100"/>
          <ac:picMkLst>
            <pc:docMk/>
            <pc:sldMk cId="0" sldId="281"/>
            <ac:picMk id="3" creationId="{5A167BF0-0AE0-4938-9A34-2BD8F5581012}"/>
          </ac:picMkLst>
        </pc:picChg>
      </pc:sldChg>
      <pc:sldChg chg="addSp modSp mod modNotesTx">
        <pc:chgData name="Jun Zhao" userId="538759df-267d-4aba-bd0a-795aec6ee9fc" providerId="ADAL" clId="{C8B08598-E260-0244-AF45-A4C53B57C1DE}" dt="2023-02-08T00:50:32.333" v="155" actId="20577"/>
        <pc:sldMkLst>
          <pc:docMk/>
          <pc:sldMk cId="0" sldId="285"/>
        </pc:sldMkLst>
        <pc:spChg chg="add mod">
          <ac:chgData name="Jun Zhao" userId="538759df-267d-4aba-bd0a-795aec6ee9fc" providerId="ADAL" clId="{C8B08598-E260-0244-AF45-A4C53B57C1DE}" dt="2023-02-07T23:50:29.044" v="148" actId="1076"/>
          <ac:spMkLst>
            <pc:docMk/>
            <pc:sldMk cId="0" sldId="285"/>
            <ac:spMk id="2" creationId="{5A40582E-CAFC-7D44-A81D-4197FF6481AA}"/>
          </ac:spMkLst>
        </pc:spChg>
        <pc:spChg chg="mod">
          <ac:chgData name="Jun Zhao" userId="538759df-267d-4aba-bd0a-795aec6ee9fc" providerId="ADAL" clId="{C8B08598-E260-0244-AF45-A4C53B57C1DE}" dt="2023-02-07T23:49:44.624" v="135" actId="20577"/>
          <ac:spMkLst>
            <pc:docMk/>
            <pc:sldMk cId="0" sldId="285"/>
            <ac:spMk id="462" creationId="{00000000-0000-0000-0000-000000000000}"/>
          </ac:spMkLst>
        </pc:spChg>
        <pc:picChg chg="mod">
          <ac:chgData name="Jun Zhao" userId="538759df-267d-4aba-bd0a-795aec6ee9fc" providerId="ADAL" clId="{C8B08598-E260-0244-AF45-A4C53B57C1DE}" dt="2023-02-07T23:48:26.002" v="106" actId="1076"/>
          <ac:picMkLst>
            <pc:docMk/>
            <pc:sldMk cId="0" sldId="285"/>
            <ac:picMk id="463" creationId="{00000000-0000-0000-0000-000000000000}"/>
          </ac:picMkLst>
        </pc:picChg>
      </pc:sldChg>
      <pc:sldChg chg="modNotesTx">
        <pc:chgData name="Jun Zhao" userId="538759df-267d-4aba-bd0a-795aec6ee9fc" providerId="ADAL" clId="{C8B08598-E260-0244-AF45-A4C53B57C1DE}" dt="2023-02-08T00:32:15.389" v="150" actId="20577"/>
        <pc:sldMkLst>
          <pc:docMk/>
          <pc:sldMk cId="0" sldId="286"/>
        </pc:sldMkLst>
      </pc:sldChg>
      <pc:sldChg chg="modNotesTx">
        <pc:chgData name="Jun Zhao" userId="538759df-267d-4aba-bd0a-795aec6ee9fc" providerId="ADAL" clId="{C8B08598-E260-0244-AF45-A4C53B57C1DE}" dt="2023-02-08T00:54:24.699" v="156" actId="20577"/>
        <pc:sldMkLst>
          <pc:docMk/>
          <pc:sldMk cId="0" sldId="292"/>
        </pc:sldMkLst>
      </pc:sldChg>
      <pc:sldChg chg="addSp modSp">
        <pc:chgData name="Jun Zhao" userId="538759df-267d-4aba-bd0a-795aec6ee9fc" providerId="ADAL" clId="{C8B08598-E260-0244-AF45-A4C53B57C1DE}" dt="2023-01-28T07:42:00.707" v="6"/>
        <pc:sldMkLst>
          <pc:docMk/>
          <pc:sldMk cId="0" sldId="295"/>
        </pc:sldMkLst>
        <pc:spChg chg="add mod">
          <ac:chgData name="Jun Zhao" userId="538759df-267d-4aba-bd0a-795aec6ee9fc" providerId="ADAL" clId="{C8B08598-E260-0244-AF45-A4C53B57C1DE}" dt="2023-01-28T07:42:00.707" v="6"/>
          <ac:spMkLst>
            <pc:docMk/>
            <pc:sldMk cId="0" sldId="295"/>
            <ac:spMk id="5" creationId="{E8F76707-7D15-4F4A-AB79-371D9AE538AE}"/>
          </ac:spMkLst>
        </pc:spChg>
      </pc:sldChg>
      <pc:sldChg chg="addSp modSp">
        <pc:chgData name="Jun Zhao" userId="538759df-267d-4aba-bd0a-795aec6ee9fc" providerId="ADAL" clId="{C8B08598-E260-0244-AF45-A4C53B57C1DE}" dt="2023-01-28T07:42:03.917" v="7"/>
        <pc:sldMkLst>
          <pc:docMk/>
          <pc:sldMk cId="0" sldId="296"/>
        </pc:sldMkLst>
        <pc:spChg chg="add mod">
          <ac:chgData name="Jun Zhao" userId="538759df-267d-4aba-bd0a-795aec6ee9fc" providerId="ADAL" clId="{C8B08598-E260-0244-AF45-A4C53B57C1DE}" dt="2023-01-28T07:42:03.917" v="7"/>
          <ac:spMkLst>
            <pc:docMk/>
            <pc:sldMk cId="0" sldId="296"/>
            <ac:spMk id="5" creationId="{C217202B-9D57-BA40-AF51-A0412B274BC1}"/>
          </ac:spMkLst>
        </pc:spChg>
      </pc:sldChg>
      <pc:sldChg chg="modSp mod">
        <pc:chgData name="Jun Zhao" userId="538759df-267d-4aba-bd0a-795aec6ee9fc" providerId="ADAL" clId="{C8B08598-E260-0244-AF45-A4C53B57C1DE}" dt="2023-01-28T07:42:34.472" v="10" actId="1036"/>
        <pc:sldMkLst>
          <pc:docMk/>
          <pc:sldMk cId="0" sldId="298"/>
        </pc:sldMkLst>
        <pc:spChg chg="mod">
          <ac:chgData name="Jun Zhao" userId="538759df-267d-4aba-bd0a-795aec6ee9fc" providerId="ADAL" clId="{C8B08598-E260-0244-AF45-A4C53B57C1DE}" dt="2023-01-28T07:42:34.472" v="10" actId="1036"/>
          <ac:spMkLst>
            <pc:docMk/>
            <pc:sldMk cId="0" sldId="298"/>
            <ac:spMk id="9" creationId="{9F25188B-A206-4B71-993C-185AB25F8A23}"/>
          </ac:spMkLst>
        </pc:spChg>
      </pc:sldChg>
      <pc:sldChg chg="modSp mod">
        <pc:chgData name="Jun Zhao" userId="538759df-267d-4aba-bd0a-795aec6ee9fc" providerId="ADAL" clId="{C8B08598-E260-0244-AF45-A4C53B57C1DE}" dt="2023-02-07T09:51:47.208" v="92" actId="20577"/>
        <pc:sldMkLst>
          <pc:docMk/>
          <pc:sldMk cId="170791139" sldId="447"/>
        </pc:sldMkLst>
        <pc:graphicFrameChg chg="modGraphic">
          <ac:chgData name="Jun Zhao" userId="538759df-267d-4aba-bd0a-795aec6ee9fc" providerId="ADAL" clId="{C8B08598-E260-0244-AF45-A4C53B57C1DE}" dt="2023-02-07T09:51:47.208" v="92" actId="20577"/>
          <ac:graphicFrameMkLst>
            <pc:docMk/>
            <pc:sldMk cId="170791139" sldId="447"/>
            <ac:graphicFrameMk id="3" creationId="{08D450A3-C3EB-2B82-1A88-559B7A0D6B18}"/>
          </ac:graphicFrameMkLst>
        </pc:graphicFrameChg>
      </pc:sldChg>
    </pc:docChg>
  </pc:docChgLst>
  <pc:docChgLst>
    <pc:chgData name="#LI YANG#" userId="9bc6485a-5f88-4086-a22f-c5398d2e6d39" providerId="ADAL" clId="{CD92CC18-7465-7E49-9A65-779EEE826894}"/>
    <pc:docChg chg="undo custSel addSld modSld">
      <pc:chgData name="#LI YANG#" userId="9bc6485a-5f88-4086-a22f-c5398d2e6d39" providerId="ADAL" clId="{CD92CC18-7465-7E49-9A65-779EEE826894}" dt="2023-01-28T08:11:35.625" v="155" actId="20577"/>
      <pc:docMkLst>
        <pc:docMk/>
      </pc:docMkLst>
      <pc:sldChg chg="addSp delSp mod">
        <pc:chgData name="#LI YANG#" userId="9bc6485a-5f88-4086-a22f-c5398d2e6d39" providerId="ADAL" clId="{CD92CC18-7465-7E49-9A65-779EEE826894}" dt="2023-01-28T07:43:45.689" v="1" actId="22"/>
        <pc:sldMkLst>
          <pc:docMk/>
          <pc:sldMk cId="170791139" sldId="447"/>
        </pc:sldMkLst>
        <pc:spChg chg="add del">
          <ac:chgData name="#LI YANG#" userId="9bc6485a-5f88-4086-a22f-c5398d2e6d39" providerId="ADAL" clId="{CD92CC18-7465-7E49-9A65-779EEE826894}" dt="2023-01-28T07:43:45.689" v="1" actId="22"/>
          <ac:spMkLst>
            <pc:docMk/>
            <pc:sldMk cId="170791139" sldId="447"/>
            <ac:spMk id="6" creationId="{32F022F1-E5CF-3359-1D19-D0CA14D58730}"/>
          </ac:spMkLst>
        </pc:spChg>
      </pc:sldChg>
      <pc:sldChg chg="addSp delSp modSp add mod">
        <pc:chgData name="#LI YANG#" userId="9bc6485a-5f88-4086-a22f-c5398d2e6d39" providerId="ADAL" clId="{CD92CC18-7465-7E49-9A65-779EEE826894}" dt="2023-01-28T08:11:35.625" v="155" actId="20577"/>
        <pc:sldMkLst>
          <pc:docMk/>
          <pc:sldMk cId="3582469664" sldId="554"/>
        </pc:sldMkLst>
        <pc:spChg chg="mod">
          <ac:chgData name="#LI YANG#" userId="9bc6485a-5f88-4086-a22f-c5398d2e6d39" providerId="ADAL" clId="{CD92CC18-7465-7E49-9A65-779EEE826894}" dt="2023-01-28T08:11:35.625" v="155" actId="20577"/>
          <ac:spMkLst>
            <pc:docMk/>
            <pc:sldMk cId="3582469664" sldId="554"/>
            <ac:spMk id="3" creationId="{ACA69945-4E56-D4C7-CAE2-57669027916B}"/>
          </ac:spMkLst>
        </pc:spChg>
        <pc:spChg chg="add del mod">
          <ac:chgData name="#LI YANG#" userId="9bc6485a-5f88-4086-a22f-c5398d2e6d39" providerId="ADAL" clId="{CD92CC18-7465-7E49-9A65-779EEE826894}" dt="2023-01-28T08:10:57.845" v="130" actId="478"/>
          <ac:spMkLst>
            <pc:docMk/>
            <pc:sldMk cId="3582469664" sldId="554"/>
            <ac:spMk id="5" creationId="{2D329197-1085-A9DE-029E-AC710F36CFF4}"/>
          </ac:spMkLst>
        </pc:spChg>
        <pc:spChg chg="add mod">
          <ac:chgData name="#LI YANG#" userId="9bc6485a-5f88-4086-a22f-c5398d2e6d39" providerId="ADAL" clId="{CD92CC18-7465-7E49-9A65-779EEE826894}" dt="2023-01-28T08:11:08.200" v="133" actId="1076"/>
          <ac:spMkLst>
            <pc:docMk/>
            <pc:sldMk cId="3582469664" sldId="554"/>
            <ac:spMk id="6" creationId="{239BE5E3-7972-84D3-4FA8-810F74A01D08}"/>
          </ac:spMkLst>
        </pc:spChg>
        <pc:spChg chg="add mod">
          <ac:chgData name="#LI YANG#" userId="9bc6485a-5f88-4086-a22f-c5398d2e6d39" providerId="ADAL" clId="{CD92CC18-7465-7E49-9A65-779EEE826894}" dt="2023-01-28T08:11:04.917" v="132" actId="1076"/>
          <ac:spMkLst>
            <pc:docMk/>
            <pc:sldMk cId="3582469664" sldId="554"/>
            <ac:spMk id="8" creationId="{7ECE54EC-3A74-AB9B-5850-EF404560AE47}"/>
          </ac:spMkLst>
        </pc:spChg>
        <pc:spChg chg="add mod">
          <ac:chgData name="#LI YANG#" userId="9bc6485a-5f88-4086-a22f-c5398d2e6d39" providerId="ADAL" clId="{CD92CC18-7465-7E49-9A65-779EEE826894}" dt="2023-01-28T08:11:01.624" v="131" actId="1076"/>
          <ac:spMkLst>
            <pc:docMk/>
            <pc:sldMk cId="3582469664" sldId="554"/>
            <ac:spMk id="10" creationId="{3E273140-2FDA-FA93-073A-41318E7B5D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7025" y="0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235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9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0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11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p12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2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2" name="Google Shape;232;p16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16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>
              <a:sym typeface="Calibri"/>
            </a:endParaRPr>
          </a:p>
        </p:txBody>
      </p:sp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bdcc16ca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bbdcc16cae_2_0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900" cy="43131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bbdcc16cae_2_0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39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0" name="Google Shape;260;p18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18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17" name="Google Shape;31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7" name="Google Shape;347;p22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22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6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9" name="Google Shape;41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7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6" name="Google Shape;44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8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3" name="Google Shape;45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9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9" name="Google Shape;45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0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7" name="Google Shape;46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1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5" name="Google Shape;47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2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2" name="Google Shape;48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3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1" name="Google Shape;52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5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5" name="Google Shape;53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6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3" name="Google Shape;54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7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1" name="Google Shape;55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8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9" name="Google Shape;55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9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7" name="Google Shape;56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0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4" name="Google Shape;57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1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1" name="Google Shape;58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2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9" name="Google Shape;58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5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6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7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8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5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53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4"/>
          <p:cNvSpPr txBox="1">
            <a:spLocks noGrp="1"/>
          </p:cNvSpPr>
          <p:nvPr>
            <p:ph type="body" idx="1"/>
          </p:nvPr>
        </p:nvSpPr>
        <p:spPr>
          <a:xfrm rot="5400000">
            <a:off x="2057400" y="-381000"/>
            <a:ext cx="5029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2" name="Google Shape;62;p54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6" name="Google Shape;66;p55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0" name="Google Shape;70;p5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body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2" name="Google Shape;72;p5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6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7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48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8" name="Google Shape;38;p4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9" name="Google Shape;39;p49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5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5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50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1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52" name="Google Shape;52;p5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3" name="Google Shape;53;p52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4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3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4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57200" y="6376193"/>
            <a:ext cx="1346994" cy="48180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43"/>
          <p:cNvSpPr/>
          <p:nvPr/>
        </p:nvSpPr>
        <p:spPr>
          <a:xfrm>
            <a:off x="457200" y="1066800"/>
            <a:ext cx="82296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3"/>
          <p:cNvSpPr/>
          <p:nvPr/>
        </p:nvSpPr>
        <p:spPr>
          <a:xfrm>
            <a:off x="462455" y="6248400"/>
            <a:ext cx="8229600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lass.teicrete.gr/modules/document/file.php/TP326/%CE%98%CE%B5%CF%89%CF%81%CE%AF%CE%B1%20(Lectures)/Computer_Networking_A_Top-Down_Approach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jy4kBAzJCKM" TargetMode="External"/><Relationship Id="rId5" Type="http://schemas.openxmlformats.org/officeDocument/2006/relationships/hyperlink" Target="https://www.youtube.com/watch?v=FkiTOMn-XGw" TargetMode="External"/><Relationship Id="rId4" Type="http://schemas.openxmlformats.org/officeDocument/2006/relationships/hyperlink" Target="https://www.youtube.com/watch?v=MzhiVE6OuQA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network-devices-hub-repeater-bridge-switch-router-gateways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3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24.png"/><Relationship Id="rId9" Type="http://schemas.openxmlformats.org/officeDocument/2006/relationships/oleObject" Target="../embeddings/oleObject10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Luminiferous_eth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78" y="208343"/>
            <a:ext cx="8941444" cy="52735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Part I Syllabus – Fundamental Underlying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08D450A3-C3EB-2B82-1A88-559B7A0D6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857579"/>
              </p:ext>
            </p:extLst>
          </p:nvPr>
        </p:nvGraphicFramePr>
        <p:xfrm>
          <a:off x="354842" y="930208"/>
          <a:ext cx="8434316" cy="5158308"/>
        </p:xfrm>
        <a:graphic>
          <a:graphicData uri="http://schemas.openxmlformats.org/drawingml/2006/table">
            <a:tbl>
              <a:tblPr/>
              <a:tblGrid>
                <a:gridCol w="1225448">
                  <a:extLst>
                    <a:ext uri="{9D8B030D-6E8A-4147-A177-3AD203B41FA5}">
                      <a16:colId xmlns:a16="http://schemas.microsoft.com/office/drawing/2014/main" val="242221198"/>
                    </a:ext>
                  </a:extLst>
                </a:gridCol>
                <a:gridCol w="1872630">
                  <a:extLst>
                    <a:ext uri="{9D8B030D-6E8A-4147-A177-3AD203B41FA5}">
                      <a16:colId xmlns:a16="http://schemas.microsoft.com/office/drawing/2014/main" val="3036812357"/>
                    </a:ext>
                  </a:extLst>
                </a:gridCol>
                <a:gridCol w="5336238">
                  <a:extLst>
                    <a:ext uri="{9D8B030D-6E8A-4147-A177-3AD203B41FA5}">
                      <a16:colId xmlns:a16="http://schemas.microsoft.com/office/drawing/2014/main" val="3656309321"/>
                    </a:ext>
                  </a:extLst>
                </a:gridCol>
              </a:tblGrid>
              <a:tr h="20555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Week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Subject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665977"/>
                  </a:ext>
                </a:extLst>
              </a:tr>
              <a:tr h="3519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1</a:t>
                      </a:r>
                      <a:endParaRPr lang="nl-NL" sz="14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endParaRPr lang="nl-NL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9/Jan/2023​</a:t>
                      </a:r>
                      <a:endParaRPr kumimoji="0" lang="nl-NL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Introduction: Course Logistics and Internet History​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728656"/>
                  </a:ext>
                </a:extLst>
              </a:tr>
              <a:tr h="22783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11/Jan/2023​</a:t>
                      </a:r>
                      <a:endParaRPr kumimoji="0" lang="nl-NL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Layered Network Architecture​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76155"/>
                  </a:ext>
                </a:extLst>
              </a:tr>
              <a:tr h="338425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2</a:t>
                      </a:r>
                      <a:endParaRPr lang="nl-NL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16/Jan/2023​</a:t>
                      </a:r>
                      <a:endParaRPr kumimoji="0" lang="nl-NL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Physical-layer Resilience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97863"/>
                  </a:ext>
                </a:extLst>
              </a:tr>
              <a:tr h="20555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18/Jan/2023​</a:t>
                      </a:r>
                      <a:endParaRPr kumimoji="0" lang="nl-NL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Link Layer: Flow Control​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282017"/>
                  </a:ext>
                </a:extLst>
              </a:tr>
              <a:tr h="657049">
                <a:tc>
                  <a:txBody>
                    <a:bodyPr/>
                    <a:lstStyle/>
                    <a:p>
                      <a:pPr algn="l" fontAlgn="base"/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3</a:t>
                      </a:r>
                      <a:endParaRPr lang="nl-NL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25/Jan/2023​</a:t>
                      </a:r>
                      <a:b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(no class on 23/Jan/2023, a</a:t>
                      </a:r>
                      <a:r>
                        <a:rPr lang="zh-CN" alt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holiday</a:t>
                      </a:r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​)</a:t>
                      </a:r>
                      <a:endParaRPr lang="nl-NL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 anchor="ctr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Link Layer: Error Control​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 anchor="ctr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938022"/>
                  </a:ext>
                </a:extLst>
              </a:tr>
              <a:tr h="205554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4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30/Jan/2023​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Local Area Network: Introduction​</a:t>
                      </a: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404970"/>
                  </a:ext>
                </a:extLst>
              </a:tr>
              <a:tr h="35198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01/Feb/2023​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Local Area Network: Medium Access Control (MAC)​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355579"/>
                  </a:ext>
                </a:extLst>
              </a:tr>
              <a:tr h="234399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5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06/Feb/2023​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Local Area Network: Ethernet​</a:t>
                      </a:r>
                      <a:endParaRPr lang="en-US" sz="1400" b="0" i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8883"/>
                  </a:ext>
                </a:extLst>
              </a:tr>
              <a:tr h="234399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08/Feb/2023​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Local Area Network: Ethernet Evolutions​</a:t>
                      </a:r>
                      <a:endParaRPr lang="en-US" sz="1400" b="0" i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948469"/>
                  </a:ext>
                </a:extLst>
              </a:tr>
              <a:tr h="351980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6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13/Feb/2023​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Wireless Local Area Network (WLAN): Overview and 802.11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176197"/>
                  </a:ext>
                </a:extLst>
              </a:tr>
              <a:tr h="540059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15/Feb/2023​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First Part: WLAN’s Multi-Access Reservation Protocol (MARP)</a:t>
                      </a:r>
                      <a:r>
                        <a:rPr lang="en-US" altLang="zh-CN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;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Second Part: A Brief Overview of Network </a:t>
                      </a:r>
                      <a:r>
                        <a:rPr lang="en-US" altLang="zh-CN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aradigms​</a:t>
                      </a: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234817"/>
                  </a:ext>
                </a:extLst>
              </a:tr>
              <a:tr h="351980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</a:rPr>
                        <a:t>Week 7</a:t>
                      </a: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20/Feb/2023</a:t>
                      </a: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Network Paradigms​: Circuit Switching versus Packet Switching</a:t>
                      </a:r>
                      <a:endParaRPr lang="en-US" sz="14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05927"/>
                  </a:ext>
                </a:extLst>
              </a:tr>
              <a:tr h="20555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22/Feb/2023</a:t>
                      </a: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</a:rPr>
                        <a:t>Mobile Access Networks</a:t>
                      </a: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16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802.3 Physical Layer Configurations</a:t>
            </a: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Physical layer configurations are specified in three parts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Data rate (10, 100, 1,000)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10, 100, 1,000Mbps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Signaling method (base, broad)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Baseband: digital signaling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Broadband: analog signaling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Cabling (2, 5, T, F, S, L)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2 – 200m thin coax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5 – 500m thick coax (original Ethernet cabling)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T – Twisted pair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F – Optical fiber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S – Short wave laser over multimode fiber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L – Long wave laser over single mode fiber</a:t>
            </a: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55DDD-9050-44E1-A34E-736A4820D5BB}"/>
              </a:ext>
            </a:extLst>
          </p:cNvPr>
          <p:cNvSpPr txBox="1"/>
          <p:nvPr/>
        </p:nvSpPr>
        <p:spPr>
          <a:xfrm>
            <a:off x="7680124" y="7590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not examinable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Baseband Manchester Encoding</a:t>
            </a:r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2"/>
                </a:solidFill>
              </a:rPr>
              <a:t>Baseband here means that no carrier is modulated; instead bits are encoded using Manchester encoding and transmitted directly by modifying voltage of a DC signal.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2"/>
                </a:solidFill>
              </a:rPr>
              <a:t>Manchester encoding ensures that a voltage transition occurs in each bit time which helps receiver in clock synchronization.</a:t>
            </a:r>
            <a:endParaRPr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66" name="Google Shape;166;p10" descr="553 manches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871787"/>
            <a:ext cx="8763000" cy="33766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10"/>
          <p:cNvGrpSpPr/>
          <p:nvPr/>
        </p:nvGrpSpPr>
        <p:grpSpPr>
          <a:xfrm>
            <a:off x="2495550" y="2566987"/>
            <a:ext cx="152400" cy="2209800"/>
            <a:chOff x="1536" y="1872"/>
            <a:chExt cx="96" cy="1392"/>
          </a:xfrm>
        </p:grpSpPr>
        <p:cxnSp>
          <p:nvCxnSpPr>
            <p:cNvPr id="168" name="Google Shape;168;p10"/>
            <p:cNvCxnSpPr/>
            <p:nvPr/>
          </p:nvCxnSpPr>
          <p:spPr>
            <a:xfrm>
              <a:off x="1536" y="2784"/>
              <a:ext cx="0" cy="480"/>
            </a:xfrm>
            <a:prstGeom prst="straightConnector1">
              <a:avLst/>
            </a:prstGeom>
            <a:noFill/>
            <a:ln w="28575" cap="flat" cmpd="sng">
              <a:solidFill>
                <a:srgbClr val="CC0000"/>
              </a:solidFill>
              <a:prstDash val="dash"/>
              <a:round/>
              <a:headEnd type="none" w="sm" len="sm"/>
              <a:tailEnd type="triangle" w="med" len="med"/>
            </a:ln>
          </p:spPr>
        </p:cxnSp>
        <p:cxnSp>
          <p:nvCxnSpPr>
            <p:cNvPr id="169" name="Google Shape;169;p10"/>
            <p:cNvCxnSpPr/>
            <p:nvPr/>
          </p:nvCxnSpPr>
          <p:spPr>
            <a:xfrm>
              <a:off x="1536" y="2784"/>
              <a:ext cx="96" cy="0"/>
            </a:xfrm>
            <a:prstGeom prst="straightConnector1">
              <a:avLst/>
            </a:prstGeom>
            <a:noFill/>
            <a:ln w="28575" cap="flat" cmpd="sng">
              <a:solidFill>
                <a:srgbClr val="CC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70" name="Google Shape;170;p10"/>
            <p:cNvCxnSpPr/>
            <p:nvPr/>
          </p:nvCxnSpPr>
          <p:spPr>
            <a:xfrm rot="10800000">
              <a:off x="1632" y="1872"/>
              <a:ext cx="0" cy="912"/>
            </a:xfrm>
            <a:prstGeom prst="straightConnector1">
              <a:avLst/>
            </a:prstGeom>
            <a:noFill/>
            <a:ln w="28575" cap="flat" cmpd="sng">
              <a:solidFill>
                <a:srgbClr val="CC0000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4BEDA2F-B54E-40F3-8FD5-D6F3BDB91DC0}"/>
              </a:ext>
            </a:extLst>
          </p:cNvPr>
          <p:cNvSpPr txBox="1"/>
          <p:nvPr/>
        </p:nvSpPr>
        <p:spPr>
          <a:xfrm>
            <a:off x="7668694" y="7590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not examinable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Ethernet Versions</a:t>
            </a:r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</a:rPr>
              <a:t>Ethernet comes with several versions based on its network configurations. Important ones are: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2"/>
                </a:solidFill>
              </a:rPr>
              <a:t>10BASE-5 (Original Ethernet)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2"/>
                </a:solidFill>
              </a:rPr>
              <a:t>10BASE-2 (Cheapernet)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2"/>
                </a:solidFill>
              </a:rPr>
              <a:t>10BASE-T (Star topology using a hub)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2"/>
                </a:solidFill>
              </a:rPr>
              <a:t>Others (eg 10BASE-FL, 10BASE-FP, etc)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457200" y="4038600"/>
            <a:ext cx="175260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2667000" y="4267200"/>
            <a:ext cx="2160588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10  BASE 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1219200" y="5029200"/>
            <a:ext cx="13541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Mbps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11"/>
          <p:cNvCxnSpPr/>
          <p:nvPr/>
        </p:nvCxnSpPr>
        <p:spPr>
          <a:xfrm rot="10800000" flipH="1">
            <a:off x="2286000" y="4724400"/>
            <a:ext cx="533400" cy="381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3" name="Google Shape;183;p11"/>
          <p:cNvCxnSpPr/>
          <p:nvPr/>
        </p:nvCxnSpPr>
        <p:spPr>
          <a:xfrm rot="10800000" flipH="1">
            <a:off x="3581400" y="4724400"/>
            <a:ext cx="152400" cy="533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4" name="Google Shape;184;p11"/>
          <p:cNvSpPr txBox="1"/>
          <p:nvPr/>
        </p:nvSpPr>
        <p:spPr>
          <a:xfrm>
            <a:off x="2732088" y="5181600"/>
            <a:ext cx="2373312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Signaling mode,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18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Broad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11"/>
          <p:cNvCxnSpPr/>
          <p:nvPr/>
        </p:nvCxnSpPr>
        <p:spPr>
          <a:xfrm rot="10800000">
            <a:off x="4800600" y="4572000"/>
            <a:ext cx="457200" cy="228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6" name="Google Shape;186;p11"/>
          <p:cNvSpPr txBox="1"/>
          <p:nvPr/>
        </p:nvSpPr>
        <p:spPr>
          <a:xfrm>
            <a:off x="5334000" y="4572000"/>
            <a:ext cx="3581400" cy="155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Medium segment length (in 100m unit) or type. Possible options are: </a:t>
            </a:r>
            <a:r>
              <a:rPr lang="en-US" sz="18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5,2,T,F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,etc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381000" y="4038600"/>
            <a:ext cx="8458200" cy="21336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2E44FB-AE74-4316-AF90-924763683A15}"/>
              </a:ext>
            </a:extLst>
          </p:cNvPr>
          <p:cNvSpPr txBox="1"/>
          <p:nvPr/>
        </p:nvSpPr>
        <p:spPr>
          <a:xfrm>
            <a:off x="7645834" y="68133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not examinable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10BASE-5</a:t>
            </a:r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95" name="Google Shape;19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408113"/>
            <a:ext cx="4800600" cy="21478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Google Shape;196;p12"/>
          <p:cNvGrpSpPr/>
          <p:nvPr/>
        </p:nvGrpSpPr>
        <p:grpSpPr>
          <a:xfrm>
            <a:off x="4724400" y="1789113"/>
            <a:ext cx="2667000" cy="1066800"/>
            <a:chOff x="3264" y="1392"/>
            <a:chExt cx="1680" cy="672"/>
          </a:xfrm>
        </p:grpSpPr>
        <p:grpSp>
          <p:nvGrpSpPr>
            <p:cNvPr id="197" name="Google Shape;197;p12"/>
            <p:cNvGrpSpPr/>
            <p:nvPr/>
          </p:nvGrpSpPr>
          <p:grpSpPr>
            <a:xfrm>
              <a:off x="3744" y="1392"/>
              <a:ext cx="1200" cy="336"/>
              <a:chOff x="3744" y="1392"/>
              <a:chExt cx="1200" cy="336"/>
            </a:xfrm>
          </p:grpSpPr>
          <p:sp>
            <p:nvSpPr>
              <p:cNvPr id="198" name="Google Shape;198;p12"/>
              <p:cNvSpPr/>
              <p:nvPr/>
            </p:nvSpPr>
            <p:spPr>
              <a:xfrm>
                <a:off x="3744" y="1392"/>
                <a:ext cx="940" cy="16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62" extrusionOk="0">
                    <a:moveTo>
                      <a:pt x="0" y="0"/>
                    </a:moveTo>
                    <a:cubicBezTo>
                      <a:pt x="28" y="25"/>
                      <a:pt x="46" y="144"/>
                      <a:pt x="169" y="153"/>
                    </a:cubicBezTo>
                    <a:cubicBezTo>
                      <a:pt x="292" y="162"/>
                      <a:pt x="532" y="23"/>
                      <a:pt x="736" y="53"/>
                    </a:cubicBezTo>
                    <a:cubicBezTo>
                      <a:pt x="940" y="83"/>
                      <a:pt x="874" y="89"/>
                      <a:pt x="910" y="98"/>
                    </a:cubicBezTo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9" name="Google Shape;199;p12"/>
              <p:cNvCxnSpPr/>
              <p:nvPr/>
            </p:nvCxnSpPr>
            <p:spPr>
              <a:xfrm>
                <a:off x="4704" y="1536"/>
                <a:ext cx="240" cy="192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00" name="Google Shape;200;p12"/>
            <p:cNvGrpSpPr/>
            <p:nvPr/>
          </p:nvGrpSpPr>
          <p:grpSpPr>
            <a:xfrm>
              <a:off x="3552" y="1872"/>
              <a:ext cx="557" cy="192"/>
              <a:chOff x="3552" y="1872"/>
              <a:chExt cx="557" cy="192"/>
            </a:xfrm>
          </p:grpSpPr>
          <p:sp>
            <p:nvSpPr>
              <p:cNvPr id="201" name="Google Shape;201;p12"/>
              <p:cNvSpPr/>
              <p:nvPr/>
            </p:nvSpPr>
            <p:spPr>
              <a:xfrm>
                <a:off x="3562" y="1872"/>
                <a:ext cx="528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folHlink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2"/>
              <p:cNvSpPr txBox="1"/>
              <p:nvPr/>
            </p:nvSpPr>
            <p:spPr>
              <a:xfrm>
                <a:off x="3552" y="1872"/>
                <a:ext cx="557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repeater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03" name="Google Shape;203;p12"/>
            <p:cNvCxnSpPr/>
            <p:nvPr/>
          </p:nvCxnSpPr>
          <p:spPr>
            <a:xfrm>
              <a:off x="3264" y="1584"/>
              <a:ext cx="240" cy="19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4" name="Google Shape;204;p12"/>
            <p:cNvCxnSpPr/>
            <p:nvPr/>
          </p:nvCxnSpPr>
          <p:spPr>
            <a:xfrm rot="10800000" flipH="1">
              <a:off x="3840" y="1536"/>
              <a:ext cx="96" cy="24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05" name="Google Shape;205;p12"/>
          <p:cNvSpPr/>
          <p:nvPr/>
        </p:nvSpPr>
        <p:spPr>
          <a:xfrm>
            <a:off x="4876800" y="1346200"/>
            <a:ext cx="2895600" cy="1828800"/>
          </a:xfrm>
          <a:custGeom>
            <a:avLst/>
            <a:gdLst/>
            <a:ahLst/>
            <a:cxnLst/>
            <a:rect l="l" t="t" r="r" b="b"/>
            <a:pathLst>
              <a:path w="1078" h="1296" extrusionOk="0">
                <a:moveTo>
                  <a:pt x="1078" y="0"/>
                </a:moveTo>
                <a:lnTo>
                  <a:pt x="0" y="0"/>
                </a:lnTo>
                <a:lnTo>
                  <a:pt x="0" y="1296"/>
                </a:lnTo>
                <a:lnTo>
                  <a:pt x="1077" y="1296"/>
                </a:lnTo>
              </a:path>
            </a:pathLst>
          </a:custGeom>
          <a:noFill/>
          <a:ln w="19050" cap="flat" cmpd="sng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2"/>
          <p:cNvSpPr txBox="1"/>
          <p:nvPr/>
        </p:nvSpPr>
        <p:spPr>
          <a:xfrm>
            <a:off x="4943475" y="3159125"/>
            <a:ext cx="381952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may add up to 4 more segments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2"/>
          <p:cNvSpPr txBox="1"/>
          <p:nvPr/>
        </p:nvSpPr>
        <p:spPr>
          <a:xfrm>
            <a:off x="457200" y="3863975"/>
            <a:ext cx="80010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31775" marR="0" lvl="0" indent="-231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Original Ethernet design, thick coax (50ohm) is used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segment is of 500m long (max)</a:t>
            </a:r>
            <a:endParaRPr sz="2400" b="0" i="0" u="sng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Four repeaters (max) can be used to connect up to 5 segments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AUI cable connecting the PC and the thick coax cannot be longer than 50m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143FB1-F851-4712-B21E-F5FC1CA25B71}"/>
              </a:ext>
            </a:extLst>
          </p:cNvPr>
          <p:cNvSpPr txBox="1"/>
          <p:nvPr/>
        </p:nvSpPr>
        <p:spPr>
          <a:xfrm>
            <a:off x="7645834" y="68133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not examinable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10BASE-2</a:t>
            </a:r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14" name="Google Shape;21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363663"/>
            <a:ext cx="6629400" cy="275113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3"/>
          <p:cNvSpPr txBox="1"/>
          <p:nvPr/>
        </p:nvSpPr>
        <p:spPr>
          <a:xfrm>
            <a:off x="457200" y="4330700"/>
            <a:ext cx="80010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31775" marR="0" lvl="0" indent="-231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Called cheapernet because it is cheap to deploy. Thin coax is used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Each segment is of 185m long (max), min cable length between two computers is 0.5m, max 30 nodes</a:t>
            </a:r>
            <a:endParaRPr sz="2400" b="0" i="0" u="sng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 to 4 repeaters, (so entire network cable=925m)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D5463-8D24-4D2E-A85A-4B898EBE583F}"/>
              </a:ext>
            </a:extLst>
          </p:cNvPr>
          <p:cNvSpPr txBox="1"/>
          <p:nvPr/>
        </p:nvSpPr>
        <p:spPr>
          <a:xfrm>
            <a:off x="7645834" y="68133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not examinable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10BASE-T</a:t>
            </a:r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22" name="Google Shape;22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219200"/>
            <a:ext cx="4800600" cy="29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4"/>
          <p:cNvSpPr txBox="1"/>
          <p:nvPr/>
        </p:nvSpPr>
        <p:spPr>
          <a:xfrm>
            <a:off x="457200" y="4467225"/>
            <a:ext cx="80010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31775" marR="0" lvl="0" indent="-231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‘T’ in 10BASE-T stands for Twisted pairs (UTP: unshielded twisted pairs). At least two pairs of wires.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Most popular Ethernet option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Cable length between a hub &amp; a computer = 100m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73D9F-DB63-4BC5-A6F1-B70D306EC0F0}"/>
              </a:ext>
            </a:extLst>
          </p:cNvPr>
          <p:cNvSpPr txBox="1"/>
          <p:nvPr/>
        </p:nvSpPr>
        <p:spPr>
          <a:xfrm>
            <a:off x="7645834" y="68133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not examinable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Ethernet Frame Format</a:t>
            </a:r>
            <a:endParaRPr/>
          </a:p>
        </p:txBody>
      </p:sp>
      <p:sp>
        <p:nvSpPr>
          <p:cNvPr id="229" name="Google Shape;229;p15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Ethernet Frame Format</a:t>
            </a:r>
            <a:endParaRPr/>
          </a:p>
        </p:txBody>
      </p:sp>
      <p:sp>
        <p:nvSpPr>
          <p:cNvPr id="236" name="Google Shape;236;p16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37" name="Google Shape;2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363662"/>
            <a:ext cx="8763000" cy="267493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6"/>
          <p:cNvSpPr/>
          <p:nvPr/>
        </p:nvSpPr>
        <p:spPr>
          <a:xfrm>
            <a:off x="152400" y="3886200"/>
            <a:ext cx="868680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31775" marR="0" lvl="0" indent="-231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Preamble &amp; SFD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7 bytes with the pattern 10101010 followed by one byte with the pattern 10101011; used for synchronizing receiver to sender clock (clocks are never exact)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 field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allows additional dummy data to be included to a frame for min. frame size requirement.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 Check Sequence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field enables error detection using CRC. It covers between Source Address and Pad fields.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16"/>
          <p:cNvCxnSpPr/>
          <p:nvPr/>
        </p:nvCxnSpPr>
        <p:spPr>
          <a:xfrm rot="10800000">
            <a:off x="2286000" y="12954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" name="Google Shape;240;p16"/>
          <p:cNvCxnSpPr/>
          <p:nvPr/>
        </p:nvCxnSpPr>
        <p:spPr>
          <a:xfrm rot="10800000">
            <a:off x="8534400" y="1306606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1" name="Google Shape;241;p16"/>
          <p:cNvCxnSpPr/>
          <p:nvPr/>
        </p:nvCxnSpPr>
        <p:spPr>
          <a:xfrm>
            <a:off x="2286000" y="1420906"/>
            <a:ext cx="62484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42" name="Google Shape;242;p16"/>
          <p:cNvSpPr txBox="1"/>
          <p:nvPr/>
        </p:nvSpPr>
        <p:spPr>
          <a:xfrm>
            <a:off x="4661083" y="1227429"/>
            <a:ext cx="1367682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frame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Ethernet Frames</a:t>
            </a:r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Preamble is a sequence of 7 bytes, each set to “10101010” 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Used to synchronize receiver before actual data is sent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Addresses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unique, 48-bit unicast address assigned to each adapter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example: 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08:00:e4:b1:02:a2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Each manufacturer gets their own address range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broadcast: all 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/>
              <a:t>s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ts val="2000"/>
            </a:pPr>
            <a:r>
              <a:rPr lang="en-US" sz="2000"/>
              <a:t>multicast: first bit (from right) of the first byte is 1</a:t>
            </a:r>
            <a:endParaRPr lang="en-US">
              <a:solidFill>
                <a:srgbClr val="000000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ts val="2000"/>
            </a:pPr>
            <a:r>
              <a:rPr lang="en-US" sz="2000">
                <a:solidFill>
                  <a:srgbClr val="000000"/>
                </a:solidFill>
              </a:rPr>
              <a:t>unicast: first bit (from right) of the first byte is 0</a:t>
            </a:r>
            <a:endParaRPr lang="en-US" sz="200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Type field is a demultiplexing key used to determine which higher level protocol the frame should be delivered to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Body can contain up to 1500 bytes of data</a:t>
            </a:r>
            <a:endParaRPr/>
          </a:p>
        </p:txBody>
      </p:sp>
      <p:sp>
        <p:nvSpPr>
          <p:cNvPr id="249" name="Google Shape;249;p17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bdcc16cae_2_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Broadcast, Multicast, Unicast</a:t>
            </a:r>
            <a:endParaRPr/>
          </a:p>
        </p:txBody>
      </p:sp>
      <p:sp>
        <p:nvSpPr>
          <p:cNvPr id="256" name="Google Shape;256;gbbdcc16cae_2_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n-US"/>
              <a:t>Broadcast: One to All </a:t>
            </a:r>
          </a:p>
          <a:p>
            <a:pPr indent="-457200"/>
            <a:r>
              <a:rPr lang="en-US"/>
              <a:t>Multicast: One to Many </a:t>
            </a:r>
          </a:p>
          <a:p>
            <a:pPr indent="-457200"/>
            <a:r>
              <a:rPr lang="en-US"/>
              <a:t>Unicast: One to One</a:t>
            </a:r>
            <a:endParaRPr/>
          </a:p>
        </p:txBody>
      </p:sp>
      <p:sp>
        <p:nvSpPr>
          <p:cNvPr id="257" name="Google Shape;257;gbbdcc16cae_2_0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" name="Picture 2" descr="A picture containing clock, clipart&#10;&#10;Description automatically generated">
            <a:extLst>
              <a:ext uri="{FF2B5EF4-FFF2-40B4-BE49-F238E27FC236}">
                <a16:creationId xmlns:a16="http://schemas.microsoft.com/office/drawing/2014/main" id="{9DB96199-702C-411F-B656-32DBC6ADB8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30"/>
          <a:stretch/>
        </p:blipFill>
        <p:spPr>
          <a:xfrm>
            <a:off x="-1" y="2980094"/>
            <a:ext cx="5920451" cy="2865120"/>
          </a:xfrm>
          <a:prstGeom prst="rect">
            <a:avLst/>
          </a:prstGeom>
        </p:spPr>
      </p:pic>
      <p:pic>
        <p:nvPicPr>
          <p:cNvPr id="7" name="Picture 6" descr="A picture containing clock, clipart&#10;&#10;Description automatically generated">
            <a:extLst>
              <a:ext uri="{FF2B5EF4-FFF2-40B4-BE49-F238E27FC236}">
                <a16:creationId xmlns:a16="http://schemas.microsoft.com/office/drawing/2014/main" id="{A884642B-969E-42DF-B9E8-163F67E59A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-572" r="69805" b="572"/>
          <a:stretch/>
        </p:blipFill>
        <p:spPr>
          <a:xfrm>
            <a:off x="6120917" y="2980094"/>
            <a:ext cx="2565883" cy="2865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562" y="-76200"/>
            <a:ext cx="8229600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/>
              <a:t>Additional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CA69945-4E56-D4C7-CAE2-57669027916B}"/>
              </a:ext>
            </a:extLst>
          </p:cNvPr>
          <p:cNvSpPr txBox="1">
            <a:spLocks noChangeArrowheads="1"/>
          </p:cNvSpPr>
          <p:nvPr/>
        </p:nvSpPr>
        <p:spPr>
          <a:xfrm>
            <a:off x="152128" y="1371600"/>
            <a:ext cx="8997498" cy="44958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SG" altLang="zh-CN" sz="2000">
                <a:effectLst/>
                <a:latin typeface="+mn-ea"/>
              </a:rPr>
              <a:t>The related content talked today in </a:t>
            </a:r>
            <a:r>
              <a:rPr lang="en-SG" altLang="zh-CN" sz="2000" u="sng">
                <a:solidFill>
                  <a:srgbClr val="0000FF"/>
                </a:solidFill>
                <a:effectLst/>
                <a:latin typeface="+mn-ea"/>
                <a:hlinkClick r:id="rId3"/>
              </a:rPr>
              <a:t>https://eclass.teicrete.gr/modules/document/file.php/TP326/%CE%98%CE%B5%CF%89%CF%81%CE%AF%CE%B1%20(Lectures)/Computer_Networking_A_Top-Down_Approach.pdf</a:t>
            </a:r>
            <a:r>
              <a:rPr lang="en-SG" altLang="zh-CN" sz="2000">
                <a:effectLst/>
                <a:latin typeface="+mn-ea"/>
              </a:rPr>
              <a:t> is as follow:</a:t>
            </a:r>
            <a:endParaRPr lang="zh-CN" altLang="zh-CN" sz="2000">
              <a:effectLst/>
              <a:latin typeface="+mn-ea"/>
            </a:endParaRPr>
          </a:p>
          <a:p>
            <a:pPr lvl="1"/>
            <a:r>
              <a:rPr lang="en-SG" altLang="zh-CN" sz="1800">
                <a:latin typeface="+mn-ea"/>
              </a:rPr>
              <a:t>Ethernet</a:t>
            </a:r>
            <a:r>
              <a:rPr lang="en-SG" altLang="zh-CN" sz="1800">
                <a:effectLst/>
                <a:latin typeface="+mn-ea"/>
              </a:rPr>
              <a:t>: </a:t>
            </a:r>
            <a:r>
              <a:rPr lang="en-SG" altLang="zh-CN" sz="1800">
                <a:latin typeface="+mn-ea"/>
              </a:rPr>
              <a:t>P</a:t>
            </a:r>
            <a:r>
              <a:rPr lang="en-US" altLang="zh-CN" sz="1800">
                <a:latin typeface="+mn-ea"/>
              </a:rPr>
              <a:t>age</a:t>
            </a:r>
            <a:r>
              <a:rPr lang="zh-CN" altLang="en-US" sz="1800">
                <a:latin typeface="+mn-ea"/>
              </a:rPr>
              <a:t> </a:t>
            </a:r>
            <a:r>
              <a:rPr lang="en-SG" altLang="zh-CN" sz="1800">
                <a:latin typeface="+mn-ea"/>
              </a:rPr>
              <a:t>469 – P</a:t>
            </a:r>
            <a:r>
              <a:rPr lang="en-US" altLang="zh-CN" sz="1800">
                <a:latin typeface="+mn-ea"/>
              </a:rPr>
              <a:t>age</a:t>
            </a:r>
            <a:r>
              <a:rPr lang="zh-CN" altLang="en-US" sz="1800">
                <a:latin typeface="+mn-ea"/>
              </a:rPr>
              <a:t> </a:t>
            </a:r>
            <a:r>
              <a:rPr lang="en-SG" altLang="zh-CN" sz="1800">
                <a:latin typeface="+mn-ea"/>
              </a:rPr>
              <a:t>476</a:t>
            </a:r>
          </a:p>
          <a:p>
            <a:pPr lvl="1"/>
            <a:r>
              <a:rPr lang="en-SG" altLang="zh-CN" sz="1800">
                <a:effectLst/>
                <a:latin typeface="+mn-ea"/>
              </a:rPr>
              <a:t>Frame: Page 537 – Page 541</a:t>
            </a:r>
            <a:endParaRPr lang="zh-CN" altLang="zh-CN" sz="1800">
              <a:effectLst/>
              <a:latin typeface="+mn-ea"/>
            </a:endParaRPr>
          </a:p>
          <a:p>
            <a:pPr marL="457200" lvl="1" indent="0">
              <a:buNone/>
            </a:pPr>
            <a:endParaRPr lang="en-SG" altLang="zh-CN" sz="1800">
              <a:latin typeface="+mn-ea"/>
            </a:endParaRPr>
          </a:p>
          <a:p>
            <a:r>
              <a:rPr lang="en-SG" altLang="zh-CN" sz="2000">
                <a:effectLst/>
                <a:latin typeface="+mn-ea"/>
              </a:rPr>
              <a:t>You can also find other video materials about </a:t>
            </a:r>
          </a:p>
          <a:p>
            <a:pPr lvl="1"/>
            <a:r>
              <a:rPr lang="en-SG" altLang="zh-CN" sz="1600">
                <a:latin typeface="+mn-ea"/>
              </a:rPr>
              <a:t>E</a:t>
            </a:r>
            <a:r>
              <a:rPr lang="en-US" altLang="zh-CN" sz="1600" err="1">
                <a:latin typeface="+mn-ea"/>
              </a:rPr>
              <a:t>thernet</a:t>
            </a:r>
            <a:endParaRPr lang="en-US" altLang="zh-CN" sz="1600">
              <a:latin typeface="+mn-ea"/>
            </a:endParaRPr>
          </a:p>
          <a:p>
            <a:pPr lvl="1"/>
            <a:r>
              <a:rPr lang="en-US" altLang="zh-CN" sz="1600">
                <a:latin typeface="+mn-ea"/>
              </a:rPr>
              <a:t>MAC Addresses</a:t>
            </a:r>
          </a:p>
          <a:p>
            <a:pPr lvl="1"/>
            <a:r>
              <a:rPr lang="en-US" altLang="zh-CN" sz="1600">
                <a:latin typeface="+mn-ea"/>
              </a:rPr>
              <a:t>Frame Format </a:t>
            </a:r>
            <a:endParaRPr lang="en-SG" sz="2000" b="1" u="sng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9BE5E3-7972-84D3-4FA8-810F74A01D08}"/>
              </a:ext>
            </a:extLst>
          </p:cNvPr>
          <p:cNvSpPr txBox="1"/>
          <p:nvPr/>
        </p:nvSpPr>
        <p:spPr>
          <a:xfrm>
            <a:off x="2282639" y="3992338"/>
            <a:ext cx="4578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hlinkClick r:id="rId4"/>
              </a:rPr>
              <a:t>https://www.youtube.com/watch?v=MzhiVE6OuQA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CE54EC-3A74-AB9B-5850-EF404560AE47}"/>
              </a:ext>
            </a:extLst>
          </p:cNvPr>
          <p:cNvSpPr txBox="1"/>
          <p:nvPr/>
        </p:nvSpPr>
        <p:spPr>
          <a:xfrm>
            <a:off x="2300001" y="4307558"/>
            <a:ext cx="4578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hlinkClick r:id="rId5"/>
              </a:rPr>
              <a:t>https://www.youtube.com/watch?v=FkiTOMn-XGw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273140-2FDA-FA93-073A-41318E7B5D9E}"/>
              </a:ext>
            </a:extLst>
          </p:cNvPr>
          <p:cNvSpPr txBox="1"/>
          <p:nvPr/>
        </p:nvSpPr>
        <p:spPr>
          <a:xfrm>
            <a:off x="2300001" y="4615335"/>
            <a:ext cx="4578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hlinkClick r:id="rId6"/>
              </a:rPr>
              <a:t>https://www.youtube.com/watch?v=jy4kBAzJCKM</a:t>
            </a: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469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 Address Examples</a:t>
            </a:r>
            <a:endParaRPr/>
          </a:p>
        </p:txBody>
      </p:sp>
      <p:sp>
        <p:nvSpPr>
          <p:cNvPr id="264" name="Google Shape;264;p18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65" name="Google Shape;265;p18"/>
          <p:cNvSpPr/>
          <p:nvPr/>
        </p:nvSpPr>
        <p:spPr>
          <a:xfrm>
            <a:off x="457200" y="1238071"/>
            <a:ext cx="82296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the type of the following destination addresses: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4</a:t>
            </a:r>
            <a:r>
              <a:rPr lang="en-US" sz="2400" b="0" i="1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:30:10:21:10:1A               </a:t>
            </a:r>
            <a:r>
              <a:rPr lang="en-US" sz="2400" b="0" i="1" u="none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4</a:t>
            </a:r>
            <a:r>
              <a:rPr lang="en-US" sz="2400" b="0" i="1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:20:1B:2E:08:EE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</a:t>
            </a:r>
            <a:r>
              <a:rPr lang="en-US" sz="2400" b="0" i="1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:FF:FF:FF:FF:FF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457200" y="2895600"/>
            <a:ext cx="80010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To find the type of the address, we need to look at the </a:t>
            </a:r>
            <a:r>
              <a:rPr lang="en-US" sz="2400" b="1" i="1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second hexadecimal digit from the left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 If it is even, the address is unicast. If it is odd, the address is multicast. If all digits are F’s, the address is broadcast. Therefore, we have the following: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hlink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  This is a unicast address because A in binary is 1010.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hlink"/>
                </a:solidFill>
                <a:latin typeface="Times"/>
                <a:ea typeface="Times"/>
                <a:cs typeface="Times"/>
                <a:sym typeface="Times"/>
              </a:rPr>
              <a:t>b.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This is a multicast address because 7 in binary is 0111.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hlink"/>
                </a:solidFill>
                <a:latin typeface="Times"/>
                <a:ea typeface="Times"/>
                <a:cs typeface="Times"/>
                <a:sym typeface="Times"/>
              </a:rPr>
              <a:t>c.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This is a broadcast address because all digits are F’s.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Ethernet’s MAC </a:t>
            </a:r>
            <a:endParaRPr/>
          </a:p>
        </p:txBody>
      </p:sp>
      <p:sp>
        <p:nvSpPr>
          <p:cNvPr id="272" name="Google Shape;272;p19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Ethernet’s MAC Algorithm</a:t>
            </a:r>
            <a:endParaRPr/>
          </a:p>
        </p:txBody>
      </p:sp>
      <p:sp>
        <p:nvSpPr>
          <p:cNvPr id="278" name="Google Shape;278;p2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Ethernet uses CSMA/CD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Listens to line before/during sending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If line is idle (no carrier sensed)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Send packet immediately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Upper bound message size of 1500 bytes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Must wait 9.6us between back-to-back frames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If line is busy (carrier sensed)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Wait until idle and transmit packet immediately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called </a:t>
            </a:r>
            <a:r>
              <a:rPr lang="en-US" sz="1800" i="1"/>
              <a:t>1-persistent  </a:t>
            </a:r>
            <a:r>
              <a:rPr lang="en-US" sz="1800"/>
              <a:t>sending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If collision detected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Stop sending and jam signal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Try again later</a:t>
            </a:r>
            <a:endParaRPr/>
          </a:p>
        </p:txBody>
      </p:sp>
      <p:sp>
        <p:nvSpPr>
          <p:cNvPr id="279" name="Google Shape;279;p20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280" name="Google Shape;28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6159" y="3810000"/>
            <a:ext cx="4319486" cy="25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Frame Collisions</a:t>
            </a:r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Collisions are caused when two adaptors transmit at the same time (adaptors sense collision based on voltage differences)</a:t>
            </a:r>
            <a:endParaRPr sz="110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 Both found line to be idle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 Both had been waiting for a busy line to become idle </a:t>
            </a:r>
            <a:endParaRPr/>
          </a:p>
        </p:txBody>
      </p:sp>
      <p:sp>
        <p:nvSpPr>
          <p:cNvPr id="287" name="Google Shape;287;p21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cxnSp>
        <p:nvCxnSpPr>
          <p:cNvPr id="288" name="Google Shape;288;p21"/>
          <p:cNvCxnSpPr/>
          <p:nvPr/>
        </p:nvCxnSpPr>
        <p:spPr>
          <a:xfrm>
            <a:off x="3173413" y="4167188"/>
            <a:ext cx="420687" cy="4762"/>
          </a:xfrm>
          <a:prstGeom prst="straightConnector1">
            <a:avLst/>
          </a:prstGeom>
          <a:noFill/>
          <a:ln w="11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9" name="Google Shape;289;p21"/>
          <p:cNvSpPr/>
          <p:nvPr/>
        </p:nvSpPr>
        <p:spPr>
          <a:xfrm>
            <a:off x="3573463" y="4143375"/>
            <a:ext cx="119062" cy="58738"/>
          </a:xfrm>
          <a:custGeom>
            <a:avLst/>
            <a:gdLst/>
            <a:ahLst/>
            <a:cxnLst/>
            <a:rect l="l" t="t" r="r" b="b"/>
            <a:pathLst>
              <a:path w="78" h="44" extrusionOk="0">
                <a:moveTo>
                  <a:pt x="0" y="41"/>
                </a:moveTo>
                <a:lnTo>
                  <a:pt x="78" y="21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lnTo>
                  <a:pt x="0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1"/>
          <p:cNvSpPr/>
          <p:nvPr/>
        </p:nvSpPr>
        <p:spPr>
          <a:xfrm>
            <a:off x="3043238" y="3633788"/>
            <a:ext cx="119062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1"/>
          <p:cNvSpPr/>
          <p:nvPr/>
        </p:nvSpPr>
        <p:spPr>
          <a:xfrm>
            <a:off x="2906713" y="3581400"/>
            <a:ext cx="392112" cy="241300"/>
          </a:xfrm>
          <a:custGeom>
            <a:avLst/>
            <a:gdLst/>
            <a:ahLst/>
            <a:cxnLst/>
            <a:rect l="l" t="t" r="r" b="b"/>
            <a:pathLst>
              <a:path w="256" h="255" extrusionOk="0">
                <a:moveTo>
                  <a:pt x="256" y="255"/>
                </a:moveTo>
                <a:lnTo>
                  <a:pt x="0" y="255"/>
                </a:lnTo>
                <a:lnTo>
                  <a:pt x="0" y="0"/>
                </a:lnTo>
                <a:lnTo>
                  <a:pt x="256" y="0"/>
                </a:lnTo>
                <a:lnTo>
                  <a:pt x="256" y="255"/>
                </a:lnTo>
                <a:lnTo>
                  <a:pt x="256" y="255"/>
                </a:lnTo>
              </a:path>
            </a:pathLst>
          </a:custGeom>
          <a:noFill/>
          <a:ln w="11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p21"/>
          <p:cNvCxnSpPr/>
          <p:nvPr/>
        </p:nvCxnSpPr>
        <p:spPr>
          <a:xfrm>
            <a:off x="3100388" y="3863975"/>
            <a:ext cx="6350" cy="117475"/>
          </a:xfrm>
          <a:prstGeom prst="straightConnector1">
            <a:avLst/>
          </a:prstGeom>
          <a:noFill/>
          <a:ln w="11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3" name="Google Shape;293;p21"/>
          <p:cNvSpPr/>
          <p:nvPr/>
        </p:nvSpPr>
        <p:spPr>
          <a:xfrm>
            <a:off x="5907088" y="3633788"/>
            <a:ext cx="119062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1"/>
          <p:cNvSpPr/>
          <p:nvPr/>
        </p:nvSpPr>
        <p:spPr>
          <a:xfrm>
            <a:off x="5767388" y="3581400"/>
            <a:ext cx="388937" cy="241300"/>
          </a:xfrm>
          <a:custGeom>
            <a:avLst/>
            <a:gdLst/>
            <a:ahLst/>
            <a:cxnLst/>
            <a:rect l="l" t="t" r="r" b="b"/>
            <a:pathLst>
              <a:path w="255" h="255" extrusionOk="0">
                <a:moveTo>
                  <a:pt x="255" y="255"/>
                </a:moveTo>
                <a:lnTo>
                  <a:pt x="0" y="255"/>
                </a:lnTo>
                <a:lnTo>
                  <a:pt x="0" y="0"/>
                </a:lnTo>
                <a:lnTo>
                  <a:pt x="255" y="0"/>
                </a:lnTo>
                <a:lnTo>
                  <a:pt x="255" y="255"/>
                </a:lnTo>
                <a:lnTo>
                  <a:pt x="255" y="255"/>
                </a:lnTo>
              </a:path>
            </a:pathLst>
          </a:custGeom>
          <a:noFill/>
          <a:ln w="11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21"/>
          <p:cNvCxnSpPr/>
          <p:nvPr/>
        </p:nvCxnSpPr>
        <p:spPr>
          <a:xfrm>
            <a:off x="5938838" y="3862388"/>
            <a:ext cx="4762" cy="117475"/>
          </a:xfrm>
          <a:prstGeom prst="straightConnector1">
            <a:avLst/>
          </a:prstGeom>
          <a:noFill/>
          <a:ln w="11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6" name="Google Shape;296;p21"/>
          <p:cNvCxnSpPr/>
          <p:nvPr/>
        </p:nvCxnSpPr>
        <p:spPr>
          <a:xfrm>
            <a:off x="2659063" y="4002088"/>
            <a:ext cx="3497262" cy="1587"/>
          </a:xfrm>
          <a:prstGeom prst="straightConnector1">
            <a:avLst/>
          </a:prstGeom>
          <a:noFill/>
          <a:ln w="11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7" name="Google Shape;297;p21"/>
          <p:cNvSpPr/>
          <p:nvPr/>
        </p:nvSpPr>
        <p:spPr>
          <a:xfrm>
            <a:off x="3106738" y="4098925"/>
            <a:ext cx="647700" cy="120650"/>
          </a:xfrm>
          <a:custGeom>
            <a:avLst/>
            <a:gdLst/>
            <a:ahLst/>
            <a:cxnLst/>
            <a:rect l="l" t="t" r="r" b="b"/>
            <a:pathLst>
              <a:path w="425" h="126" extrusionOk="0">
                <a:moveTo>
                  <a:pt x="425" y="126"/>
                </a:moveTo>
                <a:lnTo>
                  <a:pt x="0" y="126"/>
                </a:lnTo>
                <a:lnTo>
                  <a:pt x="0" y="0"/>
                </a:lnTo>
                <a:lnTo>
                  <a:pt x="425" y="0"/>
                </a:lnTo>
                <a:lnTo>
                  <a:pt x="425" y="126"/>
                </a:lnTo>
                <a:lnTo>
                  <a:pt x="425" y="126"/>
                </a:lnTo>
              </a:path>
            </a:pathLst>
          </a:custGeom>
          <a:noFill/>
          <a:ln w="11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1"/>
          <p:cNvSpPr/>
          <p:nvPr/>
        </p:nvSpPr>
        <p:spPr>
          <a:xfrm>
            <a:off x="3043238" y="4597400"/>
            <a:ext cx="119062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2906713" y="4545013"/>
            <a:ext cx="392112" cy="241300"/>
          </a:xfrm>
          <a:custGeom>
            <a:avLst/>
            <a:gdLst/>
            <a:ahLst/>
            <a:cxnLst/>
            <a:rect l="l" t="t" r="r" b="b"/>
            <a:pathLst>
              <a:path w="256" h="255" extrusionOk="0">
                <a:moveTo>
                  <a:pt x="256" y="255"/>
                </a:moveTo>
                <a:lnTo>
                  <a:pt x="0" y="255"/>
                </a:lnTo>
                <a:lnTo>
                  <a:pt x="0" y="0"/>
                </a:lnTo>
                <a:lnTo>
                  <a:pt x="256" y="0"/>
                </a:lnTo>
                <a:lnTo>
                  <a:pt x="256" y="255"/>
                </a:lnTo>
                <a:lnTo>
                  <a:pt x="256" y="255"/>
                </a:lnTo>
              </a:path>
            </a:pathLst>
          </a:custGeom>
          <a:noFill/>
          <a:ln w="11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21"/>
          <p:cNvCxnSpPr/>
          <p:nvPr/>
        </p:nvCxnSpPr>
        <p:spPr>
          <a:xfrm>
            <a:off x="3100388" y="4826000"/>
            <a:ext cx="6350" cy="119063"/>
          </a:xfrm>
          <a:prstGeom prst="straightConnector1">
            <a:avLst/>
          </a:prstGeom>
          <a:noFill/>
          <a:ln w="11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1" name="Google Shape;301;p21"/>
          <p:cNvSpPr/>
          <p:nvPr/>
        </p:nvSpPr>
        <p:spPr>
          <a:xfrm>
            <a:off x="5907088" y="4597400"/>
            <a:ext cx="119062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1"/>
          <p:cNvSpPr/>
          <p:nvPr/>
        </p:nvSpPr>
        <p:spPr>
          <a:xfrm>
            <a:off x="5767388" y="4545013"/>
            <a:ext cx="388937" cy="241300"/>
          </a:xfrm>
          <a:custGeom>
            <a:avLst/>
            <a:gdLst/>
            <a:ahLst/>
            <a:cxnLst/>
            <a:rect l="l" t="t" r="r" b="b"/>
            <a:pathLst>
              <a:path w="255" h="255" extrusionOk="0">
                <a:moveTo>
                  <a:pt x="255" y="255"/>
                </a:moveTo>
                <a:lnTo>
                  <a:pt x="0" y="255"/>
                </a:lnTo>
                <a:lnTo>
                  <a:pt x="0" y="0"/>
                </a:lnTo>
                <a:lnTo>
                  <a:pt x="255" y="0"/>
                </a:lnTo>
                <a:lnTo>
                  <a:pt x="255" y="255"/>
                </a:lnTo>
                <a:lnTo>
                  <a:pt x="255" y="255"/>
                </a:lnTo>
              </a:path>
            </a:pathLst>
          </a:custGeom>
          <a:noFill/>
          <a:ln w="11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p21"/>
          <p:cNvCxnSpPr/>
          <p:nvPr/>
        </p:nvCxnSpPr>
        <p:spPr>
          <a:xfrm>
            <a:off x="5938838" y="4821238"/>
            <a:ext cx="4762" cy="119062"/>
          </a:xfrm>
          <a:prstGeom prst="straightConnector1">
            <a:avLst/>
          </a:prstGeom>
          <a:noFill/>
          <a:ln w="11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4" name="Google Shape;304;p21"/>
          <p:cNvCxnSpPr/>
          <p:nvPr/>
        </p:nvCxnSpPr>
        <p:spPr>
          <a:xfrm>
            <a:off x="2659063" y="4964113"/>
            <a:ext cx="3497262" cy="1587"/>
          </a:xfrm>
          <a:prstGeom prst="straightConnector1">
            <a:avLst/>
          </a:prstGeom>
          <a:noFill/>
          <a:ln w="11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5" name="Google Shape;305;p21"/>
          <p:cNvCxnSpPr/>
          <p:nvPr/>
        </p:nvCxnSpPr>
        <p:spPr>
          <a:xfrm>
            <a:off x="3124200" y="5105400"/>
            <a:ext cx="2374900" cy="33338"/>
          </a:xfrm>
          <a:prstGeom prst="straightConnector1">
            <a:avLst/>
          </a:prstGeom>
          <a:noFill/>
          <a:ln w="11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6" name="Google Shape;306;p21"/>
          <p:cNvSpPr/>
          <p:nvPr/>
        </p:nvSpPr>
        <p:spPr>
          <a:xfrm>
            <a:off x="5454650" y="5108575"/>
            <a:ext cx="119063" cy="58738"/>
          </a:xfrm>
          <a:custGeom>
            <a:avLst/>
            <a:gdLst/>
            <a:ahLst/>
            <a:cxnLst/>
            <a:rect l="l" t="t" r="r" b="b"/>
            <a:pathLst>
              <a:path w="78" h="44" extrusionOk="0">
                <a:moveTo>
                  <a:pt x="0" y="41"/>
                </a:moveTo>
                <a:lnTo>
                  <a:pt x="78" y="2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lnTo>
                  <a:pt x="0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1"/>
          <p:cNvSpPr/>
          <p:nvPr/>
        </p:nvSpPr>
        <p:spPr>
          <a:xfrm>
            <a:off x="3048000" y="5062538"/>
            <a:ext cx="2589213" cy="119062"/>
          </a:xfrm>
          <a:custGeom>
            <a:avLst/>
            <a:gdLst/>
            <a:ahLst/>
            <a:cxnLst/>
            <a:rect l="l" t="t" r="r" b="b"/>
            <a:pathLst>
              <a:path w="426" h="126" extrusionOk="0">
                <a:moveTo>
                  <a:pt x="426" y="126"/>
                </a:moveTo>
                <a:lnTo>
                  <a:pt x="0" y="126"/>
                </a:lnTo>
                <a:lnTo>
                  <a:pt x="0" y="0"/>
                </a:lnTo>
                <a:lnTo>
                  <a:pt x="426" y="0"/>
                </a:lnTo>
                <a:lnTo>
                  <a:pt x="426" y="126"/>
                </a:lnTo>
                <a:lnTo>
                  <a:pt x="426" y="126"/>
                </a:lnTo>
              </a:path>
            </a:pathLst>
          </a:custGeom>
          <a:noFill/>
          <a:ln w="11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1"/>
          <p:cNvSpPr/>
          <p:nvPr/>
        </p:nvSpPr>
        <p:spPr>
          <a:xfrm>
            <a:off x="5637213" y="5059363"/>
            <a:ext cx="327025" cy="122237"/>
          </a:xfrm>
          <a:custGeom>
            <a:avLst/>
            <a:gdLst/>
            <a:ahLst/>
            <a:cxnLst/>
            <a:rect l="l" t="t" r="r" b="b"/>
            <a:pathLst>
              <a:path w="214" h="129" extrusionOk="0">
                <a:moveTo>
                  <a:pt x="0" y="0"/>
                </a:moveTo>
                <a:lnTo>
                  <a:pt x="214" y="3"/>
                </a:lnTo>
                <a:lnTo>
                  <a:pt x="214" y="129"/>
                </a:lnTo>
                <a:lnTo>
                  <a:pt x="0" y="129"/>
                </a:lnTo>
                <a:lnTo>
                  <a:pt x="0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1"/>
          <p:cNvSpPr/>
          <p:nvPr/>
        </p:nvSpPr>
        <p:spPr>
          <a:xfrm>
            <a:off x="5637213" y="5059363"/>
            <a:ext cx="327025" cy="122237"/>
          </a:xfrm>
          <a:custGeom>
            <a:avLst/>
            <a:gdLst/>
            <a:ahLst/>
            <a:cxnLst/>
            <a:rect l="l" t="t" r="r" b="b"/>
            <a:pathLst>
              <a:path w="214" h="129" extrusionOk="0">
                <a:moveTo>
                  <a:pt x="0" y="0"/>
                </a:moveTo>
                <a:lnTo>
                  <a:pt x="214" y="3"/>
                </a:lnTo>
                <a:lnTo>
                  <a:pt x="214" y="129"/>
                </a:lnTo>
                <a:lnTo>
                  <a:pt x="0" y="129"/>
                </a:lnTo>
                <a:lnTo>
                  <a:pt x="0" y="3"/>
                </a:lnTo>
                <a:lnTo>
                  <a:pt x="0" y="3"/>
                </a:lnTo>
              </a:path>
            </a:pathLst>
          </a:custGeom>
          <a:noFill/>
          <a:ln w="11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p21"/>
          <p:cNvCxnSpPr/>
          <p:nvPr/>
        </p:nvCxnSpPr>
        <p:spPr>
          <a:xfrm flipH="1">
            <a:off x="5797550" y="5129213"/>
            <a:ext cx="93663" cy="1587"/>
          </a:xfrm>
          <a:prstGeom prst="straightConnector1">
            <a:avLst/>
          </a:prstGeom>
          <a:noFill/>
          <a:ln w="11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1" name="Google Shape;311;p21"/>
          <p:cNvSpPr/>
          <p:nvPr/>
        </p:nvSpPr>
        <p:spPr>
          <a:xfrm>
            <a:off x="5703888" y="5108575"/>
            <a:ext cx="114300" cy="58738"/>
          </a:xfrm>
          <a:custGeom>
            <a:avLst/>
            <a:gdLst/>
            <a:ahLst/>
            <a:cxnLst/>
            <a:rect l="l" t="t" r="r" b="b"/>
            <a:pathLst>
              <a:path w="75" h="44" extrusionOk="0">
                <a:moveTo>
                  <a:pt x="75" y="0"/>
                </a:moveTo>
                <a:lnTo>
                  <a:pt x="0" y="20"/>
                </a:lnTo>
                <a:lnTo>
                  <a:pt x="75" y="44"/>
                </a:lnTo>
                <a:lnTo>
                  <a:pt x="75" y="0"/>
                </a:lnTo>
                <a:lnTo>
                  <a:pt x="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1"/>
          <p:cNvSpPr txBox="1"/>
          <p:nvPr/>
        </p:nvSpPr>
        <p:spPr>
          <a:xfrm>
            <a:off x="1150938" y="3505200"/>
            <a:ext cx="1211262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starts 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0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1"/>
          <p:cNvSpPr txBox="1"/>
          <p:nvPr/>
        </p:nvSpPr>
        <p:spPr>
          <a:xfrm>
            <a:off x="6477000" y="4267200"/>
            <a:ext cx="2282825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almost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at time T when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starts – collision!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1"/>
          <p:cNvSpPr txBox="1"/>
          <p:nvPr/>
        </p:nvSpPr>
        <p:spPr>
          <a:xfrm>
            <a:off x="441325" y="5603875"/>
            <a:ext cx="62849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can we be sure A knows about the collision?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Ethernet Minimum Frame Size</a:t>
            </a:r>
            <a:endParaRPr/>
          </a:p>
        </p:txBody>
      </p:sp>
      <p:sp>
        <p:nvSpPr>
          <p:cNvPr id="320" name="Google Shape;320;p23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grpSp>
        <p:nvGrpSpPr>
          <p:cNvPr id="321" name="Google Shape;321;p23"/>
          <p:cNvGrpSpPr/>
          <p:nvPr/>
        </p:nvGrpSpPr>
        <p:grpSpPr>
          <a:xfrm>
            <a:off x="1447800" y="4221163"/>
            <a:ext cx="6172200" cy="1265237"/>
            <a:chOff x="624" y="2947"/>
            <a:chExt cx="3888" cy="797"/>
          </a:xfrm>
        </p:grpSpPr>
        <p:grpSp>
          <p:nvGrpSpPr>
            <p:cNvPr id="322" name="Google Shape;322;p23"/>
            <p:cNvGrpSpPr/>
            <p:nvPr/>
          </p:nvGrpSpPr>
          <p:grpSpPr>
            <a:xfrm>
              <a:off x="624" y="3408"/>
              <a:ext cx="3888" cy="336"/>
              <a:chOff x="624" y="3408"/>
              <a:chExt cx="3888" cy="336"/>
            </a:xfrm>
          </p:grpSpPr>
          <p:cxnSp>
            <p:nvCxnSpPr>
              <p:cNvPr id="323" name="Google Shape;323;p23"/>
              <p:cNvCxnSpPr/>
              <p:nvPr/>
            </p:nvCxnSpPr>
            <p:spPr>
              <a:xfrm>
                <a:off x="960" y="3408"/>
                <a:ext cx="0" cy="336"/>
              </a:xfrm>
              <a:prstGeom prst="straightConnector1">
                <a:avLst/>
              </a:prstGeom>
              <a:noFill/>
              <a:ln w="57150" cap="flat" cmpd="sng">
                <a:solidFill>
                  <a:srgbClr val="80008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24" name="Google Shape;324;p23"/>
              <p:cNvCxnSpPr/>
              <p:nvPr/>
            </p:nvCxnSpPr>
            <p:spPr>
              <a:xfrm>
                <a:off x="1776" y="3408"/>
                <a:ext cx="0" cy="336"/>
              </a:xfrm>
              <a:prstGeom prst="straightConnector1">
                <a:avLst/>
              </a:prstGeom>
              <a:noFill/>
              <a:ln w="57150" cap="flat" cmpd="sng">
                <a:solidFill>
                  <a:srgbClr val="80008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25" name="Google Shape;325;p23"/>
              <p:cNvCxnSpPr/>
              <p:nvPr/>
            </p:nvCxnSpPr>
            <p:spPr>
              <a:xfrm>
                <a:off x="4224" y="3408"/>
                <a:ext cx="0" cy="336"/>
              </a:xfrm>
              <a:prstGeom prst="straightConnector1">
                <a:avLst/>
              </a:prstGeom>
              <a:noFill/>
              <a:ln w="57150" cap="flat" cmpd="sng">
                <a:solidFill>
                  <a:srgbClr val="80008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26" name="Google Shape;326;p23"/>
              <p:cNvCxnSpPr/>
              <p:nvPr/>
            </p:nvCxnSpPr>
            <p:spPr>
              <a:xfrm>
                <a:off x="624" y="3744"/>
                <a:ext cx="3888" cy="0"/>
              </a:xfrm>
              <a:prstGeom prst="straightConnector1">
                <a:avLst/>
              </a:prstGeom>
              <a:noFill/>
              <a:ln w="57150" cap="flat" cmpd="sng">
                <a:solidFill>
                  <a:srgbClr val="800080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</p:grpSp>
        <p:pic>
          <p:nvPicPr>
            <p:cNvPr id="327" name="Google Shape;327;p23" descr="PC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8" y="3072"/>
              <a:ext cx="420" cy="4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23" descr="PC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84" y="3084"/>
              <a:ext cx="420" cy="4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23" descr="PC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96" y="3084"/>
              <a:ext cx="420" cy="4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Google Shape;330;p23"/>
            <p:cNvSpPr txBox="1"/>
            <p:nvPr/>
          </p:nvSpPr>
          <p:spPr>
            <a:xfrm>
              <a:off x="2645" y="2947"/>
              <a:ext cx="596" cy="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-US" sz="6000" b="0" i="0" u="none" strike="noStrike" cap="none">
                  <a:solidFill>
                    <a:srgbClr val="99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31" name="Google Shape;331;p23"/>
          <p:cNvSpPr txBox="1"/>
          <p:nvPr/>
        </p:nvSpPr>
        <p:spPr>
          <a:xfrm>
            <a:off x="533400" y="1377077"/>
            <a:ext cx="81534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a sender must keep its transmission until it is sure that there are no other transmissions on the medium it is not aware of before it ends its transmission.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then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long to keep its transmission?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transmission requires an end-to-end signal propagation time (τ) to reach all stations (the longest), then a potential collision requires τ unit of time to return to the sender.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 the frame transmission ≥ 2τ; i.e., signal round trip time.</a:t>
            </a:r>
            <a:endParaRPr sz="1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" name="Google Shape;332;p23"/>
          <p:cNvCxnSpPr/>
          <p:nvPr/>
        </p:nvCxnSpPr>
        <p:spPr>
          <a:xfrm>
            <a:off x="2133600" y="5181600"/>
            <a:ext cx="0" cy="457200"/>
          </a:xfrm>
          <a:prstGeom prst="straightConnector1">
            <a:avLst/>
          </a:prstGeom>
          <a:noFill/>
          <a:ln w="76200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3" name="Google Shape;333;p23"/>
          <p:cNvCxnSpPr/>
          <p:nvPr/>
        </p:nvCxnSpPr>
        <p:spPr>
          <a:xfrm>
            <a:off x="2133600" y="5638800"/>
            <a:ext cx="4876800" cy="0"/>
          </a:xfrm>
          <a:prstGeom prst="straightConnector1">
            <a:avLst/>
          </a:prstGeom>
          <a:noFill/>
          <a:ln w="76200" cap="flat" cmpd="sng">
            <a:solidFill>
              <a:srgbClr val="00009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4" name="Google Shape;334;p23"/>
          <p:cNvSpPr txBox="1"/>
          <p:nvPr/>
        </p:nvSpPr>
        <p:spPr>
          <a:xfrm>
            <a:off x="1389063" y="4267200"/>
            <a:ext cx="3698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3"/>
          <p:cNvSpPr txBox="1"/>
          <p:nvPr/>
        </p:nvSpPr>
        <p:spPr>
          <a:xfrm>
            <a:off x="7323138" y="4343400"/>
            <a:ext cx="3698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" name="Google Shape;336;p23"/>
          <p:cNvCxnSpPr/>
          <p:nvPr/>
        </p:nvCxnSpPr>
        <p:spPr>
          <a:xfrm>
            <a:off x="7010400" y="5181600"/>
            <a:ext cx="0" cy="457200"/>
          </a:xfrm>
          <a:prstGeom prst="straightConnector1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7" name="Google Shape;337;p23"/>
          <p:cNvSpPr txBox="1"/>
          <p:nvPr/>
        </p:nvSpPr>
        <p:spPr>
          <a:xfrm>
            <a:off x="4343400" y="5715000"/>
            <a:ext cx="31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τ</a:t>
            </a:r>
            <a:endParaRPr sz="1800" b="1" i="1" u="none" strike="noStrike" cap="non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8" name="Google Shape;338;p23"/>
          <p:cNvCxnSpPr/>
          <p:nvPr/>
        </p:nvCxnSpPr>
        <p:spPr>
          <a:xfrm>
            <a:off x="2133600" y="5638800"/>
            <a:ext cx="4876800" cy="0"/>
          </a:xfrm>
          <a:prstGeom prst="straightConnector1">
            <a:avLst/>
          </a:prstGeom>
          <a:noFill/>
          <a:ln w="76200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9" name="Google Shape;339;p23"/>
          <p:cNvSpPr txBox="1"/>
          <p:nvPr/>
        </p:nvSpPr>
        <p:spPr>
          <a:xfrm>
            <a:off x="4578350" y="5715000"/>
            <a:ext cx="4905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1800" b="1" i="1" u="none" strike="noStrike" cap="non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τ</a:t>
            </a:r>
            <a:endParaRPr sz="1800" b="1" i="1" u="none" strike="noStrike" cap="non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2" name="Google Shape;342;p23"/>
          <p:cNvCxnSpPr/>
          <p:nvPr/>
        </p:nvCxnSpPr>
        <p:spPr>
          <a:xfrm>
            <a:off x="2209800" y="5562600"/>
            <a:ext cx="4724400" cy="0"/>
          </a:xfrm>
          <a:prstGeom prst="straightConnector1">
            <a:avLst/>
          </a:prstGeom>
          <a:noFill/>
          <a:ln w="76200" cap="flat" cmpd="sng">
            <a:solidFill>
              <a:srgbClr val="CCCC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3" name="Google Shape;343;p23"/>
          <p:cNvCxnSpPr/>
          <p:nvPr/>
        </p:nvCxnSpPr>
        <p:spPr>
          <a:xfrm rot="10800000">
            <a:off x="2209800" y="5181600"/>
            <a:ext cx="0" cy="381000"/>
          </a:xfrm>
          <a:prstGeom prst="straightConnector1">
            <a:avLst/>
          </a:prstGeom>
          <a:noFill/>
          <a:ln w="76200" cap="flat" cmpd="sng">
            <a:solidFill>
              <a:srgbClr val="CCCC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23"/>
          <p:cNvCxnSpPr/>
          <p:nvPr/>
        </p:nvCxnSpPr>
        <p:spPr>
          <a:xfrm rot="10800000">
            <a:off x="7010400" y="5181600"/>
            <a:ext cx="0" cy="457200"/>
          </a:xfrm>
          <a:prstGeom prst="straightConnector1">
            <a:avLst/>
          </a:prstGeom>
          <a:noFill/>
          <a:ln w="76200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1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1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Collision Detection</a:t>
            </a:r>
            <a:endParaRPr/>
          </a:p>
        </p:txBody>
      </p:sp>
      <p:sp>
        <p:nvSpPr>
          <p:cNvPr id="351" name="Google Shape;351;p2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can A know that a collision has taken place?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Must have a mechanism to ensure retransmission on collision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A’s message reaches B at time 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B’s message reaches A at time 2T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So, A must still be transmitting at 2T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IEEE 802.3 specifies max value of 2T to be 51.2us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This relates to maximum distance of 2500m between hosts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At 10Mbps it takes 0.1us to transmit one bit so 512 bits (64B) take 51.2us to send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So, Ethernet frames must be at least 64B long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14B header, 46B data, 4B CRC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Padding is used if data is less than 46B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Send jamming signal after collision is detected to ensure all hosts see collision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48 bit signal</a:t>
            </a:r>
            <a:endParaRPr/>
          </a:p>
        </p:txBody>
      </p:sp>
      <p:sp>
        <p:nvSpPr>
          <p:cNvPr id="352" name="Google Shape;352;p22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Ethernet: Jam Signals</a:t>
            </a:r>
            <a:endParaRPr/>
          </a:p>
        </p:txBody>
      </p:sp>
      <p:sp>
        <p:nvSpPr>
          <p:cNvPr id="358" name="Google Shape;358;p24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In the previous slide, B’s transmission cannot be too brief, otherwise A might not see the collision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To avoid this, a station is required to transmit a jam sequence (32 to 48 bits long) after it has detected a collision. This will make the collision more obvious.</a:t>
            </a:r>
            <a:endParaRPr/>
          </a:p>
        </p:txBody>
      </p:sp>
      <p:sp>
        <p:nvSpPr>
          <p:cNvPr id="359" name="Google Shape;359;p24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60" name="Google Shape;360;p24"/>
          <p:cNvSpPr txBox="1"/>
          <p:nvPr/>
        </p:nvSpPr>
        <p:spPr>
          <a:xfrm>
            <a:off x="3309938" y="3260725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4"/>
          <p:cNvSpPr txBox="1"/>
          <p:nvPr/>
        </p:nvSpPr>
        <p:spPr>
          <a:xfrm>
            <a:off x="76200" y="3336925"/>
            <a:ext cx="2819400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31775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2000" b="1" i="1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1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senses the medium idle and starts transmission</a:t>
            </a:r>
            <a:endParaRPr sz="2000" b="0" i="0" u="none" strike="noStrike" cap="non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2" name="Google Shape;362;p24"/>
          <p:cNvCxnSpPr/>
          <p:nvPr/>
        </p:nvCxnSpPr>
        <p:spPr>
          <a:xfrm>
            <a:off x="2590800" y="3946525"/>
            <a:ext cx="36576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363" name="Google Shape;363;p24"/>
          <p:cNvGraphicFramePr/>
          <p:nvPr/>
        </p:nvGraphicFramePr>
        <p:xfrm>
          <a:off x="2943225" y="3355975"/>
          <a:ext cx="5429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42925" imgH="404813" progId="">
                  <p:embed/>
                </p:oleObj>
              </mc:Choice>
              <mc:Fallback>
                <p:oleObj r:id="rId3" imgW="542925" imgH="404813" progId="">
                  <p:embed/>
                  <p:pic>
                    <p:nvPicPr>
                      <p:cNvPr id="363" name="Google Shape;363;p24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2943225" y="3355975"/>
                        <a:ext cx="5429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4" name="Google Shape;364;p24"/>
          <p:cNvCxnSpPr/>
          <p:nvPr/>
        </p:nvCxnSpPr>
        <p:spPr>
          <a:xfrm>
            <a:off x="3214688" y="3765550"/>
            <a:ext cx="0" cy="17621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365" name="Google Shape;365;p24"/>
          <p:cNvGraphicFramePr/>
          <p:nvPr/>
        </p:nvGraphicFramePr>
        <p:xfrm>
          <a:off x="4270375" y="3355975"/>
          <a:ext cx="5429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42925" imgH="404813" progId="">
                  <p:embed/>
                </p:oleObj>
              </mc:Choice>
              <mc:Fallback>
                <p:oleObj r:id="rId5" imgW="542925" imgH="404813" progId="">
                  <p:embed/>
                  <p:pic>
                    <p:nvPicPr>
                      <p:cNvPr id="365" name="Google Shape;365;p24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4270375" y="3355975"/>
                        <a:ext cx="5429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6" name="Google Shape;366;p24"/>
          <p:cNvCxnSpPr/>
          <p:nvPr/>
        </p:nvCxnSpPr>
        <p:spPr>
          <a:xfrm>
            <a:off x="4579938" y="3765550"/>
            <a:ext cx="0" cy="17621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367" name="Google Shape;367;p24"/>
          <p:cNvGraphicFramePr/>
          <p:nvPr/>
        </p:nvGraphicFramePr>
        <p:xfrm>
          <a:off x="5553075" y="3355975"/>
          <a:ext cx="5429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42925" imgH="404813" progId="">
                  <p:embed/>
                </p:oleObj>
              </mc:Choice>
              <mc:Fallback>
                <p:oleObj r:id="rId6" imgW="542925" imgH="404813" progId="">
                  <p:embed/>
                  <p:pic>
                    <p:nvPicPr>
                      <p:cNvPr id="367" name="Google Shape;367;p24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5553075" y="3355975"/>
                        <a:ext cx="5429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8" name="Google Shape;368;p24"/>
          <p:cNvCxnSpPr/>
          <p:nvPr/>
        </p:nvCxnSpPr>
        <p:spPr>
          <a:xfrm>
            <a:off x="5872163" y="3765550"/>
            <a:ext cx="0" cy="17621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9" name="Google Shape;369;p24"/>
          <p:cNvSpPr txBox="1"/>
          <p:nvPr/>
        </p:nvSpPr>
        <p:spPr>
          <a:xfrm>
            <a:off x="4600575" y="3259138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4"/>
          <p:cNvSpPr txBox="1"/>
          <p:nvPr/>
        </p:nvSpPr>
        <p:spPr>
          <a:xfrm>
            <a:off x="5919788" y="3260725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4"/>
          <p:cNvSpPr txBox="1"/>
          <p:nvPr/>
        </p:nvSpPr>
        <p:spPr>
          <a:xfrm>
            <a:off x="6477000" y="3594100"/>
            <a:ext cx="21336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31775" marR="0" lvl="0" indent="-23177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000" b="1" i="1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1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starts a transmission</a:t>
            </a:r>
            <a:endParaRPr sz="2000" b="0" i="0" u="none" strike="noStrike" cap="none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4"/>
          <p:cNvSpPr/>
          <p:nvPr/>
        </p:nvSpPr>
        <p:spPr>
          <a:xfrm flipH="1">
            <a:off x="6229350" y="3832225"/>
            <a:ext cx="76200" cy="2286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4"/>
          <p:cNvSpPr/>
          <p:nvPr/>
        </p:nvSpPr>
        <p:spPr>
          <a:xfrm flipH="1">
            <a:off x="2571750" y="3832225"/>
            <a:ext cx="76200" cy="2286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4"/>
          <p:cNvSpPr txBox="1"/>
          <p:nvPr/>
        </p:nvSpPr>
        <p:spPr>
          <a:xfrm>
            <a:off x="5867400" y="5775325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4"/>
          <p:cNvSpPr txBox="1"/>
          <p:nvPr/>
        </p:nvSpPr>
        <p:spPr>
          <a:xfrm>
            <a:off x="6400800" y="4251325"/>
            <a:ext cx="2743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0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detects collision</a:t>
            </a:r>
            <a:endParaRPr sz="20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4"/>
          <p:cNvSpPr txBox="1"/>
          <p:nvPr/>
        </p:nvSpPr>
        <p:spPr>
          <a:xfrm>
            <a:off x="6400800" y="4708525"/>
            <a:ext cx="249555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663" marR="0" lvl="0" indent="-34766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2000" b="1" i="1" u="none" strike="noStrike" cap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1" i="0" u="none" strike="noStrike" cap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transmits jam signal</a:t>
            </a:r>
            <a:endParaRPr sz="2000" b="0" i="0" u="none" strike="noStrike" cap="none">
              <a:solidFill>
                <a:srgbClr val="80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4"/>
          <p:cNvSpPr txBox="1"/>
          <p:nvPr/>
        </p:nvSpPr>
        <p:spPr>
          <a:xfrm>
            <a:off x="0" y="4629150"/>
            <a:ext cx="2971800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en-US" sz="20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detects collision,</a:t>
            </a:r>
            <a:br>
              <a:rPr lang="en-US" sz="20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stops transmitting.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en-US" sz="2000" b="1" i="1" u="none" strike="noStrike" cap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1" i="0" u="none" strike="noStrike" cap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sends jam signal</a:t>
            </a:r>
            <a:endParaRPr sz="2000" b="0" i="0" u="none" strike="noStrike" cap="none">
              <a:solidFill>
                <a:srgbClr val="80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8" name="Google Shape;378;p24"/>
          <p:cNvGrpSpPr/>
          <p:nvPr/>
        </p:nvGrpSpPr>
        <p:grpSpPr>
          <a:xfrm>
            <a:off x="3211513" y="3976688"/>
            <a:ext cx="2667000" cy="2103437"/>
            <a:chOff x="2023" y="2899"/>
            <a:chExt cx="1680" cy="2064"/>
          </a:xfrm>
        </p:grpSpPr>
        <p:cxnSp>
          <p:nvCxnSpPr>
            <p:cNvPr id="379" name="Google Shape;379;p24"/>
            <p:cNvCxnSpPr/>
            <p:nvPr/>
          </p:nvCxnSpPr>
          <p:spPr>
            <a:xfrm>
              <a:off x="2023" y="2899"/>
              <a:ext cx="2" cy="2064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80" name="Google Shape;380;p24"/>
            <p:cNvCxnSpPr/>
            <p:nvPr/>
          </p:nvCxnSpPr>
          <p:spPr>
            <a:xfrm>
              <a:off x="3701" y="2899"/>
              <a:ext cx="2" cy="2064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381" name="Google Shape;381;p24"/>
          <p:cNvCxnSpPr/>
          <p:nvPr/>
        </p:nvCxnSpPr>
        <p:spPr>
          <a:xfrm rot="10800000">
            <a:off x="3235325" y="4125913"/>
            <a:ext cx="2098675" cy="70326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2" name="Google Shape;382;p24"/>
          <p:cNvCxnSpPr/>
          <p:nvPr/>
        </p:nvCxnSpPr>
        <p:spPr>
          <a:xfrm rot="10800000">
            <a:off x="4640263" y="4594225"/>
            <a:ext cx="263525" cy="9525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383" name="Google Shape;383;p24"/>
          <p:cNvSpPr/>
          <p:nvPr/>
        </p:nvSpPr>
        <p:spPr>
          <a:xfrm flipH="1">
            <a:off x="3162300" y="4241800"/>
            <a:ext cx="152400" cy="1323975"/>
          </a:xfrm>
          <a:prstGeom prst="rect">
            <a:avLst/>
          </a:prstGeom>
          <a:solidFill>
            <a:srgbClr val="A8C1FE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B8CC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24"/>
          <p:cNvSpPr/>
          <p:nvPr/>
        </p:nvSpPr>
        <p:spPr>
          <a:xfrm flipH="1">
            <a:off x="3162300" y="4129088"/>
            <a:ext cx="152400" cy="347662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5" name="Google Shape;385;p24"/>
          <p:cNvGrpSpPr/>
          <p:nvPr/>
        </p:nvGrpSpPr>
        <p:grpSpPr>
          <a:xfrm>
            <a:off x="5791200" y="4651375"/>
            <a:ext cx="155575" cy="508000"/>
            <a:chOff x="3744" y="2524"/>
            <a:chExt cx="98" cy="740"/>
          </a:xfrm>
        </p:grpSpPr>
        <p:sp>
          <p:nvSpPr>
            <p:cNvPr id="386" name="Google Shape;386;p24"/>
            <p:cNvSpPr/>
            <p:nvPr/>
          </p:nvSpPr>
          <p:spPr>
            <a:xfrm flipH="1">
              <a:off x="3744" y="2533"/>
              <a:ext cx="98" cy="731"/>
            </a:xfrm>
            <a:prstGeom prst="rect">
              <a:avLst/>
            </a:prstGeom>
            <a:solidFill>
              <a:srgbClr val="99FF6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4"/>
            <p:cNvSpPr/>
            <p:nvPr/>
          </p:nvSpPr>
          <p:spPr>
            <a:xfrm flipH="1">
              <a:off x="3744" y="2524"/>
              <a:ext cx="98" cy="174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88" name="Google Shape;388;p24"/>
          <p:cNvCxnSpPr/>
          <p:nvPr/>
        </p:nvCxnSpPr>
        <p:spPr>
          <a:xfrm>
            <a:off x="2819400" y="4098925"/>
            <a:ext cx="381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9" name="Google Shape;389;p24"/>
          <p:cNvCxnSpPr/>
          <p:nvPr/>
        </p:nvCxnSpPr>
        <p:spPr>
          <a:xfrm flipH="1">
            <a:off x="5867400" y="4022725"/>
            <a:ext cx="762000" cy="609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0" name="Google Shape;390;p24"/>
          <p:cNvCxnSpPr/>
          <p:nvPr/>
        </p:nvCxnSpPr>
        <p:spPr>
          <a:xfrm rot="10800000">
            <a:off x="5334000" y="3965575"/>
            <a:ext cx="0" cy="8191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triangle" w="med" len="med"/>
          </a:ln>
        </p:spPr>
      </p:cxnSp>
      <p:sp>
        <p:nvSpPr>
          <p:cNvPr id="391" name="Google Shape;391;p24"/>
          <p:cNvSpPr/>
          <p:nvPr/>
        </p:nvSpPr>
        <p:spPr>
          <a:xfrm flipH="1">
            <a:off x="5276850" y="4846638"/>
            <a:ext cx="136525" cy="1603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2" name="Google Shape;392;p24"/>
          <p:cNvGrpSpPr/>
          <p:nvPr/>
        </p:nvGrpSpPr>
        <p:grpSpPr>
          <a:xfrm>
            <a:off x="5346700" y="4659313"/>
            <a:ext cx="523875" cy="169862"/>
            <a:chOff x="3368" y="2513"/>
            <a:chExt cx="330" cy="107"/>
          </a:xfrm>
        </p:grpSpPr>
        <p:cxnSp>
          <p:nvCxnSpPr>
            <p:cNvPr id="393" name="Google Shape;393;p24"/>
            <p:cNvCxnSpPr/>
            <p:nvPr/>
          </p:nvCxnSpPr>
          <p:spPr>
            <a:xfrm rot="10800000" flipH="1">
              <a:off x="3433" y="2545"/>
              <a:ext cx="166" cy="60"/>
            </a:xfrm>
            <a:prstGeom prst="straightConnector1">
              <a:avLst/>
            </a:prstGeom>
            <a:noFill/>
            <a:ln w="12700" cap="flat" cmpd="sng">
              <a:solidFill>
                <a:srgbClr val="51DC00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394" name="Google Shape;394;p24"/>
            <p:cNvCxnSpPr/>
            <p:nvPr/>
          </p:nvCxnSpPr>
          <p:spPr>
            <a:xfrm flipH="1">
              <a:off x="3368" y="2513"/>
              <a:ext cx="330" cy="107"/>
            </a:xfrm>
            <a:prstGeom prst="straightConnector1">
              <a:avLst/>
            </a:prstGeom>
            <a:noFill/>
            <a:ln w="12700" cap="flat" cmpd="sng">
              <a:solidFill>
                <a:srgbClr val="51DC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95" name="Google Shape;395;p24"/>
          <p:cNvSpPr/>
          <p:nvPr/>
        </p:nvSpPr>
        <p:spPr>
          <a:xfrm flipH="1">
            <a:off x="3162300" y="5538788"/>
            <a:ext cx="149225" cy="16033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4"/>
          <p:cNvSpPr/>
          <p:nvPr/>
        </p:nvSpPr>
        <p:spPr>
          <a:xfrm flipH="1">
            <a:off x="5791200" y="5005388"/>
            <a:ext cx="149225" cy="16033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7" name="Google Shape;397;p24"/>
          <p:cNvGrpSpPr/>
          <p:nvPr/>
        </p:nvGrpSpPr>
        <p:grpSpPr>
          <a:xfrm flipH="1">
            <a:off x="5346700" y="4830763"/>
            <a:ext cx="523875" cy="169862"/>
            <a:chOff x="3368" y="2513"/>
            <a:chExt cx="330" cy="107"/>
          </a:xfrm>
        </p:grpSpPr>
        <p:cxnSp>
          <p:nvCxnSpPr>
            <p:cNvPr id="398" name="Google Shape;398;p24"/>
            <p:cNvCxnSpPr/>
            <p:nvPr/>
          </p:nvCxnSpPr>
          <p:spPr>
            <a:xfrm rot="10800000" flipH="1">
              <a:off x="3433" y="2545"/>
              <a:ext cx="166" cy="60"/>
            </a:xfrm>
            <a:prstGeom prst="straightConnector1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399" name="Google Shape;399;p24"/>
            <p:cNvCxnSpPr/>
            <p:nvPr/>
          </p:nvCxnSpPr>
          <p:spPr>
            <a:xfrm flipH="1">
              <a:off x="3368" y="2513"/>
              <a:ext cx="330" cy="107"/>
            </a:xfrm>
            <a:prstGeom prst="straightConnector1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00" name="Google Shape;400;p24"/>
          <p:cNvCxnSpPr/>
          <p:nvPr/>
        </p:nvCxnSpPr>
        <p:spPr>
          <a:xfrm rot="10800000" flipH="1">
            <a:off x="4116388" y="5160963"/>
            <a:ext cx="263525" cy="9525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401" name="Google Shape;401;p24"/>
          <p:cNvCxnSpPr/>
          <p:nvPr/>
        </p:nvCxnSpPr>
        <p:spPr>
          <a:xfrm flipH="1">
            <a:off x="3238500" y="4837113"/>
            <a:ext cx="2098675" cy="709612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2" name="Google Shape;402;p24"/>
          <p:cNvSpPr/>
          <p:nvPr/>
        </p:nvSpPr>
        <p:spPr>
          <a:xfrm flipH="1">
            <a:off x="3162300" y="5741988"/>
            <a:ext cx="149225" cy="179387"/>
          </a:xfrm>
          <a:prstGeom prst="rect">
            <a:avLst/>
          </a:prstGeom>
          <a:solidFill>
            <a:srgbClr val="CC00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" name="Google Shape;403;p24"/>
          <p:cNvCxnSpPr/>
          <p:nvPr/>
        </p:nvCxnSpPr>
        <p:spPr>
          <a:xfrm flipH="1">
            <a:off x="4343400" y="5211763"/>
            <a:ext cx="1520825" cy="531812"/>
          </a:xfrm>
          <a:prstGeom prst="straightConnector1">
            <a:avLst/>
          </a:prstGeom>
          <a:noFill/>
          <a:ln w="12700" cap="flat" cmpd="sng">
            <a:solidFill>
              <a:srgbClr val="CC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4" name="Google Shape;404;p24"/>
          <p:cNvCxnSpPr/>
          <p:nvPr/>
        </p:nvCxnSpPr>
        <p:spPr>
          <a:xfrm rot="10800000">
            <a:off x="3209925" y="5732463"/>
            <a:ext cx="828675" cy="271462"/>
          </a:xfrm>
          <a:prstGeom prst="straightConnector1">
            <a:avLst/>
          </a:prstGeom>
          <a:noFill/>
          <a:ln w="12700" cap="flat" cmpd="sng">
            <a:solidFill>
              <a:srgbClr val="CC00FF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405" name="Google Shape;405;p24"/>
          <p:cNvCxnSpPr/>
          <p:nvPr/>
        </p:nvCxnSpPr>
        <p:spPr>
          <a:xfrm flipH="1">
            <a:off x="5943600" y="4556125"/>
            <a:ext cx="533400" cy="533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6" name="Google Shape;406;p24"/>
          <p:cNvCxnSpPr/>
          <p:nvPr/>
        </p:nvCxnSpPr>
        <p:spPr>
          <a:xfrm flipH="1">
            <a:off x="5943600" y="4937125"/>
            <a:ext cx="457200" cy="381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7" name="Google Shape;407;p24"/>
          <p:cNvCxnSpPr/>
          <p:nvPr/>
        </p:nvCxnSpPr>
        <p:spPr>
          <a:xfrm>
            <a:off x="2667000" y="5013325"/>
            <a:ext cx="533400" cy="685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8" name="Google Shape;408;p24"/>
          <p:cNvSpPr/>
          <p:nvPr/>
        </p:nvSpPr>
        <p:spPr>
          <a:xfrm flipH="1">
            <a:off x="5810250" y="5227638"/>
            <a:ext cx="149225" cy="179387"/>
          </a:xfrm>
          <a:prstGeom prst="rect">
            <a:avLst/>
          </a:prstGeom>
          <a:solidFill>
            <a:srgbClr val="CC00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4"/>
          <p:cNvCxnSpPr/>
          <p:nvPr/>
        </p:nvCxnSpPr>
        <p:spPr>
          <a:xfrm>
            <a:off x="2743200" y="5546725"/>
            <a:ext cx="457200" cy="3238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Binary Exponential Backoff (BEB)</a:t>
            </a:r>
            <a:endParaRPr/>
          </a:p>
        </p:txBody>
      </p:sp>
      <p:sp>
        <p:nvSpPr>
          <p:cNvPr id="415" name="Google Shape;415;p2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1775" lvl="0" indent="-231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What should stations do when a collision is detected?</a:t>
            </a:r>
            <a:endParaRPr/>
          </a:p>
          <a:p>
            <a:pPr marL="566738" lvl="1" indent="-220662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/>
              <a:t>Discard the packet and let upper layer protocols do the retransmission as in Aloha, slotted Aloha, and CSMA (☠ NO!!!!!).</a:t>
            </a:r>
            <a:r>
              <a:rPr lang="en-US" sz="1600" b="1">
                <a:solidFill>
                  <a:srgbClr val="FF0000"/>
                </a:solidFill>
              </a:rPr>
              <a:t> But how?</a:t>
            </a:r>
            <a:endParaRPr/>
          </a:p>
          <a:p>
            <a:pPr marL="566738" lvl="1" indent="-220662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/>
              <a:t>They can choose a future slot randomly to retransmit based on </a:t>
            </a:r>
            <a:r>
              <a:rPr lang="en-US" sz="1600" b="1" i="1">
                <a:solidFill>
                  <a:srgbClr val="00B050"/>
                </a:solidFill>
              </a:rPr>
              <a:t>Binary Exponential </a:t>
            </a:r>
            <a:r>
              <a:rPr lang="en-US" sz="1600" b="1" i="1" err="1">
                <a:solidFill>
                  <a:srgbClr val="00B050"/>
                </a:solidFill>
              </a:rPr>
              <a:t>Backoff</a:t>
            </a:r>
            <a:r>
              <a:rPr lang="en-US" sz="1600" b="1" i="1">
                <a:solidFill>
                  <a:srgbClr val="00B050"/>
                </a:solidFill>
              </a:rPr>
              <a:t> </a:t>
            </a:r>
            <a:r>
              <a:rPr lang="en-US" sz="1600" b="1"/>
              <a:t>(BEB).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Delay time is selected using binary exponential </a:t>
            </a:r>
            <a:r>
              <a:rPr lang="en-US" sz="2000" err="1"/>
              <a:t>backoff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/>
              <a:t>1</a:t>
            </a:r>
            <a:r>
              <a:rPr lang="en-US" sz="1800" b="1" baseline="30000"/>
              <a:t>st</a:t>
            </a:r>
            <a:r>
              <a:rPr lang="en-US" sz="1800"/>
              <a:t> time: choose K from {0,1} then delay = K * 51.2us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/>
              <a:t>2</a:t>
            </a:r>
            <a:r>
              <a:rPr lang="en-US" sz="1800" b="1" baseline="30000"/>
              <a:t>nd</a:t>
            </a:r>
            <a:r>
              <a:rPr lang="en-US" sz="1800"/>
              <a:t> time: choose K from {0,1,2,3} then delay = K * 51.2us</a:t>
            </a:r>
            <a:endParaRPr/>
          </a:p>
          <a:p>
            <a:pPr marL="742950" lvl="1" indent="-285750">
              <a:lnSpc>
                <a:spcPct val="80000"/>
              </a:lnSpc>
            </a:pPr>
            <a:r>
              <a:rPr lang="en-US" sz="1800" b="1" i="1"/>
              <a:t>n</a:t>
            </a:r>
            <a:r>
              <a:rPr lang="en-US" sz="1800" b="1" i="1" baseline="30000"/>
              <a:t>th</a:t>
            </a:r>
            <a:r>
              <a:rPr lang="en-US" sz="1800"/>
              <a:t> time: delay = K</a:t>
            </a:r>
            <a:r>
              <a:rPr lang="en-US" sz="1800" i="1"/>
              <a:t>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/>
              <a:t> 51.2us, for K from {0,1,… 2</a:t>
            </a:r>
            <a:r>
              <a:rPr lang="en-US" sz="1800" i="1" baseline="30000"/>
              <a:t>n</a:t>
            </a:r>
            <a:r>
              <a:rPr lang="en-US" sz="1800"/>
              <a:t> – 1}</a:t>
            </a:r>
            <a:endParaRPr/>
          </a:p>
          <a:p>
            <a:pPr marL="1143000" lvl="2" indent="-228600">
              <a:lnSpc>
                <a:spcPct val="80000"/>
              </a:lnSpc>
              <a:spcBef>
                <a:spcPts val="320"/>
              </a:spcBef>
              <a:buSzPts val="1600"/>
            </a:pPr>
            <a:r>
              <a:rPr lang="en-US" sz="1600"/>
              <a:t>Note max value for  K = 1023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/>
              <a:t>give up after several tries (usually 16)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Report transmit error to host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If delay were not random, then there is a chance that sources would retransmit in lock step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Why not just choose from small set for K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/>
              <a:t>This works fine for a small number of hosts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/>
              <a:t>Large number of nodes would result in more collisions</a:t>
            </a:r>
            <a:endParaRPr/>
          </a:p>
          <a:p>
            <a:pPr marL="166688" lvl="0" indent="-39686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/>
          </a:p>
        </p:txBody>
      </p:sp>
      <p:sp>
        <p:nvSpPr>
          <p:cNvPr id="416" name="Google Shape;416;p25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167BF0-0AE0-4938-9A34-2BD8F5581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50" y="5238750"/>
            <a:ext cx="2169600" cy="80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BEB: Example</a:t>
            </a:r>
            <a:endParaRPr/>
          </a:p>
        </p:txBody>
      </p:sp>
      <p:sp>
        <p:nvSpPr>
          <p:cNvPr id="422" name="Google Shape;422;p26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cxnSp>
        <p:nvCxnSpPr>
          <p:cNvPr id="423" name="Google Shape;423;p26"/>
          <p:cNvCxnSpPr/>
          <p:nvPr/>
        </p:nvCxnSpPr>
        <p:spPr>
          <a:xfrm>
            <a:off x="1447800" y="2057400"/>
            <a:ext cx="6705600" cy="158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24" name="Google Shape;424;p26"/>
          <p:cNvCxnSpPr/>
          <p:nvPr/>
        </p:nvCxnSpPr>
        <p:spPr>
          <a:xfrm>
            <a:off x="1447800" y="3124200"/>
            <a:ext cx="6705600" cy="158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25" name="Google Shape;425;p26"/>
          <p:cNvCxnSpPr/>
          <p:nvPr/>
        </p:nvCxnSpPr>
        <p:spPr>
          <a:xfrm>
            <a:off x="1447800" y="3886200"/>
            <a:ext cx="6705600" cy="158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26" name="Google Shape;426;p26"/>
          <p:cNvSpPr txBox="1"/>
          <p:nvPr/>
        </p:nvSpPr>
        <p:spPr>
          <a:xfrm>
            <a:off x="304800" y="17526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6"/>
          <p:cNvSpPr txBox="1"/>
          <p:nvPr/>
        </p:nvSpPr>
        <p:spPr>
          <a:xfrm>
            <a:off x="304800" y="28194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6"/>
          <p:cNvSpPr txBox="1"/>
          <p:nvPr/>
        </p:nvSpPr>
        <p:spPr>
          <a:xfrm>
            <a:off x="304800" y="35814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6"/>
          <p:cNvSpPr/>
          <p:nvPr/>
        </p:nvSpPr>
        <p:spPr>
          <a:xfrm>
            <a:off x="2362200" y="1600200"/>
            <a:ext cx="609600" cy="457200"/>
          </a:xfrm>
          <a:prstGeom prst="rect">
            <a:avLst/>
          </a:prstGeom>
          <a:solidFill>
            <a:srgbClr val="FF505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0" name="Google Shape;430;p26"/>
          <p:cNvCxnSpPr/>
          <p:nvPr/>
        </p:nvCxnSpPr>
        <p:spPr>
          <a:xfrm>
            <a:off x="3352800" y="2286000"/>
            <a:ext cx="533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1" name="Google Shape;431;p26"/>
          <p:cNvCxnSpPr/>
          <p:nvPr/>
        </p:nvCxnSpPr>
        <p:spPr>
          <a:xfrm>
            <a:off x="4114800" y="2286000"/>
            <a:ext cx="533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2" name="Google Shape;432;p26"/>
          <p:cNvCxnSpPr/>
          <p:nvPr/>
        </p:nvCxnSpPr>
        <p:spPr>
          <a:xfrm>
            <a:off x="4876800" y="2286000"/>
            <a:ext cx="533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3" name="Google Shape;433;p26"/>
          <p:cNvCxnSpPr/>
          <p:nvPr/>
        </p:nvCxnSpPr>
        <p:spPr>
          <a:xfrm>
            <a:off x="5638800" y="2286000"/>
            <a:ext cx="533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4" name="Google Shape;434;p26"/>
          <p:cNvCxnSpPr/>
          <p:nvPr/>
        </p:nvCxnSpPr>
        <p:spPr>
          <a:xfrm>
            <a:off x="6324600" y="2286000"/>
            <a:ext cx="533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5" name="Google Shape;435;p26"/>
          <p:cNvCxnSpPr/>
          <p:nvPr/>
        </p:nvCxnSpPr>
        <p:spPr>
          <a:xfrm>
            <a:off x="7086600" y="2286000"/>
            <a:ext cx="533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6" name="Google Shape;436;p26"/>
          <p:cNvSpPr txBox="1"/>
          <p:nvPr/>
        </p:nvSpPr>
        <p:spPr>
          <a:xfrm>
            <a:off x="3352800" y="2286000"/>
            <a:ext cx="5334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6"/>
          <p:cNvSpPr txBox="1"/>
          <p:nvPr/>
        </p:nvSpPr>
        <p:spPr>
          <a:xfrm>
            <a:off x="4114800" y="2286000"/>
            <a:ext cx="5334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6"/>
          <p:cNvSpPr txBox="1"/>
          <p:nvPr/>
        </p:nvSpPr>
        <p:spPr>
          <a:xfrm>
            <a:off x="4876800" y="2286000"/>
            <a:ext cx="5334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6"/>
          <p:cNvSpPr txBox="1"/>
          <p:nvPr/>
        </p:nvSpPr>
        <p:spPr>
          <a:xfrm>
            <a:off x="5638800" y="2286000"/>
            <a:ext cx="5334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6"/>
          <p:cNvSpPr txBox="1"/>
          <p:nvPr/>
        </p:nvSpPr>
        <p:spPr>
          <a:xfrm>
            <a:off x="6324600" y="2286000"/>
            <a:ext cx="5334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6"/>
          <p:cNvSpPr txBox="1"/>
          <p:nvPr/>
        </p:nvSpPr>
        <p:spPr>
          <a:xfrm>
            <a:off x="7086600" y="2286000"/>
            <a:ext cx="5334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6"/>
          <p:cNvSpPr txBox="1"/>
          <p:nvPr/>
        </p:nvSpPr>
        <p:spPr>
          <a:xfrm>
            <a:off x="457200" y="4343400"/>
            <a:ext cx="3810000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Retrial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P(Collision) = P(A&amp;B=0) + P(A&amp;B=1)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P(A&amp;B=0) = P(A=0)*P(B=0)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= 0.5*0.5 = 0.25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P(Collision) = 0.25 +0.25 =0.5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6"/>
          <p:cNvSpPr txBox="1"/>
          <p:nvPr/>
        </p:nvSpPr>
        <p:spPr>
          <a:xfrm>
            <a:off x="4572000" y="4297362"/>
            <a:ext cx="3810000" cy="157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Retrial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P(Collision) = P(A&amp;B=0) + P(A&amp;B=1)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+ P(A&amp;B=2) + P(A&amp;B=3)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P(A&amp;B=0) = P(A=0) * P(B=0)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= 0.25 * 0.25 = 0.0625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P(Collision) = 4*0.0625 = 0.25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 Algorithm from Receiver</a:t>
            </a:r>
            <a:endParaRPr/>
          </a:p>
        </p:txBody>
      </p:sp>
      <p:sp>
        <p:nvSpPr>
          <p:cNvPr id="449" name="Google Shape;449;p2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Senders handle all access control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Receivers simply read frames with acceptable address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Address to host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Address to broadcast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Address to multicast to which host belongs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All frames if host is in </a:t>
            </a:r>
            <a:r>
              <a:rPr lang="en-US">
                <a:solidFill>
                  <a:srgbClr val="00B050"/>
                </a:solidFill>
              </a:rPr>
              <a:t>promiscuous</a:t>
            </a:r>
            <a:r>
              <a:rPr lang="en-US"/>
              <a:t> mode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450" name="Google Shape;450;p27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Network Engineer’s World</a:t>
            </a:r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88" name="Google Shape;8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2431676"/>
            <a:ext cx="3352800" cy="229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9200" y="2431675"/>
            <a:ext cx="2971800" cy="225764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 txBox="1"/>
          <p:nvPr/>
        </p:nvSpPr>
        <p:spPr>
          <a:xfrm>
            <a:off x="914400" y="5105400"/>
            <a:ext cx="3352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we design our house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4607472" y="5105400"/>
            <a:ext cx="38481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we design our wedding rings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8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Ethernet Evolutions</a:t>
            </a:r>
            <a:endParaRPr/>
          </a:p>
        </p:txBody>
      </p:sp>
      <p:sp>
        <p:nvSpPr>
          <p:cNvPr id="456" name="Google Shape;456;p28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Collision Domain</a:t>
            </a:r>
            <a:endParaRPr/>
          </a:p>
        </p:txBody>
      </p:sp>
      <p:pic>
        <p:nvPicPr>
          <p:cNvPr id="463" name="Google Shape;46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6600" y="2104133"/>
            <a:ext cx="3957400" cy="3093682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29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62" name="Google Shape;462;p29"/>
          <p:cNvSpPr txBox="1">
            <a:spLocks noGrp="1"/>
          </p:cNvSpPr>
          <p:nvPr>
            <p:ph type="body" idx="1"/>
          </p:nvPr>
        </p:nvSpPr>
        <p:spPr>
          <a:xfrm>
            <a:off x="-14879" y="1696280"/>
            <a:ext cx="5660305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Network region in which collisions are propagated.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Repeaters (2-port) and hubs (multi-port) propagate collisions.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Bridges (2-port), switches (multi-port) </a:t>
            </a:r>
            <a:br>
              <a:rPr lang="en-US" sz="2000"/>
            </a:br>
            <a:r>
              <a:rPr lang="en-US" sz="2000"/>
              <a:t>and routers do not.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Collision frequency can be kept low by breaking the network into segments bounded by: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bridges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switches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routers</a:t>
            </a:r>
            <a:endParaRPr/>
          </a:p>
          <a:p>
            <a:pPr marL="342900" lvl="0" indent="-165100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40582E-CAFC-7D44-A81D-4197FF6481AA}"/>
              </a:ext>
            </a:extLst>
          </p:cNvPr>
          <p:cNvSpPr txBox="1"/>
          <p:nvPr/>
        </p:nvSpPr>
        <p:spPr>
          <a:xfrm>
            <a:off x="457200" y="1368967"/>
            <a:ext cx="8040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Read</a:t>
            </a:r>
            <a:r>
              <a:rPr lang="zh-CN" altLang="en-US"/>
              <a:t> </a:t>
            </a:r>
            <a:r>
              <a:rPr lang="en-SG" altLang="zh-CN">
                <a:hlinkClick r:id="rId4"/>
              </a:rPr>
              <a:t>https://www.geeksforgeeks.org/network-devices-hub-repeater-bridge-switch-router-gateways/</a:t>
            </a:r>
            <a:r>
              <a:rPr lang="zh-CN" alt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Broadcast Domain</a:t>
            </a:r>
            <a:endParaRPr/>
          </a:p>
        </p:txBody>
      </p:sp>
      <p:sp>
        <p:nvSpPr>
          <p:cNvPr id="470" name="Google Shape;470;p3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5105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Network region in which broadcast frames are propagated.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Repeaters, hubs, bridges, &amp; switches propagate broadcasts. (</a:t>
            </a:r>
            <a:r>
              <a:rPr lang="en-US" sz="1600" b="1"/>
              <a:t>Layer 2</a:t>
            </a:r>
            <a:r>
              <a:rPr lang="en-US" sz="1600"/>
              <a:t>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Routers either do or don’t, depending on their configuration.(</a:t>
            </a:r>
            <a:r>
              <a:rPr lang="en-US" sz="1600" b="1"/>
              <a:t>Layer 3</a:t>
            </a:r>
            <a:r>
              <a:rPr lang="en-US" sz="1600"/>
              <a:t>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Broadcasts are necessary for network function.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Some devices and protocols produce lots of broadcasts; avoid them.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Broadcast frequency can be kept manageable by limiting the LAN size.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LANs can then be cross-connected by </a:t>
            </a:r>
            <a:r>
              <a:rPr lang="en-US" sz="2000" u="sng"/>
              <a:t>routers</a:t>
            </a:r>
            <a:r>
              <a:rPr lang="en-US" sz="2000"/>
              <a:t> to make a larger internetwork.</a:t>
            </a:r>
            <a:endParaRPr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graphicFrame>
        <p:nvGraphicFramePr>
          <p:cNvPr id="471" name="Google Shape;471;p30"/>
          <p:cNvGraphicFramePr/>
          <p:nvPr/>
        </p:nvGraphicFramePr>
        <p:xfrm>
          <a:off x="5486400" y="2438400"/>
          <a:ext cx="3352800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352800" imgH="2330450" progId="">
                  <p:embed/>
                </p:oleObj>
              </mc:Choice>
              <mc:Fallback>
                <p:oleObj r:id="rId3" imgW="3352800" imgH="2330450" progId="">
                  <p:embed/>
                  <p:pic>
                    <p:nvPicPr>
                      <p:cNvPr id="471" name="Google Shape;471;p30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5486400" y="2438400"/>
                        <a:ext cx="3352800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" name="Google Shape;472;p30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Bridged Ethernet</a:t>
            </a:r>
            <a:endParaRPr/>
          </a:p>
        </p:txBody>
      </p:sp>
      <p:sp>
        <p:nvSpPr>
          <p:cNvPr id="478" name="Google Shape;478;p31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479" name="Google Shape;47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150" y="1533525"/>
            <a:ext cx="8528050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Shared versus Switched</a:t>
            </a:r>
            <a:endParaRPr/>
          </a:p>
        </p:txBody>
      </p:sp>
      <p:sp>
        <p:nvSpPr>
          <p:cNvPr id="485" name="Google Shape;485;p32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1116013" y="1752600"/>
            <a:ext cx="2438400" cy="990600"/>
            <a:chOff x="864" y="1488"/>
            <a:chExt cx="1536" cy="624"/>
          </a:xfrm>
        </p:grpSpPr>
        <p:cxnSp>
          <p:nvCxnSpPr>
            <p:cNvPr id="487" name="Google Shape;487;p32"/>
            <p:cNvCxnSpPr/>
            <p:nvPr/>
          </p:nvCxnSpPr>
          <p:spPr>
            <a:xfrm rot="10800000" flipH="1">
              <a:off x="864" y="1488"/>
              <a:ext cx="624" cy="57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8" name="Google Shape;488;p32"/>
            <p:cNvCxnSpPr/>
            <p:nvPr/>
          </p:nvCxnSpPr>
          <p:spPr>
            <a:xfrm rot="10800000" flipH="1">
              <a:off x="1248" y="1488"/>
              <a:ext cx="432" cy="62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9" name="Google Shape;489;p32"/>
            <p:cNvCxnSpPr/>
            <p:nvPr/>
          </p:nvCxnSpPr>
          <p:spPr>
            <a:xfrm rot="10800000">
              <a:off x="1872" y="1536"/>
              <a:ext cx="528" cy="57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490" name="Google Shape;490;p32"/>
          <p:cNvGraphicFramePr/>
          <p:nvPr/>
        </p:nvGraphicFramePr>
        <p:xfrm>
          <a:off x="735013" y="2438400"/>
          <a:ext cx="65881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58812" imgH="695325" progId="">
                  <p:embed/>
                </p:oleObj>
              </mc:Choice>
              <mc:Fallback>
                <p:oleObj r:id="rId3" imgW="658812" imgH="695325" progId="">
                  <p:embed/>
                  <p:pic>
                    <p:nvPicPr>
                      <p:cNvPr id="490" name="Google Shape;490;p32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735013" y="2438400"/>
                        <a:ext cx="658812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" name="Google Shape;491;p32"/>
          <p:cNvGraphicFramePr/>
          <p:nvPr/>
        </p:nvGraphicFramePr>
        <p:xfrm>
          <a:off x="1447800" y="2438400"/>
          <a:ext cx="65881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58813" imgH="695325" progId="">
                  <p:embed/>
                </p:oleObj>
              </mc:Choice>
              <mc:Fallback>
                <p:oleObj r:id="rId5" imgW="658813" imgH="695325" progId="">
                  <p:embed/>
                  <p:pic>
                    <p:nvPicPr>
                      <p:cNvPr id="491" name="Google Shape;491;p32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447800" y="2438400"/>
                        <a:ext cx="658813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" name="Google Shape;492;p32"/>
          <p:cNvGraphicFramePr/>
          <p:nvPr/>
        </p:nvGraphicFramePr>
        <p:xfrm>
          <a:off x="3276600" y="2438400"/>
          <a:ext cx="65881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58813" imgH="695325" progId="">
                  <p:embed/>
                </p:oleObj>
              </mc:Choice>
              <mc:Fallback>
                <p:oleObj r:id="rId6" imgW="658813" imgH="695325" progId="">
                  <p:embed/>
                  <p:pic>
                    <p:nvPicPr>
                      <p:cNvPr id="492" name="Google Shape;492;p32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3276600" y="2438400"/>
                        <a:ext cx="658813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" name="Google Shape;493;p32"/>
          <p:cNvSpPr txBox="1"/>
          <p:nvPr/>
        </p:nvSpPr>
        <p:spPr>
          <a:xfrm>
            <a:off x="2516188" y="2438400"/>
            <a:ext cx="522287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4" name="Google Shape;494;p32"/>
          <p:cNvGraphicFramePr/>
          <p:nvPr/>
        </p:nvGraphicFramePr>
        <p:xfrm>
          <a:off x="1954213" y="1524000"/>
          <a:ext cx="9620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962025" imgH="390525" progId="">
                  <p:embed/>
                </p:oleObj>
              </mc:Choice>
              <mc:Fallback>
                <p:oleObj r:id="rId7" imgW="962025" imgH="390525" progId="">
                  <p:embed/>
                  <p:pic>
                    <p:nvPicPr>
                      <p:cNvPr id="494" name="Google Shape;494;p32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/>
                      <a:stretch/>
                    </p:blipFill>
                    <p:spPr>
                      <a:xfrm>
                        <a:off x="1954213" y="1524000"/>
                        <a:ext cx="9620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5" name="Google Shape;495;p32"/>
          <p:cNvCxnSpPr/>
          <p:nvPr/>
        </p:nvCxnSpPr>
        <p:spPr>
          <a:xfrm rot="10800000" flipH="1">
            <a:off x="1268413" y="1828800"/>
            <a:ext cx="533400" cy="533400"/>
          </a:xfrm>
          <a:prstGeom prst="straightConnector1">
            <a:avLst/>
          </a:prstGeom>
          <a:noFill/>
          <a:ln w="38100" cap="flat" cmpd="sng">
            <a:solidFill>
              <a:srgbClr val="9900CC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96" name="Google Shape;496;p32"/>
          <p:cNvGrpSpPr/>
          <p:nvPr/>
        </p:nvGrpSpPr>
        <p:grpSpPr>
          <a:xfrm>
            <a:off x="2106613" y="1981200"/>
            <a:ext cx="1066800" cy="609600"/>
            <a:chOff x="1488" y="1632"/>
            <a:chExt cx="672" cy="384"/>
          </a:xfrm>
        </p:grpSpPr>
        <p:cxnSp>
          <p:nvCxnSpPr>
            <p:cNvPr id="497" name="Google Shape;497;p32"/>
            <p:cNvCxnSpPr/>
            <p:nvPr/>
          </p:nvCxnSpPr>
          <p:spPr>
            <a:xfrm>
              <a:off x="1872" y="1632"/>
              <a:ext cx="288" cy="384"/>
            </a:xfrm>
            <a:prstGeom prst="straightConnector1">
              <a:avLst/>
            </a:prstGeom>
            <a:noFill/>
            <a:ln w="38100" cap="flat" cmpd="sng">
              <a:solidFill>
                <a:srgbClr val="9900CC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98" name="Google Shape;498;p32"/>
            <p:cNvCxnSpPr/>
            <p:nvPr/>
          </p:nvCxnSpPr>
          <p:spPr>
            <a:xfrm flipH="1">
              <a:off x="1488" y="1632"/>
              <a:ext cx="192" cy="336"/>
            </a:xfrm>
            <a:prstGeom prst="straightConnector1">
              <a:avLst/>
            </a:prstGeom>
            <a:noFill/>
            <a:ln w="38100" cap="flat" cmpd="sng">
              <a:solidFill>
                <a:srgbClr val="9900CC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499" name="Google Shape;499;p32"/>
          <p:cNvSpPr txBox="1"/>
          <p:nvPr/>
        </p:nvSpPr>
        <p:spPr>
          <a:xfrm>
            <a:off x="2776538" y="3124200"/>
            <a:ext cx="18081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destination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2"/>
          <p:cNvSpPr txBox="1"/>
          <p:nvPr/>
        </p:nvSpPr>
        <p:spPr>
          <a:xfrm>
            <a:off x="2074863" y="1143000"/>
            <a:ext cx="7413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2"/>
          <p:cNvSpPr txBox="1"/>
          <p:nvPr/>
        </p:nvSpPr>
        <p:spPr>
          <a:xfrm>
            <a:off x="607219" y="3723574"/>
            <a:ext cx="367665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repeater (or a hub) forwards the received signals to all output ports except the incoming port.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collision occurs when two computers transmit at the same time. In this case, the channel carries no useful information.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2" name="Google Shape;502;p32"/>
          <p:cNvCxnSpPr/>
          <p:nvPr/>
        </p:nvCxnSpPr>
        <p:spPr>
          <a:xfrm>
            <a:off x="4645025" y="1524000"/>
            <a:ext cx="0" cy="4572000"/>
          </a:xfrm>
          <a:prstGeom prst="straightConnector1">
            <a:avLst/>
          </a:prstGeom>
          <a:noFill/>
          <a:ln w="38100" cap="flat" cmpd="dbl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03" name="Google Shape;503;p32"/>
          <p:cNvGrpSpPr/>
          <p:nvPr/>
        </p:nvGrpSpPr>
        <p:grpSpPr>
          <a:xfrm>
            <a:off x="5540375" y="1752600"/>
            <a:ext cx="2438400" cy="990600"/>
            <a:chOff x="864" y="1488"/>
            <a:chExt cx="1536" cy="624"/>
          </a:xfrm>
        </p:grpSpPr>
        <p:cxnSp>
          <p:nvCxnSpPr>
            <p:cNvPr id="504" name="Google Shape;504;p32"/>
            <p:cNvCxnSpPr/>
            <p:nvPr/>
          </p:nvCxnSpPr>
          <p:spPr>
            <a:xfrm rot="10800000" flipH="1">
              <a:off x="864" y="1488"/>
              <a:ext cx="624" cy="57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5" name="Google Shape;505;p32"/>
            <p:cNvCxnSpPr/>
            <p:nvPr/>
          </p:nvCxnSpPr>
          <p:spPr>
            <a:xfrm rot="10800000" flipH="1">
              <a:off x="1248" y="1488"/>
              <a:ext cx="432" cy="62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6" name="Google Shape;506;p32"/>
            <p:cNvCxnSpPr/>
            <p:nvPr/>
          </p:nvCxnSpPr>
          <p:spPr>
            <a:xfrm rot="10800000">
              <a:off x="1872" y="1536"/>
              <a:ext cx="528" cy="57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507" name="Google Shape;507;p32"/>
          <p:cNvGraphicFramePr/>
          <p:nvPr/>
        </p:nvGraphicFramePr>
        <p:xfrm>
          <a:off x="5159375" y="2438400"/>
          <a:ext cx="65881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658813" imgH="695325" progId="">
                  <p:embed/>
                </p:oleObj>
              </mc:Choice>
              <mc:Fallback>
                <p:oleObj r:id="rId9" imgW="658813" imgH="695325" progId="">
                  <p:embed/>
                  <p:pic>
                    <p:nvPicPr>
                      <p:cNvPr id="507" name="Google Shape;507;p32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5159375" y="2438400"/>
                        <a:ext cx="658813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" name="Google Shape;508;p32"/>
          <p:cNvGraphicFramePr/>
          <p:nvPr/>
        </p:nvGraphicFramePr>
        <p:xfrm>
          <a:off x="5872163" y="2438400"/>
          <a:ext cx="65881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658812" imgH="695325" progId="">
                  <p:embed/>
                </p:oleObj>
              </mc:Choice>
              <mc:Fallback>
                <p:oleObj r:id="rId10" imgW="658812" imgH="695325" progId="">
                  <p:embed/>
                  <p:pic>
                    <p:nvPicPr>
                      <p:cNvPr id="508" name="Google Shape;508;p32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5872163" y="2438400"/>
                        <a:ext cx="658812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" name="Google Shape;509;p32"/>
          <p:cNvGraphicFramePr/>
          <p:nvPr/>
        </p:nvGraphicFramePr>
        <p:xfrm>
          <a:off x="7700963" y="2438400"/>
          <a:ext cx="65881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658812" imgH="695325" progId="">
                  <p:embed/>
                </p:oleObj>
              </mc:Choice>
              <mc:Fallback>
                <p:oleObj r:id="rId11" imgW="658812" imgH="695325" progId="">
                  <p:embed/>
                  <p:pic>
                    <p:nvPicPr>
                      <p:cNvPr id="509" name="Google Shape;509;p32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7700963" y="2438400"/>
                        <a:ext cx="658812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" name="Google Shape;510;p32"/>
          <p:cNvSpPr txBox="1"/>
          <p:nvPr/>
        </p:nvSpPr>
        <p:spPr>
          <a:xfrm>
            <a:off x="6940550" y="2438400"/>
            <a:ext cx="522288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1" name="Google Shape;511;p32"/>
          <p:cNvGraphicFramePr/>
          <p:nvPr/>
        </p:nvGraphicFramePr>
        <p:xfrm>
          <a:off x="6378575" y="1524000"/>
          <a:ext cx="9620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962025" imgH="390525" progId="">
                  <p:embed/>
                </p:oleObj>
              </mc:Choice>
              <mc:Fallback>
                <p:oleObj r:id="rId12" imgW="962025" imgH="390525" progId="">
                  <p:embed/>
                  <p:pic>
                    <p:nvPicPr>
                      <p:cNvPr id="511" name="Google Shape;511;p32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/>
                      <a:stretch/>
                    </p:blipFill>
                    <p:spPr>
                      <a:xfrm>
                        <a:off x="6378575" y="1524000"/>
                        <a:ext cx="9620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2" name="Google Shape;512;p32"/>
          <p:cNvCxnSpPr/>
          <p:nvPr/>
        </p:nvCxnSpPr>
        <p:spPr>
          <a:xfrm rot="10800000" flipH="1">
            <a:off x="5692775" y="1828800"/>
            <a:ext cx="533400" cy="533400"/>
          </a:xfrm>
          <a:prstGeom prst="straightConnector1">
            <a:avLst/>
          </a:prstGeom>
          <a:noFill/>
          <a:ln w="38100" cap="flat" cmpd="sng">
            <a:solidFill>
              <a:srgbClr val="9900C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3" name="Google Shape;513;p32"/>
          <p:cNvCxnSpPr/>
          <p:nvPr/>
        </p:nvCxnSpPr>
        <p:spPr>
          <a:xfrm>
            <a:off x="7140575" y="1981200"/>
            <a:ext cx="457200" cy="609600"/>
          </a:xfrm>
          <a:prstGeom prst="straightConnector1">
            <a:avLst/>
          </a:prstGeom>
          <a:noFill/>
          <a:ln w="38100" cap="flat" cmpd="sng">
            <a:solidFill>
              <a:srgbClr val="9900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14" name="Google Shape;514;p32"/>
          <p:cNvSpPr txBox="1"/>
          <p:nvPr/>
        </p:nvSpPr>
        <p:spPr>
          <a:xfrm>
            <a:off x="4652963" y="3124200"/>
            <a:ext cx="11842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2"/>
          <p:cNvSpPr txBox="1"/>
          <p:nvPr/>
        </p:nvSpPr>
        <p:spPr>
          <a:xfrm>
            <a:off x="7200900" y="3124200"/>
            <a:ext cx="18081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destination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2"/>
          <p:cNvSpPr txBox="1"/>
          <p:nvPr/>
        </p:nvSpPr>
        <p:spPr>
          <a:xfrm>
            <a:off x="6307138" y="1143000"/>
            <a:ext cx="11318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2"/>
          <p:cNvSpPr txBox="1"/>
          <p:nvPr/>
        </p:nvSpPr>
        <p:spPr>
          <a:xfrm>
            <a:off x="4878388" y="3663077"/>
            <a:ext cx="367665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switch (or a switching hub) forwards the received signals only to the destination.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two transmissions arrive at the switch at the same time, they will be stored in different buffers so that their frames can be forwarded later. No collision is resulted.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2"/>
          <p:cNvSpPr txBox="1"/>
          <p:nvPr/>
        </p:nvSpPr>
        <p:spPr>
          <a:xfrm>
            <a:off x="2387600" y="1858963"/>
            <a:ext cx="522288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Switched Ethernet</a:t>
            </a:r>
            <a:endParaRPr/>
          </a:p>
        </p:txBody>
      </p:sp>
      <p:sp>
        <p:nvSpPr>
          <p:cNvPr id="524" name="Google Shape;524;p3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Switches forward and filter frames based on LAN addresses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It’s not a bus or a router (simple forwarding tables are maintained)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Very scalable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Options for many interfaces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Full duplex operation (send/receive frames simultaneously)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Connect two or more “segments” by copying data frames between them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Switches only copy data when needed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key difference from repeaters</a:t>
            </a:r>
            <a:endParaRPr sz="180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Higher link bandwidth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Collisions are completely avoided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Much greater aggregate bandwidth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Separate segments can send at once</a:t>
            </a:r>
            <a:endParaRPr/>
          </a:p>
        </p:txBody>
      </p:sp>
      <p:sp>
        <p:nvSpPr>
          <p:cNvPr id="525" name="Google Shape;525;p33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D849B-63E9-4F95-9225-7AD863C9D05E}"/>
              </a:ext>
            </a:extLst>
          </p:cNvPr>
          <p:cNvSpPr txBox="1"/>
          <p:nvPr/>
        </p:nvSpPr>
        <p:spPr>
          <a:xfrm>
            <a:off x="7645834" y="68133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not examinable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Fast Ethernet (FE)</a:t>
            </a:r>
            <a:endParaRPr/>
          </a:p>
        </p:txBody>
      </p:sp>
      <p:sp>
        <p:nvSpPr>
          <p:cNvPr id="538" name="Google Shape;538;p3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Fast Ethernet (100Mbps) has technology very similar to 10Mbps Ethernet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Uses different physical layer encoding (4B5B)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Many NIC’s are 10/100 capable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Can be used at either speed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Summary of Fast Ethernet Implementation</a:t>
            </a:r>
            <a:endParaRPr/>
          </a:p>
        </p:txBody>
      </p:sp>
      <p:sp>
        <p:nvSpPr>
          <p:cNvPr id="539" name="Google Shape;539;p35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pic>
        <p:nvPicPr>
          <p:cNvPr id="540" name="Google Shape;54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574" y="3863975"/>
            <a:ext cx="7642225" cy="21558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C0A0CC-6298-47D5-A283-4F35374C3C03}"/>
              </a:ext>
            </a:extLst>
          </p:cNvPr>
          <p:cNvSpPr txBox="1"/>
          <p:nvPr/>
        </p:nvSpPr>
        <p:spPr>
          <a:xfrm>
            <a:off x="7645834" y="68133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not examinable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Gigabit Ethernet (</a:t>
            </a:r>
            <a:r>
              <a:rPr lang="en-US" err="1"/>
              <a:t>GbE</a:t>
            </a:r>
            <a:r>
              <a:rPr lang="en-US"/>
              <a:t>)</a:t>
            </a:r>
            <a:endParaRPr/>
          </a:p>
        </p:txBody>
      </p:sp>
      <p:sp>
        <p:nvSpPr>
          <p:cNvPr id="546" name="Google Shape;546;p3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Gigabit Ethernet (1,000Mbps)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Compatible with lower speeds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Uses standard framing and CSMA/CD algorithm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Distances are severely limited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Used for backbones and inter-router connectivity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Cost competitive</a:t>
            </a:r>
            <a:endParaRPr/>
          </a:p>
        </p:txBody>
      </p:sp>
      <p:sp>
        <p:nvSpPr>
          <p:cNvPr id="547" name="Google Shape;547;p36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pic>
        <p:nvPicPr>
          <p:cNvPr id="548" name="Google Shape;54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8363" y="3733800"/>
            <a:ext cx="7742237" cy="24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DC7665-C0BA-4122-B86F-7BB6164FF33A}"/>
              </a:ext>
            </a:extLst>
          </p:cNvPr>
          <p:cNvSpPr txBox="1"/>
          <p:nvPr/>
        </p:nvSpPr>
        <p:spPr>
          <a:xfrm>
            <a:off x="7645834" y="68133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not examinable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Ten-Gigabit Ethernet (10GbE)</a:t>
            </a:r>
            <a:endParaRPr/>
          </a:p>
        </p:txBody>
      </p:sp>
      <p:sp>
        <p:nvSpPr>
          <p:cNvPr id="554" name="Google Shape;554;p3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Ten-Gigabit Ethernet (10Gbps)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Defined by IEEE 802.3ae-2002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Higher-grade copper cables required: cat 6a or Class F/Cat 7 cables for links up to 100m</a:t>
            </a:r>
            <a:endParaRPr/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555" name="Google Shape;555;p37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pic>
        <p:nvPicPr>
          <p:cNvPr id="556" name="Google Shape;55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4010819"/>
            <a:ext cx="7897813" cy="16208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4F0091-0FC7-4846-8A25-436F67398577}"/>
              </a:ext>
            </a:extLst>
          </p:cNvPr>
          <p:cNvSpPr txBox="1"/>
          <p:nvPr/>
        </p:nvSpPr>
        <p:spPr>
          <a:xfrm>
            <a:off x="7645834" y="7590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not examinable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Ethernet Adoption Trends</a:t>
            </a:r>
            <a:endParaRPr/>
          </a:p>
        </p:txBody>
      </p:sp>
      <p:sp>
        <p:nvSpPr>
          <p:cNvPr id="562" name="Google Shape;562;p38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pic>
        <p:nvPicPr>
          <p:cNvPr id="563" name="Google Shape;56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219200"/>
            <a:ext cx="6630208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38"/>
          <p:cNvSpPr txBox="1"/>
          <p:nvPr/>
        </p:nvSpPr>
        <p:spPr>
          <a:xfrm>
            <a:off x="457200" y="5678269"/>
            <a:ext cx="8001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http://www.cisco.com/c/en/us/products/collateral/switches/catalyst-6500-series-switches/white_paper_c11-696667.html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C4EBD-7CDC-4200-B840-5CB8F722B5E7}"/>
              </a:ext>
            </a:extLst>
          </p:cNvPr>
          <p:cNvSpPr txBox="1"/>
          <p:nvPr/>
        </p:nvSpPr>
        <p:spPr>
          <a:xfrm>
            <a:off x="7645834" y="68133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not examinable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457200" y="2743200"/>
            <a:ext cx="82296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7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Wired LAN: Ethernet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731" y="4343400"/>
            <a:ext cx="2667000" cy="17927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5;p3">
            <a:extLst>
              <a:ext uri="{FF2B5EF4-FFF2-40B4-BE49-F238E27FC236}">
                <a16:creationId xmlns:a16="http://schemas.microsoft.com/office/drawing/2014/main" id="{87E06629-696D-4742-9646-B37CE62DF1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3200" b="1" i="0" u="none" strike="noStrike">
                <a:solidFill>
                  <a:srgbClr val="333399"/>
                </a:solidFill>
                <a:effectLst/>
                <a:latin typeface="Comic Sans MS" panose="030F0702030302020204" pitchFamily="66" charset="0"/>
              </a:rPr>
              <a:t>SC2008/CZ3006/CE3005 </a:t>
            </a:r>
            <a:r>
              <a:rPr lang="fr-FR" sz="3200" b="0" i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​</a:t>
            </a:r>
            <a:br>
              <a:rPr lang="fr-FR" sz="3200" b="0" i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</a:br>
            <a:r>
              <a:rPr lang="fr-FR" sz="3200" b="1" i="0" u="none" strike="noStrike">
                <a:solidFill>
                  <a:srgbClr val="333399"/>
                </a:solidFill>
                <a:effectLst/>
                <a:latin typeface="Comic Sans MS" panose="030F0702030302020204" pitchFamily="66" charset="0"/>
              </a:rPr>
              <a:t>Computer Network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Experiences with Ethernet</a:t>
            </a:r>
            <a:endParaRPr/>
          </a:p>
        </p:txBody>
      </p:sp>
      <p:sp>
        <p:nvSpPr>
          <p:cNvPr id="570" name="Google Shape;570;p3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Ethernets work best under light loads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Utilization over 30% is considered heavy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Network capacity is wasted by collisions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Most networks are limited to about 200 hosts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Specification allows for up to 1024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Most networks are much shorter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5 to 10 microsecond RTT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Transport level flow control helps reduce load (number of back to back packets)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B050"/>
                </a:solidFill>
              </a:rPr>
              <a:t>Ethernet is inexpensive, fast and easy to administer!</a:t>
            </a:r>
            <a:endParaRPr/>
          </a:p>
        </p:txBody>
      </p:sp>
      <p:sp>
        <p:nvSpPr>
          <p:cNvPr id="571" name="Google Shape;571;p39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76707-7D15-4F4A-AB79-371D9AE538AE}"/>
              </a:ext>
            </a:extLst>
          </p:cNvPr>
          <p:cNvSpPr txBox="1"/>
          <p:nvPr/>
        </p:nvSpPr>
        <p:spPr>
          <a:xfrm>
            <a:off x="7645834" y="68133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not examinable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Ethernet Problems</a:t>
            </a:r>
            <a:endParaRPr/>
          </a:p>
        </p:txBody>
      </p:sp>
      <p:sp>
        <p:nvSpPr>
          <p:cNvPr id="577" name="Google Shape;577;p4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Ethernet’s peak utilization is pretty low (like Aloha)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Peak throughput worsens with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More hosts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More collisions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Longer links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Collisions take longer to observe, more wasted bandwidth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Efficiency can be improved by avoiding the above conditions</a:t>
            </a:r>
            <a:endParaRPr/>
          </a:p>
        </p:txBody>
      </p:sp>
      <p:sp>
        <p:nvSpPr>
          <p:cNvPr id="578" name="Google Shape;578;p40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7202B-9D57-BA40-AF51-A0412B274BC1}"/>
              </a:ext>
            </a:extLst>
          </p:cNvPr>
          <p:cNvSpPr txBox="1"/>
          <p:nvPr/>
        </p:nvSpPr>
        <p:spPr>
          <a:xfrm>
            <a:off x="7645834" y="68133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not examinable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Why did Ethernet win?</a:t>
            </a:r>
            <a:endParaRPr/>
          </a:p>
        </p:txBody>
      </p:sp>
      <p:sp>
        <p:nvSpPr>
          <p:cNvPr id="584" name="Google Shape;584;p4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There are many LAN protocols (ARCNET, Token ring, AppleTalk, etc)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lang="en-US">
                <a:solidFill>
                  <a:srgbClr val="FF0000"/>
                </a:solidFill>
              </a:rPr>
              <a:t>Price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Performance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Availability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Ease of use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Scalability</a:t>
            </a:r>
            <a:endParaRPr/>
          </a:p>
        </p:txBody>
      </p:sp>
      <p:sp>
        <p:nvSpPr>
          <p:cNvPr id="585" name="Google Shape;585;p41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pic>
        <p:nvPicPr>
          <p:cNvPr id="586" name="Google Shape;58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4417915"/>
            <a:ext cx="7448550" cy="18209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8AE6D6-367D-4B04-9E33-0DFC8720B0B8}"/>
              </a:ext>
            </a:extLst>
          </p:cNvPr>
          <p:cNvSpPr txBox="1"/>
          <p:nvPr/>
        </p:nvSpPr>
        <p:spPr>
          <a:xfrm>
            <a:off x="7645834" y="68133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not examinable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Learning Objectives</a:t>
            </a:r>
            <a:endParaRPr/>
          </a:p>
        </p:txBody>
      </p:sp>
      <p:sp>
        <p:nvSpPr>
          <p:cNvPr id="592" name="Google Shape;592;p42"/>
          <p:cNvSpPr txBox="1">
            <a:spLocks noGrp="1"/>
          </p:cNvSpPr>
          <p:nvPr>
            <p:ph type="body" idx="1"/>
          </p:nvPr>
        </p:nvSpPr>
        <p:spPr>
          <a:xfrm>
            <a:off x="0" y="1328485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2"/>
                </a:solidFill>
              </a:rPr>
              <a:t>Ethernet Overview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2"/>
                </a:solidFill>
              </a:rPr>
              <a:t>Read Ethernet versions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2"/>
                </a:solidFill>
              </a:rPr>
              <a:t>Ethernet Frame Format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2"/>
                </a:solidFill>
              </a:rPr>
              <a:t>Understand MAC address: unicast/broadcast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2"/>
                </a:solidFill>
              </a:rPr>
              <a:t>Ethernet MAC Protocols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2"/>
                </a:solidFill>
              </a:rPr>
              <a:t>Calculate minimum frame size</a:t>
            </a:r>
          </a:p>
          <a:p>
            <a:pPr marL="742950" lvl="1" indent="-2857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</a:pPr>
            <a:endParaRPr sz="1000"/>
          </a:p>
          <a:p>
            <a:pPr marL="742950" lvl="1" indent="-2857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2"/>
                </a:solidFill>
              </a:rPr>
              <a:t>Calculate collision rate under BEB scheme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2"/>
                </a:solidFill>
              </a:rPr>
              <a:t>Ethernet Evolutions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2"/>
                </a:solidFill>
              </a:rPr>
              <a:t>Count collision/broadcast domains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2"/>
                </a:solidFill>
              </a:rPr>
              <a:t>FE/</a:t>
            </a:r>
            <a:r>
              <a:rPr lang="en-US" err="1">
                <a:solidFill>
                  <a:schemeClr val="dk2"/>
                </a:solidFill>
              </a:rPr>
              <a:t>GbE</a:t>
            </a:r>
            <a:r>
              <a:rPr lang="en-US">
                <a:solidFill>
                  <a:schemeClr val="dk2"/>
                </a:solidFill>
              </a:rPr>
              <a:t>/10GbE</a:t>
            </a:r>
            <a:endParaRPr/>
          </a:p>
        </p:txBody>
      </p:sp>
      <p:sp>
        <p:nvSpPr>
          <p:cNvPr id="593" name="Google Shape;593;p42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E311E-4B4D-4F61-ABE5-ED1152FDE56D}"/>
              </a:ext>
            </a:extLst>
          </p:cNvPr>
          <p:cNvSpPr txBox="1"/>
          <p:nvPr/>
        </p:nvSpPr>
        <p:spPr>
          <a:xfrm>
            <a:off x="4192859" y="1904164"/>
            <a:ext cx="1498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not examinable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BE63B-7025-4F0B-A6EB-70171E9CFE5B}"/>
              </a:ext>
            </a:extLst>
          </p:cNvPr>
          <p:cNvSpPr txBox="1"/>
          <p:nvPr/>
        </p:nvSpPr>
        <p:spPr>
          <a:xfrm>
            <a:off x="7013931" y="2827941"/>
            <a:ext cx="1498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examinable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E09D5-D3C2-4AC9-B979-44C215B84E92}"/>
              </a:ext>
            </a:extLst>
          </p:cNvPr>
          <p:cNvSpPr txBox="1"/>
          <p:nvPr/>
        </p:nvSpPr>
        <p:spPr>
          <a:xfrm>
            <a:off x="6123600" y="3807512"/>
            <a:ext cx="1498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examinable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093B6-51DD-4369-9AE2-D8717F97DEBA}"/>
              </a:ext>
            </a:extLst>
          </p:cNvPr>
          <p:cNvSpPr txBox="1"/>
          <p:nvPr/>
        </p:nvSpPr>
        <p:spPr>
          <a:xfrm>
            <a:off x="6630144" y="4438549"/>
            <a:ext cx="1498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examinable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25188B-A206-4B71-993C-185AB25F8A23}"/>
              </a:ext>
            </a:extLst>
          </p:cNvPr>
          <p:cNvSpPr txBox="1"/>
          <p:nvPr/>
        </p:nvSpPr>
        <p:spPr>
          <a:xfrm>
            <a:off x="5502012" y="5324658"/>
            <a:ext cx="1498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examinable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93BFA-D7ED-4610-ABA8-53F64D54BBD0}"/>
              </a:ext>
            </a:extLst>
          </p:cNvPr>
          <p:cNvSpPr txBox="1"/>
          <p:nvPr/>
        </p:nvSpPr>
        <p:spPr>
          <a:xfrm>
            <a:off x="2873112" y="5821758"/>
            <a:ext cx="1498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not examinable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616E4A-C353-4958-B7E1-3CF87DFA9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195" y="4107797"/>
            <a:ext cx="5257800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3B6B5-EF94-914C-78B6-5DC78D60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Practice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499029-BCC7-777D-C7F5-D845AB6DE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en-US" altLang="zh-CN" b="0"/>
              <a:t>Go to </a:t>
            </a:r>
            <a:r>
              <a:rPr lang="en-US" altLang="zh-CN" b="0">
                <a:hlinkClick r:id="rId2"/>
              </a:rPr>
              <a:t>www.menti.com</a:t>
            </a:r>
            <a:r>
              <a:rPr lang="en-US" altLang="zh-CN" b="0"/>
              <a:t> and use the code </a:t>
            </a:r>
            <a:r>
              <a:rPr lang="en-US" altLang="zh-CN"/>
              <a:t>6743 9603</a:t>
            </a:r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en-US" altLang="zh-CN" b="0"/>
              <a:t>Go to </a:t>
            </a:r>
            <a:r>
              <a:rPr lang="en-US" altLang="zh-CN" b="0">
                <a:hlinkClick r:id="rId2"/>
              </a:rPr>
              <a:t>www.menti.com</a:t>
            </a:r>
            <a:r>
              <a:rPr lang="en-US" altLang="zh-CN" b="0"/>
              <a:t> and use the code </a:t>
            </a:r>
            <a:r>
              <a:rPr lang="en-US" altLang="zh-CN"/>
              <a:t>4659 5518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B8AA78-BF2B-4DD9-763B-FBFFF2C09E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0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2"/>
                </a:solidFill>
              </a:rPr>
              <a:t>Ethernet Overview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chemeClr val="dk2"/>
                </a:solidFill>
              </a:rPr>
              <a:t>Ethernet Standard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chemeClr val="dk2"/>
                </a:solidFill>
              </a:rPr>
              <a:t>Transmission Media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chemeClr val="dk2"/>
                </a:solidFill>
              </a:rPr>
              <a:t>Physical Layer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chemeClr val="dk2"/>
                </a:solidFill>
              </a:rPr>
              <a:t>Ethernet versions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2"/>
                </a:solidFill>
              </a:rPr>
              <a:t>Ethernet Frame Format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chemeClr val="dk2"/>
                </a:solidFill>
              </a:rPr>
              <a:t>Frame Format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chemeClr val="dk2"/>
                </a:solidFill>
              </a:rPr>
              <a:t>MAC Address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2"/>
                </a:solidFill>
              </a:rPr>
              <a:t>Ethernet MAC Protocol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chemeClr val="dk2"/>
                </a:solidFill>
              </a:rPr>
              <a:t>Minimum Frame Size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chemeClr val="dk2"/>
                </a:solidFill>
              </a:rPr>
              <a:t>Binary Exponential Backoff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2"/>
                </a:solidFill>
              </a:rPr>
              <a:t>Ethernet Evolution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chemeClr val="dk2"/>
                </a:solidFill>
              </a:rPr>
              <a:t>Bridged and Switched Ethernet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chemeClr val="dk2"/>
                </a:solidFill>
              </a:rPr>
              <a:t>Fast, Gigabit and Ten-Gigabit Ethernet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chemeClr val="dk2"/>
                </a:solidFill>
              </a:rPr>
              <a:t>Ethernet Pros and Cons</a:t>
            </a:r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Ethernet Overview</a:t>
            </a: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Ethernet: A Brief History</a:t>
            </a:r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History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Invented by </a:t>
            </a:r>
            <a:r>
              <a:rPr lang="en-US" sz="2000" i="1"/>
              <a:t>Bob Metcalfe </a:t>
            </a:r>
            <a:r>
              <a:rPr lang="en-US" sz="2000"/>
              <a:t>and others at Xerox PARC in mid-1970s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Roots in Aloha packet-radio network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Standardized by Xerox, DEC, and Intel in 1978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LAN standards define physical and MAC layers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IEEE 802.3 (CSMA/CD - Ethernet) standard – originally 2Mbps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IEEE 802.3u standard for 100Mbps Ethernet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IEEE 802.3z standard for 1,000Mbps Ethernet</a:t>
            </a:r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4191000"/>
            <a:ext cx="6172200" cy="196773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6B25D9-F4B9-490E-BFBF-810D5EAE464E}"/>
              </a:ext>
            </a:extLst>
          </p:cNvPr>
          <p:cNvSpPr txBox="1"/>
          <p:nvPr/>
        </p:nvSpPr>
        <p:spPr>
          <a:xfrm>
            <a:off x="7645834" y="68133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not examinable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Ethernet Standard: Physical Layer</a:t>
            </a:r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802.3 standard defines both physical and MAC layer details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MAC Protocol: CSMA/CD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Physical layer: </a:t>
            </a:r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33" name="Google Shape;133;p7" descr="C:\Medy\cs118\Notes\TopDown Fall 99\Pictures\551 metcalfe-enet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316287"/>
            <a:ext cx="5192712" cy="277971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 txBox="1"/>
          <p:nvPr/>
        </p:nvSpPr>
        <p:spPr>
          <a:xfrm>
            <a:off x="6019800" y="3125212"/>
            <a:ext cx="26670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Metcalfe’s original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Sketch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idea was first documented in a memo that Metcalfe wrote on May 22, 1973, where he named it after the disproven </a:t>
            </a:r>
            <a:r>
              <a:rPr lang="en-US" sz="16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luminiferous ether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as an "omnipresent, completely-passive medium for the propagation of electromagnetic waves".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C9D0C-A7F6-9947-BCBE-8966CD8DEE2F}"/>
              </a:ext>
            </a:extLst>
          </p:cNvPr>
          <p:cNvSpPr txBox="1"/>
          <p:nvPr/>
        </p:nvSpPr>
        <p:spPr>
          <a:xfrm>
            <a:off x="7659086" y="7590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not examinable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Ethernet Transmission Media</a:t>
            </a:r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1775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</a:rPr>
              <a:t>Coaxial cable</a:t>
            </a:r>
            <a:endParaRPr/>
          </a:p>
          <a:p>
            <a:pPr marL="754063" lvl="1" indent="-23336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</a:pPr>
            <a:r>
              <a:rPr lang="en-US" sz="2000" b="1">
                <a:solidFill>
                  <a:schemeClr val="dk2"/>
                </a:solidFill>
              </a:rPr>
              <a:t>Thick coax: Used by original Ethernet (bus topology)</a:t>
            </a:r>
            <a:endParaRPr/>
          </a:p>
          <a:p>
            <a:pPr marL="754063" lvl="1" indent="-23336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</a:pPr>
            <a:r>
              <a:rPr lang="en-US" sz="2000" b="1">
                <a:solidFill>
                  <a:schemeClr val="dk2"/>
                </a:solidFill>
              </a:rPr>
              <a:t>Thin coax: More flexible, but shorter network span</a:t>
            </a:r>
            <a:endParaRPr/>
          </a:p>
          <a:p>
            <a:pPr marL="231775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</a:rPr>
              <a:t>Twisted pair</a:t>
            </a:r>
            <a:r>
              <a:rPr lang="en-US" sz="2400">
                <a:solidFill>
                  <a:schemeClr val="dk2"/>
                </a:solidFill>
              </a:rPr>
              <a:t>: For star topology, used with a hub, most commonly used</a:t>
            </a:r>
            <a:endParaRPr/>
          </a:p>
          <a:p>
            <a:pPr marL="231775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</a:rPr>
              <a:t>Optical fiber</a:t>
            </a:r>
            <a:r>
              <a:rPr lang="en-US" sz="2400">
                <a:solidFill>
                  <a:schemeClr val="dk2"/>
                </a:solidFill>
              </a:rPr>
              <a:t>: Expensive, Fragile, Difficult to handle, but high data rate. Used in backbone.</a:t>
            </a:r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43" name="Google Shape;143;p8"/>
          <p:cNvSpPr txBox="1"/>
          <p:nvPr/>
        </p:nvSpPr>
        <p:spPr>
          <a:xfrm>
            <a:off x="3194050" y="5559425"/>
            <a:ext cx="145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twisted pair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971550" y="5424488"/>
            <a:ext cx="704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5029200" y="5257800"/>
            <a:ext cx="1219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optical fiber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8" descr="cable1 co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1200" y="4114800"/>
            <a:ext cx="1511300" cy="1081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8" descr="coax cop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4495800"/>
            <a:ext cx="17811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8" descr="tp cop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76600" y="4572000"/>
            <a:ext cx="1373188" cy="955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9" name="Google Shape;149;p8"/>
          <p:cNvGraphicFramePr/>
          <p:nvPr/>
        </p:nvGraphicFramePr>
        <p:xfrm>
          <a:off x="6248400" y="4876800"/>
          <a:ext cx="20859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085975" imgH="1219200" progId="">
                  <p:embed/>
                </p:oleObj>
              </mc:Choice>
              <mc:Fallback>
                <p:oleObj r:id="rId6" imgW="2085975" imgH="1219200" progId="">
                  <p:embed/>
                  <p:pic>
                    <p:nvPicPr>
                      <p:cNvPr id="149" name="Google Shape;149;p8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/>
                      <a:stretch/>
                    </p:blipFill>
                    <p:spPr>
                      <a:xfrm>
                        <a:off x="6248400" y="4876800"/>
                        <a:ext cx="208597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F274C7D-2F4F-4A5F-AFB5-89DD3F66ABEC}"/>
              </a:ext>
            </a:extLst>
          </p:cNvPr>
          <p:cNvSpPr txBox="1"/>
          <p:nvPr/>
        </p:nvSpPr>
        <p:spPr>
          <a:xfrm>
            <a:off x="7645834" y="68133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not examinable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2993</Words>
  <Application>Microsoft Office PowerPoint</Application>
  <PresentationFormat>全屏显示(4:3)</PresentationFormat>
  <Paragraphs>472</Paragraphs>
  <Slides>44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宋体</vt:lpstr>
      <vt:lpstr>Arial</vt:lpstr>
      <vt:lpstr>Comic Sans MS</vt:lpstr>
      <vt:lpstr>Courier New</vt:lpstr>
      <vt:lpstr>Times</vt:lpstr>
      <vt:lpstr>Times New Roman</vt:lpstr>
      <vt:lpstr>Default Design</vt:lpstr>
      <vt:lpstr>Part I Syllabus – Fundamental Underlying Layers</vt:lpstr>
      <vt:lpstr>Additional Materials</vt:lpstr>
      <vt:lpstr>Network Engineer’s World</vt:lpstr>
      <vt:lpstr>SC2008/CZ3006/CE3005 ​ Computer Network</vt:lpstr>
      <vt:lpstr>Contents</vt:lpstr>
      <vt:lpstr>Ethernet Overview</vt:lpstr>
      <vt:lpstr>Ethernet: A Brief History</vt:lpstr>
      <vt:lpstr>Ethernet Standard: Physical Layer</vt:lpstr>
      <vt:lpstr>Ethernet Transmission Media</vt:lpstr>
      <vt:lpstr>802.3 Physical Layer Configurations</vt:lpstr>
      <vt:lpstr>Baseband Manchester Encoding</vt:lpstr>
      <vt:lpstr>Ethernet Versions</vt:lpstr>
      <vt:lpstr>10BASE-5</vt:lpstr>
      <vt:lpstr>10BASE-2</vt:lpstr>
      <vt:lpstr>10BASE-T</vt:lpstr>
      <vt:lpstr>Ethernet Frame Format</vt:lpstr>
      <vt:lpstr>Ethernet Frame Format</vt:lpstr>
      <vt:lpstr>Ethernet Frames</vt:lpstr>
      <vt:lpstr>Broadcast, Multicast, Unicast</vt:lpstr>
      <vt:lpstr>MAC Address Examples</vt:lpstr>
      <vt:lpstr>Ethernet’s MAC </vt:lpstr>
      <vt:lpstr>Ethernet’s MAC Algorithm</vt:lpstr>
      <vt:lpstr>Frame Collisions</vt:lpstr>
      <vt:lpstr>Ethernet Minimum Frame Size</vt:lpstr>
      <vt:lpstr>Collision Detection</vt:lpstr>
      <vt:lpstr>Ethernet: Jam Signals</vt:lpstr>
      <vt:lpstr>Binary Exponential Backoff (BEB)</vt:lpstr>
      <vt:lpstr>BEB: Example</vt:lpstr>
      <vt:lpstr>MAC Algorithm from Receiver</vt:lpstr>
      <vt:lpstr>Ethernet Evolutions</vt:lpstr>
      <vt:lpstr>Collision Domain</vt:lpstr>
      <vt:lpstr>Broadcast Domain</vt:lpstr>
      <vt:lpstr>Bridged Ethernet</vt:lpstr>
      <vt:lpstr>Shared versus Switched</vt:lpstr>
      <vt:lpstr>Switched Ethernet</vt:lpstr>
      <vt:lpstr>Fast Ethernet (FE)</vt:lpstr>
      <vt:lpstr>Gigabit Ethernet (GbE)</vt:lpstr>
      <vt:lpstr>Ten-Gigabit Ethernet (10GbE)</vt:lpstr>
      <vt:lpstr>Ethernet Adoption Trends</vt:lpstr>
      <vt:lpstr>Experiences with Ethernet</vt:lpstr>
      <vt:lpstr>Ethernet Problems</vt:lpstr>
      <vt:lpstr>Why did Ethernet win?</vt:lpstr>
      <vt:lpstr>Learning Objectives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 Syllabus</dc:title>
  <dc:creator>junluo@ntu.edu.sg</dc:creator>
  <cp:lastModifiedBy>#YU WENHAN#</cp:lastModifiedBy>
  <cp:revision>2</cp:revision>
  <dcterms:created xsi:type="dcterms:W3CDTF">1601-01-01T00:00:00Z</dcterms:created>
  <dcterms:modified xsi:type="dcterms:W3CDTF">2023-02-12T15:12:37Z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