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547" r:id="rId2"/>
    <p:sldId id="546" r:id="rId3"/>
    <p:sldId id="519" r:id="rId4"/>
    <p:sldId id="577" r:id="rId5"/>
    <p:sldId id="578" r:id="rId6"/>
    <p:sldId id="579" r:id="rId7"/>
    <p:sldId id="564" r:id="rId8"/>
    <p:sldId id="565" r:id="rId9"/>
    <p:sldId id="52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EF75F-207A-4E49-A4A4-0378EFF97EB2}" v="1" dt="2023-02-22T01:44:23.622"/>
    <p1510:client id="{B90498C4-048D-4C44-B7CF-B1B7B1453C13}" v="2" dt="2023-02-22T01:40:00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93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F6DCE-0D4B-4488-B519-ACDFF682044F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31D7-876A-4825-84C5-0BDEE2939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95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8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8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60A08E-B480-4EEB-AC0A-E85FC61EE48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180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60A08E-B480-4EEB-AC0A-E85FC61EE48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64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60A08E-B480-4EEB-AC0A-E85FC61EE48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53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60A08E-B480-4EEB-AC0A-E85FC61EE48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794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60A08E-B480-4EEB-AC0A-E85FC61EE48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138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8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5E754-B31F-4A71-867E-0FE19050E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05F94-5301-41FF-931C-44E881EE5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800AF-2274-4DC7-9776-A1368569D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7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7E7CC-9FFD-4EC8-A9FD-9B2CC3C2F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29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C55C729-A1BC-4763-ACA0-4C3C905646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9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30480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Section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5E754-B31F-4A71-867E-0FE19050E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6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76000" y="6324600"/>
            <a:ext cx="812800" cy="381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A82A8-6361-4164-890C-6BD521304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8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A3B80-BBE8-4C6F-8E15-C53EE22F5C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6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780DD-18F3-4465-92B0-555423998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25226-2584-4A1E-A406-890E9C0B3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A27CF-AB06-4D23-8E88-D17D62924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0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20BDD-6FC1-4E61-AEE9-981D493E5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9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3E4F-EDA9-45E0-80D9-1F38880BC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6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69600" y="6400800"/>
            <a:ext cx="81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1"/>
            </a:lvl1pPr>
          </a:lstStyle>
          <a:p>
            <a:pPr>
              <a:defRPr/>
            </a:pPr>
            <a:fld id="{5959F1F9-0F1C-4545-9E94-286A3EFE2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76194"/>
            <a:ext cx="1795992" cy="48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 userDrawn="1"/>
        </p:nvSpPr>
        <p:spPr bwMode="auto">
          <a:xfrm>
            <a:off x="609600" y="1066800"/>
            <a:ext cx="109728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616607" y="6248400"/>
            <a:ext cx="10972800" cy="762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1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Network Paradigms​ (Continued)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5E754-B31F-4A71-867E-0FE19050EFE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I Syllabus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94FB11F-3A18-DE7A-1271-BAEAEB1FC503}"/>
              </a:ext>
            </a:extLst>
          </p:cNvPr>
          <p:cNvGraphicFramePr>
            <a:graphicFrameLocks noGrp="1"/>
          </p:cNvGraphicFramePr>
          <p:nvPr/>
        </p:nvGraphicFramePr>
        <p:xfrm>
          <a:off x="1981201" y="1219202"/>
          <a:ext cx="8229599" cy="5261434"/>
        </p:xfrm>
        <a:graphic>
          <a:graphicData uri="http://schemas.openxmlformats.org/drawingml/2006/table">
            <a:tbl>
              <a:tblPr/>
              <a:tblGrid>
                <a:gridCol w="749177">
                  <a:extLst>
                    <a:ext uri="{9D8B030D-6E8A-4147-A177-3AD203B41FA5}">
                      <a16:colId xmlns:a16="http://schemas.microsoft.com/office/drawing/2014/main" val="3918858147"/>
                    </a:ext>
                  </a:extLst>
                </a:gridCol>
                <a:gridCol w="2908423">
                  <a:extLst>
                    <a:ext uri="{9D8B030D-6E8A-4147-A177-3AD203B41FA5}">
                      <a16:colId xmlns:a16="http://schemas.microsoft.com/office/drawing/2014/main" val="158509881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3810941307"/>
                    </a:ext>
                  </a:extLst>
                </a:gridCol>
              </a:tblGrid>
              <a:tr h="28271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Week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Date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Subject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51589"/>
                  </a:ext>
                </a:extLst>
              </a:tr>
              <a:tr h="282713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Week 1​</a:t>
                      </a:r>
                    </a:p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9/Jan/2023​</a:t>
                      </a:r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Introduction: Course Logistics and Internet History​​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774958"/>
                  </a:ext>
                </a:extLst>
              </a:tr>
              <a:tr h="282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11/Jan/2023​</a:t>
                      </a:r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Layered Network Architecture​​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105012"/>
                  </a:ext>
                </a:extLst>
              </a:tr>
              <a:tr h="282713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Week 2​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16/Jan/2023​</a:t>
                      </a:r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Physical-layer Resilience​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963545"/>
                  </a:ext>
                </a:extLst>
              </a:tr>
              <a:tr h="282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18/Jan/2023​</a:t>
                      </a:r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Link Layer: Flow Control​​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756188"/>
                  </a:ext>
                </a:extLst>
              </a:tr>
              <a:tr h="579563">
                <a:tc>
                  <a:txBody>
                    <a:bodyPr/>
                    <a:lstStyle/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Week 3​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25/Jan/2023​​</a:t>
                      </a:r>
                      <a:b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(no class on 23/Jan/2023, a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 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holiday​)​</a:t>
                      </a:r>
                    </a:p>
                  </a:txBody>
                  <a:tcPr marL="68107" marR="68107" marT="34054" marB="34054" anchor="ctr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Link Layer: Error Control​​</a:t>
                      </a:r>
                    </a:p>
                  </a:txBody>
                  <a:tcPr marL="68107" marR="68107" marT="34054" marB="34054" anchor="ctr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55312"/>
                  </a:ext>
                </a:extLst>
              </a:tr>
              <a:tr h="282713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Week 4​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30/Jan/2023​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Local Area Network: Introduction​​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475335"/>
                  </a:ext>
                </a:extLst>
              </a:tr>
              <a:tr h="282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01/Feb/2023​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Local Area Network: Medium Access Control (MAC)​​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145147"/>
                  </a:ext>
                </a:extLst>
              </a:tr>
              <a:tr h="282713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Week 5​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06/Feb/2023​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Local Area Network: Ethernet​​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71025"/>
                  </a:ext>
                </a:extLst>
              </a:tr>
              <a:tr h="282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08/Feb/2023​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Local Area Network: Ethernet Evolutions​​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315093"/>
                  </a:ext>
                </a:extLst>
              </a:tr>
              <a:tr h="282713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Week 6​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13/Feb/2023​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Wireless Local Area Network (WLAN): Overview and 802.11​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085330"/>
                  </a:ext>
                </a:extLst>
              </a:tr>
              <a:tr h="678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15/Feb/2023​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First Part: WLAN’s Multi-Access Reservation Protocol (MARP);​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Second Part: A Brief Overview of Network Paradigms​​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562392"/>
                  </a:ext>
                </a:extLst>
              </a:tr>
              <a:tr h="310985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Week 7​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​</a:t>
                      </a:r>
                      <a:r>
                        <a:rPr lang="en-US" altLang="zh-C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20/Feb/2023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400" b="0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​</a:t>
                      </a:r>
                      <a:r>
                        <a:rPr lang="en-US" altLang="zh-CN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Paradigms​</a:t>
                      </a:r>
                      <a:r>
                        <a:rPr lang="en-US" altLang="zh-C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endParaRPr lang="en-US" sz="1400" b="0" i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726579"/>
                  </a:ext>
                </a:extLst>
              </a:tr>
              <a:tr h="959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22/Feb/2023</a:t>
                      </a:r>
                      <a:r>
                        <a:rPr lang="en-US" sz="1400" b="0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Network Paradigms​ (Continued) and Mobile Access Networks​</a:t>
                      </a:r>
                    </a:p>
                  </a:txBody>
                  <a:tcPr marL="68107" marR="68107" marT="34054" marB="34054">
                    <a:lnL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44702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C9836C7-4E3E-FD55-3EAA-EA035DCC0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5324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889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Delay</a:t>
            </a:r>
            <a:r>
              <a:rPr lang="zh-CN" altLang="en-US"/>
              <a:t> </a:t>
            </a:r>
            <a:r>
              <a:rPr lang="en-US" altLang="zh-CN"/>
              <a:t>Analysis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5E754-B31F-4A71-867E-0FE19050EFE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Delay in Packet Switching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9A27CF-AB06-4D23-8E88-D17D629240D5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60575" y="1704975"/>
            <a:ext cx="48006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317750" y="5238750"/>
            <a:ext cx="1009650" cy="93345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582670" y="5394326"/>
            <a:ext cx="825548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Node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7451725" y="5238750"/>
            <a:ext cx="1085850" cy="100965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822575" y="1708151"/>
            <a:ext cx="0" cy="3489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10200" y="1708151"/>
            <a:ext cx="0" cy="3489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7991475" y="30480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rot="5400000">
            <a:off x="3832225" y="1001713"/>
            <a:ext cx="571500" cy="2559050"/>
          </a:xfrm>
          <a:prstGeom prst="parallelogram">
            <a:avLst>
              <a:gd name="adj" fmla="val 2498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 rot="5400000">
            <a:off x="6419850" y="2095500"/>
            <a:ext cx="571500" cy="2552700"/>
          </a:xfrm>
          <a:prstGeom prst="parallelogram">
            <a:avLst>
              <a:gd name="adj" fmla="val 2472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607051" y="2654301"/>
            <a:ext cx="379430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  <a:latin typeface="Arial" charset="0"/>
              </a:rPr>
              <a:t>Processing + </a:t>
            </a:r>
            <a:r>
              <a:rPr lang="en-US" sz="2000" b="1" err="1">
                <a:solidFill>
                  <a:srgbClr val="CC0000"/>
                </a:solidFill>
                <a:latin typeface="Arial" charset="0"/>
              </a:rPr>
              <a:t>Queueing</a:t>
            </a:r>
            <a:r>
              <a:rPr lang="en-US" sz="2000" b="1">
                <a:solidFill>
                  <a:srgbClr val="CC0000"/>
                </a:solidFill>
                <a:latin typeface="Arial" charset="0"/>
              </a:rPr>
              <a:t> Delay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836863" y="1987550"/>
            <a:ext cx="3852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424488" y="2133600"/>
            <a:ext cx="2424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840413" y="1268414"/>
            <a:ext cx="0" cy="706437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94389" y="1282701"/>
            <a:ext cx="243496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8000"/>
                </a:solidFill>
                <a:latin typeface="Arial" charset="0"/>
              </a:rPr>
              <a:t>Propagation Delay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424489" y="2573338"/>
            <a:ext cx="2416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5840413" y="2122488"/>
            <a:ext cx="0" cy="315912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019926" y="2133600"/>
            <a:ext cx="25812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333399"/>
                </a:solidFill>
                <a:latin typeface="Arial" charset="0"/>
              </a:rPr>
              <a:t>Transmission Delay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8689976" y="3505200"/>
            <a:ext cx="7731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990099"/>
                </a:solidFill>
                <a:latin typeface="Arial" charset="0"/>
              </a:rPr>
              <a:t>Time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2808288" y="5057775"/>
            <a:ext cx="2640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5427663" y="5057775"/>
            <a:ext cx="2563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3581400" y="4678363"/>
            <a:ext cx="9207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Link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6172200" y="4678363"/>
            <a:ext cx="9207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Link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6937375" y="2138363"/>
            <a:ext cx="0" cy="430212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5357813" y="2449514"/>
            <a:ext cx="341312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BC37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2410595" y="5356226"/>
            <a:ext cx="825548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Node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4918075" y="5238750"/>
            <a:ext cx="1009650" cy="100965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5175250" y="5545139"/>
            <a:ext cx="495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5010920" y="5394326"/>
            <a:ext cx="825548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Node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2" name="AutoShape 33"/>
          <p:cNvSpPr>
            <a:spLocks noChangeArrowheads="1"/>
          </p:cNvSpPr>
          <p:nvPr/>
        </p:nvSpPr>
        <p:spPr bwMode="auto">
          <a:xfrm>
            <a:off x="8537575" y="3975100"/>
            <a:ext cx="990600" cy="914400"/>
          </a:xfrm>
          <a:prstGeom prst="downArrow">
            <a:avLst>
              <a:gd name="adj1" fmla="val 50000"/>
              <a:gd name="adj2" fmla="val 42014"/>
            </a:avLst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Effect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9A27CF-AB06-4D23-8E88-D17D629240D5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10" y="1219201"/>
            <a:ext cx="6781800" cy="511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467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Transmission Delay: Overhead vs. Pipeline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9A27CF-AB06-4D23-8E88-D17D629240D5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79"/>
          <p:cNvSpPr>
            <a:spLocks noChangeArrowheads="1"/>
          </p:cNvSpPr>
          <p:nvPr/>
        </p:nvSpPr>
        <p:spPr bwMode="auto">
          <a:xfrm>
            <a:off x="1905000" y="1981200"/>
            <a:ext cx="23622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1981200"/>
            <a:ext cx="5867400" cy="3930820"/>
          </a:xfrm>
          <a:prstGeom prst="rect">
            <a:avLst/>
          </a:prstGeom>
          <a:solidFill>
            <a:srgbClr val="CCE8EA"/>
          </a:solidFill>
          <a:ln w="38100">
            <a:solidFill>
              <a:srgbClr val="006699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4295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428750" algn="l"/>
                <a:tab pos="1714500" algn="l"/>
              </a:tabLst>
            </a:pPr>
            <a:r>
              <a:rPr lang="en-US" sz="2400" b="1">
                <a:solidFill>
                  <a:srgbClr val="CC0000"/>
                </a:solidFill>
                <a:latin typeface="Arial" charset="0"/>
              </a:rPr>
              <a:t>In general:</a:t>
            </a:r>
          </a:p>
          <a:p>
            <a:pPr defTabSz="74295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428750" algn="l"/>
                <a:tab pos="1714500" algn="l"/>
              </a:tabLst>
            </a:pPr>
            <a:r>
              <a:rPr lang="en-US" sz="2400" b="1">
                <a:solidFill>
                  <a:srgbClr val="000000"/>
                </a:solidFill>
                <a:latin typeface="Arial" charset="0"/>
              </a:rPr>
              <a:t>Tx Delay of Packet Switching Networks</a:t>
            </a:r>
          </a:p>
          <a:p>
            <a:pPr defTabSz="74295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428750" algn="l"/>
                <a:tab pos="1714500" algn="l"/>
              </a:tabLst>
            </a:pPr>
            <a:r>
              <a:rPr lang="en-US" sz="2400" b="1">
                <a:solidFill>
                  <a:srgbClr val="000000"/>
                </a:solidFill>
                <a:latin typeface="Arial" charset="0"/>
              </a:rPr>
              <a:t>  = Tx Delay of all packets in first hop </a:t>
            </a:r>
          </a:p>
          <a:p>
            <a:pPr defTabSz="74295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428750" algn="l"/>
                <a:tab pos="1714500" algn="l"/>
              </a:tabLst>
            </a:pPr>
            <a:r>
              <a:rPr lang="en-US" sz="2400" b="1">
                <a:solidFill>
                  <a:srgbClr val="000000"/>
                </a:solidFill>
                <a:latin typeface="Arial" charset="0"/>
              </a:rPr>
              <a:t>    + (# of hops-1) * Tx Delay of 1 packet</a:t>
            </a:r>
          </a:p>
          <a:p>
            <a:pPr defTabSz="74295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428750" algn="l"/>
                <a:tab pos="171450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Arial" charset="0"/>
              </a:rPr>
              <a:t># of hops = # of nodes-1</a:t>
            </a:r>
            <a:endParaRPr lang="en-US" sz="2400" b="1">
              <a:solidFill>
                <a:srgbClr val="008000"/>
              </a:solidFill>
              <a:latin typeface="Arial" charset="0"/>
            </a:endParaRPr>
          </a:p>
          <a:p>
            <a:pPr defTabSz="74295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428750" algn="l"/>
                <a:tab pos="1714500" algn="l"/>
              </a:tabLst>
            </a:pPr>
            <a:r>
              <a:rPr lang="en-US" sz="2400" b="1">
                <a:solidFill>
                  <a:srgbClr val="008000"/>
                </a:solidFill>
                <a:latin typeface="Arial" charset="0"/>
              </a:rPr>
              <a:t>To find the optimum packet size, other delays should also be considered:</a:t>
            </a:r>
          </a:p>
          <a:p>
            <a:pPr defTabSz="7429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tabLst>
                <a:tab pos="1428750" algn="l"/>
                <a:tab pos="1714500" algn="l"/>
              </a:tabLst>
            </a:pPr>
            <a:r>
              <a:rPr lang="en-US" sz="2400" b="1">
                <a:solidFill>
                  <a:srgbClr val="000000"/>
                </a:solidFill>
                <a:latin typeface="Arial" charset="0"/>
              </a:rPr>
              <a:t> Processing and Queueing Delay</a:t>
            </a:r>
          </a:p>
          <a:p>
            <a:pPr defTabSz="7429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tabLst>
                <a:tab pos="1428750" algn="l"/>
                <a:tab pos="1714500" algn="l"/>
              </a:tabLst>
            </a:pPr>
            <a:r>
              <a:rPr lang="en-US" sz="2400" b="1">
                <a:solidFill>
                  <a:srgbClr val="000000"/>
                </a:solidFill>
                <a:latin typeface="Arial" charset="0"/>
              </a:rPr>
              <a:t>Propagation Delay</a:t>
            </a:r>
            <a:endParaRPr lang="en-US" sz="2400" b="1">
              <a:solidFill>
                <a:srgbClr val="BC3700"/>
              </a:solidFill>
              <a:latin typeface="Arial" charset="0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209800" y="2438400"/>
            <a:ext cx="527050" cy="609600"/>
            <a:chOff x="340" y="768"/>
            <a:chExt cx="472" cy="856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40" y="768"/>
              <a:ext cx="472" cy="856"/>
            </a:xfrm>
            <a:prstGeom prst="rect">
              <a:avLst/>
            </a:prstGeom>
            <a:noFill/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8" name="Rectangle 8" descr="Wide upward diagonal"/>
            <p:cNvSpPr>
              <a:spLocks noChangeArrowheads="1"/>
            </p:cNvSpPr>
            <p:nvPr/>
          </p:nvSpPr>
          <p:spPr bwMode="auto">
            <a:xfrm>
              <a:off x="340" y="768"/>
              <a:ext cx="472" cy="280"/>
            </a:xfrm>
            <a:prstGeom prst="rect">
              <a:avLst/>
            </a:prstGeom>
            <a:pattFill prst="wdUpDiag">
              <a:fgClr>
                <a:srgbClr val="008000"/>
              </a:fgClr>
              <a:bgClr>
                <a:schemeClr val="bg1"/>
              </a:bgClr>
            </a:pattFill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2209800" y="3048000"/>
            <a:ext cx="527050" cy="609600"/>
            <a:chOff x="340" y="768"/>
            <a:chExt cx="472" cy="856"/>
          </a:xfrm>
        </p:grpSpPr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340" y="768"/>
              <a:ext cx="472" cy="856"/>
            </a:xfrm>
            <a:prstGeom prst="rect">
              <a:avLst/>
            </a:prstGeom>
            <a:noFill/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1" name="Rectangle 29" descr="Wide upward diagonal"/>
            <p:cNvSpPr>
              <a:spLocks noChangeArrowheads="1"/>
            </p:cNvSpPr>
            <p:nvPr/>
          </p:nvSpPr>
          <p:spPr bwMode="auto">
            <a:xfrm>
              <a:off x="340" y="768"/>
              <a:ext cx="472" cy="280"/>
            </a:xfrm>
            <a:prstGeom prst="rect">
              <a:avLst/>
            </a:prstGeom>
            <a:pattFill prst="wdUpDiag">
              <a:fgClr>
                <a:srgbClr val="008000"/>
              </a:fgClr>
              <a:bgClr>
                <a:schemeClr val="bg1"/>
              </a:bgClr>
            </a:pattFill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2209800" y="4267200"/>
            <a:ext cx="527050" cy="609600"/>
            <a:chOff x="340" y="768"/>
            <a:chExt cx="472" cy="856"/>
          </a:xfrm>
        </p:grpSpPr>
        <p:sp>
          <p:nvSpPr>
            <p:cNvPr id="13" name="Rectangle 34"/>
            <p:cNvSpPr>
              <a:spLocks noChangeArrowheads="1"/>
            </p:cNvSpPr>
            <p:nvPr/>
          </p:nvSpPr>
          <p:spPr bwMode="auto">
            <a:xfrm>
              <a:off x="340" y="768"/>
              <a:ext cx="472" cy="856"/>
            </a:xfrm>
            <a:prstGeom prst="rect">
              <a:avLst/>
            </a:prstGeom>
            <a:noFill/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4" name="Rectangle 35" descr="Wide upward diagonal"/>
            <p:cNvSpPr>
              <a:spLocks noChangeArrowheads="1"/>
            </p:cNvSpPr>
            <p:nvPr/>
          </p:nvSpPr>
          <p:spPr bwMode="auto">
            <a:xfrm>
              <a:off x="340" y="768"/>
              <a:ext cx="472" cy="280"/>
            </a:xfrm>
            <a:prstGeom prst="rect">
              <a:avLst/>
            </a:prstGeom>
            <a:pattFill prst="wdUpDiag">
              <a:fgClr>
                <a:srgbClr val="008000"/>
              </a:fgClr>
              <a:bgClr>
                <a:schemeClr val="bg1"/>
              </a:bgClr>
            </a:pattFill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5" name="Group 36"/>
          <p:cNvGrpSpPr>
            <a:grpSpLocks/>
          </p:cNvGrpSpPr>
          <p:nvPr/>
        </p:nvGrpSpPr>
        <p:grpSpPr bwMode="auto">
          <a:xfrm>
            <a:off x="2209800" y="3657600"/>
            <a:ext cx="527050" cy="609600"/>
            <a:chOff x="340" y="768"/>
            <a:chExt cx="472" cy="856"/>
          </a:xfrm>
        </p:grpSpPr>
        <p:sp>
          <p:nvSpPr>
            <p:cNvPr id="16" name="Rectangle 37"/>
            <p:cNvSpPr>
              <a:spLocks noChangeArrowheads="1"/>
            </p:cNvSpPr>
            <p:nvPr/>
          </p:nvSpPr>
          <p:spPr bwMode="auto">
            <a:xfrm>
              <a:off x="340" y="768"/>
              <a:ext cx="472" cy="856"/>
            </a:xfrm>
            <a:prstGeom prst="rect">
              <a:avLst/>
            </a:prstGeom>
            <a:noFill/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7" name="Rectangle 38" descr="Wide upward diagonal"/>
            <p:cNvSpPr>
              <a:spLocks noChangeArrowheads="1"/>
            </p:cNvSpPr>
            <p:nvPr/>
          </p:nvSpPr>
          <p:spPr bwMode="auto">
            <a:xfrm>
              <a:off x="340" y="768"/>
              <a:ext cx="472" cy="280"/>
            </a:xfrm>
            <a:prstGeom prst="rect">
              <a:avLst/>
            </a:prstGeom>
            <a:pattFill prst="wdUpDiag">
              <a:fgClr>
                <a:srgbClr val="008000"/>
              </a:fgClr>
              <a:bgClr>
                <a:schemeClr val="bg1"/>
              </a:bgClr>
            </a:pattFill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8" name="Group 48"/>
          <p:cNvGrpSpPr>
            <a:grpSpLocks/>
          </p:cNvGrpSpPr>
          <p:nvPr/>
        </p:nvGrpSpPr>
        <p:grpSpPr bwMode="auto">
          <a:xfrm>
            <a:off x="2743200" y="3048000"/>
            <a:ext cx="527050" cy="609600"/>
            <a:chOff x="340" y="768"/>
            <a:chExt cx="472" cy="856"/>
          </a:xfrm>
        </p:grpSpPr>
        <p:sp>
          <p:nvSpPr>
            <p:cNvPr id="19" name="Rectangle 49"/>
            <p:cNvSpPr>
              <a:spLocks noChangeArrowheads="1"/>
            </p:cNvSpPr>
            <p:nvPr/>
          </p:nvSpPr>
          <p:spPr bwMode="auto">
            <a:xfrm>
              <a:off x="340" y="768"/>
              <a:ext cx="472" cy="856"/>
            </a:xfrm>
            <a:prstGeom prst="rect">
              <a:avLst/>
            </a:prstGeom>
            <a:noFill/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0" name="Rectangle 50" descr="Wide upward diagonal"/>
            <p:cNvSpPr>
              <a:spLocks noChangeArrowheads="1"/>
            </p:cNvSpPr>
            <p:nvPr/>
          </p:nvSpPr>
          <p:spPr bwMode="auto">
            <a:xfrm>
              <a:off x="340" y="768"/>
              <a:ext cx="472" cy="280"/>
            </a:xfrm>
            <a:prstGeom prst="rect">
              <a:avLst/>
            </a:prstGeom>
            <a:pattFill prst="wdUpDiag">
              <a:fgClr>
                <a:srgbClr val="008000"/>
              </a:fgClr>
              <a:bgClr>
                <a:schemeClr val="bg1"/>
              </a:bgClr>
            </a:pattFill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2743200" y="3657600"/>
            <a:ext cx="527050" cy="609600"/>
            <a:chOff x="340" y="768"/>
            <a:chExt cx="472" cy="856"/>
          </a:xfrm>
        </p:grpSpPr>
        <p:sp>
          <p:nvSpPr>
            <p:cNvPr id="22" name="Rectangle 52"/>
            <p:cNvSpPr>
              <a:spLocks noChangeArrowheads="1"/>
            </p:cNvSpPr>
            <p:nvPr/>
          </p:nvSpPr>
          <p:spPr bwMode="auto">
            <a:xfrm>
              <a:off x="340" y="768"/>
              <a:ext cx="472" cy="856"/>
            </a:xfrm>
            <a:prstGeom prst="rect">
              <a:avLst/>
            </a:prstGeom>
            <a:noFill/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3" name="Rectangle 53" descr="Wide upward diagonal"/>
            <p:cNvSpPr>
              <a:spLocks noChangeArrowheads="1"/>
            </p:cNvSpPr>
            <p:nvPr/>
          </p:nvSpPr>
          <p:spPr bwMode="auto">
            <a:xfrm>
              <a:off x="340" y="768"/>
              <a:ext cx="472" cy="280"/>
            </a:xfrm>
            <a:prstGeom prst="rect">
              <a:avLst/>
            </a:prstGeom>
            <a:pattFill prst="wdUpDiag">
              <a:fgClr>
                <a:srgbClr val="008000"/>
              </a:fgClr>
              <a:bgClr>
                <a:schemeClr val="bg1"/>
              </a:bgClr>
            </a:pattFill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4" name="Group 54"/>
          <p:cNvGrpSpPr>
            <a:grpSpLocks/>
          </p:cNvGrpSpPr>
          <p:nvPr/>
        </p:nvGrpSpPr>
        <p:grpSpPr bwMode="auto">
          <a:xfrm>
            <a:off x="2743200" y="4876800"/>
            <a:ext cx="527050" cy="609600"/>
            <a:chOff x="340" y="768"/>
            <a:chExt cx="472" cy="856"/>
          </a:xfrm>
        </p:grpSpPr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340" y="768"/>
              <a:ext cx="472" cy="856"/>
            </a:xfrm>
            <a:prstGeom prst="rect">
              <a:avLst/>
            </a:prstGeom>
            <a:noFill/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26" name="Rectangle 56" descr="Wide upward diagonal"/>
            <p:cNvSpPr>
              <a:spLocks noChangeArrowheads="1"/>
            </p:cNvSpPr>
            <p:nvPr/>
          </p:nvSpPr>
          <p:spPr bwMode="auto">
            <a:xfrm>
              <a:off x="340" y="768"/>
              <a:ext cx="472" cy="280"/>
            </a:xfrm>
            <a:prstGeom prst="rect">
              <a:avLst/>
            </a:prstGeom>
            <a:pattFill prst="wdUpDiag">
              <a:fgClr>
                <a:srgbClr val="008000"/>
              </a:fgClr>
              <a:bgClr>
                <a:schemeClr val="bg1"/>
              </a:bgClr>
            </a:pattFill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7" name="Group 57"/>
          <p:cNvGrpSpPr>
            <a:grpSpLocks/>
          </p:cNvGrpSpPr>
          <p:nvPr/>
        </p:nvGrpSpPr>
        <p:grpSpPr bwMode="auto">
          <a:xfrm>
            <a:off x="2743200" y="4267200"/>
            <a:ext cx="527050" cy="609600"/>
            <a:chOff x="340" y="768"/>
            <a:chExt cx="472" cy="856"/>
          </a:xfrm>
        </p:grpSpPr>
        <p:sp>
          <p:nvSpPr>
            <p:cNvPr id="28" name="Rectangle 58"/>
            <p:cNvSpPr>
              <a:spLocks noChangeArrowheads="1"/>
            </p:cNvSpPr>
            <p:nvPr/>
          </p:nvSpPr>
          <p:spPr bwMode="auto">
            <a:xfrm>
              <a:off x="340" y="768"/>
              <a:ext cx="472" cy="856"/>
            </a:xfrm>
            <a:prstGeom prst="rect">
              <a:avLst/>
            </a:prstGeom>
            <a:noFill/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9" name="Rectangle 59" descr="Wide upward diagonal"/>
            <p:cNvSpPr>
              <a:spLocks noChangeArrowheads="1"/>
            </p:cNvSpPr>
            <p:nvPr/>
          </p:nvSpPr>
          <p:spPr bwMode="auto">
            <a:xfrm>
              <a:off x="340" y="768"/>
              <a:ext cx="472" cy="280"/>
            </a:xfrm>
            <a:prstGeom prst="rect">
              <a:avLst/>
            </a:prstGeom>
            <a:pattFill prst="wdUpDiag">
              <a:fgClr>
                <a:srgbClr val="008000"/>
              </a:fgClr>
              <a:bgClr>
                <a:schemeClr val="bg1"/>
              </a:bgClr>
            </a:pattFill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0" name="Group 60"/>
          <p:cNvGrpSpPr>
            <a:grpSpLocks/>
          </p:cNvGrpSpPr>
          <p:nvPr/>
        </p:nvGrpSpPr>
        <p:grpSpPr bwMode="auto">
          <a:xfrm>
            <a:off x="3282950" y="3657600"/>
            <a:ext cx="527050" cy="609600"/>
            <a:chOff x="340" y="768"/>
            <a:chExt cx="472" cy="856"/>
          </a:xfrm>
        </p:grpSpPr>
        <p:sp>
          <p:nvSpPr>
            <p:cNvPr id="31" name="Rectangle 61"/>
            <p:cNvSpPr>
              <a:spLocks noChangeArrowheads="1"/>
            </p:cNvSpPr>
            <p:nvPr/>
          </p:nvSpPr>
          <p:spPr bwMode="auto">
            <a:xfrm>
              <a:off x="340" y="768"/>
              <a:ext cx="472" cy="856"/>
            </a:xfrm>
            <a:prstGeom prst="rect">
              <a:avLst/>
            </a:prstGeom>
            <a:noFill/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2" name="Rectangle 62" descr="Wide upward diagonal"/>
            <p:cNvSpPr>
              <a:spLocks noChangeArrowheads="1"/>
            </p:cNvSpPr>
            <p:nvPr/>
          </p:nvSpPr>
          <p:spPr bwMode="auto">
            <a:xfrm>
              <a:off x="340" y="768"/>
              <a:ext cx="472" cy="280"/>
            </a:xfrm>
            <a:prstGeom prst="rect">
              <a:avLst/>
            </a:prstGeom>
            <a:pattFill prst="wdUpDiag">
              <a:fgClr>
                <a:srgbClr val="008000"/>
              </a:fgClr>
              <a:bgClr>
                <a:schemeClr val="bg1"/>
              </a:bgClr>
            </a:pattFill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3" name="Group 63"/>
          <p:cNvGrpSpPr>
            <a:grpSpLocks/>
          </p:cNvGrpSpPr>
          <p:nvPr/>
        </p:nvGrpSpPr>
        <p:grpSpPr bwMode="auto">
          <a:xfrm>
            <a:off x="3282950" y="4267200"/>
            <a:ext cx="527050" cy="609600"/>
            <a:chOff x="340" y="768"/>
            <a:chExt cx="472" cy="856"/>
          </a:xfrm>
        </p:grpSpPr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340" y="768"/>
              <a:ext cx="472" cy="856"/>
            </a:xfrm>
            <a:prstGeom prst="rect">
              <a:avLst/>
            </a:prstGeom>
            <a:noFill/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5" name="Rectangle 65" descr="Wide upward diagonal"/>
            <p:cNvSpPr>
              <a:spLocks noChangeArrowheads="1"/>
            </p:cNvSpPr>
            <p:nvPr/>
          </p:nvSpPr>
          <p:spPr bwMode="auto">
            <a:xfrm>
              <a:off x="340" y="768"/>
              <a:ext cx="472" cy="280"/>
            </a:xfrm>
            <a:prstGeom prst="rect">
              <a:avLst/>
            </a:prstGeom>
            <a:pattFill prst="wdUpDiag">
              <a:fgClr>
                <a:srgbClr val="008000"/>
              </a:fgClr>
              <a:bgClr>
                <a:schemeClr val="bg1"/>
              </a:bgClr>
            </a:pattFill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6" name="Group 66"/>
          <p:cNvGrpSpPr>
            <a:grpSpLocks/>
          </p:cNvGrpSpPr>
          <p:nvPr/>
        </p:nvGrpSpPr>
        <p:grpSpPr bwMode="auto">
          <a:xfrm>
            <a:off x="3282950" y="5486400"/>
            <a:ext cx="527050" cy="609600"/>
            <a:chOff x="340" y="768"/>
            <a:chExt cx="472" cy="856"/>
          </a:xfrm>
        </p:grpSpPr>
        <p:sp>
          <p:nvSpPr>
            <p:cNvPr id="37" name="Rectangle 67"/>
            <p:cNvSpPr>
              <a:spLocks noChangeArrowheads="1"/>
            </p:cNvSpPr>
            <p:nvPr/>
          </p:nvSpPr>
          <p:spPr bwMode="auto">
            <a:xfrm>
              <a:off x="340" y="768"/>
              <a:ext cx="472" cy="856"/>
            </a:xfrm>
            <a:prstGeom prst="rect">
              <a:avLst/>
            </a:prstGeom>
            <a:noFill/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38" name="Rectangle 68" descr="Wide upward diagonal"/>
            <p:cNvSpPr>
              <a:spLocks noChangeArrowheads="1"/>
            </p:cNvSpPr>
            <p:nvPr/>
          </p:nvSpPr>
          <p:spPr bwMode="auto">
            <a:xfrm>
              <a:off x="340" y="768"/>
              <a:ext cx="472" cy="280"/>
            </a:xfrm>
            <a:prstGeom prst="rect">
              <a:avLst/>
            </a:prstGeom>
            <a:pattFill prst="wdUpDiag">
              <a:fgClr>
                <a:srgbClr val="008000"/>
              </a:fgClr>
              <a:bgClr>
                <a:schemeClr val="bg1"/>
              </a:bgClr>
            </a:pattFill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9" name="Group 69"/>
          <p:cNvGrpSpPr>
            <a:grpSpLocks/>
          </p:cNvGrpSpPr>
          <p:nvPr/>
        </p:nvGrpSpPr>
        <p:grpSpPr bwMode="auto">
          <a:xfrm>
            <a:off x="3282950" y="4876800"/>
            <a:ext cx="527050" cy="609600"/>
            <a:chOff x="340" y="768"/>
            <a:chExt cx="472" cy="856"/>
          </a:xfrm>
        </p:grpSpPr>
        <p:sp>
          <p:nvSpPr>
            <p:cNvPr id="40" name="Rectangle 70"/>
            <p:cNvSpPr>
              <a:spLocks noChangeArrowheads="1"/>
            </p:cNvSpPr>
            <p:nvPr/>
          </p:nvSpPr>
          <p:spPr bwMode="auto">
            <a:xfrm>
              <a:off x="340" y="768"/>
              <a:ext cx="472" cy="856"/>
            </a:xfrm>
            <a:prstGeom prst="rect">
              <a:avLst/>
            </a:prstGeom>
            <a:noFill/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41" name="Rectangle 71" descr="Wide upward diagonal"/>
            <p:cNvSpPr>
              <a:spLocks noChangeArrowheads="1"/>
            </p:cNvSpPr>
            <p:nvPr/>
          </p:nvSpPr>
          <p:spPr bwMode="auto">
            <a:xfrm>
              <a:off x="340" y="768"/>
              <a:ext cx="472" cy="280"/>
            </a:xfrm>
            <a:prstGeom prst="rect">
              <a:avLst/>
            </a:prstGeom>
            <a:pattFill prst="wdUpDiag">
              <a:fgClr>
                <a:srgbClr val="008000"/>
              </a:fgClr>
              <a:bgClr>
                <a:schemeClr val="bg1"/>
              </a:bgClr>
            </a:pattFill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2" name="Line 73"/>
          <p:cNvSpPr>
            <a:spLocks noChangeShapeType="1"/>
          </p:cNvSpPr>
          <p:nvPr/>
        </p:nvSpPr>
        <p:spPr bwMode="auto">
          <a:xfrm flipV="1">
            <a:off x="2286000" y="22098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" name="Oval 74"/>
          <p:cNvSpPr>
            <a:spLocks noChangeArrowheads="1"/>
          </p:cNvSpPr>
          <p:nvPr/>
        </p:nvSpPr>
        <p:spPr bwMode="auto">
          <a:xfrm>
            <a:off x="2590800" y="2070100"/>
            <a:ext cx="304800" cy="215900"/>
          </a:xfrm>
          <a:prstGeom prst="ellipse">
            <a:avLst/>
          </a:prstGeom>
          <a:solidFill>
            <a:srgbClr val="A2C1FE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" name="Oval 76"/>
          <p:cNvSpPr>
            <a:spLocks noChangeArrowheads="1"/>
          </p:cNvSpPr>
          <p:nvPr/>
        </p:nvSpPr>
        <p:spPr bwMode="auto">
          <a:xfrm>
            <a:off x="2057400" y="2057400"/>
            <a:ext cx="292100" cy="228600"/>
          </a:xfrm>
          <a:prstGeom prst="ellipse">
            <a:avLst/>
          </a:prstGeom>
          <a:solidFill>
            <a:srgbClr val="A2C1FE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" name="Oval 77"/>
          <p:cNvSpPr>
            <a:spLocks noChangeArrowheads="1"/>
          </p:cNvSpPr>
          <p:nvPr/>
        </p:nvSpPr>
        <p:spPr bwMode="auto">
          <a:xfrm>
            <a:off x="3124200" y="2057400"/>
            <a:ext cx="304800" cy="228600"/>
          </a:xfrm>
          <a:prstGeom prst="ellipse">
            <a:avLst/>
          </a:prstGeom>
          <a:solidFill>
            <a:srgbClr val="A2C1FE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Oval 78"/>
          <p:cNvSpPr>
            <a:spLocks noChangeArrowheads="1"/>
          </p:cNvSpPr>
          <p:nvPr/>
        </p:nvSpPr>
        <p:spPr bwMode="auto">
          <a:xfrm>
            <a:off x="3670300" y="2057400"/>
            <a:ext cx="292100" cy="228600"/>
          </a:xfrm>
          <a:prstGeom prst="ellipse">
            <a:avLst/>
          </a:prstGeom>
          <a:solidFill>
            <a:srgbClr val="A2C1FE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" name="Rectangle 81"/>
          <p:cNvSpPr>
            <a:spLocks noChangeArrowheads="1"/>
          </p:cNvSpPr>
          <p:nvPr/>
        </p:nvSpPr>
        <p:spPr bwMode="auto">
          <a:xfrm>
            <a:off x="1752601" y="1123951"/>
            <a:ext cx="27302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" charset="0"/>
              </a:rPr>
              <a:t>Example: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" charset="0"/>
              </a:rPr>
              <a:t>3 hops &amp; 4 nodes</a:t>
            </a:r>
          </a:p>
        </p:txBody>
      </p:sp>
      <p:sp>
        <p:nvSpPr>
          <p:cNvPr id="48" name="Rectangle 82"/>
          <p:cNvSpPr>
            <a:spLocks noChangeArrowheads="1"/>
          </p:cNvSpPr>
          <p:nvPr/>
        </p:nvSpPr>
        <p:spPr bwMode="auto">
          <a:xfrm>
            <a:off x="5389563" y="1428751"/>
            <a:ext cx="4867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" charset="0"/>
                <a:sym typeface="Symbol" pitchFamily="18" charset="2"/>
              </a:rPr>
              <a:t></a:t>
            </a:r>
            <a:r>
              <a:rPr lang="en-US" sz="2400" b="1">
                <a:solidFill>
                  <a:srgbClr val="000000"/>
                </a:solidFill>
                <a:latin typeface="Arial" charset="0"/>
              </a:rPr>
              <a:t>Tx delay = 4 </a:t>
            </a:r>
            <a:r>
              <a:rPr lang="en-US" sz="2400" b="1" i="1" err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2400" b="1" i="1" baseline="-25000" err="1">
                <a:solidFill>
                  <a:srgbClr val="000000"/>
                </a:solidFill>
                <a:latin typeface="Arial" charset="0"/>
              </a:rPr>
              <a:t>frame</a:t>
            </a:r>
            <a:r>
              <a:rPr lang="en-US" sz="2400" b="1">
                <a:solidFill>
                  <a:srgbClr val="000000"/>
                </a:solidFill>
                <a:latin typeface="Arial" charset="0"/>
              </a:rPr>
              <a:t> + (3-1) </a:t>
            </a:r>
            <a:r>
              <a:rPr lang="en-US" sz="2400" b="1" i="1" err="1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sz="2400" b="1" i="1" baseline="-25000" err="1">
                <a:solidFill>
                  <a:srgbClr val="000000"/>
                </a:solidFill>
                <a:latin typeface="Arial" charset="0"/>
              </a:rPr>
              <a:t>frame</a:t>
            </a:r>
            <a:endParaRPr lang="en-US" sz="2400" b="1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6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Delay in </a:t>
            </a:r>
            <a:r>
              <a:rPr lang="en-US" altLang="en-US"/>
              <a:t>Circuit Switching</a:t>
            </a:r>
            <a:r>
              <a:rPr lang="en-US"/>
              <a:t>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9A27CF-AB06-4D23-8E88-D17D629240D5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60575" y="1704975"/>
            <a:ext cx="48006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317750" y="5238750"/>
            <a:ext cx="1009650" cy="93345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582670" y="5394326"/>
            <a:ext cx="825548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Node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7451725" y="5238750"/>
            <a:ext cx="1085850" cy="100965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822575" y="1708151"/>
            <a:ext cx="0" cy="3489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10200" y="1708151"/>
            <a:ext cx="0" cy="3489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991475" y="1800226"/>
            <a:ext cx="6347" cy="3381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rot="5400000">
            <a:off x="3815431" y="1338147"/>
            <a:ext cx="601171" cy="2558305"/>
          </a:xfrm>
          <a:prstGeom prst="parallelogram">
            <a:avLst>
              <a:gd name="adj" fmla="val 2941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 rot="5400000">
            <a:off x="6420692" y="1506537"/>
            <a:ext cx="571500" cy="2552700"/>
          </a:xfrm>
          <a:prstGeom prst="parallelogram">
            <a:avLst>
              <a:gd name="adj" fmla="val 2472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820988" y="2324101"/>
            <a:ext cx="5978887" cy="58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8011366" y="2628899"/>
            <a:ext cx="2424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8243094" y="1907087"/>
            <a:ext cx="243496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8000"/>
                </a:solidFill>
                <a:latin typeface="Arial" charset="0"/>
              </a:rPr>
              <a:t>Propagation Delay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8011367" y="3068637"/>
            <a:ext cx="2416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 flipV="1">
            <a:off x="8689975" y="2351392"/>
            <a:ext cx="1" cy="269386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8172451" y="2650331"/>
            <a:ext cx="25812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333399"/>
                </a:solidFill>
                <a:latin typeface="Arial" charset="0"/>
              </a:rPr>
              <a:t>Transmission Delay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8689976" y="3505200"/>
            <a:ext cx="7731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990099"/>
                </a:solidFill>
                <a:latin typeface="Arial" charset="0"/>
              </a:rPr>
              <a:t>Time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2808288" y="5057775"/>
            <a:ext cx="2640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5427663" y="5057775"/>
            <a:ext cx="2563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3581400" y="4678363"/>
            <a:ext cx="9207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Link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6172200" y="4678363"/>
            <a:ext cx="9207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Link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8089900" y="2655094"/>
            <a:ext cx="0" cy="430212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2410595" y="5356226"/>
            <a:ext cx="825548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Node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4918075" y="5238750"/>
            <a:ext cx="1009650" cy="100965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5175250" y="5545139"/>
            <a:ext cx="495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5010920" y="5394326"/>
            <a:ext cx="825548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Node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2" name="AutoShape 33"/>
          <p:cNvSpPr>
            <a:spLocks noChangeArrowheads="1"/>
          </p:cNvSpPr>
          <p:nvPr/>
        </p:nvSpPr>
        <p:spPr bwMode="auto">
          <a:xfrm>
            <a:off x="8537575" y="3975100"/>
            <a:ext cx="990600" cy="914400"/>
          </a:xfrm>
          <a:prstGeom prst="downArrow">
            <a:avLst>
              <a:gd name="adj1" fmla="val 50000"/>
              <a:gd name="adj2" fmla="val 42014"/>
            </a:avLst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D1E82B3F-80C1-BAF7-32BB-F0DD6276B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968" y="1890404"/>
            <a:ext cx="270266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  <a:latin typeface="Arial" charset="0"/>
              </a:rPr>
              <a:t>Circuit Set Up Delay</a:t>
            </a: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949EC8CF-578A-2645-92B7-35B2044AC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183" y="1695367"/>
            <a:ext cx="341312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BC37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F2C9BD52-96C8-8A83-AC4D-BB71C8FD1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988" y="1801658"/>
            <a:ext cx="5170485" cy="127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6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Delay in </a:t>
            </a:r>
            <a:r>
              <a:rPr lang="en-US" altLang="en-US"/>
              <a:t>Circuit Switching</a:t>
            </a:r>
            <a:r>
              <a:rPr lang="en-US"/>
              <a:t>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9A27CF-AB06-4D23-8E88-D17D629240D5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79">
            <a:extLst>
              <a:ext uri="{FF2B5EF4-FFF2-40B4-BE49-F238E27FC236}">
                <a16:creationId xmlns:a16="http://schemas.microsoft.com/office/drawing/2014/main" id="{DEB88AF0-61CC-35EF-5FC9-2FC052E6C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981200"/>
            <a:ext cx="23622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ABC3F1-BD4D-33E8-3643-A2E6D1343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973" y="3244842"/>
            <a:ext cx="5867400" cy="3044423"/>
          </a:xfrm>
          <a:prstGeom prst="rect">
            <a:avLst/>
          </a:prstGeom>
          <a:solidFill>
            <a:srgbClr val="CCE8EA"/>
          </a:solidFill>
          <a:ln w="38100">
            <a:solidFill>
              <a:srgbClr val="006699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4295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428750" algn="l"/>
                <a:tab pos="1714500" algn="l"/>
              </a:tabLst>
            </a:pPr>
            <a:r>
              <a:rPr lang="en-US" sz="2400" b="1">
                <a:solidFill>
                  <a:srgbClr val="CC0000"/>
                </a:solidFill>
                <a:latin typeface="Arial" charset="0"/>
              </a:rPr>
              <a:t>In general:</a:t>
            </a:r>
          </a:p>
          <a:p>
            <a:pPr defTabSz="74295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428750" algn="l"/>
                <a:tab pos="1714500" algn="l"/>
              </a:tabLst>
            </a:pPr>
            <a:r>
              <a:rPr lang="en-US" sz="2400" b="1">
                <a:solidFill>
                  <a:srgbClr val="000000"/>
                </a:solidFill>
                <a:latin typeface="Arial" charset="0"/>
              </a:rPr>
              <a:t>Tx Delay of Circuit Switching Networks</a:t>
            </a:r>
          </a:p>
          <a:p>
            <a:pPr defTabSz="74295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428750" algn="l"/>
                <a:tab pos="1714500" algn="l"/>
              </a:tabLst>
            </a:pPr>
            <a:r>
              <a:rPr lang="en-US" sz="2400" b="1">
                <a:solidFill>
                  <a:srgbClr val="000000"/>
                </a:solidFill>
                <a:latin typeface="Arial" charset="0"/>
              </a:rPr>
              <a:t>  = all data size / data rate</a:t>
            </a:r>
          </a:p>
          <a:p>
            <a:pPr defTabSz="74295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428750" algn="l"/>
                <a:tab pos="1714500" algn="l"/>
              </a:tabLst>
            </a:pPr>
            <a:r>
              <a:rPr lang="en-US" sz="2400" b="1">
                <a:solidFill>
                  <a:srgbClr val="008000"/>
                </a:solidFill>
                <a:latin typeface="Arial" charset="0"/>
              </a:rPr>
              <a:t>To find the optimum packet size, other delays should also be considered:</a:t>
            </a:r>
          </a:p>
          <a:p>
            <a:pPr defTabSz="7429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tabLst>
                <a:tab pos="1428750" algn="l"/>
                <a:tab pos="1714500" algn="l"/>
              </a:tabLst>
            </a:pPr>
            <a:r>
              <a:rPr lang="en-US" sz="2400" b="1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2400" b="1">
                <a:solidFill>
                  <a:srgbClr val="000000"/>
                </a:solidFill>
                <a:latin typeface="Arial" charset="0"/>
              </a:rPr>
              <a:t>ircuit Set Up Delay</a:t>
            </a:r>
          </a:p>
          <a:p>
            <a:pPr defTabSz="7429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tabLst>
                <a:tab pos="1428750" algn="l"/>
                <a:tab pos="1714500" algn="l"/>
              </a:tabLst>
            </a:pPr>
            <a:r>
              <a:rPr lang="en-US" sz="2400" b="1">
                <a:solidFill>
                  <a:srgbClr val="000000"/>
                </a:solidFill>
                <a:latin typeface="Arial" charset="0"/>
              </a:rPr>
              <a:t>Propagation Delay</a:t>
            </a:r>
            <a:endParaRPr lang="en-US" sz="2400" b="1">
              <a:solidFill>
                <a:srgbClr val="BC3700"/>
              </a:solidFill>
              <a:latin typeface="Arial" charset="0"/>
            </a:endParaRPr>
          </a:p>
        </p:txBody>
      </p:sp>
      <p:sp>
        <p:nvSpPr>
          <p:cNvPr id="43" name="Line 73">
            <a:extLst>
              <a:ext uri="{FF2B5EF4-FFF2-40B4-BE49-F238E27FC236}">
                <a16:creationId xmlns:a16="http://schemas.microsoft.com/office/drawing/2014/main" id="{959A494C-CA54-DF2F-01F4-CA72943B5A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2098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" name="Oval 74">
            <a:extLst>
              <a:ext uri="{FF2B5EF4-FFF2-40B4-BE49-F238E27FC236}">
                <a16:creationId xmlns:a16="http://schemas.microsoft.com/office/drawing/2014/main" id="{7A6943C4-B784-EAF1-EAFF-05E57C275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70100"/>
            <a:ext cx="304800" cy="215900"/>
          </a:xfrm>
          <a:prstGeom prst="ellipse">
            <a:avLst/>
          </a:prstGeom>
          <a:solidFill>
            <a:srgbClr val="A2C1FE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" name="Oval 76">
            <a:extLst>
              <a:ext uri="{FF2B5EF4-FFF2-40B4-BE49-F238E27FC236}">
                <a16:creationId xmlns:a16="http://schemas.microsoft.com/office/drawing/2014/main" id="{34BBA1C9-18F0-1EC3-5058-EAB4689FE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0"/>
            <a:ext cx="292100" cy="228600"/>
          </a:xfrm>
          <a:prstGeom prst="ellipse">
            <a:avLst/>
          </a:prstGeom>
          <a:solidFill>
            <a:srgbClr val="A2C1FE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Oval 77">
            <a:extLst>
              <a:ext uri="{FF2B5EF4-FFF2-40B4-BE49-F238E27FC236}">
                <a16:creationId xmlns:a16="http://schemas.microsoft.com/office/drawing/2014/main" id="{1B90F2D3-7D15-6F51-BA7E-4EFCC1303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57400"/>
            <a:ext cx="304800" cy="228600"/>
          </a:xfrm>
          <a:prstGeom prst="ellipse">
            <a:avLst/>
          </a:prstGeom>
          <a:solidFill>
            <a:srgbClr val="A2C1FE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" name="Oval 78">
            <a:extLst>
              <a:ext uri="{FF2B5EF4-FFF2-40B4-BE49-F238E27FC236}">
                <a16:creationId xmlns:a16="http://schemas.microsoft.com/office/drawing/2014/main" id="{9499DB65-B07B-6409-3E99-7E8CBF24D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300" y="2057400"/>
            <a:ext cx="292100" cy="228600"/>
          </a:xfrm>
          <a:prstGeom prst="ellipse">
            <a:avLst/>
          </a:prstGeom>
          <a:solidFill>
            <a:srgbClr val="A2C1FE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" name="Rectangle 81">
            <a:extLst>
              <a:ext uri="{FF2B5EF4-FFF2-40B4-BE49-F238E27FC236}">
                <a16:creationId xmlns:a16="http://schemas.microsoft.com/office/drawing/2014/main" id="{9351E5E5-537C-BC2C-EF90-9FCEF1CC3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345" y="1115706"/>
            <a:ext cx="65966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" charset="0"/>
              </a:rPr>
              <a:t>Example: 3 hops &amp; 4 nodes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" charset="0"/>
              </a:rPr>
              <a:t>data size=1000 bits, link data rate=10 Kbps  </a:t>
            </a:r>
          </a:p>
        </p:txBody>
      </p:sp>
      <p:sp>
        <p:nvSpPr>
          <p:cNvPr id="50" name="AutoShape 11">
            <a:extLst>
              <a:ext uri="{FF2B5EF4-FFF2-40B4-BE49-F238E27FC236}">
                <a16:creationId xmlns:a16="http://schemas.microsoft.com/office/drawing/2014/main" id="{FA597798-69E9-1C78-9309-56A9BB34149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261742" y="3469317"/>
            <a:ext cx="3513334" cy="1603900"/>
          </a:xfrm>
          <a:prstGeom prst="parallelogram">
            <a:avLst>
              <a:gd name="adj" fmla="val 7078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B9A071-E054-10F2-C252-FDDF8C92CFF8}"/>
              </a:ext>
            </a:extLst>
          </p:cNvPr>
          <p:cNvCxnSpPr>
            <a:cxnSpLocks/>
            <a:stCxn id="44" idx="4"/>
          </p:cNvCxnSpPr>
          <p:nvPr/>
        </p:nvCxnSpPr>
        <p:spPr bwMode="auto">
          <a:xfrm>
            <a:off x="2743200" y="2286000"/>
            <a:ext cx="0" cy="396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862F970-DB32-F9A7-732C-F15675E8EE1B}"/>
              </a:ext>
            </a:extLst>
          </p:cNvPr>
          <p:cNvCxnSpPr>
            <a:cxnSpLocks/>
          </p:cNvCxnSpPr>
          <p:nvPr/>
        </p:nvCxnSpPr>
        <p:spPr bwMode="auto">
          <a:xfrm>
            <a:off x="3268463" y="3275861"/>
            <a:ext cx="0" cy="23880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E91A49-3413-CE58-B6DD-67AA66031AAB}"/>
              </a:ext>
            </a:extLst>
          </p:cNvPr>
          <p:cNvCxnSpPr>
            <a:cxnSpLocks/>
          </p:cNvCxnSpPr>
          <p:nvPr/>
        </p:nvCxnSpPr>
        <p:spPr bwMode="auto">
          <a:xfrm>
            <a:off x="3268463" y="2286000"/>
            <a:ext cx="0" cy="396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70DF725-F82F-463E-EE62-81614BB133DF}"/>
              </a:ext>
            </a:extLst>
          </p:cNvPr>
          <p:cNvCxnSpPr>
            <a:cxnSpLocks/>
          </p:cNvCxnSpPr>
          <p:nvPr/>
        </p:nvCxnSpPr>
        <p:spPr bwMode="auto">
          <a:xfrm>
            <a:off x="3820359" y="2286000"/>
            <a:ext cx="0" cy="396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35CB75B-F36C-46BE-DAA0-2A8D0B73E66D}"/>
              </a:ext>
            </a:extLst>
          </p:cNvPr>
          <p:cNvCxnSpPr>
            <a:cxnSpLocks/>
          </p:cNvCxnSpPr>
          <p:nvPr/>
        </p:nvCxnSpPr>
        <p:spPr bwMode="auto">
          <a:xfrm>
            <a:off x="2216459" y="2286000"/>
            <a:ext cx="0" cy="396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63114A7-E5DC-455A-770A-2181725E8038}"/>
              </a:ext>
            </a:extLst>
          </p:cNvPr>
          <p:cNvCxnSpPr>
            <a:cxnSpLocks/>
          </p:cNvCxnSpPr>
          <p:nvPr/>
        </p:nvCxnSpPr>
        <p:spPr bwMode="auto">
          <a:xfrm>
            <a:off x="2743200" y="2894121"/>
            <a:ext cx="0" cy="23614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Rectangle 82">
            <a:extLst>
              <a:ext uri="{FF2B5EF4-FFF2-40B4-BE49-F238E27FC236}">
                <a16:creationId xmlns:a16="http://schemas.microsoft.com/office/drawing/2014/main" id="{3E59BB57-804E-5DBA-14EE-D5E613264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016" y="1995608"/>
            <a:ext cx="480131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" charset="0"/>
                <a:sym typeface="Symbol" pitchFamily="18" charset="2"/>
              </a:rPr>
              <a:t></a:t>
            </a:r>
            <a:r>
              <a:rPr lang="en-US" sz="2400" b="1">
                <a:solidFill>
                  <a:srgbClr val="000000"/>
                </a:solidFill>
                <a:latin typeface="Arial" charset="0"/>
              </a:rPr>
              <a:t>Tx delay = 1000 bits / 10 Kbps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" charset="0"/>
              </a:rPr>
              <a:t>                  = 0.1 sec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Arial" charset="0"/>
              </a:rPr>
              <a:t>                  = 100 msec</a:t>
            </a:r>
          </a:p>
        </p:txBody>
      </p:sp>
    </p:spTree>
    <p:extLst>
      <p:ext uri="{BB962C8B-B14F-4D97-AF65-F5344CB8AC3E}">
        <p14:creationId xmlns:p14="http://schemas.microsoft.com/office/powerpoint/2010/main" val="176109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>
                <a:solidFill>
                  <a:schemeClr val="tx2"/>
                </a:solidFill>
              </a:rPr>
              <a:t>Data Transmission Technologies</a:t>
            </a:r>
          </a:p>
          <a:p>
            <a:pPr lvl="1" algn="just" eaLnBrk="1" hangingPunct="1"/>
            <a:r>
              <a:rPr lang="en-US">
                <a:solidFill>
                  <a:schemeClr val="tx2"/>
                </a:solidFill>
              </a:rPr>
              <a:t>Understand difference between circuit and packet switched networks</a:t>
            </a:r>
          </a:p>
          <a:p>
            <a:pPr lvl="1" algn="just" eaLnBrk="1" hangingPunct="1"/>
            <a:r>
              <a:rPr lang="en-US">
                <a:solidFill>
                  <a:schemeClr val="tx2"/>
                </a:solidFill>
              </a:rPr>
              <a:t>Understand difference between datagram and virtual circuit switching</a:t>
            </a:r>
          </a:p>
          <a:p>
            <a:pPr algn="just" eaLnBrk="1" hangingPunct="1"/>
            <a:r>
              <a:rPr lang="en-US">
                <a:solidFill>
                  <a:schemeClr val="tx2"/>
                </a:solidFill>
              </a:rPr>
              <a:t>Delay in Packet Switched Networks</a:t>
            </a:r>
          </a:p>
          <a:p>
            <a:pPr lvl="1" algn="just" eaLnBrk="1" hangingPunct="1"/>
            <a:r>
              <a:rPr lang="en-US">
                <a:solidFill>
                  <a:schemeClr val="tx2"/>
                </a:solidFill>
              </a:rPr>
              <a:t>Understand delay components in PSN</a:t>
            </a:r>
          </a:p>
          <a:p>
            <a:pPr lvl="1" algn="just" eaLnBrk="1" hangingPunct="1"/>
            <a:r>
              <a:rPr lang="en-US">
                <a:solidFill>
                  <a:schemeClr val="tx2"/>
                </a:solidFill>
              </a:rPr>
              <a:t>Calculate transmission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13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宽屏</PresentationFormat>
  <Paragraphs>131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微软雅黑</vt:lpstr>
      <vt:lpstr>Arial</vt:lpstr>
      <vt:lpstr>Comic Sans MS</vt:lpstr>
      <vt:lpstr>Times New Roman</vt:lpstr>
      <vt:lpstr>Default Design</vt:lpstr>
      <vt:lpstr>Network Paradigms​ (Continued)</vt:lpstr>
      <vt:lpstr>Part I Syllabus</vt:lpstr>
      <vt:lpstr>Delay Analysis</vt:lpstr>
      <vt:lpstr>Delay in Packet Switching Networks</vt:lpstr>
      <vt:lpstr>Pipeline Effect</vt:lpstr>
      <vt:lpstr>Packet Transmission Delay: Overhead vs. Pipeline</vt:lpstr>
      <vt:lpstr>Delay in Circuit Switching Networks</vt:lpstr>
      <vt:lpstr>Delay in Circuit Switching Networks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(Tx) Delay Analysis</dc:title>
  <dc:creator>#LAN TIANMING#</dc:creator>
  <cp:lastModifiedBy>#LAN TIANMING#</cp:lastModifiedBy>
  <cp:revision>2</cp:revision>
  <dcterms:created xsi:type="dcterms:W3CDTF">2023-02-22T01:35:36Z</dcterms:created>
  <dcterms:modified xsi:type="dcterms:W3CDTF">2023-02-22T01:45:48Z</dcterms:modified>
</cp:coreProperties>
</file>