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56" r:id="rId2"/>
    <p:sldId id="257" r:id="rId3"/>
    <p:sldId id="491" r:id="rId4"/>
    <p:sldId id="492" r:id="rId5"/>
    <p:sldId id="258" r:id="rId6"/>
    <p:sldId id="489" r:id="rId7"/>
    <p:sldId id="513" r:id="rId8"/>
    <p:sldId id="260" r:id="rId9"/>
    <p:sldId id="263" r:id="rId10"/>
    <p:sldId id="485" r:id="rId11"/>
    <p:sldId id="486" r:id="rId12"/>
    <p:sldId id="487" r:id="rId13"/>
    <p:sldId id="488" r:id="rId14"/>
    <p:sldId id="268" r:id="rId15"/>
    <p:sldId id="509" r:id="rId16"/>
    <p:sldId id="510" r:id="rId17"/>
    <p:sldId id="511" r:id="rId18"/>
    <p:sldId id="259" r:id="rId19"/>
    <p:sldId id="493" r:id="rId20"/>
    <p:sldId id="494" r:id="rId21"/>
    <p:sldId id="495" r:id="rId22"/>
    <p:sldId id="496" r:id="rId23"/>
    <p:sldId id="497" r:id="rId24"/>
    <p:sldId id="498" r:id="rId25"/>
    <p:sldId id="508" r:id="rId26"/>
    <p:sldId id="500" r:id="rId27"/>
    <p:sldId id="490" r:id="rId28"/>
    <p:sldId id="454" r:id="rId29"/>
    <p:sldId id="501" r:id="rId30"/>
    <p:sldId id="502" r:id="rId31"/>
    <p:sldId id="503" r:id="rId32"/>
    <p:sldId id="417" r:id="rId33"/>
    <p:sldId id="418" r:id="rId34"/>
    <p:sldId id="419" r:id="rId35"/>
    <p:sldId id="504" r:id="rId36"/>
    <p:sldId id="505" r:id="rId37"/>
    <p:sldId id="506" r:id="rId38"/>
    <p:sldId id="424" r:id="rId39"/>
    <p:sldId id="507" r:id="rId40"/>
    <p:sldId id="512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A0362-5CDD-4CCA-8ADF-9BD351034644}" type="datetimeFigureOut">
              <a:rPr lang="en-SG" smtClean="0"/>
              <a:t>9/8/2023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3E2CF-3577-4AE1-B1D4-BA22AD5559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103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DBBC272-86A8-B54C-AFFC-48DBE25965C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28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960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34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65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3C6E27-0B5E-554F-99E3-D944B2DAB7CD}" type="slidenum">
              <a:rPr lang="en-US"/>
              <a:pPr/>
              <a:t>38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51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6004" y="1248903"/>
            <a:ext cx="7182196" cy="1938679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6003" y="3670419"/>
            <a:ext cx="6679276" cy="1081057"/>
          </a:xfrm>
        </p:spPr>
        <p:txBody>
          <a:bodyPr anchor="ctr" anchorCtr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0C04E5-938A-42DD-8281-4C3E98083B7C}"/>
              </a:ext>
            </a:extLst>
          </p:cNvPr>
          <p:cNvSpPr/>
          <p:nvPr/>
        </p:nvSpPr>
        <p:spPr>
          <a:xfrm>
            <a:off x="1097278" y="1248903"/>
            <a:ext cx="178725" cy="19386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B06FA5-105F-4189-BE4B-C46632C13575}"/>
              </a:ext>
            </a:extLst>
          </p:cNvPr>
          <p:cNvSpPr/>
          <p:nvPr/>
        </p:nvSpPr>
        <p:spPr>
          <a:xfrm>
            <a:off x="1097279" y="3649055"/>
            <a:ext cx="176044" cy="11024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DB77FD7-F7FA-4115-875A-F43D4C84E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168044"/>
            <a:ext cx="3086100" cy="159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endParaRPr lang="en-SG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9621D15-8CB0-4573-A75E-4AC7FB3FB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30269" y="6585360"/>
            <a:ext cx="813731" cy="272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Gill Sans MT" panose="020B0502020104020203" pitchFamily="34" charset="0"/>
              </a:defRPr>
            </a:lvl1pPr>
          </a:lstStyle>
          <a:p>
            <a:fld id="{DB774880-6FC3-4C8C-9ABE-0D69C9C2C61A}" type="slidenum">
              <a:rPr lang="en-SG" smtClean="0"/>
              <a:t>‹#›</a:t>
            </a:fld>
            <a:endParaRPr lang="en-SG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EBA1F63-831A-4140-B4DC-E3D445BAC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30269" y="6309422"/>
            <a:ext cx="813731" cy="275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Gill Sans MT" panose="020B0502020104020203" pitchFamily="34" charset="0"/>
              </a:defRPr>
            </a:lvl1pPr>
          </a:lstStyle>
          <a:p>
            <a:fld id="{60E5A82F-1DCD-4257-B535-54189109799F}" type="datetime12">
              <a:rPr lang="en-SG" smtClean="0"/>
              <a:t>3:56 pm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11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826" y="211300"/>
            <a:ext cx="8648344" cy="8654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8EC50D-245B-4111-B99C-73CD3087DC9D}"/>
              </a:ext>
            </a:extLst>
          </p:cNvPr>
          <p:cNvCxnSpPr>
            <a:cxnSpLocks/>
          </p:cNvCxnSpPr>
          <p:nvPr/>
        </p:nvCxnSpPr>
        <p:spPr>
          <a:xfrm>
            <a:off x="230734" y="1102402"/>
            <a:ext cx="8665436" cy="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970B199-B7F8-49BC-A27C-F0B5478DC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30269" y="6585360"/>
            <a:ext cx="813731" cy="272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Gill Sans MT" panose="020B0502020104020203" pitchFamily="34" charset="0"/>
              </a:defRPr>
            </a:lvl1pPr>
          </a:lstStyle>
          <a:p>
            <a:fld id="{DB774880-6FC3-4C8C-9ABE-0D69C9C2C61A}" type="slidenum">
              <a:rPr lang="en-SG" smtClean="0"/>
              <a:t>‹#›</a:t>
            </a:fld>
            <a:endParaRPr lang="en-SG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532C181-0E9A-45C5-A8CA-1A3B3D600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30269" y="6309422"/>
            <a:ext cx="813731" cy="275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Gill Sans MT" panose="020B0502020104020203" pitchFamily="34" charset="0"/>
              </a:defRPr>
            </a:lvl1pPr>
          </a:lstStyle>
          <a:p>
            <a:fld id="{42BBAD3C-B258-4ED3-8A99-825F781C3DBD}" type="datetime12">
              <a:rPr lang="en-SG" smtClean="0"/>
              <a:t>3:56 pm</a:t>
            </a:fld>
            <a:endParaRPr lang="en-SG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0D72BDF-34A3-44A3-8E53-BF5A9D093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168044"/>
            <a:ext cx="3086100" cy="159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38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826" y="1305109"/>
            <a:ext cx="4221624" cy="4796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4552" y="1305109"/>
            <a:ext cx="4221624" cy="4796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BA3C12-D09A-4ED6-A5C2-A5DEC2B88BA0}"/>
              </a:ext>
            </a:extLst>
          </p:cNvPr>
          <p:cNvCxnSpPr>
            <a:cxnSpLocks/>
          </p:cNvCxnSpPr>
          <p:nvPr/>
        </p:nvCxnSpPr>
        <p:spPr>
          <a:xfrm>
            <a:off x="230969" y="1093859"/>
            <a:ext cx="8665436" cy="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4510C08-974D-48B5-BF52-72E4D1163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168044"/>
            <a:ext cx="3086100" cy="159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endParaRPr lang="en-SG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38372FB-32B4-4B27-BD3D-AEE55ABCE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30269" y="6585360"/>
            <a:ext cx="813731" cy="272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Gill Sans MT" panose="020B0502020104020203" pitchFamily="34" charset="0"/>
              </a:defRPr>
            </a:lvl1pPr>
          </a:lstStyle>
          <a:p>
            <a:fld id="{DB774880-6FC3-4C8C-9ABE-0D69C9C2C61A}" type="slidenum">
              <a:rPr lang="en-SG" smtClean="0"/>
              <a:t>‹#›</a:t>
            </a:fld>
            <a:endParaRPr lang="en-SG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AC0BBFB-1659-48E5-847F-B0DBC062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30269" y="6309422"/>
            <a:ext cx="813731" cy="275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Gill Sans MT" panose="020B0502020104020203" pitchFamily="34" charset="0"/>
              </a:defRPr>
            </a:lvl1pPr>
          </a:lstStyle>
          <a:p>
            <a:fld id="{3C8F2CFF-F1A8-4400-A879-2A0FE5F7E78A}" type="datetime12">
              <a:rPr lang="en-SG" smtClean="0"/>
              <a:t>3:56 pm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501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2A8DCE-460D-435A-B70D-7FFFF1E8FE64}"/>
              </a:ext>
            </a:extLst>
          </p:cNvPr>
          <p:cNvCxnSpPr>
            <a:cxnSpLocks/>
          </p:cNvCxnSpPr>
          <p:nvPr/>
        </p:nvCxnSpPr>
        <p:spPr>
          <a:xfrm>
            <a:off x="230736" y="1085313"/>
            <a:ext cx="8665436" cy="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533E292-1E83-499C-8DD9-84963D4BD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168044"/>
            <a:ext cx="3086100" cy="159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endParaRPr lang="en-SG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F8439FC-1121-4A7B-8C9A-E756F94FD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30269" y="6585360"/>
            <a:ext cx="813731" cy="272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Gill Sans MT" panose="020B0502020104020203" pitchFamily="34" charset="0"/>
              </a:defRPr>
            </a:lvl1pPr>
          </a:lstStyle>
          <a:p>
            <a:fld id="{DB774880-6FC3-4C8C-9ABE-0D69C9C2C61A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1C2ED49-22C8-4830-9D68-ABBDCB8E3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30269" y="6309422"/>
            <a:ext cx="813731" cy="275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Gill Sans MT" panose="020B0502020104020203" pitchFamily="34" charset="0"/>
              </a:defRPr>
            </a:lvl1pPr>
          </a:lstStyle>
          <a:p>
            <a:fld id="{B28A68B3-0964-4155-A2DF-778B52D53AE6}" type="datetime12">
              <a:rPr lang="en-SG" smtClean="0"/>
              <a:t>3:56 pm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206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A0C0FCA-38C7-4350-9C50-3F41B8EF9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168044"/>
            <a:ext cx="3086100" cy="159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endParaRPr lang="en-SG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EEA2460-8C2A-4676-B87B-B91896F45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30269" y="6585360"/>
            <a:ext cx="813731" cy="272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Gill Sans MT" panose="020B0502020104020203" pitchFamily="34" charset="0"/>
              </a:defRPr>
            </a:lvl1pPr>
          </a:lstStyle>
          <a:p>
            <a:fld id="{DB774880-6FC3-4C8C-9ABE-0D69C9C2C61A}" type="slidenum">
              <a:rPr lang="en-SG" smtClean="0"/>
              <a:t>‹#›</a:t>
            </a:fld>
            <a:endParaRPr lang="en-SG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D11EB1C-1475-4B19-A5A1-B533DA4B9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30269" y="6309422"/>
            <a:ext cx="813731" cy="275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Gill Sans MT" panose="020B0502020104020203" pitchFamily="34" charset="0"/>
              </a:defRPr>
            </a:lvl1pPr>
          </a:lstStyle>
          <a:p>
            <a:fld id="{313E2E71-EF1D-44FB-97B1-C11092971534}" type="datetime12">
              <a:rPr lang="en-SG" smtClean="0"/>
              <a:t>3:56 pm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295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560" y="457200"/>
            <a:ext cx="324345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0" y="457200"/>
            <a:ext cx="4921049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560" y="2057400"/>
            <a:ext cx="324345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82CB06C-799B-40D3-876F-49AF1F81F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168044"/>
            <a:ext cx="3086100" cy="159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endParaRPr lang="en-SG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0BDBBD3-ADB1-4B5F-8F4C-DCB1D6C5F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30269" y="6585360"/>
            <a:ext cx="813731" cy="272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Gill Sans MT" panose="020B0502020104020203" pitchFamily="34" charset="0"/>
              </a:defRPr>
            </a:lvl1pPr>
          </a:lstStyle>
          <a:p>
            <a:fld id="{DB774880-6FC3-4C8C-9ABE-0D69C9C2C61A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8357928-DC55-4C18-A46B-B5FB5704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30269" y="6309422"/>
            <a:ext cx="813731" cy="275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Gill Sans MT" panose="020B0502020104020203" pitchFamily="34" charset="0"/>
              </a:defRPr>
            </a:lvl1pPr>
          </a:lstStyle>
          <a:p>
            <a:fld id="{10026571-E319-4C07-B06A-1123FE4C9263}" type="datetime12">
              <a:rPr lang="en-SG" smtClean="0"/>
              <a:t>3:56 pm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316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171" y="457200"/>
            <a:ext cx="325184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929438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7171" y="2057400"/>
            <a:ext cx="325184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C922168-5397-4AE7-989B-C02631282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168044"/>
            <a:ext cx="3086100" cy="159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endParaRPr lang="en-SG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129778-42CF-41A8-8E07-41120971E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30269" y="6585360"/>
            <a:ext cx="813731" cy="272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Gill Sans MT" panose="020B0502020104020203" pitchFamily="34" charset="0"/>
              </a:defRPr>
            </a:lvl1pPr>
          </a:lstStyle>
          <a:p>
            <a:fld id="{DB774880-6FC3-4C8C-9ABE-0D69C9C2C61A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7177681E-2F9A-4A1C-A1A9-4F1233BDED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30269" y="6309422"/>
            <a:ext cx="813731" cy="275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Gill Sans MT" panose="020B0502020104020203" pitchFamily="34" charset="0"/>
              </a:defRPr>
            </a:lvl1pPr>
          </a:lstStyle>
          <a:p>
            <a:fld id="{0ACBED6D-C3B7-4F7B-9B72-1A3765F2D822}" type="datetime12">
              <a:rPr lang="en-SG" smtClean="0"/>
              <a:t>3:56 pm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633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828" y="211302"/>
            <a:ext cx="8648344" cy="865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828" y="1324598"/>
            <a:ext cx="8648344" cy="4843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NTU_PP_slide_Footer_sized.png">
            <a:extLst>
              <a:ext uri="{FF2B5EF4-FFF2-40B4-BE49-F238E27FC236}">
                <a16:creationId xmlns:a16="http://schemas.microsoft.com/office/drawing/2014/main" id="{B06767F1-6731-4E9B-B335-EB179073EBA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7909"/>
            <a:ext cx="9144000" cy="537882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C0C4979-4EB6-446E-AFDC-0B0D0291D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168044"/>
            <a:ext cx="3086100" cy="159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endParaRPr lang="en-SG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BE7D67D-A762-4A73-BDC8-19AFB2E71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30269" y="6585360"/>
            <a:ext cx="813731" cy="272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Gill Sans MT" panose="020B0502020104020203" pitchFamily="34" charset="0"/>
              </a:defRPr>
            </a:lvl1pPr>
          </a:lstStyle>
          <a:p>
            <a:fld id="{DB774880-6FC3-4C8C-9ABE-0D69C9C2C61A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37AE4619-769A-4B9F-A56E-37FEEA2F3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30269" y="6309422"/>
            <a:ext cx="813731" cy="275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Gill Sans MT" panose="020B0502020104020203" pitchFamily="34" charset="0"/>
              </a:defRPr>
            </a:lvl1pPr>
          </a:lstStyle>
          <a:p>
            <a:fld id="{BAF0DCF1-9109-4926-8784-02D45149E513}" type="datetime12">
              <a:rPr lang="en-SG" smtClean="0"/>
              <a:t>3:56 pm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421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u="none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SzPct val="100000"/>
        <a:buFont typeface="Wingdings" panose="05000000000000000000" pitchFamily="2" charset="2"/>
        <a:buChar char="Ø"/>
        <a:defRPr sz="21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pics/chinese-text-segmentation" TargetMode="External"/><Relationship Id="rId2" Type="http://schemas.openxmlformats.org/officeDocument/2006/relationships/hyperlink" Target="http://nlpprogress.com/chinese/chinese_word_segmenta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ark/TweetNLP/cluster_viewer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tartarus.org/martin/PorterStemmer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textanalysisonline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c4CNB80SRc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echcommunity.microsoft.com/t5/ai-customer-engineering-team/speech-recognition-for-singlish/ba-p/3580687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2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stanford.edu/~jurafsky/slp3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7.10169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7.1016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B9F1-A172-40C2-8051-E158FB30B7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SC4002 CE4045 CZ4045</a:t>
            </a:r>
            <a:br>
              <a:rPr lang="en-SG" dirty="0"/>
            </a:br>
            <a:r>
              <a:rPr lang="en-SG" dirty="0"/>
              <a:t>Natural Language Processing </a:t>
            </a:r>
            <a:br>
              <a:rPr lang="en-SG" dirty="0"/>
            </a:br>
            <a:br>
              <a:rPr lang="en-SG" dirty="0"/>
            </a:br>
            <a:r>
              <a:rPr lang="en-SG" sz="3100" dirty="0">
                <a:solidFill>
                  <a:schemeClr val="accent1"/>
                </a:solidFill>
              </a:rPr>
              <a:t>Text Normalization and Edit Distance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D42DB-B162-4D24-BEEC-E175871E21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Sun Aixin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BD2A4-1E62-4744-86C4-3459F99F2F0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A18D787-4D64-4EEF-A3A5-1B8E5E1C28B6}" type="datetime12">
              <a:rPr lang="en-SG" smtClean="0"/>
              <a:t>3:56 pm</a:t>
            </a:fld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0535B-1F1D-45AC-A60C-4C13BA914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774880-6FC3-4C8C-9ABE-0D69C9C2C61A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8664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4083-5136-62F7-31C5-C50E1FC1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Tokenization: </a:t>
            </a:r>
            <a:r>
              <a:rPr lang="en-SG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733E0-D570-E50F-51B9-F45FD7973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Tokenization needs to be run before any other language processing, </a:t>
            </a:r>
          </a:p>
          <a:p>
            <a:pPr lvl="1"/>
            <a:r>
              <a:rPr lang="en-US" dirty="0"/>
              <a:t>It needs to be very fast. </a:t>
            </a:r>
          </a:p>
          <a:p>
            <a:pPr lvl="1"/>
            <a:r>
              <a:rPr lang="en-US" dirty="0"/>
              <a:t>Standard method for tokenization is to use deterministic algorithms based on regular expressions.  </a:t>
            </a:r>
          </a:p>
          <a:p>
            <a:pPr lvl="1"/>
            <a:r>
              <a:rPr lang="en-US" dirty="0"/>
              <a:t>Example Python-based Natural Language Toolkit (NLTK)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5A780-FCDD-A5A2-2070-182F7335F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774880-6FC3-4C8C-9ABE-0D69C9C2C61A}" type="slidenum">
              <a:rPr lang="en-SG" smtClean="0"/>
              <a:t>10</a:t>
            </a:fld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75BC8-A487-C753-2A38-FDCEB51120F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BBAD3C-B258-4ED3-8A99-825F781C3DBD}" type="datetime12">
              <a:rPr lang="en-SG" smtClean="0"/>
              <a:t>3:56 pm</a:t>
            </a:fld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B5DCBA-250E-B8E4-8CAF-A6057EF32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" y="3090672"/>
            <a:ext cx="7478636" cy="280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730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76EC-125F-BBCB-1E10-A08E8849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segmentation results  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AEE14-E87B-8494-661E-D678F0BB0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774880-6FC3-4C8C-9ABE-0D69C9C2C61A}" type="slidenum">
              <a:rPr lang="en-SG" smtClean="0"/>
              <a:t>11</a:t>
            </a:fld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FAEBE-071E-1940-9F1A-5723D804047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BBAD3C-B258-4ED3-8A99-825F781C3DBD}" type="datetime12">
              <a:rPr lang="en-SG" smtClean="0"/>
              <a:t>3:56 pm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0F9E44-D17E-5BA4-299F-516A881F5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376" y="162197"/>
            <a:ext cx="3849624" cy="6147225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EAAAA3-B396-4575-1481-4E834822B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26" y="1125871"/>
            <a:ext cx="4238911" cy="521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02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A789-7A58-9D05-32C1-600CAD4A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Specifical cases: white-spaces do not work here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740F5-4CF7-8E5A-53B8-DD7C37CED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828" y="1324598"/>
            <a:ext cx="4324172" cy="4843446"/>
          </a:xfrm>
        </p:spPr>
        <p:txBody>
          <a:bodyPr/>
          <a:lstStyle/>
          <a:p>
            <a:r>
              <a:rPr lang="en-US" sz="2400" dirty="0"/>
              <a:t>URL segmentation</a:t>
            </a:r>
          </a:p>
          <a:p>
            <a:pPr lvl="1"/>
            <a:r>
              <a:rPr lang="en-US" sz="2000" dirty="0"/>
              <a:t>www.dietsthatwork.com</a:t>
            </a:r>
          </a:p>
          <a:p>
            <a:pPr lvl="1"/>
            <a:r>
              <a:rPr lang="en-US" sz="2000" dirty="0"/>
              <a:t>www.choosespain.com</a:t>
            </a:r>
          </a:p>
          <a:p>
            <a:endParaRPr lang="en-US" sz="2400" dirty="0"/>
          </a:p>
          <a:p>
            <a:r>
              <a:rPr lang="en-US" sz="2400" dirty="0"/>
              <a:t>Hashtag segmentation</a:t>
            </a:r>
          </a:p>
          <a:p>
            <a:pPr lvl="1"/>
            <a:r>
              <a:rPr lang="en-US" sz="2000" dirty="0"/>
              <a:t>#unitedbrokemyguitar</a:t>
            </a:r>
          </a:p>
          <a:p>
            <a:pPr lvl="1"/>
            <a:r>
              <a:rPr lang="en-US" sz="2000" dirty="0"/>
              <a:t>#manchesterunited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Hashtags allow Twitter users to track what many people (especially people whom you aren’t already following) are reporting or thinking about a particular topic or event.</a:t>
            </a:r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EA1C0-0A4D-D5C6-96C4-F0DF92DEC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774880-6FC3-4C8C-9ABE-0D69C9C2C61A}" type="slidenum">
              <a:rPr lang="en-SG" smtClean="0"/>
              <a:t>12</a:t>
            </a:fld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ECD9B-95EA-7E72-279D-F9BB5DCDFCC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BBAD3C-B258-4ED3-8A99-825F781C3DBD}" type="datetime12">
              <a:rPr lang="en-SG" smtClean="0"/>
              <a:t>3:56 pm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F07337-E964-0716-F364-85D9CCDC3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523" y="1523542"/>
            <a:ext cx="3188028" cy="422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72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4E65-B386-A6F4-1EAA-4304A3145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 is language dependent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EDDD4-05B4-6F31-A644-C5E0A9EC6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828" y="1324598"/>
            <a:ext cx="4744000" cy="484344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Chinese words composed of characters</a:t>
            </a:r>
          </a:p>
          <a:p>
            <a:pPr lvl="1"/>
            <a:r>
              <a:rPr lang="en-US" dirty="0"/>
              <a:t>Average word is 2.4 characters long.</a:t>
            </a:r>
          </a:p>
          <a:p>
            <a:pPr lvl="1"/>
            <a:endParaRPr lang="en-US" dirty="0"/>
          </a:p>
          <a:p>
            <a:r>
              <a:rPr lang="en-US" dirty="0"/>
              <a:t>A simple segmentation algorithm based on dictionary: Maximum Matching or </a:t>
            </a:r>
            <a:r>
              <a:rPr lang="en-US" dirty="0" err="1"/>
              <a:t>Maxmatch</a:t>
            </a:r>
            <a:endParaRPr lang="en-US" dirty="0"/>
          </a:p>
          <a:p>
            <a:pPr lvl="1"/>
            <a:r>
              <a:rPr lang="en-US" dirty="0"/>
              <a:t>Given a lexicon of Chinese, and a string</a:t>
            </a:r>
          </a:p>
          <a:p>
            <a:pPr lvl="1"/>
            <a:r>
              <a:rPr lang="en-US" dirty="0"/>
              <a:t>Start a pointer at the beginning of the string</a:t>
            </a:r>
          </a:p>
          <a:p>
            <a:pPr lvl="1"/>
            <a:r>
              <a:rPr lang="en-US" dirty="0"/>
              <a:t>Find the longest word in dictionary that matches the string starting at pointer</a:t>
            </a:r>
          </a:p>
          <a:p>
            <a:pPr lvl="1"/>
            <a:r>
              <a:rPr lang="en-US" dirty="0"/>
              <a:t>Move the pointer over the word in string</a:t>
            </a:r>
          </a:p>
          <a:p>
            <a:pPr lvl="1"/>
            <a:r>
              <a:rPr lang="en-US" dirty="0"/>
              <a:t>Go to 2</a:t>
            </a:r>
          </a:p>
          <a:p>
            <a:pPr lvl="1"/>
            <a:endParaRPr lang="en-US" dirty="0"/>
          </a:p>
          <a:p>
            <a:r>
              <a:rPr lang="en-US" dirty="0"/>
              <a:t>State-of-the-art solutions are mostly probabilistic and deep learning</a:t>
            </a:r>
          </a:p>
          <a:p>
            <a:pPr lvl="1"/>
            <a:r>
              <a:rPr lang="en-US" dirty="0">
                <a:hlinkClick r:id="rId2"/>
              </a:rPr>
              <a:t>http://nlpprogress.com/chinese/chinese_word_segmentation.html</a:t>
            </a:r>
            <a:r>
              <a:rPr lang="en-US" dirty="0"/>
              <a:t>  </a:t>
            </a:r>
          </a:p>
          <a:p>
            <a:pPr lvl="1"/>
            <a:r>
              <a:rPr lang="en-US" dirty="0">
                <a:hlinkClick r:id="rId3"/>
              </a:rPr>
              <a:t>https://github.com/topics/chinese-text-segmentation</a:t>
            </a:r>
            <a:r>
              <a:rPr lang="en-US" dirty="0"/>
              <a:t>  </a:t>
            </a:r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CA3C8-E9B4-E01A-A0C6-906E012C7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774880-6FC3-4C8C-9ABE-0D69C9C2C61A}" type="slidenum">
              <a:rPr lang="en-SG" smtClean="0"/>
              <a:t>13</a:t>
            </a:fld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6CF19-8A82-761B-E9DA-4888366D99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BBAD3C-B258-4ED3-8A99-825F781C3DBD}" type="datetime12">
              <a:rPr lang="en-SG" smtClean="0"/>
              <a:t>3:56 pm</a:t>
            </a:fld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4D7D61-9B9E-3EC2-3965-425283A61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828" y="1209925"/>
            <a:ext cx="4027054" cy="23904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44B277-8DBB-4888-DCA8-473BEEE15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1828" y="3733570"/>
            <a:ext cx="4027054" cy="246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47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Tokenization: language issues</a:t>
            </a: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ym typeface="Symbol" pitchFamily="18" charset="2"/>
              </a:rPr>
              <a:t>German noun compounds are not segmented</a:t>
            </a:r>
          </a:p>
          <a:p>
            <a:pPr lvl="1"/>
            <a:r>
              <a:rPr lang="en-US" altLang="en-US" b="1" dirty="0" err="1">
                <a:sym typeface="Symbol" pitchFamily="18" charset="2"/>
              </a:rPr>
              <a:t>Lebensversicherungsgesellschaftsangestellter</a:t>
            </a:r>
            <a:endParaRPr lang="en-US" altLang="en-US" b="1" dirty="0">
              <a:sym typeface="Symbol" pitchFamily="18" charset="2"/>
            </a:endParaRPr>
          </a:p>
          <a:p>
            <a:pPr lvl="1"/>
            <a:r>
              <a:rPr lang="en-US" altLang="en-US" dirty="0">
                <a:sym typeface="Symbol" pitchFamily="18" charset="2"/>
              </a:rPr>
              <a:t>‘life insurance company employee’</a:t>
            </a:r>
          </a:p>
          <a:p>
            <a:pPr lvl="1"/>
            <a:endParaRPr lang="en-US" altLang="en-US" dirty="0">
              <a:sym typeface="Symbol" pitchFamily="18" charset="2"/>
            </a:endParaRPr>
          </a:p>
          <a:p>
            <a:r>
              <a:rPr lang="en-US" altLang="en-US" dirty="0">
                <a:sym typeface="Symbol" pitchFamily="18" charset="2"/>
              </a:rPr>
              <a:t>Japanese is more complicated, with multiple alphabets intermingled</a:t>
            </a:r>
          </a:p>
          <a:p>
            <a:endParaRPr lang="en-US" altLang="en-US" dirty="0">
              <a:sym typeface="Symbol" pitchFamily="18" charset="2"/>
            </a:endParaRPr>
          </a:p>
          <a:p>
            <a:endParaRPr lang="en-US" altLang="en-US" dirty="0">
              <a:sym typeface="Symbol" pitchFamily="18" charset="2"/>
            </a:endParaRPr>
          </a:p>
          <a:p>
            <a:pPr lvl="1"/>
            <a:endParaRPr lang="en-US" altLang="en-US" dirty="0">
              <a:sym typeface="Symbol" pitchFamily="18" charset="2"/>
            </a:endParaRPr>
          </a:p>
          <a:p>
            <a:r>
              <a:rPr lang="en-US" altLang="en-US" dirty="0"/>
              <a:t>Arabic (or Hebrew) is basically written right to left, but with certain items like numbers written left to right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‘Algeria achieved its independence in 1962 after 132 years of French occupation.’</a:t>
            </a:r>
          </a:p>
          <a:p>
            <a:endParaRPr lang="en-US" altLang="en-US" dirty="0">
              <a:sym typeface="Symbol" pitchFamily="18" charset="2"/>
            </a:endParaRPr>
          </a:p>
          <a:p>
            <a:endParaRPr lang="en-US" altLang="en-US" dirty="0">
              <a:sym typeface="Symbol" pitchFamily="18" charset="2"/>
            </a:endParaRPr>
          </a:p>
        </p:txBody>
      </p:sp>
      <p:sp>
        <p:nvSpPr>
          <p:cNvPr id="5" name="Text Box 1037">
            <a:extLst>
              <a:ext uri="{FF2B5EF4-FFF2-40B4-BE49-F238E27FC236}">
                <a16:creationId xmlns:a16="http://schemas.microsoft.com/office/drawing/2014/main" id="{B25E5F12-2F1B-167B-CB47-6D971CADF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52" y="3139958"/>
            <a:ext cx="6678431" cy="33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None/>
            </a:pPr>
            <a:r>
              <a:rPr lang="ja-JP" altLang="en-US" sz="1575" b="1" i="1" dirty="0">
                <a:latin typeface="Tahoma" pitchFamily="34" charset="0"/>
                <a:ea typeface="ＭＳ Ｐゴシック" pitchFamily="34" charset="-128"/>
              </a:rPr>
              <a:t>フォーチュン</a:t>
            </a:r>
            <a:r>
              <a:rPr lang="en-US" altLang="ja-JP" sz="1575" b="1" i="1" dirty="0">
                <a:latin typeface="Tahoma" pitchFamily="34" charset="0"/>
                <a:ea typeface="ＭＳ Ｐゴシック" pitchFamily="34" charset="-128"/>
              </a:rPr>
              <a:t>500</a:t>
            </a:r>
            <a:r>
              <a:rPr lang="ja-JP" altLang="en-US" sz="1575" b="1" i="1" dirty="0">
                <a:latin typeface="Tahoma" pitchFamily="34" charset="0"/>
                <a:ea typeface="ＭＳ Ｐゴシック" pitchFamily="34" charset="-128"/>
              </a:rPr>
              <a:t>社は情報不足のため時間あた</a:t>
            </a:r>
            <a:r>
              <a:rPr lang="en-US" altLang="ja-JP" sz="1575" b="1" i="1" dirty="0">
                <a:latin typeface="Tahoma" pitchFamily="34" charset="0"/>
                <a:ea typeface="ＭＳ Ｐゴシック" pitchFamily="34" charset="-128"/>
              </a:rPr>
              <a:t>$500K(</a:t>
            </a:r>
            <a:r>
              <a:rPr lang="ja-JP" altLang="en-US" sz="1575" b="1" i="1" dirty="0">
                <a:latin typeface="Tahoma" pitchFamily="34" charset="0"/>
                <a:ea typeface="ＭＳ Ｐゴシック" pitchFamily="34" charset="-128"/>
              </a:rPr>
              <a:t>約</a:t>
            </a:r>
            <a:r>
              <a:rPr lang="en-US" altLang="ja-JP" sz="1575" b="1" i="1" dirty="0">
                <a:latin typeface="Tahoma" pitchFamily="34" charset="0"/>
                <a:ea typeface="ＭＳ Ｐゴシック" pitchFamily="34" charset="-128"/>
              </a:rPr>
              <a:t>6,000</a:t>
            </a:r>
            <a:r>
              <a:rPr lang="ja-JP" altLang="en-US" sz="1575" b="1" i="1" dirty="0">
                <a:latin typeface="Tahoma" pitchFamily="34" charset="0"/>
                <a:ea typeface="ＭＳ Ｐゴシック" pitchFamily="34" charset="-128"/>
              </a:rPr>
              <a:t>万円</a:t>
            </a:r>
            <a:r>
              <a:rPr lang="en-US" altLang="ja-JP" sz="1575" b="1" i="1" dirty="0">
                <a:latin typeface="Tahoma" pitchFamily="34" charset="0"/>
                <a:ea typeface="ＭＳ Ｐゴシック" pitchFamily="34" charset="-128"/>
              </a:rPr>
              <a:t>)</a:t>
            </a:r>
            <a:endParaRPr lang="en-US" altLang="en-US" sz="1800" b="1" i="1" dirty="0"/>
          </a:p>
        </p:txBody>
      </p:sp>
      <p:grpSp>
        <p:nvGrpSpPr>
          <p:cNvPr id="7" name="Group 1032">
            <a:extLst>
              <a:ext uri="{FF2B5EF4-FFF2-40B4-BE49-F238E27FC236}">
                <a16:creationId xmlns:a16="http://schemas.microsoft.com/office/drawing/2014/main" id="{54810893-BEBB-5E92-A2A6-19E68D13530C}"/>
              </a:ext>
            </a:extLst>
          </p:cNvPr>
          <p:cNvGrpSpPr>
            <a:grpSpLocks/>
          </p:cNvGrpSpPr>
          <p:nvPr/>
        </p:nvGrpSpPr>
        <p:grpSpPr bwMode="auto">
          <a:xfrm>
            <a:off x="1093957" y="3537948"/>
            <a:ext cx="4716615" cy="369094"/>
            <a:chOff x="422" y="3792"/>
            <a:chExt cx="3461" cy="310"/>
          </a:xfrm>
        </p:grpSpPr>
        <p:sp>
          <p:nvSpPr>
            <p:cNvPr id="8" name="Text Box 1028">
              <a:extLst>
                <a:ext uri="{FF2B5EF4-FFF2-40B4-BE49-F238E27FC236}">
                  <a16:creationId xmlns:a16="http://schemas.microsoft.com/office/drawing/2014/main" id="{563F6A02-ECF1-3188-63FC-1F26AD24B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3792"/>
              <a:ext cx="755" cy="31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en-US" sz="1800" dirty="0">
                  <a:latin typeface="Gill Sans MT" panose="020B0502020104020203" pitchFamily="34" charset="0"/>
                </a:rPr>
                <a:t>Katakana</a:t>
              </a:r>
            </a:p>
          </p:txBody>
        </p:sp>
        <p:sp>
          <p:nvSpPr>
            <p:cNvPr id="9" name="Text Box 1029">
              <a:extLst>
                <a:ext uri="{FF2B5EF4-FFF2-40B4-BE49-F238E27FC236}">
                  <a16:creationId xmlns:a16="http://schemas.microsoft.com/office/drawing/2014/main" id="{F3D5C5F7-69AB-1D4F-B3B0-9E447A0C26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9" y="3792"/>
              <a:ext cx="735" cy="31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en-US" sz="1800" dirty="0">
                  <a:latin typeface="Gill Sans MT" panose="020B0502020104020203" pitchFamily="34" charset="0"/>
                </a:rPr>
                <a:t>Hiragana</a:t>
              </a:r>
            </a:p>
          </p:txBody>
        </p:sp>
        <p:sp>
          <p:nvSpPr>
            <p:cNvPr id="10" name="Text Box 1030">
              <a:extLst>
                <a:ext uri="{FF2B5EF4-FFF2-40B4-BE49-F238E27FC236}">
                  <a16:creationId xmlns:a16="http://schemas.microsoft.com/office/drawing/2014/main" id="{6FC42E72-E7D2-0D4E-B717-C9F38EB7C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3" y="3792"/>
              <a:ext cx="478" cy="31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en-US" sz="1800" dirty="0">
                  <a:latin typeface="Gill Sans MT" panose="020B0502020104020203" pitchFamily="34" charset="0"/>
                </a:rPr>
                <a:t>Kanji</a:t>
              </a:r>
            </a:p>
          </p:txBody>
        </p:sp>
        <p:sp>
          <p:nvSpPr>
            <p:cNvPr id="11" name="Text Box 1031">
              <a:extLst>
                <a:ext uri="{FF2B5EF4-FFF2-40B4-BE49-F238E27FC236}">
                  <a16:creationId xmlns:a16="http://schemas.microsoft.com/office/drawing/2014/main" id="{33BC67FF-CE2F-FAEE-56B4-9B2D0CC7A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5" y="3792"/>
              <a:ext cx="608" cy="31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en-US" sz="1800" dirty="0" err="1">
                  <a:latin typeface="Gill Sans MT" panose="020B0502020104020203" pitchFamily="34" charset="0"/>
                </a:rPr>
                <a:t>Romaji</a:t>
              </a:r>
              <a:endParaRPr lang="en-US" altLang="en-US" sz="1800" dirty="0">
                <a:latin typeface="Gill Sans MT" panose="020B0502020104020203" pitchFamily="34" charset="0"/>
              </a:endParaRPr>
            </a:p>
          </p:txBody>
        </p:sp>
      </p:grpSp>
      <p:pic>
        <p:nvPicPr>
          <p:cNvPr id="12" name="Picture 3">
            <a:extLst>
              <a:ext uri="{FF2B5EF4-FFF2-40B4-BE49-F238E27FC236}">
                <a16:creationId xmlns:a16="http://schemas.microsoft.com/office/drawing/2014/main" id="{0FD6C3A0-F468-235C-39EB-0BF5E1C29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57" y="5126314"/>
            <a:ext cx="5715000" cy="32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C48C5-9276-2ADC-4F9E-05F9F7A2E77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0EF824A-5104-4B9C-8C93-F83042AA478A}" type="datetime12">
              <a:rPr lang="en-SG" smtClean="0"/>
              <a:t>3:56 pm</a:t>
            </a:fld>
            <a:endParaRPr lang="en-SG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440826-EC2E-A397-4453-61396AFFB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774880-6FC3-4C8C-9ABE-0D69C9C2C61A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4271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C3CB0-4A27-22C7-1261-58D776D23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 is language dependent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6BD2F-C126-1347-8F1E-24B4A1CAE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44FD6-AC9D-B895-4750-1E7F33D21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774880-6FC3-4C8C-9ABE-0D69C9C2C61A}" type="slidenum">
              <a:rPr lang="en-SG" smtClean="0"/>
              <a:t>15</a:t>
            </a:fld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D3D6F-36CA-8D28-87CF-6EA752F3683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451C24-A3BC-4739-80FC-CBF72CBF23A0}" type="datetime12">
              <a:rPr lang="en-SG" smtClean="0"/>
              <a:t>3:56 pm</a:t>
            </a:fld>
            <a:endParaRPr lang="en-SG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67C3B2B-AE85-BCDD-0B34-C765A8CA9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26" y="1255377"/>
            <a:ext cx="5200651" cy="3980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BAA504-F79E-109A-69B2-45B93839B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878" y="3245749"/>
            <a:ext cx="4621292" cy="291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98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ECA6-A893-FF26-E0F3-405DB5AD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than code switching 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A24A8-B110-7943-54A4-9D88A9A9D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774880-6FC3-4C8C-9ABE-0D69C9C2C61A}" type="slidenum">
              <a:rPr lang="en-SG" smtClean="0"/>
              <a:t>16</a:t>
            </a:fld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31E7F-5B03-7EEC-97FA-A4A16FB072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60338CC-F45B-42F0-8099-46FE6B3FAF2B}" type="datetime12">
              <a:rPr lang="en-SG" smtClean="0"/>
              <a:t>3:56 pm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CF57C0-2413-E302-031F-792EE401D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75" y="1814890"/>
            <a:ext cx="2628900" cy="2636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E85756-0D09-200C-6877-0644D3647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819" y="1825928"/>
            <a:ext cx="4895850" cy="348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46D807-C9B7-25CA-6DE7-53F70A30DD19}"/>
              </a:ext>
            </a:extLst>
          </p:cNvPr>
          <p:cNvSpPr/>
          <p:nvPr/>
        </p:nvSpPr>
        <p:spPr>
          <a:xfrm>
            <a:off x="3586819" y="5314111"/>
            <a:ext cx="4991759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25" dirty="0"/>
              <a:t>http://languagetime.files.wordpress.com/2013/12/131217_twitter_sprachen_mashable_n.jpg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95B2A-8899-CF93-A3D3-4416231DE42C}"/>
              </a:ext>
            </a:extLst>
          </p:cNvPr>
          <p:cNvSpPr txBox="1"/>
          <p:nvPr/>
        </p:nvSpPr>
        <p:spPr>
          <a:xfrm>
            <a:off x="406675" y="4760113"/>
            <a:ext cx="2802869" cy="55399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500" dirty="0" err="1">
                <a:latin typeface="Gill Sans MT" panose="020B0502020104020203" pitchFamily="34" charset="0"/>
              </a:rPr>
              <a:t>shd</a:t>
            </a:r>
            <a:r>
              <a:rPr lang="en-US" sz="1500" dirty="0">
                <a:latin typeface="Gill Sans MT" panose="020B0502020104020203" pitchFamily="34" charset="0"/>
              </a:rPr>
              <a:t>, </a:t>
            </a:r>
            <a:r>
              <a:rPr lang="en-US" sz="1500" dirty="0" err="1">
                <a:latin typeface="Gill Sans MT" panose="020B0502020104020203" pitchFamily="34" charset="0"/>
              </a:rPr>
              <a:t>ishould</a:t>
            </a:r>
            <a:r>
              <a:rPr lang="en-US" sz="1500" dirty="0">
                <a:latin typeface="Gill Sans MT" panose="020B0502020104020203" pitchFamily="34" charset="0"/>
              </a:rPr>
              <a:t>, </a:t>
            </a:r>
            <a:r>
              <a:rPr lang="en-US" sz="1500" dirty="0" err="1">
                <a:latin typeface="Gill Sans MT" panose="020B0502020104020203" pitchFamily="34" charset="0"/>
              </a:rPr>
              <a:t>shudd</a:t>
            </a:r>
            <a:r>
              <a:rPr lang="en-US" sz="1500" dirty="0">
                <a:latin typeface="Gill Sans MT" panose="020B0502020104020203" pitchFamily="34" charset="0"/>
              </a:rPr>
              <a:t>, </a:t>
            </a:r>
            <a:r>
              <a:rPr lang="en-US" sz="1500" dirty="0" err="1">
                <a:latin typeface="Gill Sans MT" panose="020B0502020104020203" pitchFamily="34" charset="0"/>
              </a:rPr>
              <a:t>shuld</a:t>
            </a:r>
            <a:r>
              <a:rPr lang="en-US" sz="1500" dirty="0">
                <a:latin typeface="Gill Sans MT" panose="020B0502020104020203" pitchFamily="34" charset="0"/>
              </a:rPr>
              <a:t>, </a:t>
            </a:r>
            <a:r>
              <a:rPr lang="en-US" sz="1500" dirty="0" err="1">
                <a:latin typeface="Gill Sans MT" panose="020B0502020104020203" pitchFamily="34" charset="0"/>
              </a:rPr>
              <a:t>shoud</a:t>
            </a:r>
            <a:r>
              <a:rPr lang="en-US" sz="1500" dirty="0">
                <a:latin typeface="Gill Sans MT" panose="020B0502020104020203" pitchFamily="34" charset="0"/>
              </a:rPr>
              <a:t>, </a:t>
            </a:r>
            <a:r>
              <a:rPr lang="en-US" sz="1500" dirty="0" err="1">
                <a:latin typeface="Gill Sans MT" panose="020B0502020104020203" pitchFamily="34" charset="0"/>
              </a:rPr>
              <a:t>shud</a:t>
            </a:r>
            <a:r>
              <a:rPr lang="en-US" sz="1500" dirty="0">
                <a:latin typeface="Gill Sans MT" panose="020B0502020104020203" pitchFamily="34" charset="0"/>
              </a:rPr>
              <a:t>, </a:t>
            </a:r>
            <a:r>
              <a:rPr lang="en-US" sz="1500" dirty="0" err="1">
                <a:latin typeface="Gill Sans MT" panose="020B0502020104020203" pitchFamily="34" charset="0"/>
              </a:rPr>
              <a:t>shld</a:t>
            </a:r>
            <a:r>
              <a:rPr lang="en-US" sz="1500" dirty="0">
                <a:latin typeface="Gill Sans MT" panose="020B0502020104020203" pitchFamily="34" charset="0"/>
              </a:rPr>
              <a:t>, </a:t>
            </a:r>
            <a:r>
              <a:rPr lang="en-US" sz="1500" dirty="0" err="1">
                <a:latin typeface="Gill Sans MT" panose="020B0502020104020203" pitchFamily="34" charset="0"/>
              </a:rPr>
              <a:t>sould</a:t>
            </a:r>
            <a:r>
              <a:rPr lang="en-US" sz="1500" dirty="0">
                <a:latin typeface="Gill Sans MT" panose="020B0502020104020203" pitchFamily="34" charset="0"/>
              </a:rPr>
              <a:t>, </a:t>
            </a:r>
            <a:r>
              <a:rPr lang="en-US" sz="1500" dirty="0" err="1">
                <a:latin typeface="Gill Sans MT" panose="020B0502020104020203" pitchFamily="34" charset="0"/>
              </a:rPr>
              <a:t>shouldd</a:t>
            </a:r>
            <a:endParaRPr lang="en-US" sz="15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33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D6D0-1364-5C19-C08A-CCA5F2F0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grouping by Brown Clustering 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A5FA7-D29B-7B19-90C0-675A05883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774880-6FC3-4C8C-9ABE-0D69C9C2C61A}" type="slidenum">
              <a:rPr lang="en-SG" smtClean="0"/>
              <a:t>17</a:t>
            </a:fld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FF34F-851D-4FF0-4771-A98D15DF56B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999B0BF-88A3-4799-90F4-39DF4FE95C51}" type="datetime12">
              <a:rPr lang="en-SG" smtClean="0"/>
              <a:t>3:56 pm</a:t>
            </a:fld>
            <a:endParaRPr lang="en-SG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78FDBE4-525E-4309-EB54-F36B49A5F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45216"/>
            <a:ext cx="8648344" cy="44964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2C41B9-A2B9-7F95-C46F-A7A897B243DA}"/>
              </a:ext>
            </a:extLst>
          </p:cNvPr>
          <p:cNvSpPr txBox="1"/>
          <p:nvPr/>
        </p:nvSpPr>
        <p:spPr>
          <a:xfrm>
            <a:off x="228600" y="5863442"/>
            <a:ext cx="50568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Source: </a:t>
            </a:r>
            <a:r>
              <a:rPr lang="en-US" sz="1350" dirty="0">
                <a:solidFill>
                  <a:prstClr val="black"/>
                </a:solidFill>
                <a:hlinkClick r:id="rId3"/>
              </a:rPr>
              <a:t>http://www.cs.cmu.edu/~ark/TweetNLP/cluster_viewer.html</a:t>
            </a:r>
            <a:r>
              <a:rPr lang="en-US" sz="1350" dirty="0">
                <a:solidFill>
                  <a:prstClr val="black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5088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4083-5136-62F7-31C5-C50E1FC1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Normalization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733E0-D570-E50F-51B9-F45FD7973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Tokenizing (segmenting) words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task of segmenting running text into words (and/or symbols)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Pretty much a prerequisite to doing anything interesting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Also called word segmentation, word tokenization, and the tool we use is often called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tokenizer</a:t>
            </a:r>
          </a:p>
          <a:p>
            <a:endParaRPr lang="en-US" dirty="0"/>
          </a:p>
          <a:p>
            <a:r>
              <a:rPr lang="en-US" dirty="0"/>
              <a:t>Normalizing word forms </a:t>
            </a:r>
          </a:p>
          <a:p>
            <a:pPr lvl="1"/>
            <a:r>
              <a:rPr lang="en-US" dirty="0"/>
              <a:t>The task of putting words/tokens in a standard format, choosing a single normal form for words with multiple forms. </a:t>
            </a:r>
          </a:p>
          <a:p>
            <a:endParaRPr lang="en-US" dirty="0"/>
          </a:p>
          <a:p>
            <a:r>
              <a:rPr lang="en-US" dirty="0"/>
              <a:t>Segmenting sentences 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5A780-FCDD-A5A2-2070-182F7335F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774880-6FC3-4C8C-9ABE-0D69C9C2C61A}" type="slidenum">
              <a:rPr lang="en-SG" smtClean="0"/>
              <a:t>18</a:t>
            </a:fld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75BC8-A487-C753-2A38-FDCEB51120F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BBAD3C-B258-4ED3-8A99-825F781C3DBD}" type="datetime12">
              <a:rPr lang="en-SG" smtClean="0"/>
              <a:t>3:56 pm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1405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969E7-76F2-4894-49A7-506AE6C2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Normalization: case folding and lemmatization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4F8DC-2530-8CEA-81F8-BCBA8F5BD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Case folding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Mapping everything to lower case </a:t>
            </a:r>
          </a:p>
          <a:p>
            <a:pPr lvl="2"/>
            <a:r>
              <a:rPr lang="en-US" dirty="0"/>
              <a:t> “The” and “the” </a:t>
            </a:r>
            <a:r>
              <a:rPr lang="en-US" dirty="0">
                <a:sym typeface="Wingdings" panose="05000000000000000000" pitchFamily="2" charset="2"/>
              </a:rPr>
              <a:t> “the”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 “US” and “us”  “us”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“Fed” and “fed”  “fed”</a:t>
            </a:r>
          </a:p>
          <a:p>
            <a:pPr lvl="1"/>
            <a:r>
              <a:rPr lang="en-SG" dirty="0"/>
              <a:t>Case folding is </a:t>
            </a:r>
            <a:r>
              <a:rPr lang="en-US" dirty="0"/>
              <a:t>very helpful for generalization in many tasks, such as information retrieval or speech recognition.</a:t>
            </a:r>
          </a:p>
          <a:p>
            <a:pPr lvl="1"/>
            <a:r>
              <a:rPr lang="en-US" dirty="0"/>
              <a:t>Case folding is generally not done for information extraction, and machine translation. </a:t>
            </a:r>
          </a:p>
          <a:p>
            <a:r>
              <a:rPr lang="en-US" b="1" dirty="0"/>
              <a:t>Lemmatization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task of determining that two words have the same root, despite their surface differences. </a:t>
            </a:r>
          </a:p>
          <a:p>
            <a:pPr lvl="2"/>
            <a:r>
              <a:rPr lang="en-US" dirty="0"/>
              <a:t>“am”, “are”, and “is” have the shared lemma “be”; </a:t>
            </a:r>
          </a:p>
          <a:p>
            <a:pPr lvl="2"/>
            <a:r>
              <a:rPr lang="en-US" dirty="0"/>
              <a:t>“dinner” and “dinners” both have the lemma dinner. </a:t>
            </a:r>
          </a:p>
          <a:p>
            <a:pPr lvl="1"/>
            <a:r>
              <a:rPr lang="en-US" dirty="0"/>
              <a:t>The most sophisticated methods for lemmatization involve complete </a:t>
            </a:r>
            <a:r>
              <a:rPr lang="en-US" dirty="0">
                <a:solidFill>
                  <a:schemeClr val="accent1"/>
                </a:solidFill>
              </a:rPr>
              <a:t>morphological parsing </a:t>
            </a:r>
            <a:r>
              <a:rPr lang="en-US" dirty="0"/>
              <a:t>of the word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3BBA5-8170-7BD5-E114-A67F70466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774880-6FC3-4C8C-9ABE-0D69C9C2C61A}" type="slidenum">
              <a:rPr lang="en-SG" smtClean="0"/>
              <a:t>19</a:t>
            </a:fld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98612-4B1D-41D5-FC1B-B07CB41B5AE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BBAD3C-B258-4ED3-8A99-825F781C3DBD}" type="datetime12">
              <a:rPr lang="en-SG" smtClean="0"/>
              <a:t>3:56 pm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95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52DE8-5346-B3F8-7047-EA6FC722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and Corpora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D5C56-5E4D-C972-F9A1-C5E2187DC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Words don’t appear out of nowhere. </a:t>
            </a:r>
          </a:p>
          <a:p>
            <a:pPr lvl="1"/>
            <a:r>
              <a:rPr lang="en-US" dirty="0"/>
              <a:t>In NLP, we typically work on a particular corpus (or a few corpora), to develop a system before deployment. </a:t>
            </a:r>
          </a:p>
          <a:p>
            <a:r>
              <a:rPr lang="en-US" dirty="0"/>
              <a:t>A </a:t>
            </a:r>
            <a:r>
              <a:rPr lang="en-US" b="1" dirty="0"/>
              <a:t>corpus</a:t>
            </a:r>
            <a:r>
              <a:rPr lang="en-US" dirty="0"/>
              <a:t> is a computer-readable collection of text (or speech).  </a:t>
            </a:r>
          </a:p>
          <a:p>
            <a:pPr lvl="1"/>
            <a:r>
              <a:rPr lang="en-US" dirty="0"/>
              <a:t>A corpus is also called a text </a:t>
            </a:r>
            <a:r>
              <a:rPr lang="en-US" b="1" dirty="0"/>
              <a:t>dataset</a:t>
            </a:r>
            <a:r>
              <a:rPr lang="en-US" dirty="0"/>
              <a:t> or simply a dataset </a:t>
            </a:r>
          </a:p>
          <a:p>
            <a:pPr lvl="1"/>
            <a:r>
              <a:rPr lang="en-US" dirty="0"/>
              <a:t>Example corpus can be a collection of online reviews for mobile phones.</a:t>
            </a:r>
          </a:p>
          <a:p>
            <a:pPr lvl="1"/>
            <a:r>
              <a:rPr lang="en-US" dirty="0"/>
              <a:t>Another example is all articles published by Straits Times</a:t>
            </a:r>
          </a:p>
          <a:p>
            <a:r>
              <a:rPr lang="en-SG" dirty="0"/>
              <a:t>Let’s take a sentence from a corpus </a:t>
            </a:r>
          </a:p>
          <a:p>
            <a:endParaRPr lang="en-SG" dirty="0"/>
          </a:p>
          <a:p>
            <a:endParaRPr lang="en-SG" dirty="0"/>
          </a:p>
          <a:p>
            <a:pPr lvl="1"/>
            <a:r>
              <a:rPr lang="en-SG" dirty="0"/>
              <a:t>In this sentence, there </a:t>
            </a:r>
            <a:r>
              <a:rPr lang="en-SG" dirty="0">
                <a:solidFill>
                  <a:schemeClr val="accent1"/>
                </a:solidFill>
              </a:rPr>
              <a:t>13 words if we don’t count punctuation marks as words</a:t>
            </a:r>
            <a:r>
              <a:rPr lang="en-SG" dirty="0"/>
              <a:t>, 15 words if we count punctuation. </a:t>
            </a:r>
          </a:p>
          <a:p>
            <a:pPr lvl="2"/>
            <a:r>
              <a:rPr lang="en-SG" dirty="0"/>
              <a:t>Whether to tread punctuation as word, is task dependent. </a:t>
            </a:r>
          </a:p>
          <a:p>
            <a:pPr lvl="2"/>
            <a:r>
              <a:rPr lang="en-SG" dirty="0"/>
              <a:t>Punctuation is critical for finding boundaries of things (commas, periods, colons) or for identifying some aspects of meanings (question marks, exclamation marks, quotations marks)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F9D94-C4B8-E500-24B3-0865D51FE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774880-6FC3-4C8C-9ABE-0D69C9C2C61A}" type="slidenum">
              <a:rPr lang="en-SG" smtClean="0"/>
              <a:t>2</a:t>
            </a:fld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05395-E6B6-6F3D-ECFE-C3B5F2BDCEC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BBAD3C-B258-4ED3-8A99-825F781C3DBD}" type="datetime12">
              <a:rPr lang="en-SG" smtClean="0"/>
              <a:t>3:56 pm</a:t>
            </a:fld>
            <a:endParaRPr lang="en-SG"/>
          </a:p>
        </p:txBody>
      </p:sp>
      <p:pic>
        <p:nvPicPr>
          <p:cNvPr id="6" name="Picture 4" descr="Lots Of Retro Journals With Headlines, Articles And Photos Stock Photo,  Picture And Royalty Free Image. Image 133349872.">
            <a:extLst>
              <a:ext uri="{FF2B5EF4-FFF2-40B4-BE49-F238E27FC236}">
                <a16:creationId xmlns:a16="http://schemas.microsoft.com/office/drawing/2014/main" id="{C861140A-FC34-E9B3-E621-12E1B4533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049" y="3261384"/>
            <a:ext cx="1748121" cy="116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4A7E1A-154D-27F8-6D46-413CC337C019}"/>
              </a:ext>
            </a:extLst>
          </p:cNvPr>
          <p:cNvSpPr txBox="1"/>
          <p:nvPr/>
        </p:nvSpPr>
        <p:spPr>
          <a:xfrm>
            <a:off x="749852" y="3844243"/>
            <a:ext cx="576982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Singapore is most beautiful city in Asia, 11th most beautiful in the world!</a:t>
            </a:r>
          </a:p>
        </p:txBody>
      </p:sp>
    </p:spTree>
    <p:extLst>
      <p:ext uri="{BB962C8B-B14F-4D97-AF65-F5344CB8AC3E}">
        <p14:creationId xmlns:p14="http://schemas.microsoft.com/office/powerpoint/2010/main" val="547338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4558-6C0D-FDF3-BF84-8D2A1F829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Normalization: lemmatization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6B09C-CFEC-8001-C5C9-DD93A0D3A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Morphology</a:t>
            </a:r>
            <a:r>
              <a:rPr lang="en-US" dirty="0"/>
              <a:t> is the study of the way words are built up from smaller meaning-bearing units called </a:t>
            </a:r>
            <a:r>
              <a:rPr lang="en-US" b="1" dirty="0"/>
              <a:t>morphemes</a:t>
            </a:r>
            <a:r>
              <a:rPr lang="en-US" dirty="0"/>
              <a:t>. 	</a:t>
            </a:r>
          </a:p>
          <a:p>
            <a:r>
              <a:rPr lang="en-US" dirty="0"/>
              <a:t>There are two broad classes of morphemes</a:t>
            </a:r>
          </a:p>
          <a:p>
            <a:pPr lvl="1"/>
            <a:r>
              <a:rPr lang="en-US" b="1" dirty="0"/>
              <a:t>stems</a:t>
            </a:r>
            <a:r>
              <a:rPr lang="en-US" dirty="0"/>
              <a:t>—the central morpheme of the word, supplying the main meaning</a:t>
            </a:r>
          </a:p>
          <a:p>
            <a:pPr lvl="1"/>
            <a:r>
              <a:rPr lang="en-US" b="1" dirty="0"/>
              <a:t>affixes</a:t>
            </a:r>
            <a:r>
              <a:rPr lang="en-US" dirty="0"/>
              <a:t>—adding “additional” meanings of various kinds. 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word </a:t>
            </a:r>
            <a:r>
              <a:rPr lang="en-US" b="1" dirty="0">
                <a:solidFill>
                  <a:schemeClr val="accent1"/>
                </a:solidFill>
              </a:rPr>
              <a:t>fox</a:t>
            </a:r>
            <a:r>
              <a:rPr lang="en-US" dirty="0"/>
              <a:t> consists of one morpheme (the morpheme </a:t>
            </a:r>
            <a:r>
              <a:rPr lang="en-US" b="1" dirty="0">
                <a:solidFill>
                  <a:schemeClr val="accent1"/>
                </a:solidFill>
              </a:rPr>
              <a:t>fox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word </a:t>
            </a:r>
            <a:r>
              <a:rPr lang="en-US" b="1" dirty="0">
                <a:solidFill>
                  <a:schemeClr val="accent1"/>
                </a:solidFill>
              </a:rPr>
              <a:t>cats</a:t>
            </a:r>
            <a:r>
              <a:rPr lang="en-US" dirty="0"/>
              <a:t> consists of two: the morpheme </a:t>
            </a:r>
            <a:r>
              <a:rPr lang="en-US" b="1" dirty="0">
                <a:solidFill>
                  <a:schemeClr val="accent1"/>
                </a:solidFill>
              </a:rPr>
              <a:t>cat</a:t>
            </a:r>
            <a:r>
              <a:rPr lang="en-US" dirty="0"/>
              <a:t> and the morpheme -</a:t>
            </a:r>
            <a:r>
              <a:rPr lang="en-US" b="1" dirty="0">
                <a:solidFill>
                  <a:schemeClr val="accent1"/>
                </a:solidFill>
              </a:rPr>
              <a:t>s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r>
              <a:rPr lang="en-US" dirty="0"/>
              <a:t>The most sophisticated methods for </a:t>
            </a:r>
            <a:r>
              <a:rPr lang="en-US" b="1" dirty="0"/>
              <a:t>lemmatization</a:t>
            </a:r>
            <a:r>
              <a:rPr lang="en-US" dirty="0"/>
              <a:t> involve complete </a:t>
            </a:r>
            <a:r>
              <a:rPr lang="en-US" dirty="0">
                <a:solidFill>
                  <a:schemeClr val="accent1"/>
                </a:solidFill>
              </a:rPr>
              <a:t>morphological parsing </a:t>
            </a:r>
            <a:r>
              <a:rPr lang="en-US" dirty="0"/>
              <a:t>of the word</a:t>
            </a:r>
          </a:p>
          <a:p>
            <a:pPr lvl="1"/>
            <a:r>
              <a:rPr lang="en-US" dirty="0"/>
              <a:t>A morphological parser takes a word like cats and parses it into the two morphemes cat and s.</a:t>
            </a:r>
          </a:p>
          <a:p>
            <a:pPr lvl="1"/>
            <a:r>
              <a:rPr lang="en-SG" dirty="0"/>
              <a:t>Can be complex (and slow for some tasks)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36049-EEEA-72BC-24CB-3CCD772A6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774880-6FC3-4C8C-9ABE-0D69C9C2C61A}" type="slidenum">
              <a:rPr lang="en-SG" smtClean="0"/>
              <a:t>20</a:t>
            </a:fld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40356-81A5-65A6-D936-C58CBA0B42F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BBAD3C-B258-4ED3-8A99-825F781C3DBD}" type="datetime12">
              <a:rPr lang="en-SG" smtClean="0"/>
              <a:t>3:56 pm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7624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08DDC-530D-07C9-9504-ABC1B80C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Normalization: Stemming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BC80C-5CD6-79AD-6FDF-D48B3630E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Stemming: a simpler but cruder method, which mainly consists of chopping off word-final stemming affixes. </a:t>
            </a:r>
          </a:p>
          <a:p>
            <a:pPr lvl="1"/>
            <a:r>
              <a:rPr lang="en-US" dirty="0"/>
              <a:t>Can be considered as a naive version of morphological analysis</a:t>
            </a:r>
          </a:p>
          <a:p>
            <a:pPr lvl="1"/>
            <a:r>
              <a:rPr lang="en-US" dirty="0"/>
              <a:t>The resultant stem of a word may not be a valid English word (or not really the stem)</a:t>
            </a:r>
          </a:p>
          <a:p>
            <a:pPr lvl="1"/>
            <a:r>
              <a:rPr lang="en-US" dirty="0"/>
              <a:t>There are many stemmers and the most widely used algorithm is Porter’s stemmer</a:t>
            </a:r>
          </a:p>
          <a:p>
            <a:pPr lvl="1"/>
            <a:endParaRPr lang="en-US" dirty="0"/>
          </a:p>
          <a:p>
            <a:r>
              <a:rPr lang="en-US" b="1" dirty="0"/>
              <a:t>Porter’s stemmer </a:t>
            </a:r>
            <a:r>
              <a:rPr lang="en-US" dirty="0"/>
              <a:t>does not need lexicon (or dictionary)</a:t>
            </a:r>
          </a:p>
          <a:p>
            <a:pPr lvl="1"/>
            <a:r>
              <a:rPr lang="en-US" dirty="0"/>
              <a:t>A set of rewrite rules that strip suffixes, run in series as a cascade </a:t>
            </a:r>
          </a:p>
          <a:p>
            <a:pPr lvl="2"/>
            <a:r>
              <a:rPr lang="en-US" dirty="0"/>
              <a:t>ING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l-GR" dirty="0"/>
              <a:t>ε</a:t>
            </a:r>
            <a:r>
              <a:rPr lang="en-US" dirty="0">
                <a:sym typeface="Wingdings" pitchFamily="2" charset="2"/>
              </a:rPr>
              <a:t>  (e.g., monitoring  monitor)</a:t>
            </a:r>
          </a:p>
          <a:p>
            <a:pPr lvl="2"/>
            <a:r>
              <a:rPr lang="en-US" dirty="0">
                <a:sym typeface="Wingdings" pitchFamily="2" charset="2"/>
              </a:rPr>
              <a:t>SSES SS (e.g., grasses  grass)</a:t>
            </a:r>
          </a:p>
          <a:p>
            <a:pPr lvl="1"/>
            <a:r>
              <a:rPr lang="en-US" dirty="0">
                <a:sym typeface="Wingdings" pitchFamily="2" charset="2"/>
              </a:rPr>
              <a:t>Example: </a:t>
            </a:r>
            <a:r>
              <a:rPr lang="en-US" dirty="0">
                <a:solidFill>
                  <a:schemeClr val="accent1"/>
                </a:solidFill>
              </a:rPr>
              <a:t>Computerization</a:t>
            </a:r>
          </a:p>
          <a:p>
            <a:pPr lvl="2"/>
            <a:r>
              <a:rPr lang="en-US" dirty="0" err="1"/>
              <a:t>ization</a:t>
            </a:r>
            <a:r>
              <a:rPr lang="en-US" dirty="0"/>
              <a:t> -&gt; -</a:t>
            </a:r>
            <a:r>
              <a:rPr lang="en-US" dirty="0" err="1"/>
              <a:t>ize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computerize</a:t>
            </a:r>
          </a:p>
          <a:p>
            <a:pPr lvl="2"/>
            <a:r>
              <a:rPr lang="en-US" dirty="0" err="1"/>
              <a:t>ize</a:t>
            </a:r>
            <a:r>
              <a:rPr lang="en-US" dirty="0"/>
              <a:t> -&gt; </a:t>
            </a:r>
            <a:r>
              <a:rPr lang="el-GR" dirty="0"/>
              <a:t>ε</a:t>
            </a:r>
            <a:r>
              <a:rPr lang="en-US" dirty="0"/>
              <a:t>  </a:t>
            </a:r>
            <a:r>
              <a:rPr lang="en-US" dirty="0">
                <a:solidFill>
                  <a:schemeClr val="accent1"/>
                </a:solidFill>
              </a:rPr>
              <a:t>computer</a:t>
            </a:r>
          </a:p>
          <a:p>
            <a:pPr lvl="2"/>
            <a:endParaRPr lang="en-US" dirty="0">
              <a:solidFill>
                <a:schemeClr val="accent1"/>
              </a:solidFill>
            </a:endParaRPr>
          </a:p>
          <a:p>
            <a:r>
              <a:rPr lang="en-US" sz="2400" dirty="0"/>
              <a:t>Code: </a:t>
            </a:r>
            <a:r>
              <a:rPr lang="en-US" sz="2000" dirty="0">
                <a:hlinkClick r:id="rId2"/>
              </a:rPr>
              <a:t>http://tartarus.org/martin/PorterStemmer/</a:t>
            </a:r>
            <a:r>
              <a:rPr lang="en-US" sz="2000" dirty="0"/>
              <a:t> (in many languages)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2A1B5-383C-D078-50A8-EE5CA33ED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774880-6FC3-4C8C-9ABE-0D69C9C2C61A}" type="slidenum">
              <a:rPr lang="en-SG" smtClean="0"/>
              <a:pPr/>
              <a:t>21</a:t>
            </a:fld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8024A-C30E-D2CA-4F43-0FDEB60E5C1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BBAD3C-B258-4ED3-8A99-825F781C3DBD}" type="datetime12">
              <a:rPr lang="en-SG" smtClean="0"/>
              <a:pPr/>
              <a:t>3:56 pm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8599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64211-BBFB-F61D-DBD8-60DB9087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Porter Stemmer: Example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6CA16-B494-D9B1-3DED-B77E0C69A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(before stemming):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(after stemming):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Try out: </a:t>
            </a:r>
            <a:r>
              <a:rPr lang="en-US" dirty="0">
                <a:hlinkClick r:id="rId2"/>
              </a:rPr>
              <a:t>https://textanalysisonline.com/</a:t>
            </a:r>
            <a:r>
              <a:rPr lang="en-US" dirty="0"/>
              <a:t> </a:t>
            </a:r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ED553-498B-3853-3171-C5B3F8387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774880-6FC3-4C8C-9ABE-0D69C9C2C61A}" type="slidenum">
              <a:rPr lang="en-SG" smtClean="0"/>
              <a:t>22</a:t>
            </a:fld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E304D-E34E-2D36-2DB8-77BD434A368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BBAD3C-B258-4ED3-8A99-825F781C3DBD}" type="datetime12">
              <a:rPr lang="en-SG" smtClean="0"/>
              <a:t>3:56 pm</a:t>
            </a:fld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76DAE2-95B9-3737-11CA-5A05A09A051F}"/>
              </a:ext>
            </a:extLst>
          </p:cNvPr>
          <p:cNvSpPr txBox="1"/>
          <p:nvPr/>
        </p:nvSpPr>
        <p:spPr>
          <a:xfrm>
            <a:off x="1069848" y="1859340"/>
            <a:ext cx="6272551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Gill Sans MT" panose="020B0502020104020203" pitchFamily="34" charset="0"/>
              </a:rPr>
              <a:t>This was not the map we found in Billy </a:t>
            </a:r>
            <a:r>
              <a:rPr lang="en-US" sz="2000" b="0" i="0" u="none" strike="noStrike" baseline="0" dirty="0" err="1">
                <a:latin typeface="Gill Sans MT" panose="020B0502020104020203" pitchFamily="34" charset="0"/>
              </a:rPr>
              <a:t>Bones's</a:t>
            </a:r>
            <a:r>
              <a:rPr lang="en-US" sz="2000" b="0" i="0" u="none" strike="noStrike" baseline="0" dirty="0">
                <a:latin typeface="Gill Sans MT" panose="020B0502020104020203" pitchFamily="34" charset="0"/>
              </a:rPr>
              <a:t> chest, but</a:t>
            </a:r>
          </a:p>
          <a:p>
            <a:pPr algn="l"/>
            <a:r>
              <a:rPr lang="en-US" sz="2000" b="0" i="0" u="none" strike="noStrike" baseline="0" dirty="0">
                <a:latin typeface="Gill Sans MT" panose="020B0502020104020203" pitchFamily="34" charset="0"/>
              </a:rPr>
              <a:t>an accurate copy, complete in all things-names and heights</a:t>
            </a:r>
          </a:p>
          <a:p>
            <a:pPr algn="l"/>
            <a:r>
              <a:rPr lang="en-US" sz="2000" b="0" i="0" u="none" strike="noStrike" baseline="0" dirty="0">
                <a:latin typeface="Gill Sans MT" panose="020B0502020104020203" pitchFamily="34" charset="0"/>
              </a:rPr>
              <a:t>and soundings-with the single exception of the red crosses</a:t>
            </a:r>
          </a:p>
          <a:p>
            <a:pPr algn="l"/>
            <a:r>
              <a:rPr lang="en-SG" sz="2000" b="0" i="0" u="none" strike="noStrike" baseline="0" dirty="0">
                <a:latin typeface="Gill Sans MT" panose="020B0502020104020203" pitchFamily="34" charset="0"/>
              </a:rPr>
              <a:t>and the written notes.</a:t>
            </a:r>
            <a:endParaRPr lang="en-SG" sz="2000" dirty="0">
              <a:latin typeface="Gill Sans MT" panose="020B05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031366-C3BA-971F-C16C-BBC5B398B3CA}"/>
              </a:ext>
            </a:extLst>
          </p:cNvPr>
          <p:cNvSpPr txBox="1"/>
          <p:nvPr/>
        </p:nvSpPr>
        <p:spPr>
          <a:xfrm>
            <a:off x="1005839" y="4040465"/>
            <a:ext cx="7490127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Gill Sans MT" panose="020B0502020104020203" pitchFamily="34" charset="0"/>
              </a:rPr>
              <a:t>Thi</a:t>
            </a:r>
            <a:r>
              <a:rPr lang="en-US" sz="2000" dirty="0">
                <a:latin typeface="Gill Sans MT" panose="020B0502020104020203" pitchFamily="34" charset="0"/>
              </a:rPr>
              <a:t> </a:t>
            </a:r>
            <a:r>
              <a:rPr lang="en-US" sz="2000" dirty="0" err="1">
                <a:latin typeface="Gill Sans MT" panose="020B0502020104020203" pitchFamily="34" charset="0"/>
              </a:rPr>
              <a:t>wa</a:t>
            </a:r>
            <a:r>
              <a:rPr lang="en-US" sz="2000" dirty="0">
                <a:latin typeface="Gill Sans MT" panose="020B0502020104020203" pitchFamily="34" charset="0"/>
              </a:rPr>
              <a:t> not the map we found in Billi Bone s chest but an</a:t>
            </a:r>
          </a:p>
          <a:p>
            <a:r>
              <a:rPr lang="en-US" sz="2000" dirty="0" err="1">
                <a:latin typeface="Gill Sans MT" panose="020B0502020104020203" pitchFamily="34" charset="0"/>
              </a:rPr>
              <a:t>accur</a:t>
            </a:r>
            <a:r>
              <a:rPr lang="en-US" sz="2000" dirty="0">
                <a:latin typeface="Gill Sans MT" panose="020B0502020104020203" pitchFamily="34" charset="0"/>
              </a:rPr>
              <a:t> </a:t>
            </a:r>
            <a:r>
              <a:rPr lang="en-US" sz="2000" dirty="0" err="1">
                <a:latin typeface="Gill Sans MT" panose="020B0502020104020203" pitchFamily="34" charset="0"/>
              </a:rPr>
              <a:t>copi</a:t>
            </a:r>
            <a:r>
              <a:rPr lang="en-US" sz="2000" dirty="0">
                <a:latin typeface="Gill Sans MT" panose="020B0502020104020203" pitchFamily="34" charset="0"/>
              </a:rPr>
              <a:t> </a:t>
            </a:r>
            <a:r>
              <a:rPr lang="en-US" sz="2000" dirty="0" err="1">
                <a:latin typeface="Gill Sans MT" panose="020B0502020104020203" pitchFamily="34" charset="0"/>
              </a:rPr>
              <a:t>complet</a:t>
            </a:r>
            <a:r>
              <a:rPr lang="en-US" sz="2000" dirty="0">
                <a:latin typeface="Gill Sans MT" panose="020B0502020104020203" pitchFamily="34" charset="0"/>
              </a:rPr>
              <a:t> in all thing name and height and sound</a:t>
            </a:r>
          </a:p>
          <a:p>
            <a:r>
              <a:rPr lang="en-US" sz="2000" dirty="0">
                <a:latin typeface="Gill Sans MT" panose="020B0502020104020203" pitchFamily="34" charset="0"/>
              </a:rPr>
              <a:t>with the </a:t>
            </a:r>
            <a:r>
              <a:rPr lang="en-US" sz="2000" dirty="0" err="1">
                <a:latin typeface="Gill Sans MT" panose="020B0502020104020203" pitchFamily="34" charset="0"/>
              </a:rPr>
              <a:t>singl</a:t>
            </a:r>
            <a:r>
              <a:rPr lang="en-US" sz="2000" dirty="0">
                <a:latin typeface="Gill Sans MT" panose="020B0502020104020203" pitchFamily="34" charset="0"/>
              </a:rPr>
              <a:t> except of the red cross and the written note</a:t>
            </a:r>
            <a:endParaRPr lang="en-SG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95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4083-5136-62F7-31C5-C50E1FC1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Normalization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733E0-D570-E50F-51B9-F45FD7973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Tokenizing (segmenting) words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task of segmenting running text into words (and/or symbols)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Pretty much a prerequisite to doing anything interesting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Also called word segmentation, word tokenization, and the tool we use is often called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tokenizer</a:t>
            </a:r>
          </a:p>
          <a:p>
            <a:endParaRPr lang="en-US" dirty="0"/>
          </a:p>
          <a:p>
            <a:r>
              <a:rPr lang="en-US" dirty="0"/>
              <a:t>Normalizing word forms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task of putting words/tokens in a standard format, choosing a single normal form for words with multiple forms. </a:t>
            </a:r>
          </a:p>
          <a:p>
            <a:endParaRPr lang="en-US" dirty="0"/>
          </a:p>
          <a:p>
            <a:r>
              <a:rPr lang="en-US" dirty="0"/>
              <a:t>Segmenting sentences </a:t>
            </a:r>
          </a:p>
          <a:p>
            <a:pPr lvl="1"/>
            <a:r>
              <a:rPr lang="en-US" dirty="0"/>
              <a:t>Split a paragraph or document into sentences </a:t>
            </a:r>
          </a:p>
          <a:p>
            <a:pPr lvl="1"/>
            <a:r>
              <a:rPr lang="en-US" dirty="0"/>
              <a:t>And sometimes more difficult: </a:t>
            </a:r>
            <a:r>
              <a:rPr lang="en-US" dirty="0">
                <a:hlinkClick r:id="rId2"/>
              </a:rPr>
              <a:t>https://www.youtube.com/watch?v=-c4CNB80SRc</a:t>
            </a:r>
            <a:r>
              <a:rPr lang="en-US" dirty="0"/>
              <a:t> 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5A780-FCDD-A5A2-2070-182F7335F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774880-6FC3-4C8C-9ABE-0D69C9C2C61A}" type="slidenum">
              <a:rPr lang="en-SG" smtClean="0"/>
              <a:t>23</a:t>
            </a:fld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75BC8-A487-C753-2A38-FDCEB51120F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BBAD3C-B258-4ED3-8A99-825F781C3DBD}" type="datetime12">
              <a:rPr lang="en-SG" smtClean="0"/>
              <a:t>3:56 pm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0292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AD0DA-F79F-150C-DB51-61704C43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segmentation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DB0AD-E2D1-51BE-858F-9FDA54AAA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Punctuation (like periods, question marks, and exclamation points) are the most useful cues for segmenting a text into sentences.  </a:t>
            </a:r>
          </a:p>
          <a:p>
            <a:pPr lvl="1"/>
            <a:r>
              <a:rPr lang="en-US" dirty="0"/>
              <a:t>Question marks and exclamation points are relatively unambiguous markers of sentence boundaries, but not always true like Yahoo!</a:t>
            </a:r>
          </a:p>
          <a:p>
            <a:pPr lvl="1"/>
            <a:r>
              <a:rPr lang="en-US" dirty="0"/>
              <a:t>Periods are more ambiguous, e.g., Mr. or U.S.A.  For this reason, sentence tokenization and word tokenization may be addressed jointly.</a:t>
            </a:r>
          </a:p>
          <a:p>
            <a:pPr lvl="1"/>
            <a:endParaRPr lang="en-US" dirty="0"/>
          </a:p>
          <a:p>
            <a:r>
              <a:rPr lang="en-US" dirty="0"/>
              <a:t>In the Stanford </a:t>
            </a:r>
            <a:r>
              <a:rPr lang="en-US" dirty="0" err="1"/>
              <a:t>CoreNLP</a:t>
            </a:r>
            <a:r>
              <a:rPr lang="en-US" dirty="0"/>
              <a:t> toolkit, sentence splitting is rule-based, a deterministic consequence of tokenization; </a:t>
            </a:r>
          </a:p>
          <a:p>
            <a:pPr lvl="1"/>
            <a:r>
              <a:rPr lang="en-US" dirty="0"/>
              <a:t>A sentence ends when a sentence-ending punctuation (., !, or ?) is not already grouped with other characters into a token (such as for an abbreviation or number), optionally followed by additional final quotes or brackets.</a:t>
            </a:r>
          </a:p>
          <a:p>
            <a:pPr lvl="1"/>
            <a:endParaRPr lang="en-US" dirty="0"/>
          </a:p>
          <a:p>
            <a:r>
              <a:rPr lang="en-US" dirty="0"/>
              <a:t>Sentence segmentation/split/tokenization can be done by machine learning models. 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B762D-8773-9768-4385-B912F3602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774880-6FC3-4C8C-9ABE-0D69C9C2C61A}" type="slidenum">
              <a:rPr lang="en-SG" smtClean="0"/>
              <a:t>24</a:t>
            </a:fld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D9AEA-1EB0-A310-5422-99EE4A07BE0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BBAD3C-B258-4ED3-8A99-825F781C3DBD}" type="datetime12">
              <a:rPr lang="en-SG" smtClean="0"/>
              <a:t>3:56 pm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6413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B9F1-A172-40C2-8051-E158FB30B7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SG" dirty="0"/>
            </a:br>
            <a:br>
              <a:rPr lang="en-SG" dirty="0"/>
            </a:br>
            <a:r>
              <a:rPr lang="en-SG" sz="3100" dirty="0">
                <a:solidFill>
                  <a:schemeClr val="accent1"/>
                </a:solidFill>
              </a:rPr>
              <a:t>Edit Distance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D42DB-B162-4D24-BEEC-E175871E21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Sun Aixin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BD2A4-1E62-4744-86C4-3459F99F2F0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A18D787-4D64-4EEF-A3A5-1B8E5E1C28B6}" type="datetime12">
              <a:rPr lang="en-SG" smtClean="0"/>
              <a:t>3:56 pm</a:t>
            </a:fld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0535B-1F1D-45AC-A60C-4C13BA914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774880-6FC3-4C8C-9ABE-0D69C9C2C61A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8393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7F98-3686-16CC-597A-7597D01D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string similarity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C585-3BE3-CA37-80D6-CBA72E036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Much of natural language processing is concerned with </a:t>
            </a:r>
            <a:r>
              <a:rPr lang="en-US" b="1" dirty="0"/>
              <a:t>measuring how similar two strings are</a:t>
            </a:r>
            <a:r>
              <a:rPr lang="en-US" dirty="0"/>
              <a:t>.</a:t>
            </a:r>
          </a:p>
          <a:p>
            <a:r>
              <a:rPr lang="en-SG" dirty="0"/>
              <a:t>Example: Spelling correction </a:t>
            </a:r>
          </a:p>
          <a:p>
            <a:pPr lvl="1"/>
            <a:r>
              <a:rPr lang="en-US" dirty="0"/>
              <a:t>The user typed “</a:t>
            </a:r>
            <a:r>
              <a:rPr lang="en-US" b="1" dirty="0" err="1"/>
              <a:t>graffe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Which candidate word to choose? </a:t>
            </a:r>
          </a:p>
          <a:p>
            <a:pPr lvl="2"/>
            <a:r>
              <a:rPr lang="en-US" dirty="0"/>
              <a:t>graft 	</a:t>
            </a:r>
          </a:p>
          <a:p>
            <a:pPr lvl="2"/>
            <a:r>
              <a:rPr lang="en-US" dirty="0"/>
              <a:t>grail</a:t>
            </a:r>
          </a:p>
          <a:p>
            <a:pPr lvl="2"/>
            <a:r>
              <a:rPr lang="en-US" dirty="0"/>
              <a:t>giraffe </a:t>
            </a:r>
          </a:p>
          <a:p>
            <a:pPr lvl="2"/>
            <a:r>
              <a:rPr lang="en-US" dirty="0"/>
              <a:t>Gaffe</a:t>
            </a:r>
          </a:p>
          <a:p>
            <a:pPr lvl="2"/>
            <a:endParaRPr lang="en-US" dirty="0"/>
          </a:p>
          <a:p>
            <a:r>
              <a:rPr lang="en-SG" dirty="0"/>
              <a:t>Example: </a:t>
            </a:r>
            <a:r>
              <a:rPr lang="en-US" dirty="0"/>
              <a:t>Coreference, the task of deciding whether two strings refer to the same entity: “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IBM Inc. </a:t>
            </a:r>
            <a:r>
              <a:rPr lang="en-US" dirty="0"/>
              <a:t>announced today” vs “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IBM</a:t>
            </a:r>
            <a:r>
              <a:rPr lang="en-US" dirty="0"/>
              <a:t> profits”</a:t>
            </a:r>
          </a:p>
          <a:p>
            <a:pPr lvl="1"/>
            <a:endParaRPr lang="en-US" dirty="0"/>
          </a:p>
          <a:p>
            <a:r>
              <a:rPr lang="en-US" dirty="0"/>
              <a:t>Example: Evaluating machine translation and speech recognition</a:t>
            </a:r>
          </a:p>
          <a:p>
            <a:pPr lvl="1"/>
            <a:r>
              <a:rPr lang="en-US" dirty="0"/>
              <a:t>Spokesman </a:t>
            </a:r>
            <a:r>
              <a:rPr lang="en-US" dirty="0">
                <a:solidFill>
                  <a:srgbClr val="00B050"/>
                </a:solidFill>
              </a:rPr>
              <a:t>confirms</a:t>
            </a:r>
            <a:r>
              <a:rPr lang="en-US" dirty="0"/>
              <a:t>    senior </a:t>
            </a:r>
            <a:r>
              <a:rPr lang="en-US" dirty="0">
                <a:solidFill>
                  <a:srgbClr val="00B050"/>
                </a:solidFill>
              </a:rPr>
              <a:t>government</a:t>
            </a:r>
            <a:r>
              <a:rPr lang="en-US" dirty="0"/>
              <a:t> adviser was shot</a:t>
            </a:r>
          </a:p>
          <a:p>
            <a:pPr lvl="1"/>
            <a:r>
              <a:rPr lang="en-US" dirty="0"/>
              <a:t>Spokesman </a:t>
            </a:r>
            <a:r>
              <a:rPr lang="en-US" dirty="0">
                <a:solidFill>
                  <a:srgbClr val="00B050"/>
                </a:solidFill>
              </a:rPr>
              <a:t>said</a:t>
            </a: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the</a:t>
            </a:r>
            <a:r>
              <a:rPr lang="en-US" dirty="0"/>
              <a:t>  senior                    adviser was shot </a:t>
            </a:r>
            <a:r>
              <a:rPr lang="en-US" dirty="0">
                <a:solidFill>
                  <a:srgbClr val="00B050"/>
                </a:solidFill>
              </a:rPr>
              <a:t>dead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004D0-08BF-CE49-4470-8156CAC18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774880-6FC3-4C8C-9ABE-0D69C9C2C61A}" type="slidenum">
              <a:rPr lang="en-SG" smtClean="0"/>
              <a:t>26</a:t>
            </a:fld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DF359-C966-B68A-02C5-E9B879C1012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F2205C-18A4-471E-BFB7-503885DF6846}" type="datetime12">
              <a:rPr lang="en-SG" smtClean="0"/>
              <a:t>3:56 pm</a:t>
            </a:fld>
            <a:endParaRPr lang="en-SG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9081EC-36E6-B0F3-5276-4D5838D0A914}"/>
              </a:ext>
            </a:extLst>
          </p:cNvPr>
          <p:cNvGrpSpPr/>
          <p:nvPr/>
        </p:nvGrpSpPr>
        <p:grpSpPr>
          <a:xfrm>
            <a:off x="5001768" y="2089798"/>
            <a:ext cx="3455490" cy="1816554"/>
            <a:chOff x="5001768" y="2135518"/>
            <a:chExt cx="3455490" cy="181655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435EAE1-2479-A799-96E7-9A58D005F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1768" y="2135518"/>
              <a:ext cx="3455490" cy="1816554"/>
            </a:xfrm>
            <a:prstGeom prst="rect">
              <a:avLst/>
            </a:prstGeom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859E8A6-586C-D952-08F6-31F968D45B85}"/>
                </a:ext>
              </a:extLst>
            </p:cNvPr>
            <p:cNvCxnSpPr/>
            <p:nvPr/>
          </p:nvCxnSpPr>
          <p:spPr>
            <a:xfrm>
              <a:off x="7836408" y="2330563"/>
              <a:ext cx="0" cy="102412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5177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6DA5-9863-443F-87AA-8BF44729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Minimum Edit Distance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C606-12E6-4155-9E0B-B42E14C13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minimum edit distance </a:t>
            </a:r>
            <a:r>
              <a:rPr lang="en-US" dirty="0"/>
              <a:t>between two strings is the minimum number of </a:t>
            </a:r>
            <a:r>
              <a:rPr lang="en-US" dirty="0">
                <a:solidFill>
                  <a:schemeClr val="accent1"/>
                </a:solidFill>
              </a:rPr>
              <a:t>editing operations </a:t>
            </a:r>
            <a:r>
              <a:rPr lang="en-US" dirty="0"/>
              <a:t>needed to transform one into the other </a:t>
            </a:r>
          </a:p>
          <a:p>
            <a:pPr lvl="1"/>
            <a:r>
              <a:rPr lang="en-US" dirty="0"/>
              <a:t>Insertion</a:t>
            </a:r>
          </a:p>
          <a:p>
            <a:pPr lvl="1"/>
            <a:r>
              <a:rPr lang="en-US" dirty="0"/>
              <a:t>Deletion</a:t>
            </a:r>
          </a:p>
          <a:p>
            <a:pPr lvl="1"/>
            <a:r>
              <a:rPr lang="en-US" dirty="0"/>
              <a:t>Substitution</a:t>
            </a:r>
          </a:p>
          <a:p>
            <a:r>
              <a:rPr lang="en-US" dirty="0"/>
              <a:t>Editing operations can be on </a:t>
            </a:r>
            <a:r>
              <a:rPr lang="en-US" dirty="0">
                <a:solidFill>
                  <a:schemeClr val="accent1"/>
                </a:solidFill>
              </a:rPr>
              <a:t>letters</a:t>
            </a:r>
            <a:r>
              <a:rPr lang="en-US" dirty="0"/>
              <a:t> or </a:t>
            </a:r>
            <a:r>
              <a:rPr lang="en-US" dirty="0">
                <a:solidFill>
                  <a:schemeClr val="accent1"/>
                </a:solidFill>
              </a:rPr>
              <a:t>words</a:t>
            </a:r>
            <a:r>
              <a:rPr lang="en-US" dirty="0"/>
              <a:t> depending on the application. </a:t>
            </a:r>
          </a:p>
          <a:p>
            <a:endParaRPr lang="en-SG" dirty="0"/>
          </a:p>
          <a:p>
            <a:r>
              <a:rPr lang="en-SG" dirty="0"/>
              <a:t>Example: transforming “intention” to “execution” takes 5 operations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9EF50-04A1-2811-4A42-CE92194C98F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9250AE8-FBCB-47F0-B553-9F663C581C18}" type="datetime12">
              <a:rPr lang="en-SG" smtClean="0"/>
              <a:t>3:56 pm</a:t>
            </a:fld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A2702-B443-A74A-6126-58D99455A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774880-6FC3-4C8C-9ABE-0D69C9C2C61A}" type="slidenum">
              <a:rPr lang="en-SG" smtClean="0"/>
              <a:t>27</a:t>
            </a:fld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744A4C-4658-317B-0E2E-C8924055D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4275183"/>
            <a:ext cx="3197198" cy="18197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FF0D45-0080-0258-F236-5AB2AEFB8FB9}"/>
              </a:ext>
            </a:extLst>
          </p:cNvPr>
          <p:cNvSpPr txBox="1"/>
          <p:nvPr/>
        </p:nvSpPr>
        <p:spPr>
          <a:xfrm>
            <a:off x="3772330" y="4343400"/>
            <a:ext cx="1878662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Gill Sans MT" panose="020B0502020104020203" pitchFamily="34" charset="0"/>
              </a:rPr>
              <a:t>d</a:t>
            </a:r>
            <a:r>
              <a:rPr lang="en-US" dirty="0">
                <a:latin typeface="Gill Sans MT" panose="020B0502020104020203" pitchFamily="34" charset="0"/>
              </a:rPr>
              <a:t>elete an i</a:t>
            </a:r>
          </a:p>
          <a:p>
            <a:r>
              <a:rPr lang="en-US" dirty="0">
                <a:solidFill>
                  <a:schemeClr val="accent1"/>
                </a:solidFill>
                <a:latin typeface="Gill Sans MT" panose="020B0502020104020203" pitchFamily="34" charset="0"/>
              </a:rPr>
              <a:t>s</a:t>
            </a:r>
            <a:r>
              <a:rPr lang="en-US" dirty="0">
                <a:latin typeface="Gill Sans MT" panose="020B0502020104020203" pitchFamily="34" charset="0"/>
              </a:rPr>
              <a:t>ubstitute e for n </a:t>
            </a:r>
          </a:p>
          <a:p>
            <a:r>
              <a:rPr lang="en-US" dirty="0">
                <a:solidFill>
                  <a:schemeClr val="accent1"/>
                </a:solidFill>
                <a:latin typeface="Gill Sans MT" panose="020B0502020104020203" pitchFamily="34" charset="0"/>
              </a:rPr>
              <a:t>s</a:t>
            </a:r>
            <a:r>
              <a:rPr lang="en-US" dirty="0">
                <a:latin typeface="Gill Sans MT" panose="020B0502020104020203" pitchFamily="34" charset="0"/>
              </a:rPr>
              <a:t>ubstitute x for t</a:t>
            </a:r>
          </a:p>
          <a:p>
            <a:r>
              <a:rPr lang="en-US" dirty="0">
                <a:solidFill>
                  <a:schemeClr val="accent1"/>
                </a:solidFill>
                <a:latin typeface="Gill Sans MT" panose="020B0502020104020203" pitchFamily="34" charset="0"/>
              </a:rPr>
              <a:t>i</a:t>
            </a:r>
            <a:r>
              <a:rPr lang="en-US" dirty="0">
                <a:latin typeface="Gill Sans MT" panose="020B0502020104020203" pitchFamily="34" charset="0"/>
              </a:rPr>
              <a:t>nsert c </a:t>
            </a:r>
          </a:p>
          <a:p>
            <a:r>
              <a:rPr lang="en-US" dirty="0">
                <a:solidFill>
                  <a:schemeClr val="accent1"/>
                </a:solidFill>
                <a:latin typeface="Gill Sans MT" panose="020B0502020104020203" pitchFamily="34" charset="0"/>
              </a:rPr>
              <a:t>s</a:t>
            </a:r>
            <a:r>
              <a:rPr lang="en-US" dirty="0">
                <a:latin typeface="Gill Sans MT" panose="020B0502020104020203" pitchFamily="34" charset="0"/>
              </a:rPr>
              <a:t>ubstitute u for n</a:t>
            </a:r>
            <a:endParaRPr lang="en-SG" dirty="0">
              <a:latin typeface="Gill Sans MT" panose="020B05020201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E593B-9326-B590-749D-BB36DE95DB1A}"/>
              </a:ext>
            </a:extLst>
          </p:cNvPr>
          <p:cNvSpPr txBox="1"/>
          <p:nvPr/>
        </p:nvSpPr>
        <p:spPr>
          <a:xfrm>
            <a:off x="5814644" y="4900164"/>
            <a:ext cx="324518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Also called an </a:t>
            </a:r>
            <a:r>
              <a:rPr 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alignment</a:t>
            </a:r>
            <a:r>
              <a:rPr lang="en-US" dirty="0">
                <a:latin typeface="Gill Sans MT" panose="020B0502020104020203" pitchFamily="34" charset="0"/>
              </a:rPr>
              <a:t>: </a:t>
            </a:r>
            <a:br>
              <a:rPr lang="en-US" dirty="0">
                <a:latin typeface="Gill Sans MT" panose="020B0502020104020203" pitchFamily="34" charset="0"/>
              </a:rPr>
            </a:br>
            <a:r>
              <a:rPr lang="en-US" dirty="0">
                <a:latin typeface="Gill Sans MT" panose="020B0502020104020203" pitchFamily="34" charset="0"/>
              </a:rPr>
              <a:t>a correspondence between substrings of the two sequences</a:t>
            </a:r>
            <a:endParaRPr lang="en-SG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375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the Minimum Edit Distance?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for a shortest path (sequence of edits) from the start string to the final string:</a:t>
            </a:r>
          </a:p>
          <a:p>
            <a:pPr lvl="1"/>
            <a:r>
              <a:rPr lang="en-US" dirty="0"/>
              <a:t>Initial state: the word we’re transforming, e.g., </a:t>
            </a:r>
            <a:r>
              <a:rPr lang="en-SG" dirty="0"/>
              <a:t>“intention” </a:t>
            </a:r>
            <a:endParaRPr lang="en-US" dirty="0"/>
          </a:p>
          <a:p>
            <a:pPr lvl="1"/>
            <a:r>
              <a:rPr lang="en-US" dirty="0"/>
              <a:t>Operators: insert, delete, substitute</a:t>
            </a:r>
          </a:p>
          <a:p>
            <a:pPr lvl="1"/>
            <a:r>
              <a:rPr lang="en-US" dirty="0"/>
              <a:t>Goal state: the word we’re trying to get to, e.g., </a:t>
            </a:r>
            <a:r>
              <a:rPr lang="en-SG" dirty="0"/>
              <a:t>“execution” </a:t>
            </a:r>
            <a:endParaRPr lang="en-US" dirty="0"/>
          </a:p>
          <a:p>
            <a:pPr lvl="1"/>
            <a:r>
              <a:rPr lang="en-US" dirty="0"/>
              <a:t>Path cost: the number of edits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search space of all edit sequences is huge!</a:t>
            </a:r>
          </a:p>
          <a:p>
            <a:pPr lvl="1"/>
            <a:r>
              <a:rPr lang="en-US" dirty="0"/>
              <a:t>Lots of distinct paths wind up at the same state.</a:t>
            </a:r>
          </a:p>
          <a:p>
            <a:pPr lvl="1"/>
            <a:r>
              <a:rPr lang="en-US" dirty="0"/>
              <a:t>We don’t have to keep track of all of them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5043" y="5815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baseline="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9479D41-2E22-44C8-9A1F-C999621916C4}" type="slidenum">
              <a:rPr lang="en-SG" smtClean="0"/>
              <a:pPr/>
              <a:t>28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DC760-5417-8652-96D4-97188531769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EDF8445-6E14-483C-980A-2E3960A44E2A}" type="datetime12">
              <a:rPr lang="en-SG" smtClean="0"/>
              <a:t>3:56 pm</a:t>
            </a:fld>
            <a:endParaRPr lang="en-SG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600CA9F-CFB6-D428-09A6-9F0FF939F128}"/>
              </a:ext>
            </a:extLst>
          </p:cNvPr>
          <p:cNvGrpSpPr/>
          <p:nvPr/>
        </p:nvGrpSpPr>
        <p:grpSpPr>
          <a:xfrm>
            <a:off x="3179784" y="3131733"/>
            <a:ext cx="5716386" cy="1370286"/>
            <a:chOff x="3179784" y="3131733"/>
            <a:chExt cx="5716386" cy="137028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pic>
          <p:nvPicPr>
            <p:cNvPr id="7" name="Picture 3" descr="intenti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9784" y="3131733"/>
              <a:ext cx="5716386" cy="1370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04BA9D1-3DE8-0F24-66CC-11C976975781}"/>
                </a:ext>
              </a:extLst>
            </p:cNvPr>
            <p:cNvCxnSpPr>
              <a:cxnSpLocks/>
            </p:cNvCxnSpPr>
            <p:nvPr/>
          </p:nvCxnSpPr>
          <p:spPr>
            <a:xfrm>
              <a:off x="5513832" y="3405187"/>
              <a:ext cx="11887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5E6B78-751A-DDBD-BB3E-2EA96FE9F07C}"/>
                </a:ext>
              </a:extLst>
            </p:cNvPr>
            <p:cNvCxnSpPr>
              <a:cxnSpLocks/>
            </p:cNvCxnSpPr>
            <p:nvPr/>
          </p:nvCxnSpPr>
          <p:spPr>
            <a:xfrm>
              <a:off x="3179784" y="4462462"/>
              <a:ext cx="11887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4B4A835-8F2F-0BE0-A2F3-6EE1FC3BC822}"/>
                </a:ext>
              </a:extLst>
            </p:cNvPr>
            <p:cNvCxnSpPr>
              <a:cxnSpLocks/>
            </p:cNvCxnSpPr>
            <p:nvPr/>
          </p:nvCxnSpPr>
          <p:spPr>
            <a:xfrm>
              <a:off x="5499543" y="4462462"/>
              <a:ext cx="11887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845515B-4B94-A124-DA1D-2701C51EE91C}"/>
                </a:ext>
              </a:extLst>
            </p:cNvPr>
            <p:cNvCxnSpPr>
              <a:cxnSpLocks/>
            </p:cNvCxnSpPr>
            <p:nvPr/>
          </p:nvCxnSpPr>
          <p:spPr>
            <a:xfrm>
              <a:off x="7880796" y="4462462"/>
              <a:ext cx="11887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415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3DF2-E35B-8598-9B9C-26D134B6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way to search for shortest path(s)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951FE-C7E2-301F-A5D4-86E7F0C61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we have computed the minimum edit distance between two words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Then 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8C020-F8A7-CF2E-CD49-4FCE9C810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774880-6FC3-4C8C-9ABE-0D69C9C2C61A}" type="slidenum">
              <a:rPr lang="en-SG" smtClean="0"/>
              <a:t>29</a:t>
            </a:fld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9B3DE-BC34-941B-4AC8-56892999F93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217207-AA92-4D24-BED3-6CC5CF8DF4AF}" type="datetime12">
              <a:rPr lang="en-SG" smtClean="0"/>
              <a:t>3:56 pm</a:t>
            </a:fld>
            <a:endParaRPr lang="en-SG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DCF5422-FB5C-C1E4-5502-A2CC58CD8A23}"/>
              </a:ext>
            </a:extLst>
          </p:cNvPr>
          <p:cNvGrpSpPr/>
          <p:nvPr/>
        </p:nvGrpSpPr>
        <p:grpSpPr>
          <a:xfrm>
            <a:off x="1584960" y="2026920"/>
            <a:ext cx="1501140" cy="335280"/>
            <a:chOff x="1325880" y="2072640"/>
            <a:chExt cx="1501140" cy="3352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6ACC22-411E-507C-CBCF-C5B70B2CCE49}"/>
                </a:ext>
              </a:extLst>
            </p:cNvPr>
            <p:cNvSpPr/>
            <p:nvPr/>
          </p:nvSpPr>
          <p:spPr>
            <a:xfrm>
              <a:off x="1325880" y="2072640"/>
              <a:ext cx="281940" cy="3352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731CA5-24B1-9807-2897-40FB5158E9E2}"/>
                </a:ext>
              </a:extLst>
            </p:cNvPr>
            <p:cNvSpPr/>
            <p:nvPr/>
          </p:nvSpPr>
          <p:spPr>
            <a:xfrm>
              <a:off x="1630680" y="2072640"/>
              <a:ext cx="281940" cy="3352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4E6F88-B22A-062A-8086-4AE4583579BF}"/>
                </a:ext>
              </a:extLst>
            </p:cNvPr>
            <p:cNvSpPr/>
            <p:nvPr/>
          </p:nvSpPr>
          <p:spPr>
            <a:xfrm>
              <a:off x="1935480" y="2072640"/>
              <a:ext cx="281940" cy="3352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7FC74D-3A84-247E-73DA-6D3555D0EE5A}"/>
                </a:ext>
              </a:extLst>
            </p:cNvPr>
            <p:cNvSpPr/>
            <p:nvPr/>
          </p:nvSpPr>
          <p:spPr>
            <a:xfrm>
              <a:off x="2240280" y="2072640"/>
              <a:ext cx="281940" cy="3352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9AF86A-9FED-D766-7818-C47DF680DBFA}"/>
                </a:ext>
              </a:extLst>
            </p:cNvPr>
            <p:cNvSpPr/>
            <p:nvPr/>
          </p:nvSpPr>
          <p:spPr>
            <a:xfrm>
              <a:off x="2545080" y="2072640"/>
              <a:ext cx="281940" cy="3352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53FBBF-E494-531F-838D-D08CE2A948F7}"/>
              </a:ext>
            </a:extLst>
          </p:cNvPr>
          <p:cNvGrpSpPr/>
          <p:nvPr/>
        </p:nvGrpSpPr>
        <p:grpSpPr>
          <a:xfrm>
            <a:off x="1584960" y="2610030"/>
            <a:ext cx="1501140" cy="335280"/>
            <a:chOff x="1325880" y="2072640"/>
            <a:chExt cx="1501140" cy="3352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7C03159-979C-AED6-656D-25BA35B8BC8C}"/>
                </a:ext>
              </a:extLst>
            </p:cNvPr>
            <p:cNvSpPr/>
            <p:nvPr/>
          </p:nvSpPr>
          <p:spPr>
            <a:xfrm>
              <a:off x="1325880" y="2072640"/>
              <a:ext cx="281940" cy="3352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513EB96-883B-23C0-199A-F063D543EB96}"/>
                </a:ext>
              </a:extLst>
            </p:cNvPr>
            <p:cNvSpPr/>
            <p:nvPr/>
          </p:nvSpPr>
          <p:spPr>
            <a:xfrm>
              <a:off x="1630680" y="2072640"/>
              <a:ext cx="281940" cy="3352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D33D11-33A6-AED1-95A0-46A103463814}"/>
                </a:ext>
              </a:extLst>
            </p:cNvPr>
            <p:cNvSpPr/>
            <p:nvPr/>
          </p:nvSpPr>
          <p:spPr>
            <a:xfrm>
              <a:off x="1935480" y="2072640"/>
              <a:ext cx="281940" cy="3352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87E30B8-0404-1802-2DFF-ECF21C0917A9}"/>
                </a:ext>
              </a:extLst>
            </p:cNvPr>
            <p:cNvSpPr/>
            <p:nvPr/>
          </p:nvSpPr>
          <p:spPr>
            <a:xfrm>
              <a:off x="2240280" y="2072640"/>
              <a:ext cx="281940" cy="3352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43552CA-7C5D-0323-BAE7-1B5FD0453B44}"/>
                </a:ext>
              </a:extLst>
            </p:cNvPr>
            <p:cNvSpPr/>
            <p:nvPr/>
          </p:nvSpPr>
          <p:spPr>
            <a:xfrm>
              <a:off x="2545080" y="2072640"/>
              <a:ext cx="281940" cy="3352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39E612F-3E0D-D0AF-46F6-69E136327479}"/>
              </a:ext>
            </a:extLst>
          </p:cNvPr>
          <p:cNvSpPr txBox="1"/>
          <p:nvPr/>
        </p:nvSpPr>
        <p:spPr>
          <a:xfrm>
            <a:off x="621363" y="2008048"/>
            <a:ext cx="963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Word </a:t>
            </a:r>
            <a:r>
              <a:rPr lang="en-US" dirty="0">
                <a:solidFill>
                  <a:schemeClr val="accent2"/>
                </a:solidFill>
                <a:latin typeface="Gill Sans MT" panose="020B0502020104020203" pitchFamily="34" charset="0"/>
              </a:rPr>
              <a:t>X</a:t>
            </a:r>
            <a:endParaRPr lang="en-SG" dirty="0">
              <a:solidFill>
                <a:schemeClr val="accent2"/>
              </a:solidFill>
              <a:latin typeface="Gill Sans MT" panose="020B05020201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BDDB76-6C3C-9FA4-699C-99459A05E9FE}"/>
              </a:ext>
            </a:extLst>
          </p:cNvPr>
          <p:cNvSpPr txBox="1"/>
          <p:nvPr/>
        </p:nvSpPr>
        <p:spPr>
          <a:xfrm>
            <a:off x="621363" y="2593004"/>
            <a:ext cx="90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Word </a:t>
            </a:r>
            <a:r>
              <a:rPr lang="en-US" dirty="0">
                <a:solidFill>
                  <a:schemeClr val="accent1"/>
                </a:solidFill>
                <a:latin typeface="Gill Sans MT" panose="020B0502020104020203" pitchFamily="34" charset="0"/>
              </a:rPr>
              <a:t>Y</a:t>
            </a:r>
            <a:endParaRPr lang="en-SG" dirty="0">
              <a:solidFill>
                <a:schemeClr val="accent1"/>
              </a:solidFill>
              <a:latin typeface="Gill Sans MT" panose="020B05020201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BE919D-8EA0-C689-700B-DD59302F663F}"/>
              </a:ext>
            </a:extLst>
          </p:cNvPr>
          <p:cNvSpPr txBox="1"/>
          <p:nvPr/>
        </p:nvSpPr>
        <p:spPr>
          <a:xfrm>
            <a:off x="3839472" y="2261772"/>
            <a:ext cx="405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Edit distance = 2 (as an example number)</a:t>
            </a:r>
            <a:endParaRPr lang="en-SG" dirty="0">
              <a:latin typeface="Gill Sans MT" panose="020B0502020104020203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2DDF648-04B0-1B51-831C-26EB59092E3B}"/>
              </a:ext>
            </a:extLst>
          </p:cNvPr>
          <p:cNvGrpSpPr/>
          <p:nvPr/>
        </p:nvGrpSpPr>
        <p:grpSpPr>
          <a:xfrm>
            <a:off x="621363" y="3900855"/>
            <a:ext cx="1501140" cy="335280"/>
            <a:chOff x="1325880" y="2072640"/>
            <a:chExt cx="1501140" cy="33528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295E26D-9E9C-DDFA-46B7-EC7D4FDE136F}"/>
                </a:ext>
              </a:extLst>
            </p:cNvPr>
            <p:cNvSpPr/>
            <p:nvPr/>
          </p:nvSpPr>
          <p:spPr>
            <a:xfrm>
              <a:off x="1325880" y="2072640"/>
              <a:ext cx="281940" cy="3352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E90A9CE-D09C-1161-6921-B2C4A0C26323}"/>
                </a:ext>
              </a:extLst>
            </p:cNvPr>
            <p:cNvSpPr/>
            <p:nvPr/>
          </p:nvSpPr>
          <p:spPr>
            <a:xfrm>
              <a:off x="1630680" y="2072640"/>
              <a:ext cx="281940" cy="3352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1D6FBAA-2B71-8D74-BF55-E7EEADB6DE31}"/>
                </a:ext>
              </a:extLst>
            </p:cNvPr>
            <p:cNvSpPr/>
            <p:nvPr/>
          </p:nvSpPr>
          <p:spPr>
            <a:xfrm>
              <a:off x="1935480" y="2072640"/>
              <a:ext cx="281940" cy="3352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FD78C44-EB9D-B8C1-F3FC-97081D3BC61E}"/>
                </a:ext>
              </a:extLst>
            </p:cNvPr>
            <p:cNvSpPr/>
            <p:nvPr/>
          </p:nvSpPr>
          <p:spPr>
            <a:xfrm>
              <a:off x="2240280" y="2072640"/>
              <a:ext cx="281940" cy="3352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AEDD5F8-C339-A64F-560F-11C242D76366}"/>
                </a:ext>
              </a:extLst>
            </p:cNvPr>
            <p:cNvSpPr/>
            <p:nvPr/>
          </p:nvSpPr>
          <p:spPr>
            <a:xfrm>
              <a:off x="2545080" y="2072640"/>
              <a:ext cx="281940" cy="3352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84475D1-D8DF-2C60-AF40-47DA220F06F2}"/>
              </a:ext>
            </a:extLst>
          </p:cNvPr>
          <p:cNvGrpSpPr/>
          <p:nvPr/>
        </p:nvGrpSpPr>
        <p:grpSpPr>
          <a:xfrm>
            <a:off x="621363" y="4483965"/>
            <a:ext cx="1501140" cy="335280"/>
            <a:chOff x="1325880" y="2072640"/>
            <a:chExt cx="1501140" cy="3352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DB14FEA-2714-BCE3-90E9-3F0D5BC69636}"/>
                </a:ext>
              </a:extLst>
            </p:cNvPr>
            <p:cNvSpPr/>
            <p:nvPr/>
          </p:nvSpPr>
          <p:spPr>
            <a:xfrm>
              <a:off x="1325880" y="2072640"/>
              <a:ext cx="281940" cy="3352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49817D-2287-6B80-1464-4EC17EFE9BE0}"/>
                </a:ext>
              </a:extLst>
            </p:cNvPr>
            <p:cNvSpPr/>
            <p:nvPr/>
          </p:nvSpPr>
          <p:spPr>
            <a:xfrm>
              <a:off x="1630680" y="2072640"/>
              <a:ext cx="281940" cy="3352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8751DD2-70CC-65B4-2FC1-2A4CEB4B84BC}"/>
                </a:ext>
              </a:extLst>
            </p:cNvPr>
            <p:cNvSpPr/>
            <p:nvPr/>
          </p:nvSpPr>
          <p:spPr>
            <a:xfrm>
              <a:off x="1935480" y="2072640"/>
              <a:ext cx="281940" cy="3352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89D5C23-B50B-C26E-649C-6F4CA0DA28BB}"/>
                </a:ext>
              </a:extLst>
            </p:cNvPr>
            <p:cNvSpPr/>
            <p:nvPr/>
          </p:nvSpPr>
          <p:spPr>
            <a:xfrm>
              <a:off x="2240280" y="2072640"/>
              <a:ext cx="281940" cy="3352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4DB9E6D-1FAA-A539-C6E9-AA5CD9488B89}"/>
                </a:ext>
              </a:extLst>
            </p:cNvPr>
            <p:cNvSpPr/>
            <p:nvPr/>
          </p:nvSpPr>
          <p:spPr>
            <a:xfrm>
              <a:off x="2545080" y="2072640"/>
              <a:ext cx="281940" cy="3352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C0B747A-19F9-3F32-52DF-E3821E70E086}"/>
                  </a:ext>
                </a:extLst>
              </p:cNvPr>
              <p:cNvSpPr txBox="1"/>
              <p:nvPr/>
            </p:nvSpPr>
            <p:spPr>
              <a:xfrm>
                <a:off x="3291289" y="4068495"/>
                <a:ext cx="31299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MT" panose="020B0502020104020203" pitchFamily="34" charset="0"/>
                  </a:rPr>
                  <a:t>Edit operation: delete letter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>
                  <a:latin typeface="Gill Sans MT" panose="020B0502020104020203" pitchFamily="34" charset="0"/>
                </a:endParaRPr>
              </a:p>
              <a:p>
                <a:r>
                  <a:rPr lang="en-US" dirty="0">
                    <a:latin typeface="Gill Sans MT" panose="020B0502020104020203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latin typeface="Gill Sans MT" panose="020B0502020104020203" pitchFamily="34" charset="0"/>
                  </a:rPr>
                  <a:t>Edit distance = 2 +1=3</a:t>
                </a:r>
                <a:endParaRPr lang="en-SG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C0B747A-19F9-3F32-52DF-E3821E70E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289" y="4068495"/>
                <a:ext cx="3129959" cy="646331"/>
              </a:xfrm>
              <a:prstGeom prst="rect">
                <a:avLst/>
              </a:prstGeom>
              <a:blipFill>
                <a:blip r:embed="rId2"/>
                <a:stretch>
                  <a:fillRect l="-1754" t="-4717" b="-141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DF2A8E8-E2DE-66C2-45B0-E306CC8DC22C}"/>
                  </a:ext>
                </a:extLst>
              </p:cNvPr>
              <p:cNvSpPr/>
              <p:nvPr/>
            </p:nvSpPr>
            <p:spPr>
              <a:xfrm>
                <a:off x="2158068" y="3906212"/>
                <a:ext cx="281940" cy="3352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sz="1400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DF2A8E8-E2DE-66C2-45B0-E306CC8DC2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068" y="3906212"/>
                <a:ext cx="281940" cy="335280"/>
              </a:xfrm>
              <a:prstGeom prst="rect">
                <a:avLst/>
              </a:prstGeom>
              <a:blipFill>
                <a:blip r:embed="rId3"/>
                <a:stretch>
                  <a:fillRect l="-1458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BA7FC2AF-07B1-1435-7AAF-CC6AC99CE21B}"/>
              </a:ext>
            </a:extLst>
          </p:cNvPr>
          <p:cNvGrpSpPr/>
          <p:nvPr/>
        </p:nvGrpSpPr>
        <p:grpSpPr>
          <a:xfrm>
            <a:off x="621363" y="5247706"/>
            <a:ext cx="1501140" cy="335280"/>
            <a:chOff x="1325880" y="2072640"/>
            <a:chExt cx="1501140" cy="33528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591BADB-83C9-F119-86F4-F65053BAAA7D}"/>
                </a:ext>
              </a:extLst>
            </p:cNvPr>
            <p:cNvSpPr/>
            <p:nvPr/>
          </p:nvSpPr>
          <p:spPr>
            <a:xfrm>
              <a:off x="1325880" y="2072640"/>
              <a:ext cx="281940" cy="3352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315BABB-3474-8DEF-712D-07917253DBCC}"/>
                </a:ext>
              </a:extLst>
            </p:cNvPr>
            <p:cNvSpPr/>
            <p:nvPr/>
          </p:nvSpPr>
          <p:spPr>
            <a:xfrm>
              <a:off x="1630680" y="2072640"/>
              <a:ext cx="281940" cy="3352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740DD73-070C-36A9-31A7-270FB475947D}"/>
                </a:ext>
              </a:extLst>
            </p:cNvPr>
            <p:cNvSpPr/>
            <p:nvPr/>
          </p:nvSpPr>
          <p:spPr>
            <a:xfrm>
              <a:off x="1935480" y="2072640"/>
              <a:ext cx="281940" cy="3352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FF528E7-5583-2F9C-B155-23FAB9F5D83C}"/>
                </a:ext>
              </a:extLst>
            </p:cNvPr>
            <p:cNvSpPr/>
            <p:nvPr/>
          </p:nvSpPr>
          <p:spPr>
            <a:xfrm>
              <a:off x="2240280" y="2072640"/>
              <a:ext cx="281940" cy="3352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852C8C5-B70F-D945-4416-F0F91D0AB3FC}"/>
                </a:ext>
              </a:extLst>
            </p:cNvPr>
            <p:cNvSpPr/>
            <p:nvPr/>
          </p:nvSpPr>
          <p:spPr>
            <a:xfrm>
              <a:off x="2545080" y="2072640"/>
              <a:ext cx="281940" cy="3352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4E51EF0-A5E3-0BA7-D602-AE2B43CF8DC0}"/>
              </a:ext>
            </a:extLst>
          </p:cNvPr>
          <p:cNvGrpSpPr/>
          <p:nvPr/>
        </p:nvGrpSpPr>
        <p:grpSpPr>
          <a:xfrm>
            <a:off x="621363" y="5830816"/>
            <a:ext cx="1501140" cy="335280"/>
            <a:chOff x="1325880" y="2072640"/>
            <a:chExt cx="1501140" cy="3352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E06058F-9AE8-1497-3165-0DF538903683}"/>
                </a:ext>
              </a:extLst>
            </p:cNvPr>
            <p:cNvSpPr/>
            <p:nvPr/>
          </p:nvSpPr>
          <p:spPr>
            <a:xfrm>
              <a:off x="1325880" y="2072640"/>
              <a:ext cx="281940" cy="3352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609C76F-F289-936B-2F3D-3D9A7EE362D1}"/>
                </a:ext>
              </a:extLst>
            </p:cNvPr>
            <p:cNvSpPr/>
            <p:nvPr/>
          </p:nvSpPr>
          <p:spPr>
            <a:xfrm>
              <a:off x="1630680" y="2072640"/>
              <a:ext cx="281940" cy="3352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AB151E9-2F98-FD09-1EBC-3492B6A710DC}"/>
                </a:ext>
              </a:extLst>
            </p:cNvPr>
            <p:cNvSpPr/>
            <p:nvPr/>
          </p:nvSpPr>
          <p:spPr>
            <a:xfrm>
              <a:off x="1935480" y="2072640"/>
              <a:ext cx="281940" cy="3352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57168A9-57BF-235F-6170-A810B46DF825}"/>
                </a:ext>
              </a:extLst>
            </p:cNvPr>
            <p:cNvSpPr/>
            <p:nvPr/>
          </p:nvSpPr>
          <p:spPr>
            <a:xfrm>
              <a:off x="2240280" y="2072640"/>
              <a:ext cx="281940" cy="3352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16EE178-7D23-8DDA-534D-AB22BBEA6DC0}"/>
                </a:ext>
              </a:extLst>
            </p:cNvPr>
            <p:cNvSpPr/>
            <p:nvPr/>
          </p:nvSpPr>
          <p:spPr>
            <a:xfrm>
              <a:off x="2545080" y="2072640"/>
              <a:ext cx="281940" cy="3352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B7F90D4-1679-2B7F-4FFE-B12D9CE14076}"/>
              </a:ext>
            </a:extLst>
          </p:cNvPr>
          <p:cNvCxnSpPr>
            <a:endCxn id="31" idx="1"/>
          </p:cNvCxnSpPr>
          <p:nvPr/>
        </p:nvCxnSpPr>
        <p:spPr>
          <a:xfrm>
            <a:off x="3169920" y="2141220"/>
            <a:ext cx="669552" cy="30521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1C7FD14-1984-FAA6-3BE8-DFF159F41497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3169920" y="2446438"/>
            <a:ext cx="669552" cy="34306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4A6091F-259B-3274-20F5-783CFA35E5D5}"/>
              </a:ext>
            </a:extLst>
          </p:cNvPr>
          <p:cNvCxnSpPr/>
          <p:nvPr/>
        </p:nvCxnSpPr>
        <p:spPr>
          <a:xfrm>
            <a:off x="2618731" y="4084153"/>
            <a:ext cx="669552" cy="30521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779E799-BE6A-E51E-EDEF-A3F4660FAD90}"/>
              </a:ext>
            </a:extLst>
          </p:cNvPr>
          <p:cNvCxnSpPr>
            <a:cxnSpLocks/>
          </p:cNvCxnSpPr>
          <p:nvPr/>
        </p:nvCxnSpPr>
        <p:spPr>
          <a:xfrm flipV="1">
            <a:off x="2618731" y="4389371"/>
            <a:ext cx="669552" cy="34306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7E30D8F-9934-1626-3BDA-91AEF4A86A80}"/>
                  </a:ext>
                </a:extLst>
              </p:cNvPr>
              <p:cNvSpPr/>
              <p:nvPr/>
            </p:nvSpPr>
            <p:spPr>
              <a:xfrm>
                <a:off x="2149506" y="5830816"/>
                <a:ext cx="281940" cy="33528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SG" sz="1400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7E30D8F-9934-1626-3BDA-91AEF4A86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06" y="5830816"/>
                <a:ext cx="281940" cy="335280"/>
              </a:xfrm>
              <a:prstGeom prst="rect">
                <a:avLst/>
              </a:prstGeom>
              <a:blipFill>
                <a:blip r:embed="rId4"/>
                <a:stretch>
                  <a:fillRect l="-1041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387C9BE-4666-496A-BB0A-3617782A05B9}"/>
              </a:ext>
            </a:extLst>
          </p:cNvPr>
          <p:cNvCxnSpPr/>
          <p:nvPr/>
        </p:nvCxnSpPr>
        <p:spPr>
          <a:xfrm>
            <a:off x="2592314" y="5384952"/>
            <a:ext cx="669552" cy="30521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34A1839-EA37-9325-C967-AA6C22FBAEA3}"/>
              </a:ext>
            </a:extLst>
          </p:cNvPr>
          <p:cNvCxnSpPr>
            <a:cxnSpLocks/>
          </p:cNvCxnSpPr>
          <p:nvPr/>
        </p:nvCxnSpPr>
        <p:spPr>
          <a:xfrm flipV="1">
            <a:off x="2592314" y="5690170"/>
            <a:ext cx="669552" cy="34306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F0805BA-145D-C345-C464-C50ED66FB8A9}"/>
                  </a:ext>
                </a:extLst>
              </p:cNvPr>
              <p:cNvSpPr txBox="1"/>
              <p:nvPr/>
            </p:nvSpPr>
            <p:spPr>
              <a:xfrm>
                <a:off x="3284363" y="5470898"/>
                <a:ext cx="3049233" cy="668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MT" panose="020B0502020104020203" pitchFamily="34" charset="0"/>
                  </a:rPr>
                  <a:t>Edit operation: insert letter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>
                  <a:latin typeface="Gill Sans MT" panose="020B0502020104020203" pitchFamily="34" charset="0"/>
                </a:endParaRPr>
              </a:p>
              <a:p>
                <a:r>
                  <a:rPr lang="en-US" dirty="0">
                    <a:latin typeface="Gill Sans MT" panose="020B0502020104020203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latin typeface="Gill Sans MT" panose="020B0502020104020203" pitchFamily="34" charset="0"/>
                  </a:rPr>
                  <a:t>Edit distance = 2 +1=3</a:t>
                </a:r>
                <a:endParaRPr lang="en-SG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F0805BA-145D-C345-C464-C50ED66FB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363" y="5470898"/>
                <a:ext cx="3049233" cy="668260"/>
              </a:xfrm>
              <a:prstGeom prst="rect">
                <a:avLst/>
              </a:prstGeom>
              <a:blipFill>
                <a:blip r:embed="rId5"/>
                <a:stretch>
                  <a:fillRect l="-1800" t="-4545" b="-136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C32CB57-A805-3CF2-4F78-545695C8DCCB}"/>
                  </a:ext>
                </a:extLst>
              </p:cNvPr>
              <p:cNvSpPr txBox="1"/>
              <p:nvPr/>
            </p:nvSpPr>
            <p:spPr>
              <a:xfrm>
                <a:off x="6356093" y="4360728"/>
                <a:ext cx="2697324" cy="1222258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Gill Sans MT" panose="020B0502020104020203" pitchFamily="34" charset="0"/>
                  </a:rPr>
                  <a:t>Edit distance increases by 1 for both cases regardless of which particular letter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SG" dirty="0">
                    <a:latin typeface="Gill Sans MT" panose="020B0502020104020203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SG" dirty="0">
                    <a:latin typeface="Gill Sans MT" panose="020B0502020104020203" pitchFamily="34" charset="0"/>
                  </a:rPr>
                  <a:t> is  </a:t>
                </a: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C32CB57-A805-3CF2-4F78-545695C8D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093" y="4360728"/>
                <a:ext cx="2697324" cy="12222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D73FAB5-7591-0080-933A-A82520D791E5}"/>
              </a:ext>
            </a:extLst>
          </p:cNvPr>
          <p:cNvCxnSpPr/>
          <p:nvPr/>
        </p:nvCxnSpPr>
        <p:spPr>
          <a:xfrm>
            <a:off x="484808" y="5057775"/>
            <a:ext cx="5763592" cy="0"/>
          </a:xfrm>
          <a:prstGeom prst="line">
            <a:avLst/>
          </a:prstGeom>
          <a:ln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C75F35B-52CA-3BF3-4AC8-F6EAC671CA64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299038" y="4241492"/>
            <a:ext cx="0" cy="2424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FE0CA22-75A0-093D-18D4-1CBA968EDDFC}"/>
              </a:ext>
            </a:extLst>
          </p:cNvPr>
          <p:cNvCxnSpPr>
            <a:cxnSpLocks/>
          </p:cNvCxnSpPr>
          <p:nvPr/>
        </p:nvCxnSpPr>
        <p:spPr>
          <a:xfrm>
            <a:off x="2299038" y="5588343"/>
            <a:ext cx="0" cy="2424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46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0181-4D65-E5FA-A0C1-BCCEF2F86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7768F-4191-F7C9-DE8F-05440496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languages (</a:t>
            </a:r>
            <a:r>
              <a:rPr lang="en-US" dirty="0" err="1"/>
              <a:t>Ethnologue</a:t>
            </a:r>
            <a:r>
              <a:rPr lang="en-US" dirty="0"/>
              <a:t> catalog: 7097 languages for now)</a:t>
            </a:r>
          </a:p>
          <a:p>
            <a:pPr lvl="1"/>
            <a:r>
              <a:rPr lang="en-US" dirty="0"/>
              <a:t>NLP algorithms are most useful when they apply across many languages. </a:t>
            </a:r>
          </a:p>
          <a:p>
            <a:pPr lvl="1"/>
            <a:r>
              <a:rPr lang="en-US" dirty="0"/>
              <a:t>A large number of NLP algorithms are developed and tested on English. </a:t>
            </a:r>
          </a:p>
          <a:p>
            <a:r>
              <a:rPr lang="en-US" b="1" dirty="0"/>
              <a:t>Code switching</a:t>
            </a:r>
            <a:r>
              <a:rPr lang="en-US" dirty="0"/>
              <a:t>: speakers or writers to use </a:t>
            </a:r>
            <a:r>
              <a:rPr lang="en-US" b="1" dirty="0">
                <a:solidFill>
                  <a:srgbClr val="FF0000"/>
                </a:solidFill>
              </a:rPr>
              <a:t>multiple</a:t>
            </a:r>
            <a:r>
              <a:rPr lang="en-US" dirty="0"/>
              <a:t> languages in the context of a single conversation or situation.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4E176-936C-998A-F770-5C4A7935E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774880-6FC3-4C8C-9ABE-0D69C9C2C61A}" type="slidenum">
              <a:rPr lang="en-SG" smtClean="0"/>
              <a:t>3</a:t>
            </a:fld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D60AD-E1BF-99B6-C35D-8DAC54EE5B5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BBAD3C-B258-4ED3-8A99-825F781C3DBD}" type="datetime12">
              <a:rPr lang="en-SG" smtClean="0"/>
              <a:t>3:56 pm</a:t>
            </a:fld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100B9-EC0C-56DB-D25B-BB6628F85BEF}"/>
              </a:ext>
            </a:extLst>
          </p:cNvPr>
          <p:cNvSpPr txBox="1"/>
          <p:nvPr/>
        </p:nvSpPr>
        <p:spPr>
          <a:xfrm>
            <a:off x="5107914" y="5801061"/>
            <a:ext cx="38614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Source:  </a:t>
            </a:r>
            <a:r>
              <a:rPr lang="en-SG" sz="1100" dirty="0">
                <a:hlinkClick r:id="rId2"/>
              </a:rPr>
              <a:t>https://techcommunity.microsoft.com/t5/ai-customer-engineering-team/speech-recognition-for-singlish/ba-p/3580687</a:t>
            </a:r>
            <a:r>
              <a:rPr lang="en-SG" sz="1100" dirty="0"/>
              <a:t>  </a:t>
            </a:r>
          </a:p>
        </p:txBody>
      </p:sp>
      <p:pic>
        <p:nvPicPr>
          <p:cNvPr id="7" name="Picture 2" descr="thumbnail image 1 of blog post titled &#10; &#10; &#10;  &#10; &#10; &#10; &#10;    &#10;  &#10;   &#10;    &#10;      &#10;       Speech Recognition for Singlish&#10;       &#10;      &#10;     &#10;   &#10;  &#10; &#10;   &#10; &#10; &#10; &#10; &#10; &#10;">
            <a:extLst>
              <a:ext uri="{FF2B5EF4-FFF2-40B4-BE49-F238E27FC236}">
                <a16:creationId xmlns:a16="http://schemas.microsoft.com/office/drawing/2014/main" id="{45630366-A58A-3C47-788F-2F7C6A58C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838" y="3204343"/>
            <a:ext cx="4260162" cy="216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E4D999-BB73-65E6-AA16-3C784636E8AA}"/>
              </a:ext>
            </a:extLst>
          </p:cNvPr>
          <p:cNvSpPr txBox="1">
            <a:spLocks/>
          </p:cNvSpPr>
          <p:nvPr/>
        </p:nvSpPr>
        <p:spPr>
          <a:xfrm>
            <a:off x="247826" y="3150056"/>
            <a:ext cx="4562862" cy="3049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  <a:defRPr sz="21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Even all texts are in English, texts could be in different genre: news, medical reports, phone conversations. </a:t>
            </a:r>
          </a:p>
          <a:p>
            <a:r>
              <a:rPr lang="en-SG" dirty="0"/>
              <a:t>Text also reflects demographic characteristics: age, gender, socioeconomic class</a:t>
            </a:r>
          </a:p>
          <a:p>
            <a:r>
              <a:rPr lang="en-SG" dirty="0"/>
              <a:t>Language changes over time </a:t>
            </a:r>
          </a:p>
        </p:txBody>
      </p:sp>
    </p:spTree>
    <p:extLst>
      <p:ext uri="{BB962C8B-B14F-4D97-AF65-F5344CB8AC3E}">
        <p14:creationId xmlns:p14="http://schemas.microsoft.com/office/powerpoint/2010/main" val="2520565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3DF2-E35B-8598-9B9C-26D134B6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way to search for shortest path(s)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951FE-C7E2-301F-A5D4-86E7F0C61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we have computed the minimum edit distance between two words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8C020-F8A7-CF2E-CD49-4FCE9C810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774880-6FC3-4C8C-9ABE-0D69C9C2C61A}" type="slidenum">
              <a:rPr lang="en-SG" smtClean="0"/>
              <a:t>30</a:t>
            </a:fld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9B3DE-BC34-941B-4AC8-56892999F93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217207-AA92-4D24-BED3-6CC5CF8DF4AF}" type="datetime12">
              <a:rPr lang="en-SG" smtClean="0"/>
              <a:t>3:56 pm</a:t>
            </a:fld>
            <a:endParaRPr lang="en-SG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DCF5422-FB5C-C1E4-5502-A2CC58CD8A23}"/>
              </a:ext>
            </a:extLst>
          </p:cNvPr>
          <p:cNvGrpSpPr/>
          <p:nvPr/>
        </p:nvGrpSpPr>
        <p:grpSpPr>
          <a:xfrm>
            <a:off x="1584960" y="2026920"/>
            <a:ext cx="1501140" cy="335280"/>
            <a:chOff x="1325880" y="2072640"/>
            <a:chExt cx="1501140" cy="3352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6ACC22-411E-507C-CBCF-C5B70B2CCE49}"/>
                </a:ext>
              </a:extLst>
            </p:cNvPr>
            <p:cNvSpPr/>
            <p:nvPr/>
          </p:nvSpPr>
          <p:spPr>
            <a:xfrm>
              <a:off x="1325880" y="2072640"/>
              <a:ext cx="281940" cy="3352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731CA5-24B1-9807-2897-40FB5158E9E2}"/>
                </a:ext>
              </a:extLst>
            </p:cNvPr>
            <p:cNvSpPr/>
            <p:nvPr/>
          </p:nvSpPr>
          <p:spPr>
            <a:xfrm>
              <a:off x="1630680" y="2072640"/>
              <a:ext cx="281940" cy="3352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4E6F88-B22A-062A-8086-4AE4583579BF}"/>
                </a:ext>
              </a:extLst>
            </p:cNvPr>
            <p:cNvSpPr/>
            <p:nvPr/>
          </p:nvSpPr>
          <p:spPr>
            <a:xfrm>
              <a:off x="1935480" y="2072640"/>
              <a:ext cx="281940" cy="3352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7FC74D-3A84-247E-73DA-6D3555D0EE5A}"/>
                </a:ext>
              </a:extLst>
            </p:cNvPr>
            <p:cNvSpPr/>
            <p:nvPr/>
          </p:nvSpPr>
          <p:spPr>
            <a:xfrm>
              <a:off x="2240280" y="2072640"/>
              <a:ext cx="281940" cy="3352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9AF86A-9FED-D766-7818-C47DF680DBFA}"/>
                </a:ext>
              </a:extLst>
            </p:cNvPr>
            <p:cNvSpPr/>
            <p:nvPr/>
          </p:nvSpPr>
          <p:spPr>
            <a:xfrm>
              <a:off x="2545080" y="2072640"/>
              <a:ext cx="281940" cy="3352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53FBBF-E494-531F-838D-D08CE2A948F7}"/>
              </a:ext>
            </a:extLst>
          </p:cNvPr>
          <p:cNvGrpSpPr/>
          <p:nvPr/>
        </p:nvGrpSpPr>
        <p:grpSpPr>
          <a:xfrm>
            <a:off x="1584960" y="2610030"/>
            <a:ext cx="1501140" cy="335280"/>
            <a:chOff x="1325880" y="2072640"/>
            <a:chExt cx="1501140" cy="3352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7C03159-979C-AED6-656D-25BA35B8BC8C}"/>
                </a:ext>
              </a:extLst>
            </p:cNvPr>
            <p:cNvSpPr/>
            <p:nvPr/>
          </p:nvSpPr>
          <p:spPr>
            <a:xfrm>
              <a:off x="1325880" y="2072640"/>
              <a:ext cx="281940" cy="3352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513EB96-883B-23C0-199A-F063D543EB96}"/>
                </a:ext>
              </a:extLst>
            </p:cNvPr>
            <p:cNvSpPr/>
            <p:nvPr/>
          </p:nvSpPr>
          <p:spPr>
            <a:xfrm>
              <a:off x="1630680" y="2072640"/>
              <a:ext cx="281940" cy="3352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D33D11-33A6-AED1-95A0-46A103463814}"/>
                </a:ext>
              </a:extLst>
            </p:cNvPr>
            <p:cNvSpPr/>
            <p:nvPr/>
          </p:nvSpPr>
          <p:spPr>
            <a:xfrm>
              <a:off x="1935480" y="2072640"/>
              <a:ext cx="281940" cy="3352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87E30B8-0404-1802-2DFF-ECF21C0917A9}"/>
                </a:ext>
              </a:extLst>
            </p:cNvPr>
            <p:cNvSpPr/>
            <p:nvPr/>
          </p:nvSpPr>
          <p:spPr>
            <a:xfrm>
              <a:off x="2240280" y="2072640"/>
              <a:ext cx="281940" cy="3352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43552CA-7C5D-0323-BAE7-1B5FD0453B44}"/>
                </a:ext>
              </a:extLst>
            </p:cNvPr>
            <p:cNvSpPr/>
            <p:nvPr/>
          </p:nvSpPr>
          <p:spPr>
            <a:xfrm>
              <a:off x="2545080" y="2072640"/>
              <a:ext cx="281940" cy="3352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39E612F-3E0D-D0AF-46F6-69E136327479}"/>
              </a:ext>
            </a:extLst>
          </p:cNvPr>
          <p:cNvSpPr txBox="1"/>
          <p:nvPr/>
        </p:nvSpPr>
        <p:spPr>
          <a:xfrm>
            <a:off x="621363" y="2008048"/>
            <a:ext cx="963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Word </a:t>
            </a:r>
            <a:r>
              <a:rPr lang="en-US" dirty="0">
                <a:solidFill>
                  <a:schemeClr val="accent2"/>
                </a:solidFill>
                <a:latin typeface="Gill Sans MT" panose="020B0502020104020203" pitchFamily="34" charset="0"/>
              </a:rPr>
              <a:t>X</a:t>
            </a:r>
            <a:endParaRPr lang="en-SG" dirty="0">
              <a:solidFill>
                <a:schemeClr val="accent2"/>
              </a:solidFill>
              <a:latin typeface="Gill Sans MT" panose="020B05020201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BDDB76-6C3C-9FA4-699C-99459A05E9FE}"/>
              </a:ext>
            </a:extLst>
          </p:cNvPr>
          <p:cNvSpPr txBox="1"/>
          <p:nvPr/>
        </p:nvSpPr>
        <p:spPr>
          <a:xfrm>
            <a:off x="621363" y="2593004"/>
            <a:ext cx="90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Word </a:t>
            </a:r>
            <a:r>
              <a:rPr lang="en-US" dirty="0">
                <a:solidFill>
                  <a:schemeClr val="accent1"/>
                </a:solidFill>
                <a:latin typeface="Gill Sans MT" panose="020B0502020104020203" pitchFamily="34" charset="0"/>
              </a:rPr>
              <a:t>Y</a:t>
            </a:r>
            <a:endParaRPr lang="en-SG" dirty="0">
              <a:solidFill>
                <a:schemeClr val="accent1"/>
              </a:solidFill>
              <a:latin typeface="Gill Sans MT" panose="020B05020201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BE919D-8EA0-C689-700B-DD59302F663F}"/>
              </a:ext>
            </a:extLst>
          </p:cNvPr>
          <p:cNvSpPr txBox="1"/>
          <p:nvPr/>
        </p:nvSpPr>
        <p:spPr>
          <a:xfrm>
            <a:off x="3839472" y="2261772"/>
            <a:ext cx="405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Edit distance = 2 (as an example number)</a:t>
            </a:r>
            <a:endParaRPr lang="en-SG" dirty="0">
              <a:latin typeface="Gill Sans MT" panose="020B0502020104020203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2DDF648-04B0-1B51-831C-26EB59092E3B}"/>
              </a:ext>
            </a:extLst>
          </p:cNvPr>
          <p:cNvGrpSpPr/>
          <p:nvPr/>
        </p:nvGrpSpPr>
        <p:grpSpPr>
          <a:xfrm>
            <a:off x="606123" y="3958829"/>
            <a:ext cx="1501140" cy="335280"/>
            <a:chOff x="1325880" y="2072640"/>
            <a:chExt cx="1501140" cy="33528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295E26D-9E9C-DDFA-46B7-EC7D4FDE136F}"/>
                </a:ext>
              </a:extLst>
            </p:cNvPr>
            <p:cNvSpPr/>
            <p:nvPr/>
          </p:nvSpPr>
          <p:spPr>
            <a:xfrm>
              <a:off x="1325880" y="2072640"/>
              <a:ext cx="281940" cy="3352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E90A9CE-D09C-1161-6921-B2C4A0C26323}"/>
                </a:ext>
              </a:extLst>
            </p:cNvPr>
            <p:cNvSpPr/>
            <p:nvPr/>
          </p:nvSpPr>
          <p:spPr>
            <a:xfrm>
              <a:off x="1630680" y="2072640"/>
              <a:ext cx="281940" cy="3352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1D6FBAA-2B71-8D74-BF55-E7EEADB6DE31}"/>
                </a:ext>
              </a:extLst>
            </p:cNvPr>
            <p:cNvSpPr/>
            <p:nvPr/>
          </p:nvSpPr>
          <p:spPr>
            <a:xfrm>
              <a:off x="1935480" y="2072640"/>
              <a:ext cx="281940" cy="3352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FD78C44-EB9D-B8C1-F3FC-97081D3BC61E}"/>
                </a:ext>
              </a:extLst>
            </p:cNvPr>
            <p:cNvSpPr/>
            <p:nvPr/>
          </p:nvSpPr>
          <p:spPr>
            <a:xfrm>
              <a:off x="2240280" y="2072640"/>
              <a:ext cx="281940" cy="3352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AEDD5F8-C339-A64F-560F-11C242D76366}"/>
                </a:ext>
              </a:extLst>
            </p:cNvPr>
            <p:cNvSpPr/>
            <p:nvPr/>
          </p:nvSpPr>
          <p:spPr>
            <a:xfrm>
              <a:off x="2545080" y="2072640"/>
              <a:ext cx="281940" cy="3352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C0B747A-19F9-3F32-52DF-E3821E70E086}"/>
                  </a:ext>
                </a:extLst>
              </p:cNvPr>
              <p:cNvSpPr txBox="1"/>
              <p:nvPr/>
            </p:nvSpPr>
            <p:spPr>
              <a:xfrm>
                <a:off x="3362028" y="3961600"/>
                <a:ext cx="5703997" cy="207518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MT" panose="020B0502020104020203" pitchFamily="34" charset="0"/>
                  </a:rPr>
                  <a:t>Two possible cases: </a:t>
                </a:r>
              </a:p>
              <a:p>
                <a:endParaRPr lang="en-US" dirty="0">
                  <a:latin typeface="Gill Sans MT" panose="020B0502020104020203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Gill Sans MT" panose="020B0502020104020203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SG" dirty="0">
                    <a:latin typeface="Gill Sans MT" panose="020B0502020104020203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SG" dirty="0">
                    <a:latin typeface="Gill Sans MT" panose="020B0502020104020203" pitchFamily="34" charset="0"/>
                  </a:rPr>
                  <a:t> are </a:t>
                </a:r>
                <a:r>
                  <a:rPr lang="en-SG" b="1" dirty="0">
                    <a:solidFill>
                      <a:srgbClr val="FF0000"/>
                    </a:solidFill>
                    <a:latin typeface="Gill Sans MT" panose="020B0502020104020203" pitchFamily="34" charset="0"/>
                  </a:rPr>
                  <a:t>different</a:t>
                </a:r>
                <a:r>
                  <a:rPr lang="en-SG" dirty="0">
                    <a:latin typeface="Gill Sans MT" panose="020B0502020104020203" pitchFamily="34" charset="0"/>
                  </a:rPr>
                  <a:t> letters, </a:t>
                </a:r>
                <a:br>
                  <a:rPr lang="en-SG" dirty="0">
                    <a:latin typeface="Gill Sans MT" panose="020B0502020104020203" pitchFamily="34" charset="0"/>
                  </a:rPr>
                </a:br>
                <a:r>
                  <a:rPr lang="en-SG" dirty="0">
                    <a:latin typeface="Gill Sans MT" panose="020B0502020104020203" pitchFamily="34" charset="0"/>
                  </a:rPr>
                  <a:t>then </a:t>
                </a:r>
                <a:r>
                  <a:rPr lang="en-US" dirty="0">
                    <a:latin typeface="Gill Sans MT" panose="020B0502020104020203" pitchFamily="34" charset="0"/>
                  </a:rPr>
                  <a:t>edit distance = 2 +1=3 (</a:t>
                </a:r>
                <a:r>
                  <a:rPr lang="en-US" dirty="0"/>
                  <a:t>substitute operation)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dirty="0">
                  <a:latin typeface="Gill Sans MT" panose="020B0502020104020203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Gill Sans MT" panose="020B0502020104020203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SG" dirty="0">
                    <a:latin typeface="Gill Sans MT" panose="020B0502020104020203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SG" dirty="0">
                    <a:latin typeface="Gill Sans MT" panose="020B0502020104020203" pitchFamily="34" charset="0"/>
                  </a:rPr>
                  <a:t> are </a:t>
                </a:r>
                <a:r>
                  <a:rPr lang="en-SG" b="1" dirty="0">
                    <a:solidFill>
                      <a:srgbClr val="FF0000"/>
                    </a:solidFill>
                    <a:latin typeface="Gill Sans MT" panose="020B0502020104020203" pitchFamily="34" charset="0"/>
                  </a:rPr>
                  <a:t>the same </a:t>
                </a:r>
                <a:r>
                  <a:rPr lang="en-SG" dirty="0">
                    <a:latin typeface="Gill Sans MT" panose="020B0502020104020203" pitchFamily="34" charset="0"/>
                  </a:rPr>
                  <a:t>letter, </a:t>
                </a:r>
                <a:br>
                  <a:rPr lang="en-SG" dirty="0">
                    <a:latin typeface="Gill Sans MT" panose="020B0502020104020203" pitchFamily="34" charset="0"/>
                  </a:rPr>
                </a:br>
                <a:r>
                  <a:rPr lang="en-SG" dirty="0">
                    <a:latin typeface="Gill Sans MT" panose="020B0502020104020203" pitchFamily="34" charset="0"/>
                  </a:rPr>
                  <a:t>then edit distance remains 2 (no edit operation needed)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C0B747A-19F9-3F32-52DF-E3821E70E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028" y="3961600"/>
                <a:ext cx="5703997" cy="2075183"/>
              </a:xfrm>
              <a:prstGeom prst="rect">
                <a:avLst/>
              </a:prstGeom>
              <a:blipFill>
                <a:blip r:embed="rId2"/>
                <a:stretch>
                  <a:fillRect l="-963" t="-1765" b="-382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DF2A8E8-E2DE-66C2-45B0-E306CC8DC22C}"/>
                  </a:ext>
                </a:extLst>
              </p:cNvPr>
              <p:cNvSpPr/>
              <p:nvPr/>
            </p:nvSpPr>
            <p:spPr>
              <a:xfrm>
                <a:off x="2138547" y="3964186"/>
                <a:ext cx="281940" cy="3352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sz="1400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DF2A8E8-E2DE-66C2-45B0-E306CC8DC2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547" y="3964186"/>
                <a:ext cx="281940" cy="335280"/>
              </a:xfrm>
              <a:prstGeom prst="rect">
                <a:avLst/>
              </a:prstGeom>
              <a:blipFill>
                <a:blip r:embed="rId3"/>
                <a:stretch>
                  <a:fillRect l="-1666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74E51EF0-A5E3-0BA7-D602-AE2B43CF8DC0}"/>
              </a:ext>
            </a:extLst>
          </p:cNvPr>
          <p:cNvGrpSpPr/>
          <p:nvPr/>
        </p:nvGrpSpPr>
        <p:grpSpPr>
          <a:xfrm>
            <a:off x="606123" y="4622773"/>
            <a:ext cx="1501140" cy="335280"/>
            <a:chOff x="1325880" y="2072640"/>
            <a:chExt cx="1501140" cy="3352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E06058F-9AE8-1497-3165-0DF538903683}"/>
                </a:ext>
              </a:extLst>
            </p:cNvPr>
            <p:cNvSpPr/>
            <p:nvPr/>
          </p:nvSpPr>
          <p:spPr>
            <a:xfrm>
              <a:off x="1325880" y="2072640"/>
              <a:ext cx="281940" cy="3352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609C76F-F289-936B-2F3D-3D9A7EE362D1}"/>
                </a:ext>
              </a:extLst>
            </p:cNvPr>
            <p:cNvSpPr/>
            <p:nvPr/>
          </p:nvSpPr>
          <p:spPr>
            <a:xfrm>
              <a:off x="1630680" y="2072640"/>
              <a:ext cx="281940" cy="3352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AB151E9-2F98-FD09-1EBC-3492B6A710DC}"/>
                </a:ext>
              </a:extLst>
            </p:cNvPr>
            <p:cNvSpPr/>
            <p:nvPr/>
          </p:nvSpPr>
          <p:spPr>
            <a:xfrm>
              <a:off x="1935480" y="2072640"/>
              <a:ext cx="281940" cy="3352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57168A9-57BF-235F-6170-A810B46DF825}"/>
                </a:ext>
              </a:extLst>
            </p:cNvPr>
            <p:cNvSpPr/>
            <p:nvPr/>
          </p:nvSpPr>
          <p:spPr>
            <a:xfrm>
              <a:off x="2240280" y="2072640"/>
              <a:ext cx="281940" cy="3352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16EE178-7D23-8DDA-534D-AB22BBEA6DC0}"/>
                </a:ext>
              </a:extLst>
            </p:cNvPr>
            <p:cNvSpPr/>
            <p:nvPr/>
          </p:nvSpPr>
          <p:spPr>
            <a:xfrm>
              <a:off x="2545080" y="2072640"/>
              <a:ext cx="281940" cy="3352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B7F90D4-1679-2B7F-4FFE-B12D9CE14076}"/>
              </a:ext>
            </a:extLst>
          </p:cNvPr>
          <p:cNvCxnSpPr>
            <a:endCxn id="31" idx="1"/>
          </p:cNvCxnSpPr>
          <p:nvPr/>
        </p:nvCxnSpPr>
        <p:spPr>
          <a:xfrm>
            <a:off x="3169920" y="2141220"/>
            <a:ext cx="669552" cy="30521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1C7FD14-1984-FAA6-3BE8-DFF159F41497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3169920" y="2446438"/>
            <a:ext cx="669552" cy="34306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4A6091F-259B-3274-20F5-783CFA35E5D5}"/>
              </a:ext>
            </a:extLst>
          </p:cNvPr>
          <p:cNvCxnSpPr/>
          <p:nvPr/>
        </p:nvCxnSpPr>
        <p:spPr>
          <a:xfrm>
            <a:off x="2603491" y="4142127"/>
            <a:ext cx="669552" cy="30521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779E799-BE6A-E51E-EDEF-A3F4660FAD90}"/>
              </a:ext>
            </a:extLst>
          </p:cNvPr>
          <p:cNvCxnSpPr>
            <a:cxnSpLocks/>
          </p:cNvCxnSpPr>
          <p:nvPr/>
        </p:nvCxnSpPr>
        <p:spPr>
          <a:xfrm flipV="1">
            <a:off x="2603491" y="4447345"/>
            <a:ext cx="669552" cy="34306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7E30D8F-9934-1626-3BDA-91AEF4A86A80}"/>
                  </a:ext>
                </a:extLst>
              </p:cNvPr>
              <p:cNvSpPr/>
              <p:nvPr/>
            </p:nvSpPr>
            <p:spPr>
              <a:xfrm>
                <a:off x="2138547" y="4622773"/>
                <a:ext cx="281940" cy="33528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SG" sz="1400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7E30D8F-9934-1626-3BDA-91AEF4A86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547" y="4622773"/>
                <a:ext cx="281940" cy="335280"/>
              </a:xfrm>
              <a:prstGeom prst="rect">
                <a:avLst/>
              </a:prstGeom>
              <a:blipFill>
                <a:blip r:embed="rId4"/>
                <a:stretch>
                  <a:fillRect l="-1041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839026C-D22A-2DC5-4E16-60115F010E66}"/>
              </a:ext>
            </a:extLst>
          </p:cNvPr>
          <p:cNvCxnSpPr>
            <a:cxnSpLocks/>
            <a:stCxn id="48" idx="2"/>
            <a:endCxn id="69" idx="0"/>
          </p:cNvCxnSpPr>
          <p:nvPr/>
        </p:nvCxnSpPr>
        <p:spPr>
          <a:xfrm>
            <a:off x="2279517" y="4299466"/>
            <a:ext cx="0" cy="3233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423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3DF2-E35B-8598-9B9C-26D134B6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way to search for shortest path(s)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951FE-C7E2-301F-A5D4-86E7F0C61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Then the problem becomes how to compute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Which can be computed if we know the edit distance of the 4-letter words, which can be computed if we know the ED of the 3-letter words…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Summary: if we know how to compute 1-letter words, we can compute 2, 3, … n-letter words 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8C020-F8A7-CF2E-CD49-4FCE9C810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774880-6FC3-4C8C-9ABE-0D69C9C2C61A}" type="slidenum">
              <a:rPr lang="en-SG" smtClean="0"/>
              <a:t>31</a:t>
            </a:fld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9B3DE-BC34-941B-4AC8-56892999F93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217207-AA92-4D24-BED3-6CC5CF8DF4AF}" type="datetime12">
              <a:rPr lang="en-SG" smtClean="0"/>
              <a:t>3:56 pm</a:t>
            </a:fld>
            <a:endParaRPr lang="en-SG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0354A21-31BE-90DE-7911-54FB0EC333AE}"/>
              </a:ext>
            </a:extLst>
          </p:cNvPr>
          <p:cNvGrpSpPr/>
          <p:nvPr/>
        </p:nvGrpSpPr>
        <p:grpSpPr>
          <a:xfrm>
            <a:off x="621363" y="1916608"/>
            <a:ext cx="2464737" cy="954288"/>
            <a:chOff x="621363" y="1916608"/>
            <a:chExt cx="2464737" cy="95428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CF5422-FB5C-C1E4-5502-A2CC58CD8A23}"/>
                </a:ext>
              </a:extLst>
            </p:cNvPr>
            <p:cNvGrpSpPr/>
            <p:nvPr/>
          </p:nvGrpSpPr>
          <p:grpSpPr>
            <a:xfrm>
              <a:off x="1584960" y="1935480"/>
              <a:ext cx="1501140" cy="335280"/>
              <a:chOff x="1325880" y="2072640"/>
              <a:chExt cx="1501140" cy="33528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76ACC22-411E-507C-CBCF-C5B70B2CCE49}"/>
                  </a:ext>
                </a:extLst>
              </p:cNvPr>
              <p:cNvSpPr/>
              <p:nvPr/>
            </p:nvSpPr>
            <p:spPr>
              <a:xfrm>
                <a:off x="1325880" y="2072640"/>
                <a:ext cx="281940" cy="3352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B731CA5-24B1-9807-2897-40FB5158E9E2}"/>
                  </a:ext>
                </a:extLst>
              </p:cNvPr>
              <p:cNvSpPr/>
              <p:nvPr/>
            </p:nvSpPr>
            <p:spPr>
              <a:xfrm>
                <a:off x="1630680" y="2072640"/>
                <a:ext cx="281940" cy="3352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44E6F88-B22A-062A-8086-4AE4583579BF}"/>
                  </a:ext>
                </a:extLst>
              </p:cNvPr>
              <p:cNvSpPr/>
              <p:nvPr/>
            </p:nvSpPr>
            <p:spPr>
              <a:xfrm>
                <a:off x="1935480" y="2072640"/>
                <a:ext cx="281940" cy="3352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17FC74D-3A84-247E-73DA-6D3555D0EE5A}"/>
                  </a:ext>
                </a:extLst>
              </p:cNvPr>
              <p:cNvSpPr/>
              <p:nvPr/>
            </p:nvSpPr>
            <p:spPr>
              <a:xfrm>
                <a:off x="2240280" y="2072640"/>
                <a:ext cx="281940" cy="3352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D9AF86A-9FED-D766-7818-C47DF680DBFA}"/>
                  </a:ext>
                </a:extLst>
              </p:cNvPr>
              <p:cNvSpPr/>
              <p:nvPr/>
            </p:nvSpPr>
            <p:spPr>
              <a:xfrm>
                <a:off x="2545080" y="2072640"/>
                <a:ext cx="281940" cy="3352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353FBBF-E494-531F-838D-D08CE2A948F7}"/>
                </a:ext>
              </a:extLst>
            </p:cNvPr>
            <p:cNvGrpSpPr/>
            <p:nvPr/>
          </p:nvGrpSpPr>
          <p:grpSpPr>
            <a:xfrm>
              <a:off x="1584960" y="2518590"/>
              <a:ext cx="1501140" cy="335280"/>
              <a:chOff x="1325880" y="2072640"/>
              <a:chExt cx="1501140" cy="335280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7C03159-979C-AED6-656D-25BA35B8BC8C}"/>
                  </a:ext>
                </a:extLst>
              </p:cNvPr>
              <p:cNvSpPr/>
              <p:nvPr/>
            </p:nvSpPr>
            <p:spPr>
              <a:xfrm>
                <a:off x="1325880" y="2072640"/>
                <a:ext cx="281940" cy="3352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513EB96-883B-23C0-199A-F063D543EB96}"/>
                  </a:ext>
                </a:extLst>
              </p:cNvPr>
              <p:cNvSpPr/>
              <p:nvPr/>
            </p:nvSpPr>
            <p:spPr>
              <a:xfrm>
                <a:off x="1630680" y="2072640"/>
                <a:ext cx="281940" cy="3352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BD33D11-33A6-AED1-95A0-46A103463814}"/>
                  </a:ext>
                </a:extLst>
              </p:cNvPr>
              <p:cNvSpPr/>
              <p:nvPr/>
            </p:nvSpPr>
            <p:spPr>
              <a:xfrm>
                <a:off x="1935480" y="2072640"/>
                <a:ext cx="281940" cy="3352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87E30B8-0404-1802-2DFF-ECF21C0917A9}"/>
                  </a:ext>
                </a:extLst>
              </p:cNvPr>
              <p:cNvSpPr/>
              <p:nvPr/>
            </p:nvSpPr>
            <p:spPr>
              <a:xfrm>
                <a:off x="2240280" y="2072640"/>
                <a:ext cx="281940" cy="3352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43552CA-7C5D-0323-BAE7-1B5FD0453B44}"/>
                  </a:ext>
                </a:extLst>
              </p:cNvPr>
              <p:cNvSpPr/>
              <p:nvPr/>
            </p:nvSpPr>
            <p:spPr>
              <a:xfrm>
                <a:off x="2545080" y="2072640"/>
                <a:ext cx="281940" cy="3352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9E612F-3E0D-D0AF-46F6-69E136327479}"/>
                </a:ext>
              </a:extLst>
            </p:cNvPr>
            <p:cNvSpPr txBox="1"/>
            <p:nvPr/>
          </p:nvSpPr>
          <p:spPr>
            <a:xfrm>
              <a:off x="621363" y="1916608"/>
              <a:ext cx="963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MT" panose="020B0502020104020203" pitchFamily="34" charset="0"/>
                </a:rPr>
                <a:t>Word </a:t>
              </a:r>
              <a:r>
                <a:rPr lang="en-US" dirty="0">
                  <a:solidFill>
                    <a:schemeClr val="accent2"/>
                  </a:solidFill>
                  <a:latin typeface="Gill Sans MT" panose="020B0502020104020203" pitchFamily="34" charset="0"/>
                </a:rPr>
                <a:t>X</a:t>
              </a:r>
              <a:endParaRPr lang="en-SG" dirty="0">
                <a:solidFill>
                  <a:schemeClr val="accent2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6BDDB76-6C3C-9FA4-699C-99459A05E9FE}"/>
                </a:ext>
              </a:extLst>
            </p:cNvPr>
            <p:cNvSpPr txBox="1"/>
            <p:nvPr/>
          </p:nvSpPr>
          <p:spPr>
            <a:xfrm>
              <a:off x="621363" y="2501564"/>
              <a:ext cx="9049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MT" panose="020B0502020104020203" pitchFamily="34" charset="0"/>
                </a:rPr>
                <a:t>Word </a:t>
              </a:r>
              <a:r>
                <a:rPr lang="en-US" dirty="0">
                  <a:solidFill>
                    <a:schemeClr val="accent1"/>
                  </a:solidFill>
                  <a:latin typeface="Gill Sans MT" panose="020B0502020104020203" pitchFamily="34" charset="0"/>
                </a:rPr>
                <a:t>Y</a:t>
              </a:r>
              <a:endParaRPr lang="en-SG" dirty="0">
                <a:solidFill>
                  <a:schemeClr val="accent1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5C80CD-C1D6-01DE-9FA1-7A156A5D7B8E}"/>
              </a:ext>
            </a:extLst>
          </p:cNvPr>
          <p:cNvGrpSpPr/>
          <p:nvPr/>
        </p:nvGrpSpPr>
        <p:grpSpPr>
          <a:xfrm>
            <a:off x="735663" y="4033894"/>
            <a:ext cx="6377274" cy="923813"/>
            <a:chOff x="783288" y="4495801"/>
            <a:chExt cx="6377274" cy="923813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5EE294D-9ECB-5F7A-9CFD-6CD669BA24E7}"/>
                </a:ext>
              </a:extLst>
            </p:cNvPr>
            <p:cNvGrpSpPr/>
            <p:nvPr/>
          </p:nvGrpSpPr>
          <p:grpSpPr>
            <a:xfrm>
              <a:off x="783288" y="4495801"/>
              <a:ext cx="1196340" cy="335280"/>
              <a:chOff x="1325880" y="2072640"/>
              <a:chExt cx="1196340" cy="33528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E247B32-E100-E02D-942A-CFDE5E824E5E}"/>
                  </a:ext>
                </a:extLst>
              </p:cNvPr>
              <p:cNvSpPr/>
              <p:nvPr/>
            </p:nvSpPr>
            <p:spPr>
              <a:xfrm>
                <a:off x="1325880" y="2072640"/>
                <a:ext cx="281940" cy="3352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61250AE7-EF6D-EEC1-1B86-DFA6E9DE2D14}"/>
                  </a:ext>
                </a:extLst>
              </p:cNvPr>
              <p:cNvSpPr/>
              <p:nvPr/>
            </p:nvSpPr>
            <p:spPr>
              <a:xfrm>
                <a:off x="1630680" y="2072640"/>
                <a:ext cx="281940" cy="3352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372BBD9-BA66-AE74-B279-23D8D1852C39}"/>
                  </a:ext>
                </a:extLst>
              </p:cNvPr>
              <p:cNvSpPr/>
              <p:nvPr/>
            </p:nvSpPr>
            <p:spPr>
              <a:xfrm>
                <a:off x="1935480" y="2072640"/>
                <a:ext cx="281940" cy="3352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E2E148E-A515-BA43-58AF-1B986AEC018C}"/>
                  </a:ext>
                </a:extLst>
              </p:cNvPr>
              <p:cNvSpPr/>
              <p:nvPr/>
            </p:nvSpPr>
            <p:spPr>
              <a:xfrm>
                <a:off x="2240280" y="2072640"/>
                <a:ext cx="281940" cy="3352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C6A6BE6D-8CF8-7A36-79B9-31D6C537BD9C}"/>
                </a:ext>
              </a:extLst>
            </p:cNvPr>
            <p:cNvGrpSpPr/>
            <p:nvPr/>
          </p:nvGrpSpPr>
          <p:grpSpPr>
            <a:xfrm>
              <a:off x="783288" y="5078911"/>
              <a:ext cx="1196340" cy="335280"/>
              <a:chOff x="1325880" y="2072640"/>
              <a:chExt cx="1196340" cy="335280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B20CA12-1122-DC36-0D70-758ACD8DF151}"/>
                  </a:ext>
                </a:extLst>
              </p:cNvPr>
              <p:cNvSpPr/>
              <p:nvPr/>
            </p:nvSpPr>
            <p:spPr>
              <a:xfrm>
                <a:off x="1325880" y="2072640"/>
                <a:ext cx="281940" cy="3352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82088D2-C5A1-B5AA-93F2-2C5AEE4B8519}"/>
                  </a:ext>
                </a:extLst>
              </p:cNvPr>
              <p:cNvSpPr/>
              <p:nvPr/>
            </p:nvSpPr>
            <p:spPr>
              <a:xfrm>
                <a:off x="1630680" y="2072640"/>
                <a:ext cx="281940" cy="3352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D8B5641-7D06-7E6C-C897-ADD902C0478F}"/>
                  </a:ext>
                </a:extLst>
              </p:cNvPr>
              <p:cNvSpPr/>
              <p:nvPr/>
            </p:nvSpPr>
            <p:spPr>
              <a:xfrm>
                <a:off x="1935480" y="2072640"/>
                <a:ext cx="281940" cy="3352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806FD02-904F-8759-AC6A-ECFFFC5C0015}"/>
                  </a:ext>
                </a:extLst>
              </p:cNvPr>
              <p:cNvSpPr/>
              <p:nvPr/>
            </p:nvSpPr>
            <p:spPr>
              <a:xfrm>
                <a:off x="2240280" y="2072640"/>
                <a:ext cx="281940" cy="3352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74026A4-2347-771F-354C-F31EAA67282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0" y="4948092"/>
              <a:ext cx="6477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4115C4B-1C3F-C54D-5522-587449087FF8}"/>
                </a:ext>
              </a:extLst>
            </p:cNvPr>
            <p:cNvGrpSpPr/>
            <p:nvPr/>
          </p:nvGrpSpPr>
          <p:grpSpPr>
            <a:xfrm>
              <a:off x="3235886" y="4495801"/>
              <a:ext cx="891540" cy="335280"/>
              <a:chOff x="1325880" y="2072640"/>
              <a:chExt cx="891540" cy="335280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3ADF487-B3F3-A4B4-8B6C-8C2C5BCD9B2A}"/>
                  </a:ext>
                </a:extLst>
              </p:cNvPr>
              <p:cNvSpPr/>
              <p:nvPr/>
            </p:nvSpPr>
            <p:spPr>
              <a:xfrm>
                <a:off x="1325880" y="2072640"/>
                <a:ext cx="281940" cy="3352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C123CF01-E982-0404-75CC-0CA7C4B85D2E}"/>
                  </a:ext>
                </a:extLst>
              </p:cNvPr>
              <p:cNvSpPr/>
              <p:nvPr/>
            </p:nvSpPr>
            <p:spPr>
              <a:xfrm>
                <a:off x="1630680" y="2072640"/>
                <a:ext cx="281940" cy="3352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0645E10-4B7E-8290-5D52-762DEE2CED61}"/>
                  </a:ext>
                </a:extLst>
              </p:cNvPr>
              <p:cNvSpPr/>
              <p:nvPr/>
            </p:nvSpPr>
            <p:spPr>
              <a:xfrm>
                <a:off x="1935480" y="2072640"/>
                <a:ext cx="281940" cy="3352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487B662-9883-E5E9-F916-E6BC8B7E889A}"/>
                </a:ext>
              </a:extLst>
            </p:cNvPr>
            <p:cNvGrpSpPr/>
            <p:nvPr/>
          </p:nvGrpSpPr>
          <p:grpSpPr>
            <a:xfrm>
              <a:off x="3235886" y="5078911"/>
              <a:ext cx="891540" cy="335280"/>
              <a:chOff x="1325880" y="2072640"/>
              <a:chExt cx="891540" cy="335280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6C1C042-E905-48A6-9BAD-14E586D347F2}"/>
                  </a:ext>
                </a:extLst>
              </p:cNvPr>
              <p:cNvSpPr/>
              <p:nvPr/>
            </p:nvSpPr>
            <p:spPr>
              <a:xfrm>
                <a:off x="1325880" y="2072640"/>
                <a:ext cx="281940" cy="3352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2C32FA0-7177-529E-366B-CC9EE272D2CE}"/>
                  </a:ext>
                </a:extLst>
              </p:cNvPr>
              <p:cNvSpPr/>
              <p:nvPr/>
            </p:nvSpPr>
            <p:spPr>
              <a:xfrm>
                <a:off x="1630680" y="2072640"/>
                <a:ext cx="281940" cy="3352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E153885-81A1-6FE3-458B-3524FBB813CE}"/>
                  </a:ext>
                </a:extLst>
              </p:cNvPr>
              <p:cNvSpPr/>
              <p:nvPr/>
            </p:nvSpPr>
            <p:spPr>
              <a:xfrm>
                <a:off x="1935480" y="2072640"/>
                <a:ext cx="281940" cy="3352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1D73C653-5BD4-FF72-FF75-171F88B927F2}"/>
                </a:ext>
              </a:extLst>
            </p:cNvPr>
            <p:cNvGrpSpPr/>
            <p:nvPr/>
          </p:nvGrpSpPr>
          <p:grpSpPr>
            <a:xfrm>
              <a:off x="5198224" y="4495801"/>
              <a:ext cx="586740" cy="335280"/>
              <a:chOff x="1325880" y="2072640"/>
              <a:chExt cx="586740" cy="33528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2AEC2715-05FB-F062-C94F-A19EFADDBC54}"/>
                  </a:ext>
                </a:extLst>
              </p:cNvPr>
              <p:cNvSpPr/>
              <p:nvPr/>
            </p:nvSpPr>
            <p:spPr>
              <a:xfrm>
                <a:off x="1325880" y="2072640"/>
                <a:ext cx="281940" cy="3352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350BCA8B-4CFE-C6B5-6CED-B3DE16618A06}"/>
                  </a:ext>
                </a:extLst>
              </p:cNvPr>
              <p:cNvSpPr/>
              <p:nvPr/>
            </p:nvSpPr>
            <p:spPr>
              <a:xfrm>
                <a:off x="1630680" y="2072640"/>
                <a:ext cx="281940" cy="3352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F588410-33C5-3D6B-56A9-145BA5866F84}"/>
                </a:ext>
              </a:extLst>
            </p:cNvPr>
            <p:cNvGrpSpPr/>
            <p:nvPr/>
          </p:nvGrpSpPr>
          <p:grpSpPr>
            <a:xfrm>
              <a:off x="5209654" y="5078911"/>
              <a:ext cx="586740" cy="335280"/>
              <a:chOff x="1325880" y="2072640"/>
              <a:chExt cx="586740" cy="335280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1CCCE277-EEBC-5A1F-F237-D26A56B3CE7F}"/>
                  </a:ext>
                </a:extLst>
              </p:cNvPr>
              <p:cNvSpPr/>
              <p:nvPr/>
            </p:nvSpPr>
            <p:spPr>
              <a:xfrm>
                <a:off x="1325880" y="2072640"/>
                <a:ext cx="281940" cy="3352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1F97A848-266A-6C61-380C-EF9B2E27BBDB}"/>
                  </a:ext>
                </a:extLst>
              </p:cNvPr>
              <p:cNvSpPr/>
              <p:nvPr/>
            </p:nvSpPr>
            <p:spPr>
              <a:xfrm>
                <a:off x="1630680" y="2072640"/>
                <a:ext cx="281940" cy="3352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74BB400-A59D-38E0-22D5-AFB92C91AA06}"/>
                </a:ext>
              </a:extLst>
            </p:cNvPr>
            <p:cNvSpPr/>
            <p:nvPr/>
          </p:nvSpPr>
          <p:spPr>
            <a:xfrm>
              <a:off x="6878622" y="4501224"/>
              <a:ext cx="281940" cy="3352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F906D64-2CC0-786F-8FA1-D7F3AE3BFDC3}"/>
                </a:ext>
              </a:extLst>
            </p:cNvPr>
            <p:cNvSpPr/>
            <p:nvPr/>
          </p:nvSpPr>
          <p:spPr>
            <a:xfrm>
              <a:off x="6878622" y="5084334"/>
              <a:ext cx="281940" cy="3352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52B326D1-7939-A881-CEDC-2CC581C75B38}"/>
                </a:ext>
              </a:extLst>
            </p:cNvPr>
            <p:cNvCxnSpPr>
              <a:cxnSpLocks/>
            </p:cNvCxnSpPr>
            <p:nvPr/>
          </p:nvCxnSpPr>
          <p:spPr>
            <a:xfrm>
              <a:off x="4324350" y="4948092"/>
              <a:ext cx="6477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4D8B5437-BE3B-AED6-0D52-8E99B4D5DAF8}"/>
                </a:ext>
              </a:extLst>
            </p:cNvPr>
            <p:cNvCxnSpPr>
              <a:cxnSpLocks/>
            </p:cNvCxnSpPr>
            <p:nvPr/>
          </p:nvCxnSpPr>
          <p:spPr>
            <a:xfrm>
              <a:off x="6067425" y="4948092"/>
              <a:ext cx="6477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7223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Programming for Minimum Edit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two strings,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of 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letters</a:t>
                </a:r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letters</a:t>
                </a:r>
                <a:endParaRPr lang="en-US" dirty="0"/>
              </a:p>
              <a:p>
                <a:pPr lvl="1"/>
                <a:r>
                  <a:rPr lang="en-US" dirty="0"/>
                  <a:t>We define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be the edit distance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/>
                  <a:t>i.e., </a:t>
                </a:r>
                <a:r>
                  <a:rPr lang="en-US" dirty="0">
                    <a:solidFill>
                      <a:schemeClr val="accent2"/>
                    </a:solidFill>
                  </a:rPr>
                  <a:t>the first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characters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chemeClr val="accent1"/>
                    </a:solidFill>
                  </a:rPr>
                  <a:t>the first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characters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/>
                  <a:t>The edit distance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thus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/>
              </a:p>
              <a:p>
                <a:r>
                  <a:rPr lang="en-US" dirty="0"/>
                  <a:t>Dynamic programming: </a:t>
                </a:r>
              </a:p>
              <a:p>
                <a:pPr lvl="1"/>
                <a:r>
                  <a:rPr lang="en-US" dirty="0"/>
                  <a:t>A tabular computation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Solving problems by combining solutions to subproblems.</a:t>
                </a:r>
              </a:p>
              <a:p>
                <a:pPr lvl="2"/>
                <a:r>
                  <a:rPr lang="en-US" dirty="0"/>
                  <a:t>We 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small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, then compute larger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based on previously computed smaller values</a:t>
                </a:r>
              </a:p>
              <a:p>
                <a:pPr lvl="2"/>
                <a:r>
                  <a:rPr lang="en-US" dirty="0"/>
                  <a:t>We 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  and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We can assign different costs to different operations </a:t>
                </a:r>
              </a:p>
              <a:p>
                <a:pPr lvl="1"/>
                <a:r>
                  <a:rPr lang="en-US" dirty="0"/>
                  <a:t>ins-cost(.) =1, 	del-cost(.) = 1, 	sub-cost(.)=1 </a:t>
                </a:r>
              </a:p>
              <a:p>
                <a:pPr lvl="1"/>
                <a:r>
                  <a:rPr lang="en-US" dirty="0"/>
                  <a:t>ins-cost(.) =1, 	del-cost(.) = 1, 	sub-cost(.)=2  (</a:t>
                </a:r>
                <a:r>
                  <a:rPr lang="en-US" dirty="0" err="1"/>
                  <a:t>Levenshtein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5" t="-15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FAC4E-F5E8-3E29-354E-BF0B76A874C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E63787-BC6B-4A9F-8B09-52CC670B081F}" type="datetime12">
              <a:rPr lang="en-SG" smtClean="0"/>
              <a:t>3:56 pm</a:t>
            </a:fld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E1E5A-AD1D-31F6-899A-776B88991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774880-6FC3-4C8C-9ABE-0D69C9C2C61A}" type="slidenum">
              <a:rPr lang="en-SG" smtClean="0"/>
              <a:t>32</a:t>
            </a:fld>
            <a:endParaRPr lang="en-SG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2EE35B-28FF-2941-DE47-26B97223B4DB}"/>
              </a:ext>
            </a:extLst>
          </p:cNvPr>
          <p:cNvGrpSpPr/>
          <p:nvPr/>
        </p:nvGrpSpPr>
        <p:grpSpPr>
          <a:xfrm>
            <a:off x="6431433" y="2382952"/>
            <a:ext cx="2464737" cy="954288"/>
            <a:chOff x="621363" y="1916608"/>
            <a:chExt cx="2464737" cy="95428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6179C2C-E5E6-0E7F-F249-307AE3FB1965}"/>
                </a:ext>
              </a:extLst>
            </p:cNvPr>
            <p:cNvGrpSpPr/>
            <p:nvPr/>
          </p:nvGrpSpPr>
          <p:grpSpPr>
            <a:xfrm>
              <a:off x="1584960" y="1935480"/>
              <a:ext cx="1501140" cy="335280"/>
              <a:chOff x="1325880" y="2072640"/>
              <a:chExt cx="1501140" cy="33528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010484D-4D74-6D3F-0AD8-9AC4790407A5}"/>
                  </a:ext>
                </a:extLst>
              </p:cNvPr>
              <p:cNvSpPr/>
              <p:nvPr/>
            </p:nvSpPr>
            <p:spPr>
              <a:xfrm>
                <a:off x="1325880" y="2072640"/>
                <a:ext cx="281940" cy="3352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289CA94-9AA2-8DF0-AE71-FF9C8455B8E7}"/>
                  </a:ext>
                </a:extLst>
              </p:cNvPr>
              <p:cNvSpPr/>
              <p:nvPr/>
            </p:nvSpPr>
            <p:spPr>
              <a:xfrm>
                <a:off x="1630680" y="2072640"/>
                <a:ext cx="281940" cy="3352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07106C1-DBFB-6D6A-A5F7-0B99BDC1CC68}"/>
                  </a:ext>
                </a:extLst>
              </p:cNvPr>
              <p:cNvSpPr/>
              <p:nvPr/>
            </p:nvSpPr>
            <p:spPr>
              <a:xfrm>
                <a:off x="1935480" y="2072640"/>
                <a:ext cx="281940" cy="3352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EED0203-10B4-A4EB-ADAE-2332986D7E75}"/>
                  </a:ext>
                </a:extLst>
              </p:cNvPr>
              <p:cNvSpPr/>
              <p:nvPr/>
            </p:nvSpPr>
            <p:spPr>
              <a:xfrm>
                <a:off x="2240280" y="2072640"/>
                <a:ext cx="281940" cy="3352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9C26F9D-2ADB-2650-BC90-54DE1EB6A33F}"/>
                  </a:ext>
                </a:extLst>
              </p:cNvPr>
              <p:cNvSpPr/>
              <p:nvPr/>
            </p:nvSpPr>
            <p:spPr>
              <a:xfrm>
                <a:off x="2545080" y="2072640"/>
                <a:ext cx="281940" cy="3352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2EC259A-79C7-53AA-66B7-882FC75496AC}"/>
                </a:ext>
              </a:extLst>
            </p:cNvPr>
            <p:cNvGrpSpPr/>
            <p:nvPr/>
          </p:nvGrpSpPr>
          <p:grpSpPr>
            <a:xfrm>
              <a:off x="1584960" y="2518590"/>
              <a:ext cx="1501140" cy="335280"/>
              <a:chOff x="1325880" y="2072640"/>
              <a:chExt cx="1501140" cy="335280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4D9332D-7572-E14C-7BF9-6581D8F60690}"/>
                  </a:ext>
                </a:extLst>
              </p:cNvPr>
              <p:cNvSpPr/>
              <p:nvPr/>
            </p:nvSpPr>
            <p:spPr>
              <a:xfrm>
                <a:off x="1325880" y="2072640"/>
                <a:ext cx="281940" cy="3352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3403C53-EA57-EDFC-B195-45CE65D8F587}"/>
                  </a:ext>
                </a:extLst>
              </p:cNvPr>
              <p:cNvSpPr/>
              <p:nvPr/>
            </p:nvSpPr>
            <p:spPr>
              <a:xfrm>
                <a:off x="1630680" y="2072640"/>
                <a:ext cx="281940" cy="3352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8D52448-DD78-2CA7-D472-B173BAA573C6}"/>
                  </a:ext>
                </a:extLst>
              </p:cNvPr>
              <p:cNvSpPr/>
              <p:nvPr/>
            </p:nvSpPr>
            <p:spPr>
              <a:xfrm>
                <a:off x="1935480" y="2072640"/>
                <a:ext cx="281940" cy="3352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0583227-1897-7563-1CC9-0667AAA8871C}"/>
                  </a:ext>
                </a:extLst>
              </p:cNvPr>
              <p:cNvSpPr/>
              <p:nvPr/>
            </p:nvSpPr>
            <p:spPr>
              <a:xfrm>
                <a:off x="2240280" y="2072640"/>
                <a:ext cx="281940" cy="3352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335F30F-D6F3-A235-2E48-E9693D65736F}"/>
                  </a:ext>
                </a:extLst>
              </p:cNvPr>
              <p:cNvSpPr/>
              <p:nvPr/>
            </p:nvSpPr>
            <p:spPr>
              <a:xfrm>
                <a:off x="2545080" y="2072640"/>
                <a:ext cx="281940" cy="3352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B4FDB5-548F-F38F-348C-C397DB94AB1C}"/>
                </a:ext>
              </a:extLst>
            </p:cNvPr>
            <p:cNvSpPr txBox="1"/>
            <p:nvPr/>
          </p:nvSpPr>
          <p:spPr>
            <a:xfrm>
              <a:off x="621363" y="1916608"/>
              <a:ext cx="963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MT" panose="020B0502020104020203" pitchFamily="34" charset="0"/>
                </a:rPr>
                <a:t>Word </a:t>
              </a:r>
              <a:r>
                <a:rPr lang="en-US" dirty="0">
                  <a:solidFill>
                    <a:schemeClr val="accent2"/>
                  </a:solidFill>
                  <a:latin typeface="Gill Sans MT" panose="020B0502020104020203" pitchFamily="34" charset="0"/>
                </a:rPr>
                <a:t>X</a:t>
              </a:r>
              <a:endParaRPr lang="en-SG" dirty="0">
                <a:solidFill>
                  <a:schemeClr val="accent2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01207A2-D1E7-CF03-113A-90C4EB50C43B}"/>
                </a:ext>
              </a:extLst>
            </p:cNvPr>
            <p:cNvSpPr txBox="1"/>
            <p:nvPr/>
          </p:nvSpPr>
          <p:spPr>
            <a:xfrm>
              <a:off x="621363" y="2501564"/>
              <a:ext cx="9049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MT" panose="020B0502020104020203" pitchFamily="34" charset="0"/>
                </a:rPr>
                <a:t>Word </a:t>
              </a:r>
              <a:r>
                <a:rPr lang="en-US" dirty="0">
                  <a:solidFill>
                    <a:schemeClr val="accent1"/>
                  </a:solidFill>
                  <a:latin typeface="Gill Sans MT" panose="020B0502020104020203" pitchFamily="34" charset="0"/>
                </a:rPr>
                <a:t>Y</a:t>
              </a:r>
              <a:endParaRPr lang="en-SG" dirty="0">
                <a:solidFill>
                  <a:schemeClr val="accent1"/>
                </a:solidFill>
                <a:latin typeface="Gill Sans MT" panose="020B0502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9072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Minimum Edit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2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Initialization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,0) = </m:t>
                    </m:r>
                    <m:r>
                      <a:rPr lang="en-US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Recurrence Relation:</a:t>
                </a:r>
              </a:p>
              <a:p>
                <a:pPr marL="342900" lvl="1" indent="0">
                  <a:buNone/>
                </a:pPr>
                <a:r>
                  <a:rPr lang="en-US" dirty="0"/>
                  <a:t>	For each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1…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	  	For each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                   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Termination:</a:t>
                </a:r>
              </a:p>
              <a:p>
                <a:pPr lvl="1"/>
                <a:r>
                  <a:rPr lang="en-US" dirty="0"/>
                  <a:t>D(N,M) is distance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19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89" t="-779" b="-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C16EA32-749E-487D-BA5F-39F4ECEBA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751" y="3665399"/>
            <a:ext cx="6609322" cy="1175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5A4F03-7944-4881-ADA1-1360306ED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313" y="5012392"/>
            <a:ext cx="5730857" cy="12970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60CDC5-7B2A-488A-B122-E57F17817664}"/>
                  </a:ext>
                </a:extLst>
              </p:cNvPr>
              <p:cNvSpPr txBox="1"/>
              <p:nvPr/>
            </p:nvSpPr>
            <p:spPr>
              <a:xfrm>
                <a:off x="4017422" y="1352706"/>
                <a:ext cx="4878748" cy="101566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We define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to be the edit distance between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sz="20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sz="20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 </a:t>
                </a:r>
                <a:r>
                  <a:rPr lang="en-US" sz="2000" dirty="0"/>
                  <a:t>i.e., 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the first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characters of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and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the first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characters of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60CDC5-7B2A-488A-B122-E57F17817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422" y="1352706"/>
                <a:ext cx="4878748" cy="1015663"/>
              </a:xfrm>
              <a:prstGeom prst="rect">
                <a:avLst/>
              </a:prstGeom>
              <a:blipFill>
                <a:blip r:embed="rId5"/>
                <a:stretch>
                  <a:fillRect l="-1250" t="-3593" b="-95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86B739-B0DC-456D-6CAD-6CE1798990A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1291BA-537E-46EC-B00E-DF7B736F3623}" type="datetime12">
              <a:rPr lang="en-SG" smtClean="0"/>
              <a:t>3:56 pm</a:t>
            </a:fld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B422F-26DB-AE09-E53D-3C555A8AD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774880-6FC3-4C8C-9ABE-0D69C9C2C61A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9567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for Minimum Edit Distance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8C4A75-5819-3148-D151-2DA294CB73C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32EFFE-D598-419B-A9B0-479E82D31F92}" type="datetime12">
              <a:rPr lang="en-SG" smtClean="0"/>
              <a:t>3:56 pm</a:t>
            </a:fld>
            <a:endParaRPr lang="en-SG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09C5B3-283A-EA05-8928-6E7F1690A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774880-6FC3-4C8C-9ABE-0D69C9C2C61A}" type="slidenum">
              <a:rPr lang="en-SG" smtClean="0"/>
              <a:t>34</a:t>
            </a:fld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A0E44-87C3-F78F-378E-63ED32C8E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8" y="1190942"/>
            <a:ext cx="6880924" cy="50043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F32137-BB56-DEFE-1325-5325DBCA2150}"/>
                  </a:ext>
                </a:extLst>
              </p:cNvPr>
              <p:cNvSpPr txBox="1"/>
              <p:nvPr/>
            </p:nvSpPr>
            <p:spPr>
              <a:xfrm>
                <a:off x="4206621" y="3323233"/>
                <a:ext cx="4937379" cy="101566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Gill Sans MT" panose="020B0502020104020203" pitchFamily="34" charset="0"/>
                  </a:rPr>
                  <a:t>We define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Gill Sans MT" panose="020B0502020104020203" pitchFamily="34" charset="0"/>
                  </a:rPr>
                  <a:t> to be the edit distance between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sz="20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z="2000" dirty="0">
                    <a:latin typeface="Gill Sans MT" panose="020B0502020104020203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sz="20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  <a:latin typeface="Gill Sans MT" panose="020B0502020104020203" pitchFamily="34" charset="0"/>
                  </a:rPr>
                  <a:t>,  </a:t>
                </a:r>
                <a:r>
                  <a:rPr lang="en-US" sz="2000" dirty="0">
                    <a:latin typeface="Gill Sans MT" panose="020B0502020104020203" pitchFamily="34" charset="0"/>
                  </a:rPr>
                  <a:t>i.e., </a:t>
                </a:r>
                <a:r>
                  <a:rPr lang="en-US" sz="2000" dirty="0">
                    <a:solidFill>
                      <a:schemeClr val="accent2"/>
                    </a:solidFill>
                    <a:latin typeface="Gill Sans MT" panose="020B0502020104020203" pitchFamily="34" charset="0"/>
                  </a:rPr>
                  <a:t>the first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accent2"/>
                    </a:solidFill>
                    <a:latin typeface="Gill Sans MT" panose="020B0502020104020203" pitchFamily="34" charset="0"/>
                  </a:rPr>
                  <a:t> characters of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latin typeface="Gill Sans MT" panose="020B0502020104020203" pitchFamily="34" charset="0"/>
                  </a:rPr>
                  <a:t> and </a:t>
                </a:r>
                <a:r>
                  <a:rPr lang="en-US" sz="2000" dirty="0">
                    <a:solidFill>
                      <a:schemeClr val="accent1"/>
                    </a:solidFill>
                    <a:latin typeface="Gill Sans MT" panose="020B0502020104020203" pitchFamily="34" charset="0"/>
                  </a:rPr>
                  <a:t>the first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  <a:latin typeface="Gill Sans MT" panose="020B0502020104020203" pitchFamily="34" charset="0"/>
                  </a:rPr>
                  <a:t> characters of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00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F32137-BB56-DEFE-1325-5325DBCA2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621" y="3323233"/>
                <a:ext cx="4937379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6B6C-1B05-B445-8E09-9F281EE8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for MED: Initialization </a:t>
            </a:r>
            <a:endParaRPr lang="en-S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4B1DFF-4C31-AE4C-0396-8AB2FECA5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774880-6FC3-4C8C-9ABE-0D69C9C2C61A}" type="slidenum">
              <a:rPr lang="en-SG" smtClean="0"/>
              <a:t>35</a:t>
            </a:fld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2755C-7F24-0A0F-E162-5F74B599F5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A15B90B-D6FF-4820-8031-3AD4538D105B}" type="datetime12">
              <a:rPr lang="en-SG" smtClean="0"/>
              <a:t>3:56 pm</a:t>
            </a:fld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4B6A36-D19C-BD82-C819-FE54439D1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28" y="1170352"/>
            <a:ext cx="5819091" cy="2560400"/>
          </a:xfrm>
          <a:prstGeom prst="rect">
            <a:avLst/>
          </a:prstGeom>
        </p:spPr>
      </p:pic>
      <p:graphicFrame>
        <p:nvGraphicFramePr>
          <p:cNvPr id="5" name="Group 2">
            <a:extLst>
              <a:ext uri="{FF2B5EF4-FFF2-40B4-BE49-F238E27FC236}">
                <a16:creationId xmlns:a16="http://schemas.microsoft.com/office/drawing/2014/main" id="{CB0A8C2A-ADED-A149-0CA7-924D2E3C5DF3}"/>
              </a:ext>
            </a:extLst>
          </p:cNvPr>
          <p:cNvGraphicFramePr>
            <a:graphicFrameLocks noGrp="1"/>
          </p:cNvGraphicFramePr>
          <p:nvPr/>
        </p:nvGraphicFramePr>
        <p:xfrm>
          <a:off x="4966258" y="2670114"/>
          <a:ext cx="4002526" cy="3563868"/>
        </p:xfrm>
        <a:graphic>
          <a:graphicData uri="http://schemas.openxmlformats.org/drawingml/2006/table">
            <a:tbl>
              <a:tblPr/>
              <a:tblGrid>
                <a:gridCol w="363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8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38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38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8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38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38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2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F0697A0-0A6B-AA42-1A3B-91A150A1167A}"/>
              </a:ext>
            </a:extLst>
          </p:cNvPr>
          <p:cNvSpPr txBox="1"/>
          <p:nvPr/>
        </p:nvSpPr>
        <p:spPr>
          <a:xfrm>
            <a:off x="932688" y="4498848"/>
            <a:ext cx="1040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intention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033261-4239-8332-05CD-F50AA55D1F9F}"/>
              </a:ext>
            </a:extLst>
          </p:cNvPr>
          <p:cNvSpPr txBox="1"/>
          <p:nvPr/>
        </p:nvSpPr>
        <p:spPr>
          <a:xfrm rot="16200000">
            <a:off x="4344630" y="4197096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Source</a:t>
            </a:r>
            <a:endParaRPr lang="en-SG" dirty="0">
              <a:latin typeface="Gill Sans MT" panose="020B05020201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A30095-33B2-7C85-79C0-98C040F3E765}"/>
              </a:ext>
            </a:extLst>
          </p:cNvPr>
          <p:cNvSpPr txBox="1"/>
          <p:nvPr/>
        </p:nvSpPr>
        <p:spPr>
          <a:xfrm>
            <a:off x="6967521" y="226588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Target</a:t>
            </a:r>
            <a:endParaRPr lang="en-SG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6204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6B6C-1B05-B445-8E09-9F281EE8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211302"/>
            <a:ext cx="2495371" cy="865468"/>
          </a:xfrm>
        </p:spPr>
        <p:txBody>
          <a:bodyPr/>
          <a:lstStyle/>
          <a:p>
            <a:r>
              <a:rPr lang="en-US" dirty="0"/>
              <a:t>Computation</a:t>
            </a:r>
            <a:endParaRPr lang="en-S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4B1DFF-4C31-AE4C-0396-8AB2FECA5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774880-6FC3-4C8C-9ABE-0D69C9C2C61A}" type="slidenum">
              <a:rPr lang="en-SG" smtClean="0"/>
              <a:t>36</a:t>
            </a:fld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2755C-7F24-0A0F-E162-5F74B599F5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A15B90B-D6FF-4820-8031-3AD4538D105B}" type="datetime12">
              <a:rPr lang="en-SG" smtClean="0"/>
              <a:t>3:56 pm</a:t>
            </a:fld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3E6D9F-0F0E-27C8-0ADC-402CF1E2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8" y="264117"/>
            <a:ext cx="5305425" cy="1987839"/>
          </a:xfrm>
          <a:prstGeom prst="rect">
            <a:avLst/>
          </a:prstGeom>
        </p:spPr>
      </p:pic>
      <p:graphicFrame>
        <p:nvGraphicFramePr>
          <p:cNvPr id="9" name="Group 2">
            <a:extLst>
              <a:ext uri="{FF2B5EF4-FFF2-40B4-BE49-F238E27FC236}">
                <a16:creationId xmlns:a16="http://schemas.microsoft.com/office/drawing/2014/main" id="{54E3F695-C4C5-F96C-CCC7-2ACDCBAEDFC3}"/>
              </a:ext>
            </a:extLst>
          </p:cNvPr>
          <p:cNvGraphicFramePr>
            <a:graphicFrameLocks noGrp="1"/>
          </p:cNvGraphicFramePr>
          <p:nvPr/>
        </p:nvGraphicFramePr>
        <p:xfrm>
          <a:off x="262681" y="2354220"/>
          <a:ext cx="4002526" cy="3563868"/>
        </p:xfrm>
        <a:graphic>
          <a:graphicData uri="http://schemas.openxmlformats.org/drawingml/2006/table">
            <a:tbl>
              <a:tblPr/>
              <a:tblGrid>
                <a:gridCol w="363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8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38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38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8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38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38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2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DABBFF-A857-4D46-543A-A1848DF36CC4}"/>
              </a:ext>
            </a:extLst>
          </p:cNvPr>
          <p:cNvCxnSpPr/>
          <p:nvPr/>
        </p:nvCxnSpPr>
        <p:spPr>
          <a:xfrm>
            <a:off x="1265931" y="2825115"/>
            <a:ext cx="0" cy="32766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9C187F-A051-C5A0-ABFB-BE770A9F038C}"/>
              </a:ext>
            </a:extLst>
          </p:cNvPr>
          <p:cNvCxnSpPr>
            <a:cxnSpLocks/>
          </p:cNvCxnSpPr>
          <p:nvPr/>
        </p:nvCxnSpPr>
        <p:spPr>
          <a:xfrm>
            <a:off x="907791" y="3168015"/>
            <a:ext cx="19812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9B1237-2573-D930-38C2-85D0AF4B1749}"/>
              </a:ext>
            </a:extLst>
          </p:cNvPr>
          <p:cNvCxnSpPr>
            <a:cxnSpLocks/>
          </p:cNvCxnSpPr>
          <p:nvPr/>
        </p:nvCxnSpPr>
        <p:spPr>
          <a:xfrm>
            <a:off x="907791" y="2886075"/>
            <a:ext cx="198120" cy="20573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Group 2">
            <a:extLst>
              <a:ext uri="{FF2B5EF4-FFF2-40B4-BE49-F238E27FC236}">
                <a16:creationId xmlns:a16="http://schemas.microsoft.com/office/drawing/2014/main" id="{59A8F17B-F65C-5992-A7B0-9DB715521565}"/>
              </a:ext>
            </a:extLst>
          </p:cNvPr>
          <p:cNvGraphicFramePr>
            <a:graphicFrameLocks noGrp="1"/>
          </p:cNvGraphicFramePr>
          <p:nvPr/>
        </p:nvGraphicFramePr>
        <p:xfrm>
          <a:off x="4893645" y="2337524"/>
          <a:ext cx="4002526" cy="3563868"/>
        </p:xfrm>
        <a:graphic>
          <a:graphicData uri="http://schemas.openxmlformats.org/drawingml/2006/table">
            <a:tbl>
              <a:tblPr/>
              <a:tblGrid>
                <a:gridCol w="363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8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38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38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8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38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38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2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Gill Sans MT" panose="020B0502020104020203" pitchFamily="34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27" name="Picture 26">
            <a:extLst>
              <a:ext uri="{FF2B5EF4-FFF2-40B4-BE49-F238E27FC236}">
                <a16:creationId xmlns:a16="http://schemas.microsoft.com/office/drawing/2014/main" id="{0055D358-3893-A724-A67F-B34CEA661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950" y="3041656"/>
            <a:ext cx="4317621" cy="98854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513155-F320-6CB4-F1C2-AA5B9A817EF2}"/>
              </a:ext>
            </a:extLst>
          </p:cNvPr>
          <p:cNvCxnSpPr>
            <a:cxnSpLocks/>
          </p:cNvCxnSpPr>
          <p:nvPr/>
        </p:nvCxnSpPr>
        <p:spPr>
          <a:xfrm>
            <a:off x="6514206" y="3429000"/>
            <a:ext cx="0" cy="140017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6188C2C-39B8-6C0D-6187-D5054DAB74B8}"/>
              </a:ext>
            </a:extLst>
          </p:cNvPr>
          <p:cNvCxnSpPr>
            <a:cxnSpLocks/>
          </p:cNvCxnSpPr>
          <p:nvPr/>
        </p:nvCxnSpPr>
        <p:spPr>
          <a:xfrm>
            <a:off x="6514206" y="3139440"/>
            <a:ext cx="1553469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100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82206-639B-5DB4-3787-C1E7B30F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Distance and </a:t>
            </a:r>
            <a:r>
              <a:rPr lang="en-US" dirty="0">
                <a:solidFill>
                  <a:srgbClr val="7030A0"/>
                </a:solidFill>
              </a:rPr>
              <a:t>Alignment</a:t>
            </a:r>
            <a:r>
              <a:rPr lang="en-US" dirty="0"/>
              <a:t> </a:t>
            </a:r>
            <a:endParaRPr lang="en-S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997CE8-592B-15CF-F73D-DA9CDF985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774880-6FC3-4C8C-9ABE-0D69C9C2C61A}" type="slidenum">
              <a:rPr lang="en-SG" smtClean="0"/>
              <a:t>37</a:t>
            </a:fld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144F5-E040-5B59-E4C0-84AFEC1A1D5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A15B90B-D6FF-4820-8031-3AD4538D105B}" type="datetime12">
              <a:rPr lang="en-SG" smtClean="0"/>
              <a:t>3:56 pm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665AB6-80AE-86CB-183D-36EB78F63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232961"/>
            <a:ext cx="4695825" cy="19326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81D5E1-01C1-1902-634E-F51D060F4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59" y="3251218"/>
            <a:ext cx="7274213" cy="298550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A498BA-891C-E881-B246-F325B759B4E7}"/>
              </a:ext>
            </a:extLst>
          </p:cNvPr>
          <p:cNvCxnSpPr>
            <a:cxnSpLocks/>
          </p:cNvCxnSpPr>
          <p:nvPr/>
        </p:nvCxnSpPr>
        <p:spPr>
          <a:xfrm flipH="1" flipV="1">
            <a:off x="5924550" y="5110416"/>
            <a:ext cx="2600325" cy="10741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CC9FFF7-23B2-B1BE-DA5F-38BF1A348A79}"/>
              </a:ext>
            </a:extLst>
          </p:cNvPr>
          <p:cNvSpPr/>
          <p:nvPr/>
        </p:nvSpPr>
        <p:spPr>
          <a:xfrm>
            <a:off x="4467225" y="2902584"/>
            <a:ext cx="323850" cy="2759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9BA697-74E6-95C9-8AB1-F443D3A9F079}"/>
              </a:ext>
            </a:extLst>
          </p:cNvPr>
          <p:cNvSpPr txBox="1"/>
          <p:nvPr/>
        </p:nvSpPr>
        <p:spPr>
          <a:xfrm>
            <a:off x="5152847" y="1425330"/>
            <a:ext cx="3743325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We store </a:t>
            </a:r>
            <a:r>
              <a:rPr lang="en-US" b="1" dirty="0" err="1">
                <a:latin typeface="Gill Sans MT" panose="020B0502020104020203" pitchFamily="34" charset="0"/>
              </a:rPr>
              <a:t>backpointers</a:t>
            </a:r>
            <a:r>
              <a:rPr lang="en-US" dirty="0">
                <a:latin typeface="Gill Sans MT" panose="020B0502020104020203" pitchFamily="34" charset="0"/>
              </a:rPr>
              <a:t> in each cell.  The </a:t>
            </a:r>
            <a:r>
              <a:rPr lang="en-US" dirty="0" err="1">
                <a:latin typeface="Gill Sans MT" panose="020B0502020104020203" pitchFamily="34" charset="0"/>
              </a:rPr>
              <a:t>backpointer</a:t>
            </a:r>
            <a:r>
              <a:rPr lang="en-US" dirty="0">
                <a:latin typeface="Gill Sans MT" panose="020B0502020104020203" pitchFamily="34" charset="0"/>
              </a:rPr>
              <a:t> (the arrows in the cells) from a cell </a:t>
            </a:r>
            <a:r>
              <a:rPr lang="en-US" i="1" dirty="0">
                <a:solidFill>
                  <a:srgbClr val="FF0000"/>
                </a:solidFill>
                <a:latin typeface="Gill Sans MT" panose="020B0502020104020203" pitchFamily="34" charset="0"/>
              </a:rPr>
              <a:t>points to the previous cell</a:t>
            </a:r>
            <a:r>
              <a:rPr lang="en-US" dirty="0">
                <a:latin typeface="Gill Sans MT" panose="020B0502020104020203" pitchFamily="34" charset="0"/>
              </a:rPr>
              <a:t> (or cells) that </a:t>
            </a:r>
            <a:r>
              <a:rPr lang="en-US" b="1" dirty="0">
                <a:solidFill>
                  <a:srgbClr val="FF0000"/>
                </a:solidFill>
                <a:latin typeface="Gill Sans MT" panose="020B0502020104020203" pitchFamily="34" charset="0"/>
              </a:rPr>
              <a:t>we came from </a:t>
            </a:r>
            <a:r>
              <a:rPr lang="en-US" dirty="0">
                <a:latin typeface="Gill Sans MT" panose="020B0502020104020203" pitchFamily="34" charset="0"/>
              </a:rPr>
              <a:t>in entering the current cell.</a:t>
            </a:r>
            <a:endParaRPr lang="en-SG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388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alignments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often need to </a:t>
            </a:r>
            <a:r>
              <a:rPr lang="en-US" b="1" dirty="0"/>
              <a:t>align</a:t>
            </a:r>
            <a:r>
              <a:rPr lang="en-US" dirty="0"/>
              <a:t> each character of the two strings to each other</a:t>
            </a:r>
          </a:p>
          <a:p>
            <a:pPr lvl="1"/>
            <a:endParaRPr lang="en-US" dirty="0"/>
          </a:p>
          <a:p>
            <a:r>
              <a:rPr lang="en-US" dirty="0"/>
              <a:t>We do this by keeping  “</a:t>
            </a:r>
            <a:r>
              <a:rPr lang="en-US" dirty="0" err="1"/>
              <a:t>backtrace</a:t>
            </a:r>
            <a:r>
              <a:rPr lang="en-US" dirty="0"/>
              <a:t>” pointers </a:t>
            </a:r>
          </a:p>
          <a:p>
            <a:pPr lvl="1"/>
            <a:r>
              <a:rPr lang="en-US" dirty="0"/>
              <a:t>Every time we enter a cell, remember where we came from</a:t>
            </a:r>
          </a:p>
          <a:p>
            <a:pPr lvl="1"/>
            <a:r>
              <a:rPr lang="en-US" dirty="0"/>
              <a:t>Some cells have multiple </a:t>
            </a:r>
            <a:r>
              <a:rPr lang="en-US" dirty="0" err="1"/>
              <a:t>backpointers</a:t>
            </a:r>
            <a:r>
              <a:rPr lang="en-US" dirty="0"/>
              <a:t> because the minimum extension could have come from multiple previous cells.</a:t>
            </a:r>
          </a:p>
          <a:p>
            <a:pPr lvl="1"/>
            <a:endParaRPr lang="en-US" dirty="0"/>
          </a:p>
          <a:p>
            <a:r>
              <a:rPr lang="en-US" dirty="0"/>
              <a:t>When we reach the end,  trace back the path from the upper right corner to read off the alignment</a:t>
            </a:r>
          </a:p>
          <a:p>
            <a:pPr lvl="1"/>
            <a:r>
              <a:rPr lang="en-US" dirty="0"/>
              <a:t>In a </a:t>
            </a:r>
            <a:r>
              <a:rPr lang="en-US" dirty="0" err="1"/>
              <a:t>backtrace</a:t>
            </a:r>
            <a:r>
              <a:rPr lang="en-US" dirty="0"/>
              <a:t>, we start from the last cell, and follow the pointers back through the dynamic programming matrix. </a:t>
            </a:r>
          </a:p>
          <a:p>
            <a:pPr lvl="1"/>
            <a:r>
              <a:rPr lang="en-US" dirty="0"/>
              <a:t>Each complete path between the final cell and the initial cell is a minimum distance alignment.</a:t>
            </a:r>
          </a:p>
          <a:p>
            <a:pPr lvl="1"/>
            <a:r>
              <a:rPr lang="en-US" dirty="0"/>
              <a:t>There could be multiple paths, hence multiple alignments.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165603-F07E-741E-752F-6FDA7200333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F01BE-9609-42C7-9CEF-58C26CF1169A}" type="datetime12">
              <a:rPr lang="en-SG" smtClean="0"/>
              <a:t>3:56 pm</a:t>
            </a:fld>
            <a:endParaRPr lang="en-SG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5A5569-52E4-7302-3F96-996596C61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774880-6FC3-4C8C-9ABE-0D69C9C2C61A}" type="slidenum">
              <a:rPr lang="en-SG" smtClean="0"/>
              <a:t>38</a:t>
            </a:fld>
            <a:endParaRPr lang="en-SG"/>
          </a:p>
        </p:txBody>
      </p:sp>
      <p:pic>
        <p:nvPicPr>
          <p:cNvPr id="6" name="Picture 6" descr="align1.tiff">
            <a:extLst>
              <a:ext uri="{FF2B5EF4-FFF2-40B4-BE49-F238E27FC236}">
                <a16:creationId xmlns:a16="http://schemas.microsoft.com/office/drawing/2014/main" id="{9D1F8879-F52F-41E4-E620-30EEE855B7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2992" y="5305984"/>
            <a:ext cx="2074142" cy="865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1804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8F82-017A-A372-27A6-781E7D461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EBB4E-A46B-B157-C163-6BFCF023D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Words and Corpora </a:t>
            </a:r>
          </a:p>
          <a:p>
            <a:pPr lvl="1"/>
            <a:r>
              <a:rPr lang="en-SG" dirty="0"/>
              <a:t>Datasheet </a:t>
            </a:r>
            <a:r>
              <a:rPr lang="en-US" dirty="0"/>
              <a:t>specifies properties of a dataset </a:t>
            </a:r>
          </a:p>
          <a:p>
            <a:pPr lvl="1"/>
            <a:r>
              <a:rPr lang="en-SG" dirty="0"/>
              <a:t>Words: lemma, word forms</a:t>
            </a:r>
          </a:p>
          <a:p>
            <a:r>
              <a:rPr lang="en-SG" dirty="0"/>
              <a:t>Tokenization and normalization </a:t>
            </a:r>
          </a:p>
          <a:p>
            <a:pPr lvl="1"/>
            <a:r>
              <a:rPr lang="en-SG" dirty="0"/>
              <a:t>Issues with tokenization </a:t>
            </a:r>
          </a:p>
          <a:p>
            <a:pPr lvl="1"/>
            <a:r>
              <a:rPr lang="en-SG" dirty="0"/>
              <a:t>Case folding, lemmatization, stemming </a:t>
            </a:r>
          </a:p>
          <a:p>
            <a:pPr lvl="1"/>
            <a:r>
              <a:rPr lang="en-SG" dirty="0"/>
              <a:t>Sentence segmentation </a:t>
            </a:r>
          </a:p>
          <a:p>
            <a:r>
              <a:rPr lang="en-SG" dirty="0"/>
              <a:t>Edit distance </a:t>
            </a:r>
          </a:p>
          <a:p>
            <a:pPr lvl="1"/>
            <a:r>
              <a:rPr lang="en-SG" dirty="0"/>
              <a:t>Applications </a:t>
            </a:r>
          </a:p>
          <a:p>
            <a:pPr lvl="1"/>
            <a:r>
              <a:rPr lang="en-SG" dirty="0"/>
              <a:t>Algorithm</a:t>
            </a:r>
          </a:p>
          <a:p>
            <a:pPr lvl="1"/>
            <a:endParaRPr lang="en-SG" dirty="0"/>
          </a:p>
          <a:p>
            <a:r>
              <a:rPr lang="en-SG" dirty="0"/>
              <a:t>Reading: Chapter 2 </a:t>
            </a:r>
            <a:r>
              <a:rPr lang="en-SG" dirty="0">
                <a:hlinkClick r:id="rId2"/>
              </a:rPr>
              <a:t>https://web.stanford.edu/~jurafsky/slp3/</a:t>
            </a:r>
            <a:r>
              <a:rPr lang="en-SG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15492-42A9-40BB-2E15-9C6F39E02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774880-6FC3-4C8C-9ABE-0D69C9C2C61A}" type="slidenum">
              <a:rPr lang="en-SG" smtClean="0"/>
              <a:t>39</a:t>
            </a:fld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A1E60-7199-BBAD-7016-55EF1FF5EC8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BBAD3C-B258-4ED3-8A99-825F781C3DBD}" type="datetime12">
              <a:rPr lang="en-SG" smtClean="0"/>
              <a:t>3:56 pm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166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95219-F103-AB0B-131F-241BF477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Corpora: datasheet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23E46-F59F-2241-1B3E-9CE2D7A33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developing computational models for language processing from a corpus, it’s important to consider</a:t>
            </a:r>
          </a:p>
          <a:p>
            <a:pPr lvl="1"/>
            <a:r>
              <a:rPr lang="en-US" dirty="0"/>
              <a:t>who produced the language, in what context, for what purpose. 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accent1"/>
                </a:solidFill>
              </a:rPr>
              <a:t>corpora datasheet </a:t>
            </a:r>
            <a:r>
              <a:rPr lang="en-US" dirty="0"/>
              <a:t>specifies properties of a dataset like:</a:t>
            </a:r>
          </a:p>
          <a:p>
            <a:pPr lvl="1"/>
            <a:r>
              <a:rPr lang="en-US" b="1" dirty="0"/>
              <a:t>Motivation</a:t>
            </a:r>
            <a:r>
              <a:rPr lang="en-US" dirty="0"/>
              <a:t>:  Why was the corpus collected, by whom, and who funded it?</a:t>
            </a:r>
          </a:p>
          <a:p>
            <a:pPr lvl="1"/>
            <a:r>
              <a:rPr lang="en-US" b="1" dirty="0"/>
              <a:t>Situation</a:t>
            </a:r>
            <a:r>
              <a:rPr lang="en-US" dirty="0"/>
              <a:t>:  When and in what situation was the text written/spoken? Was the language originally spoken conversation, edited text, social media communication, monologue vs. dialogue?</a:t>
            </a:r>
          </a:p>
          <a:p>
            <a:pPr lvl="1"/>
            <a:r>
              <a:rPr lang="en-US" b="1" dirty="0"/>
              <a:t>Language variety</a:t>
            </a:r>
            <a:r>
              <a:rPr lang="en-US" dirty="0"/>
              <a:t>:  What language (including dialect/region) was the corpus in?</a:t>
            </a:r>
          </a:p>
          <a:p>
            <a:pPr lvl="1"/>
            <a:r>
              <a:rPr lang="en-US" b="1" dirty="0"/>
              <a:t>Speaker demographics</a:t>
            </a:r>
            <a:r>
              <a:rPr lang="en-US" dirty="0"/>
              <a:t>:  What was, e.g., age or gender of the authors of the text?</a:t>
            </a:r>
          </a:p>
          <a:p>
            <a:pPr lvl="1"/>
            <a:r>
              <a:rPr lang="en-US" b="1" dirty="0"/>
              <a:t>Collection process</a:t>
            </a:r>
            <a:r>
              <a:rPr lang="en-US" dirty="0"/>
              <a:t>: How big is the data? If it is a subsample how was it sampled? Was the data collected with consent? How was the data pre-processed, and what metadata is available?</a:t>
            </a:r>
          </a:p>
          <a:p>
            <a:pPr lvl="1"/>
            <a:r>
              <a:rPr lang="en-US" b="1" dirty="0"/>
              <a:t>Annotation process</a:t>
            </a:r>
            <a:r>
              <a:rPr lang="en-US" dirty="0"/>
              <a:t>: What are the annotations, what are the demographics of the annotators, how were they trained, how was the data annotated?</a:t>
            </a:r>
          </a:p>
          <a:p>
            <a:pPr lvl="1"/>
            <a:r>
              <a:rPr lang="en-US" b="1" dirty="0"/>
              <a:t>Distribution</a:t>
            </a:r>
            <a:r>
              <a:rPr lang="en-US" dirty="0"/>
              <a:t>: Are there copyright or other intellectual property restrictions?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8633D-FE44-763B-5869-60358FD52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774880-6FC3-4C8C-9ABE-0D69C9C2C61A}" type="slidenum">
              <a:rPr lang="en-SG" smtClean="0"/>
              <a:t>4</a:t>
            </a:fld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4D98C-CDDA-2827-118A-7B8FF49ED3F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BBAD3C-B258-4ED3-8A99-825F781C3DBD}" type="datetime12">
              <a:rPr lang="en-SG" smtClean="0"/>
              <a:t>3:56 pm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85919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D557F-5E5F-272B-7EE7-BC9D0225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do?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C66C7-325B-4086-932A-74064E128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document we are able to segment its words and sentences.</a:t>
            </a:r>
          </a:p>
          <a:p>
            <a:pPr lvl="1"/>
            <a:r>
              <a:rPr lang="en-US" dirty="0"/>
              <a:t>The idea of word segmentation and sentence segmentation is similar, except the unit of processing is different, i.e., word vs sentence.</a:t>
            </a:r>
          </a:p>
          <a:p>
            <a:pPr lvl="1"/>
            <a:r>
              <a:rPr lang="en-US" dirty="0"/>
              <a:t>Depends on the characteristics of the document, we may need to select the most appropriate tokenizers. </a:t>
            </a:r>
          </a:p>
          <a:p>
            <a:pPr lvl="1"/>
            <a:endParaRPr lang="en-US" dirty="0"/>
          </a:p>
          <a:p>
            <a:r>
              <a:rPr lang="en-US" dirty="0"/>
              <a:t>Given a word, we are able to perform normalization, to get the lemma or stem. </a:t>
            </a:r>
          </a:p>
          <a:p>
            <a:endParaRPr lang="en-US" dirty="0"/>
          </a:p>
          <a:p>
            <a:r>
              <a:rPr lang="en-US" dirty="0"/>
              <a:t>Given two words, we are able to measure the similarity or distance between them, by Edit Distance </a:t>
            </a:r>
          </a:p>
          <a:p>
            <a:pPr lvl="1"/>
            <a:r>
              <a:rPr lang="en-US" dirty="0"/>
              <a:t>The same idea can be applied to measure two sentences, except the unit of processing is different, i.e., character vs word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6CF71-78C5-4FEC-D5DF-561089598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774880-6FC3-4C8C-9ABE-0D69C9C2C61A}" type="slidenum">
              <a:rPr lang="en-SG" smtClean="0"/>
              <a:t>40</a:t>
            </a:fld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9F79E-47EF-D210-9941-85A690928C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BBAD3C-B258-4ED3-8A99-825F781C3DBD}" type="datetime12">
              <a:rPr lang="en-SG" smtClean="0"/>
              <a:t>3:56 pm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892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328BB-BF12-0EF4-2B7B-EAAF95BC5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Lemma, Wordform, Word type, and Word token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79472-934C-CCA0-4BFB-64A1F3AD7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lemma</a:t>
            </a:r>
            <a:r>
              <a:rPr lang="en-US" dirty="0"/>
              <a:t> is the base form of a set of words in general having the same stem, the same major part-of-speech, and the same word sense. </a:t>
            </a:r>
          </a:p>
          <a:p>
            <a:pPr lvl="1"/>
            <a:r>
              <a:rPr lang="en-US" dirty="0"/>
              <a:t>Lemma</a:t>
            </a:r>
            <a:r>
              <a:rPr lang="en-US" dirty="0">
                <a:solidFill>
                  <a:schemeClr val="accent1"/>
                </a:solidFill>
              </a:rPr>
              <a:t> cat</a:t>
            </a:r>
            <a:r>
              <a:rPr lang="en-US" dirty="0"/>
              <a:t>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cat, cats. </a:t>
            </a:r>
          </a:p>
          <a:p>
            <a:pPr lvl="1"/>
            <a:r>
              <a:rPr lang="en-US" dirty="0"/>
              <a:t>Lemma </a:t>
            </a:r>
            <a:r>
              <a:rPr lang="en-US" dirty="0">
                <a:solidFill>
                  <a:schemeClr val="accent1"/>
                </a:solidFill>
              </a:rPr>
              <a:t>break</a:t>
            </a:r>
            <a:r>
              <a:rPr lang="en-US" dirty="0"/>
              <a:t>: breaks, broke, broken, and breaking</a:t>
            </a:r>
          </a:p>
          <a:p>
            <a:r>
              <a:rPr lang="en-US" dirty="0"/>
              <a:t>The </a:t>
            </a:r>
            <a:r>
              <a:rPr lang="en-US" b="1" dirty="0"/>
              <a:t>wordform</a:t>
            </a:r>
            <a:r>
              <a:rPr lang="en-US" dirty="0"/>
              <a:t> is the full inflected or derived form of the word.</a:t>
            </a:r>
          </a:p>
          <a:p>
            <a:pPr lvl="1"/>
            <a:r>
              <a:rPr lang="en-US" sz="1800" b="1" dirty="0"/>
              <a:t>Inflectional: </a:t>
            </a:r>
            <a:r>
              <a:rPr lang="en-US" sz="1800" dirty="0"/>
              <a:t>has </a:t>
            </a:r>
            <a:r>
              <a:rPr lang="en-US" sz="1800" dirty="0">
                <a:solidFill>
                  <a:schemeClr val="accent1"/>
                </a:solidFill>
              </a:rPr>
              <a:t>the same word class </a:t>
            </a:r>
            <a:r>
              <a:rPr lang="en-US" sz="1800" dirty="0"/>
              <a:t>as the original: cat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cats  </a:t>
            </a:r>
            <a:endParaRPr lang="en-US" sz="1800" b="1" dirty="0"/>
          </a:p>
          <a:p>
            <a:pPr lvl="1"/>
            <a:r>
              <a:rPr lang="en-US" sz="1800" b="1" dirty="0"/>
              <a:t>Derivational: </a:t>
            </a:r>
            <a:r>
              <a:rPr lang="en-US" sz="1800" dirty="0"/>
              <a:t>Changes of </a:t>
            </a:r>
            <a:r>
              <a:rPr lang="en-US" sz="1800" dirty="0">
                <a:solidFill>
                  <a:schemeClr val="accent1"/>
                </a:solidFill>
              </a:rPr>
              <a:t>word class</a:t>
            </a:r>
            <a:r>
              <a:rPr lang="en-US" sz="1800" dirty="0"/>
              <a:t>: care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careless, computer </a:t>
            </a:r>
            <a:r>
              <a:rPr lang="en-US" sz="1800" dirty="0">
                <a:sym typeface="Wingdings" panose="05000000000000000000" pitchFamily="2" charset="2"/>
              </a:rPr>
              <a:t> computerize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For many tasks in English, wordforms are sufficient. 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 Word </a:t>
            </a:r>
            <a:r>
              <a:rPr lang="en-US" b="1" dirty="0"/>
              <a:t>type</a:t>
            </a:r>
            <a:r>
              <a:rPr lang="en-US" dirty="0"/>
              <a:t> vs word </a:t>
            </a:r>
            <a:r>
              <a:rPr lang="en-US" b="1" dirty="0"/>
              <a:t>token</a:t>
            </a:r>
            <a:r>
              <a:rPr lang="en-US" dirty="0"/>
              <a:t> </a:t>
            </a:r>
            <a:endParaRPr lang="en-US" b="1" dirty="0"/>
          </a:p>
          <a:p>
            <a:pPr lvl="1"/>
            <a:r>
              <a:rPr lang="en-SG" b="1" dirty="0"/>
              <a:t>Types</a:t>
            </a:r>
            <a:r>
              <a:rPr lang="en-SG" dirty="0"/>
              <a:t> are the number of distinct words in a corpus, or the size of the vocabulary. </a:t>
            </a:r>
          </a:p>
          <a:p>
            <a:pPr lvl="1"/>
            <a:r>
              <a:rPr lang="en-SG" b="1" dirty="0"/>
              <a:t>Tokens</a:t>
            </a:r>
            <a:r>
              <a:rPr lang="en-SG" dirty="0"/>
              <a:t> refer to the occurrences of the words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45D63-B41C-8DBE-5664-B91AF7B79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774880-6FC3-4C8C-9ABE-0D69C9C2C61A}" type="slidenum">
              <a:rPr lang="en-SG" smtClean="0"/>
              <a:t>5</a:t>
            </a:fld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0B28C-F236-E213-ACEA-2777F9D8D66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BBAD3C-B258-4ED3-8A99-825F781C3DBD}" type="datetime12">
              <a:rPr lang="en-SG" smtClean="0"/>
              <a:t>3:56 pm</a:t>
            </a:fld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22EB7-FC2A-B42E-D13E-3736A035D1A6}"/>
              </a:ext>
            </a:extLst>
          </p:cNvPr>
          <p:cNvSpPr txBox="1"/>
          <p:nvPr/>
        </p:nvSpPr>
        <p:spPr>
          <a:xfrm>
            <a:off x="2277838" y="5417631"/>
            <a:ext cx="576982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Singapore is most beautiful city in Asia, 11th most beautiful in the world!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2C163A-EB65-56B4-1FC8-470F017C0EDC}"/>
              </a:ext>
            </a:extLst>
          </p:cNvPr>
          <p:cNvSpPr txBox="1"/>
          <p:nvPr/>
        </p:nvSpPr>
        <p:spPr>
          <a:xfrm>
            <a:off x="784797" y="5417631"/>
            <a:ext cx="1253164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latin typeface="Gill Sans MT" panose="020B0502020104020203" pitchFamily="34" charset="0"/>
              </a:rPr>
              <a:t>Types</a:t>
            </a:r>
            <a:r>
              <a:rPr lang="en-US" dirty="0">
                <a:latin typeface="Gill Sans MT" panose="020B0502020104020203" pitchFamily="34" charset="0"/>
              </a:rPr>
              <a:t>: 10</a:t>
            </a:r>
          </a:p>
          <a:p>
            <a:r>
              <a:rPr lang="en-US" b="1" dirty="0">
                <a:latin typeface="Gill Sans MT" panose="020B0502020104020203" pitchFamily="34" charset="0"/>
              </a:rPr>
              <a:t>Tokens</a:t>
            </a:r>
            <a:r>
              <a:rPr lang="en-US" dirty="0">
                <a:latin typeface="Gill Sans MT" panose="020B0502020104020203" pitchFamily="34" charset="0"/>
              </a:rPr>
              <a:t>: 13</a:t>
            </a:r>
            <a:endParaRPr lang="en-SG" dirty="0">
              <a:latin typeface="Gill Sans MT" panose="020B05020201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62368B-AB0B-4097-3AA7-11DF824E2263}"/>
              </a:ext>
            </a:extLst>
          </p:cNvPr>
          <p:cNvSpPr txBox="1"/>
          <p:nvPr/>
        </p:nvSpPr>
        <p:spPr>
          <a:xfrm>
            <a:off x="702501" y="6063962"/>
            <a:ext cx="19223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ill Sans MT" panose="020B0502020104020203" pitchFamily="34" charset="0"/>
              </a:rPr>
              <a:t>(</a:t>
            </a:r>
            <a:r>
              <a:rPr lang="en-US" sz="1050" b="1" dirty="0">
                <a:latin typeface="Gill Sans MT" panose="020B0502020104020203" pitchFamily="34" charset="0"/>
              </a:rPr>
              <a:t>not counting punctuations</a:t>
            </a:r>
            <a:r>
              <a:rPr lang="en-US" sz="1050" dirty="0">
                <a:latin typeface="Gill Sans MT" panose="020B0502020104020203" pitchFamily="34" charset="0"/>
              </a:rPr>
              <a:t>)</a:t>
            </a:r>
            <a:endParaRPr lang="en-SG" sz="105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938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4083-5136-62F7-31C5-C50E1FC1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Normalization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733E0-D570-E50F-51B9-F45FD7973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828" y="1324598"/>
            <a:ext cx="4625924" cy="4843446"/>
          </a:xfrm>
        </p:spPr>
        <p:txBody>
          <a:bodyPr>
            <a:normAutofit/>
          </a:bodyPr>
          <a:lstStyle/>
          <a:p>
            <a:r>
              <a:rPr lang="en-US" dirty="0"/>
              <a:t>Tokenizing (segmenting) words </a:t>
            </a:r>
          </a:p>
          <a:p>
            <a:pPr lvl="1"/>
            <a:r>
              <a:rPr lang="en-US" dirty="0"/>
              <a:t>The task of </a:t>
            </a:r>
            <a:r>
              <a:rPr lang="en-US" dirty="0">
                <a:solidFill>
                  <a:schemeClr val="accent1"/>
                </a:solidFill>
              </a:rPr>
              <a:t>segmenting running text into words </a:t>
            </a:r>
            <a:r>
              <a:rPr lang="en-US" dirty="0"/>
              <a:t>(and/or symbols)</a:t>
            </a:r>
          </a:p>
          <a:p>
            <a:pPr lvl="1"/>
            <a:r>
              <a:rPr lang="en-US" dirty="0"/>
              <a:t>Pretty much a prerequisite to doing anything interesting</a:t>
            </a:r>
          </a:p>
          <a:p>
            <a:pPr lvl="1"/>
            <a:r>
              <a:rPr lang="en-US" dirty="0"/>
              <a:t>Also called </a:t>
            </a:r>
            <a:r>
              <a:rPr lang="en-US" dirty="0">
                <a:solidFill>
                  <a:schemeClr val="accent1"/>
                </a:solidFill>
              </a:rPr>
              <a:t>word segmentation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word tokenization</a:t>
            </a:r>
            <a:r>
              <a:rPr lang="en-US" dirty="0"/>
              <a:t>, and the tool we use is often called </a:t>
            </a:r>
            <a:r>
              <a:rPr lang="en-US" b="1" dirty="0">
                <a:solidFill>
                  <a:schemeClr val="accent1"/>
                </a:solidFill>
              </a:rPr>
              <a:t>tokenizer</a:t>
            </a:r>
          </a:p>
          <a:p>
            <a:endParaRPr lang="en-US" dirty="0"/>
          </a:p>
          <a:p>
            <a:r>
              <a:rPr lang="en-US" dirty="0"/>
              <a:t>Normalizing word forms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Segmenting sentences 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5A780-FCDD-A5A2-2070-182F7335F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774880-6FC3-4C8C-9ABE-0D69C9C2C61A}" type="slidenum">
              <a:rPr lang="en-SG" smtClean="0"/>
              <a:t>6</a:t>
            </a:fld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75BC8-A487-C753-2A38-FDCEB51120F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BBAD3C-B258-4ED3-8A99-825F781C3DBD}" type="datetime12">
              <a:rPr lang="en-SG" smtClean="0"/>
              <a:t>3:56 pm</a:t>
            </a:fld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16482A-7375-B3FF-2F28-D116FC642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367" y="1127503"/>
            <a:ext cx="3685803" cy="48972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D2DF40-2EA0-525C-A04D-C84A6C6ACE4D}"/>
              </a:ext>
            </a:extLst>
          </p:cNvPr>
          <p:cNvSpPr txBox="1"/>
          <p:nvPr/>
        </p:nvSpPr>
        <p:spPr>
          <a:xfrm>
            <a:off x="5583468" y="6005264"/>
            <a:ext cx="336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https://arxiv.org/abs/2307.10169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352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CFC9-CACD-1A6C-863A-DCCAB744E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 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CE220-77E6-09BE-D663-6234FA181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774880-6FC3-4C8C-9ABE-0D69C9C2C61A}" type="slidenum">
              <a:rPr lang="en-SG" smtClean="0"/>
              <a:t>7</a:t>
            </a:fld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B5286-C3A2-F3FE-B37C-549F72BA5EA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BBAD3C-B258-4ED3-8A99-825F781C3DBD}" type="datetime12">
              <a:rPr lang="en-SG" smtClean="0"/>
              <a:t>4:06 pm</a:t>
            </a:fld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37B9B8-7E98-B54D-370A-4E3101A42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71" y="1347360"/>
            <a:ext cx="7973653" cy="45376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7D8CAE-4D6E-C465-5D5E-079D3FD3B58E}"/>
              </a:ext>
            </a:extLst>
          </p:cNvPr>
          <p:cNvSpPr txBox="1"/>
          <p:nvPr/>
        </p:nvSpPr>
        <p:spPr>
          <a:xfrm>
            <a:off x="5458968" y="594009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https://arxiv.org/abs/2307.10169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22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CFC9-CACD-1A6C-863A-DCCAB744E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6DA87-B790-CADE-235E-7D13C0E1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solidFill>
                  <a:schemeClr val="tx1"/>
                </a:solidFill>
                <a:ea typeface="ＭＳ Ｐゴシック" pitchFamily="84" charset="-128"/>
              </a:rPr>
              <a:t>Words in English are separated by white-spaces.</a:t>
            </a:r>
          </a:p>
          <a:p>
            <a:pPr lvl="1" eaLnBrk="1" hangingPunct="1"/>
            <a:r>
              <a:rPr lang="en-US" sz="2000" dirty="0">
                <a:ea typeface="ＭＳ Ｐゴシック" pitchFamily="84" charset="-128"/>
              </a:rPr>
              <a:t>Mr. Sherwood said reaction to Sea Containers’ proposal has been "very positive." In New York Stock Exchange composite trading yesterday, Sea Containers closed at $62.625, up 62.5 cents.</a:t>
            </a:r>
          </a:p>
          <a:p>
            <a:pPr lvl="1" eaLnBrk="1" hangingPunct="1"/>
            <a:r>
              <a:rPr lang="en-US" sz="2000" dirty="0">
                <a:ea typeface="ＭＳ Ｐゴシック" pitchFamily="84" charset="-128"/>
              </a:rPr>
              <a:t>“I said, ‘what’re you? Crazy?’ “ said </a:t>
            </a:r>
            <a:r>
              <a:rPr lang="en-US" sz="2000" dirty="0" err="1">
                <a:ea typeface="ＭＳ Ｐゴシック" pitchFamily="84" charset="-128"/>
              </a:rPr>
              <a:t>Sadowsky</a:t>
            </a:r>
            <a:r>
              <a:rPr lang="en-US" sz="2000" dirty="0">
                <a:ea typeface="ＭＳ Ｐゴシック" pitchFamily="84" charset="-128"/>
              </a:rPr>
              <a:t>. “I can’t afford to do that.’’</a:t>
            </a:r>
          </a:p>
          <a:p>
            <a:pPr lvl="1" eaLnBrk="1" hangingPunct="1"/>
            <a:endParaRPr lang="en-US" sz="2000" b="1" dirty="0">
              <a:latin typeface="Courier New" charset="0"/>
              <a:ea typeface="ＭＳ Ｐゴシック" pitchFamily="84" charset="-128"/>
            </a:endParaRPr>
          </a:p>
          <a:p>
            <a:pPr eaLnBrk="1" hangingPunct="1"/>
            <a:r>
              <a:rPr lang="en-US" sz="2400" dirty="0">
                <a:solidFill>
                  <a:schemeClr val="tx1"/>
                </a:solidFill>
                <a:ea typeface="ＭＳ Ｐゴシック" pitchFamily="84" charset="-128"/>
              </a:rPr>
              <a:t>White-space splitter gives words like:</a:t>
            </a:r>
          </a:p>
          <a:p>
            <a:pPr lvl="1" eaLnBrk="1" hangingPunct="1"/>
            <a:r>
              <a:rPr lang="en-US" sz="2000" dirty="0">
                <a:ea typeface="ＭＳ Ｐゴシック" pitchFamily="84" charset="-128"/>
              </a:rPr>
              <a:t>cents.	</a:t>
            </a:r>
          </a:p>
          <a:p>
            <a:pPr lvl="1" eaLnBrk="1" hangingPunct="1"/>
            <a:r>
              <a:rPr lang="en-US" sz="2000" dirty="0">
                <a:ea typeface="ＭＳ Ｐゴシック" pitchFamily="84" charset="-128"/>
              </a:rPr>
              <a:t>said,		</a:t>
            </a:r>
          </a:p>
          <a:p>
            <a:pPr lvl="1" eaLnBrk="1" hangingPunct="1"/>
            <a:r>
              <a:rPr lang="en-US" sz="2000" dirty="0">
                <a:ea typeface="ＭＳ Ｐゴシック" pitchFamily="84" charset="-128"/>
              </a:rPr>
              <a:t>positive.”	</a:t>
            </a:r>
          </a:p>
          <a:p>
            <a:pPr lvl="1" eaLnBrk="1" hangingPunct="1"/>
            <a:r>
              <a:rPr lang="en-US" sz="2000" dirty="0">
                <a:ea typeface="ＭＳ Ｐゴシック" pitchFamily="84" charset="-128"/>
              </a:rPr>
              <a:t>Crazy?’</a:t>
            </a:r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CE220-77E6-09BE-D663-6234FA181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774880-6FC3-4C8C-9ABE-0D69C9C2C61A}" type="slidenum">
              <a:rPr lang="en-SG" smtClean="0"/>
              <a:t>8</a:t>
            </a:fld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B5286-C3A2-F3FE-B37C-549F72BA5EA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BBAD3C-B258-4ED3-8A99-825F781C3DBD}" type="datetime12">
              <a:rPr lang="en-SG" smtClean="0"/>
              <a:t>3:56 pm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6523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108CA-5F12-58F9-AC44-D7326547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Tokenization: more cases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49D2-759C-A981-4EDC-F032A830F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Word-internal punctuation</a:t>
            </a:r>
          </a:p>
          <a:p>
            <a:pPr lvl="1"/>
            <a:r>
              <a:rPr lang="en-US" dirty="0"/>
              <a:t>M.P.H. 	Ph.D. 	AT&amp;T 	Google.com	Yahoo!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Other Examples: 	</a:t>
            </a:r>
          </a:p>
          <a:p>
            <a:pPr lvl="1"/>
            <a:r>
              <a:rPr lang="en-US" altLang="en-US" dirty="0"/>
              <a:t>Finland’s capital </a:t>
            </a:r>
            <a:r>
              <a:rPr lang="en-US" altLang="en-US" dirty="0">
                <a:sym typeface="Symbol" pitchFamily="18" charset="2"/>
              </a:rPr>
              <a:t> Finland? </a:t>
            </a:r>
            <a:r>
              <a:rPr lang="en-US" altLang="en-US" dirty="0" err="1">
                <a:sym typeface="Symbol" pitchFamily="18" charset="2"/>
              </a:rPr>
              <a:t>Finlands</a:t>
            </a:r>
            <a:r>
              <a:rPr lang="en-US" altLang="en-US" dirty="0">
                <a:sym typeface="Symbol" pitchFamily="18" charset="2"/>
              </a:rPr>
              <a:t>? Finland’s?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Hewlett-Packard  Hewlett and Packard as two tokens?</a:t>
            </a:r>
          </a:p>
          <a:p>
            <a:pPr lvl="1"/>
            <a:r>
              <a:rPr lang="en-US" altLang="en-US" dirty="0"/>
              <a:t>state-of-the-art: break up hyphenated sequence.  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co-education, lowercase, lower-case, lower case?</a:t>
            </a:r>
          </a:p>
          <a:p>
            <a:pPr lvl="1"/>
            <a:endParaRPr lang="en-US" altLang="en-US" dirty="0">
              <a:sym typeface="Symbol" pitchFamily="18" charset="2"/>
            </a:endParaRPr>
          </a:p>
          <a:p>
            <a:r>
              <a:rPr lang="en-US" altLang="en-US" dirty="0">
                <a:sym typeface="Symbol" pitchFamily="18" charset="2"/>
              </a:rPr>
              <a:t>How about names?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San Francisco: one token or two?  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How do you decide it is one token? Then how about “San Francisco Airport”? </a:t>
            </a:r>
          </a:p>
          <a:p>
            <a:pPr lvl="1"/>
            <a:endParaRPr lang="en-US" altLang="en-US" dirty="0">
              <a:sym typeface="Symbol" pitchFamily="18" charset="2"/>
            </a:endParaRPr>
          </a:p>
          <a:p>
            <a:r>
              <a:rPr lang="en-US" altLang="en-US" dirty="0"/>
              <a:t>What about numbers? </a:t>
            </a:r>
          </a:p>
          <a:p>
            <a:pPr lvl="1"/>
            <a:r>
              <a:rPr lang="en-US" altLang="en-US" dirty="0"/>
              <a:t>3/20/91	Mar. 12, 1991	20/3/91</a:t>
            </a:r>
          </a:p>
          <a:p>
            <a:pPr lvl="1"/>
            <a:r>
              <a:rPr lang="en-US" altLang="en-US" dirty="0"/>
              <a:t>55 B.C., 	B-52, 		This is my number: (800) 234-2333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ED07D-13F7-732A-C4C4-9476A125E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774880-6FC3-4C8C-9ABE-0D69C9C2C61A}" type="slidenum">
              <a:rPr lang="en-SG" smtClean="0"/>
              <a:pPr/>
              <a:t>9</a:t>
            </a:fld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03C38-4679-79B1-67B8-ABCE5C67BA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BBAD3C-B258-4ED3-8A99-825F781C3DBD}" type="datetime12">
              <a:rPr lang="en-SG" smtClean="0"/>
              <a:pPr/>
              <a:t>3:56 pm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6197778"/>
      </p:ext>
    </p:extLst>
  </p:cSld>
  <p:clrMapOvr>
    <a:masterClrMapping/>
  </p:clrMapOvr>
</p:sld>
</file>

<file path=ppt/theme/theme1.xml><?xml version="1.0" encoding="utf-8"?>
<a:theme xmlns:a="http://schemas.openxmlformats.org/drawingml/2006/main" name="TeachGS4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054B6BF-144F-4B99-93E1-B1C64EA23819}" vid="{6BD1A3B0-99A0-4CA5-86A4-8F5DFCDEE2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TeachGS43</Template>
  <TotalTime>1266</TotalTime>
  <Words>3603</Words>
  <Application>Microsoft Office PowerPoint</Application>
  <PresentationFormat>On-screen Show (4:3)</PresentationFormat>
  <Paragraphs>626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Calibri</vt:lpstr>
      <vt:lpstr>Cambria Math</vt:lpstr>
      <vt:lpstr>Courier New</vt:lpstr>
      <vt:lpstr>Gill Sans MT</vt:lpstr>
      <vt:lpstr>Lucida Sans</vt:lpstr>
      <vt:lpstr>Tahoma</vt:lpstr>
      <vt:lpstr>Times New Roman</vt:lpstr>
      <vt:lpstr>Wingdings</vt:lpstr>
      <vt:lpstr>TeachGS43</vt:lpstr>
      <vt:lpstr>SC4002 CE4045 CZ4045 Natural Language Processing   Text Normalization and Edit Distance</vt:lpstr>
      <vt:lpstr>Words and Corpora </vt:lpstr>
      <vt:lpstr>Corpora</vt:lpstr>
      <vt:lpstr>Corpora: datasheet </vt:lpstr>
      <vt:lpstr>Lemma, Wordform, Word type, and Word token</vt:lpstr>
      <vt:lpstr>Text Normalization </vt:lpstr>
      <vt:lpstr>Tokenization </vt:lpstr>
      <vt:lpstr>Tokenization </vt:lpstr>
      <vt:lpstr>Tokenization: more cases</vt:lpstr>
      <vt:lpstr>Tokenization: Implementation</vt:lpstr>
      <vt:lpstr>Example segmentation results  </vt:lpstr>
      <vt:lpstr>Specifical cases: white-spaces do not work here </vt:lpstr>
      <vt:lpstr>Tokenization is language dependent</vt:lpstr>
      <vt:lpstr>Tokenization: language issues</vt:lpstr>
      <vt:lpstr>Tokenization is language dependent</vt:lpstr>
      <vt:lpstr>More than code switching </vt:lpstr>
      <vt:lpstr>Word grouping by Brown Clustering </vt:lpstr>
      <vt:lpstr>Text Normalization </vt:lpstr>
      <vt:lpstr>Text Normalization: case folding and lemmatization</vt:lpstr>
      <vt:lpstr>Text Normalization: lemmatization</vt:lpstr>
      <vt:lpstr>Text Normalization: Stemming </vt:lpstr>
      <vt:lpstr>Porter Stemmer: Example</vt:lpstr>
      <vt:lpstr>Text Normalization </vt:lpstr>
      <vt:lpstr>Sentence segmentation </vt:lpstr>
      <vt:lpstr>  Edit Distance</vt:lpstr>
      <vt:lpstr>Measuring string similarity </vt:lpstr>
      <vt:lpstr>Minimum Edit Distance </vt:lpstr>
      <vt:lpstr>How to find the Minimum Edit Distance?</vt:lpstr>
      <vt:lpstr>A better way to search for shortest path(s)</vt:lpstr>
      <vt:lpstr>A better way to search for shortest path(s)</vt:lpstr>
      <vt:lpstr>A better way to search for shortest path(s)</vt:lpstr>
      <vt:lpstr>Dynamic Programming for Minimum Edit Distance</vt:lpstr>
      <vt:lpstr>Computing Minimum Edit Distance</vt:lpstr>
      <vt:lpstr>Dynamic Programming for Minimum Edit Distance</vt:lpstr>
      <vt:lpstr>Dynamic Programming for MED: Initialization </vt:lpstr>
      <vt:lpstr>Computation</vt:lpstr>
      <vt:lpstr>Minimum Edit Distance and Alignment </vt:lpstr>
      <vt:lpstr>Computing alignments</vt:lpstr>
      <vt:lpstr>Summary </vt:lpstr>
      <vt:lpstr>What can we do?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Cx4045 Natural Language Processing</dc:title>
  <dc:creator>Sun Aixin (Assoc Prof)</dc:creator>
  <cp:lastModifiedBy>Sun Aixin (Assoc Prof)</cp:lastModifiedBy>
  <cp:revision>201</cp:revision>
  <dcterms:created xsi:type="dcterms:W3CDTF">2022-01-25T00:50:38Z</dcterms:created>
  <dcterms:modified xsi:type="dcterms:W3CDTF">2023-08-09T08:08:14Z</dcterms:modified>
</cp:coreProperties>
</file>