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45C9D-2E33-4CDE-BEAB-4F2CCAFB9BFF}" type="datetimeFigureOut">
              <a:rPr lang="en-SG" smtClean="0"/>
              <a:t>28/12/2022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E34C2-2CD2-431F-A7B1-33D9DC921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056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FB0464-F52C-4F62-B2A8-C42021021B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55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070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E164-D45A-44D8-82C5-2E0962BB70D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926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Title">
            <a:extLst>
              <a:ext uri="{FF2B5EF4-FFF2-40B4-BE49-F238E27FC236}">
                <a16:creationId xmlns:a16="http://schemas.microsoft.com/office/drawing/2014/main" id="{82336B3C-0982-49C2-85B3-D4D69E4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11572645" cy="540000"/>
          </a:xfrm>
        </p:spPr>
        <p:txBody>
          <a:bodyPr>
            <a:normAutofit fontScale="90000"/>
          </a:bodyPr>
          <a:lstStyle/>
          <a:p>
            <a:r>
              <a:rPr lang="en-ZA" dirty="0"/>
              <a:t>My Action Plan Roadmap </a:t>
            </a:r>
            <a:r>
              <a:rPr lang="en-SG" sz="1600" dirty="0"/>
              <a:t>(upload on Tutorial Site – Individual Assignments Submission – Seminar 1 In-Class       										               Assignment Submission Link)</a:t>
            </a:r>
            <a:endParaRPr lang="en-ZA" sz="1600" dirty="0"/>
          </a:p>
        </p:txBody>
      </p:sp>
      <p:grpSp>
        <p:nvGrpSpPr>
          <p:cNvPr id="131" name="Timeline" title="Timeline">
            <a:extLst>
              <a:ext uri="{FF2B5EF4-FFF2-40B4-BE49-F238E27FC236}">
                <a16:creationId xmlns:a16="http://schemas.microsoft.com/office/drawing/2014/main" id="{80E90EA6-F479-4B68-B9E1-1C3BA327F709}"/>
              </a:ext>
            </a:extLst>
          </p:cNvPr>
          <p:cNvGrpSpPr/>
          <p:nvPr/>
        </p:nvGrpSpPr>
        <p:grpSpPr>
          <a:xfrm>
            <a:off x="418011" y="3346265"/>
            <a:ext cx="11214665" cy="165471"/>
            <a:chOff x="418011" y="3346265"/>
            <a:chExt cx="11214665" cy="165471"/>
          </a:xfrm>
        </p:grpSpPr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660CCE5D-ECB2-4A25-ABD8-9C08E3FC417B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" y="3429000"/>
              <a:ext cx="11214665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1BDAB50-CB43-4CDA-A153-680C3AD2A94E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C29E3BD-5A12-4FFD-B1C1-90F4794AE974}"/>
                </a:ext>
              </a:extLst>
            </p:cNvPr>
            <p:cNvCxnSpPr>
              <a:cxnSpLocks/>
            </p:cNvCxnSpPr>
            <p:nvPr/>
          </p:nvCxnSpPr>
          <p:spPr>
            <a:xfrm>
              <a:off x="171486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632B552-5CE0-4F61-8227-D17EF98991EB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6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CA0E0ED-2B0C-4C9D-A1D5-FDBDA765B8F9}"/>
                </a:ext>
              </a:extLst>
            </p:cNvPr>
            <p:cNvCxnSpPr>
              <a:cxnSpLocks/>
            </p:cNvCxnSpPr>
            <p:nvPr/>
          </p:nvCxnSpPr>
          <p:spPr>
            <a:xfrm>
              <a:off x="300965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0E97CC2-3A8F-4FE7-8870-B3E9D1ECACA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4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FD91290-3B48-4FA9-B818-25FA9E03C8CA}"/>
                </a:ext>
              </a:extLst>
            </p:cNvPr>
            <p:cNvCxnSpPr>
              <a:cxnSpLocks/>
            </p:cNvCxnSpPr>
            <p:nvPr/>
          </p:nvCxnSpPr>
          <p:spPr>
            <a:xfrm>
              <a:off x="430443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567788E-8E0F-4D00-8FF1-4B165095861B}"/>
                </a:ext>
              </a:extLst>
            </p:cNvPr>
            <p:cNvCxnSpPr>
              <a:cxnSpLocks/>
            </p:cNvCxnSpPr>
            <p:nvPr/>
          </p:nvCxnSpPr>
          <p:spPr>
            <a:xfrm>
              <a:off x="495182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CDC95D9-C03C-4F5D-AFB1-D0AE81264BC4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2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BF3CA6B-24E1-4940-AC23-5BCBBDE1ECF2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6791226E-3A19-4DA3-AB9B-3EA9BD4F99CB}"/>
                </a:ext>
              </a:extLst>
            </p:cNvPr>
            <p:cNvCxnSpPr>
              <a:cxnSpLocks/>
            </p:cNvCxnSpPr>
            <p:nvPr/>
          </p:nvCxnSpPr>
          <p:spPr>
            <a:xfrm>
              <a:off x="689400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ECA7BD4-0732-4C8E-9491-C3022617866F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66C6701-F2E7-4932-8C7E-DD6857011DF7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9A24C7C-DD75-4CDA-8E9E-432042F4F352}"/>
                </a:ext>
              </a:extLst>
            </p:cNvPr>
            <p:cNvCxnSpPr>
              <a:cxnSpLocks/>
            </p:cNvCxnSpPr>
            <p:nvPr/>
          </p:nvCxnSpPr>
          <p:spPr>
            <a:xfrm>
              <a:off x="8836180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E5916AC-0A29-43A7-B6B0-504998D9755F}"/>
                </a:ext>
              </a:extLst>
            </p:cNvPr>
            <p:cNvCxnSpPr>
              <a:cxnSpLocks/>
            </p:cNvCxnSpPr>
            <p:nvPr/>
          </p:nvCxnSpPr>
          <p:spPr>
            <a:xfrm>
              <a:off x="9483572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CE8999A-CE76-47FC-BF29-60696446007F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31041EE-1B35-41D4-8FBE-39465DC15FB6}"/>
                </a:ext>
              </a:extLst>
            </p:cNvPr>
            <p:cNvCxnSpPr>
              <a:cxnSpLocks/>
            </p:cNvCxnSpPr>
            <p:nvPr/>
          </p:nvCxnSpPr>
          <p:spPr>
            <a:xfrm>
              <a:off x="10778356" y="3346265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Arrow: U-Turn Milestone 1" title="Timeline Arrow">
            <a:extLst>
              <a:ext uri="{FF2B5EF4-FFF2-40B4-BE49-F238E27FC236}">
                <a16:creationId xmlns:a16="http://schemas.microsoft.com/office/drawing/2014/main" id="{36189603-5B44-4AF3-AEC6-6281E5F556A7}"/>
              </a:ext>
            </a:extLst>
          </p:cNvPr>
          <p:cNvSpPr/>
          <p:nvPr/>
        </p:nvSpPr>
        <p:spPr>
          <a:xfrm>
            <a:off x="418011" y="2778033"/>
            <a:ext cx="206801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6" name="Duration 1" title="Duration Text">
            <a:extLst>
              <a:ext uri="{FF2B5EF4-FFF2-40B4-BE49-F238E27FC236}">
                <a16:creationId xmlns:a16="http://schemas.microsoft.com/office/drawing/2014/main" id="{BA99AB34-2A44-45C5-B5D9-CD9BEAB95EEE}"/>
              </a:ext>
            </a:extLst>
          </p:cNvPr>
          <p:cNvSpPr txBox="1"/>
          <p:nvPr/>
        </p:nvSpPr>
        <p:spPr>
          <a:xfrm>
            <a:off x="815818" y="256893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 Month</a:t>
            </a:r>
          </a:p>
        </p:txBody>
      </p:sp>
      <p:cxnSp>
        <p:nvCxnSpPr>
          <p:cNvPr id="184" name="Connector Milestone 1" title="Connecter Line">
            <a:extLst>
              <a:ext uri="{FF2B5EF4-FFF2-40B4-BE49-F238E27FC236}">
                <a16:creationId xmlns:a16="http://schemas.microsoft.com/office/drawing/2014/main" id="{6540B9DE-D8F6-4EBE-8DC6-8E44C65F1330}"/>
              </a:ext>
            </a:extLst>
          </p:cNvPr>
          <p:cNvCxnSpPr>
            <a:cxnSpLocks/>
          </p:cNvCxnSpPr>
          <p:nvPr/>
        </p:nvCxnSpPr>
        <p:spPr>
          <a:xfrm flipH="1">
            <a:off x="1452019" y="2124255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Text Milestone 1" title="Item Text">
            <a:extLst>
              <a:ext uri="{FF2B5EF4-FFF2-40B4-BE49-F238E27FC236}">
                <a16:creationId xmlns:a16="http://schemas.microsoft.com/office/drawing/2014/main" id="{A59FA398-8B0D-49E0-809E-6B58DA1A7F0E}"/>
              </a:ext>
            </a:extLst>
          </p:cNvPr>
          <p:cNvGrpSpPr/>
          <p:nvPr/>
        </p:nvGrpSpPr>
        <p:grpSpPr>
          <a:xfrm>
            <a:off x="568098" y="1270541"/>
            <a:ext cx="1767840" cy="727511"/>
            <a:chOff x="568098" y="1270541"/>
            <a:chExt cx="1767840" cy="727511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B5245E3-4035-4760-B649-EB7C65910BA3}"/>
                </a:ext>
              </a:extLst>
            </p:cNvPr>
            <p:cNvSpPr txBox="1"/>
            <p:nvPr/>
          </p:nvSpPr>
          <p:spPr>
            <a:xfrm>
              <a:off x="568098" y="1270541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Where do I start?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43BA435-89FE-4FAB-966E-23D4EF0EC493}"/>
                </a:ext>
              </a:extLst>
            </p:cNvPr>
            <p:cNvSpPr txBox="1"/>
            <p:nvPr/>
          </p:nvSpPr>
          <p:spPr>
            <a:xfrm>
              <a:off x="568098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Self analyse and identify goals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F6F2A7C3-0979-4ABB-95C5-9A102F3C1E88}"/>
                </a:ext>
              </a:extLst>
            </p:cNvPr>
            <p:cNvSpPr txBox="1"/>
            <p:nvPr/>
          </p:nvSpPr>
          <p:spPr>
            <a:xfrm>
              <a:off x="568099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Start: Aug 20YY</a:t>
              </a:r>
            </a:p>
          </p:txBody>
        </p:sp>
      </p:grpSp>
      <p:sp>
        <p:nvSpPr>
          <p:cNvPr id="185" name="Arrow: U-Turn Milestone 2" title="Timeline Arrow">
            <a:extLst>
              <a:ext uri="{FF2B5EF4-FFF2-40B4-BE49-F238E27FC236}">
                <a16:creationId xmlns:a16="http://schemas.microsoft.com/office/drawing/2014/main" id="{9D37DFEE-3A11-4C0D-A12A-80512F7F58E6}"/>
              </a:ext>
            </a:extLst>
          </p:cNvPr>
          <p:cNvSpPr/>
          <p:nvPr/>
        </p:nvSpPr>
        <p:spPr>
          <a:xfrm flipV="1">
            <a:off x="2242528" y="3428999"/>
            <a:ext cx="1536515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6" name="Duration 2" title="Duration Text">
            <a:extLst>
              <a:ext uri="{FF2B5EF4-FFF2-40B4-BE49-F238E27FC236}">
                <a16:creationId xmlns:a16="http://schemas.microsoft.com/office/drawing/2014/main" id="{C4E1DCDE-7980-4FEF-AD3C-1931CC87AB9F}"/>
              </a:ext>
            </a:extLst>
          </p:cNvPr>
          <p:cNvSpPr txBox="1"/>
          <p:nvPr/>
        </p:nvSpPr>
        <p:spPr>
          <a:xfrm>
            <a:off x="2374585" y="4138176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 Months / Years</a:t>
            </a:r>
          </a:p>
        </p:txBody>
      </p:sp>
      <p:cxnSp>
        <p:nvCxnSpPr>
          <p:cNvPr id="97" name="Connector Milestone 1" title="Connecter Line">
            <a:extLst>
              <a:ext uri="{FF2B5EF4-FFF2-40B4-BE49-F238E27FC236}">
                <a16:creationId xmlns:a16="http://schemas.microsoft.com/office/drawing/2014/main" id="{65F26748-FD4D-4281-B2A8-9B2E2D2E1E28}"/>
              </a:ext>
            </a:extLst>
          </p:cNvPr>
          <p:cNvCxnSpPr>
            <a:cxnSpLocks/>
          </p:cNvCxnSpPr>
          <p:nvPr/>
        </p:nvCxnSpPr>
        <p:spPr>
          <a:xfrm flipH="1">
            <a:off x="3010785" y="4422450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Text Milestone 2" title="Item Text">
            <a:extLst>
              <a:ext uri="{FF2B5EF4-FFF2-40B4-BE49-F238E27FC236}">
                <a16:creationId xmlns:a16="http://schemas.microsoft.com/office/drawing/2014/main" id="{5280FE29-FA31-40A1-8932-846E9132EF88}"/>
              </a:ext>
            </a:extLst>
          </p:cNvPr>
          <p:cNvGrpSpPr/>
          <p:nvPr/>
        </p:nvGrpSpPr>
        <p:grpSpPr>
          <a:xfrm>
            <a:off x="2128112" y="4930774"/>
            <a:ext cx="1767840" cy="727511"/>
            <a:chOff x="2128112" y="4930774"/>
            <a:chExt cx="1767840" cy="727511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95FD264-8E31-48FC-B238-6A950A9C6583}"/>
                </a:ext>
              </a:extLst>
            </p:cNvPr>
            <p:cNvSpPr txBox="1"/>
            <p:nvPr/>
          </p:nvSpPr>
          <p:spPr>
            <a:xfrm>
              <a:off x="2128112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Process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DCD4C5A-C71A-4928-94AD-14D9409E3700}"/>
                </a:ext>
              </a:extLst>
            </p:cNvPr>
            <p:cNvSpPr txBox="1"/>
            <p:nvPr/>
          </p:nvSpPr>
          <p:spPr>
            <a:xfrm>
              <a:off x="2128112" y="5239230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Short Description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88C6511-455C-41DF-BE32-DD7A2D8933A9}"/>
                </a:ext>
              </a:extLst>
            </p:cNvPr>
            <p:cNvSpPr txBox="1"/>
            <p:nvPr/>
          </p:nvSpPr>
          <p:spPr>
            <a:xfrm>
              <a:off x="2128113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Start: Oct 20YY</a:t>
              </a:r>
            </a:p>
          </p:txBody>
        </p:sp>
      </p:grpSp>
      <p:sp>
        <p:nvSpPr>
          <p:cNvPr id="192" name="Arrow: U-Turn Milestone 3" title="Timeline Arrow">
            <a:extLst>
              <a:ext uri="{FF2B5EF4-FFF2-40B4-BE49-F238E27FC236}">
                <a16:creationId xmlns:a16="http://schemas.microsoft.com/office/drawing/2014/main" id="{1933FDD6-F066-4538-99D7-94C1D06624C3}"/>
              </a:ext>
            </a:extLst>
          </p:cNvPr>
          <p:cNvSpPr/>
          <p:nvPr/>
        </p:nvSpPr>
        <p:spPr>
          <a:xfrm>
            <a:off x="3533126" y="2193928"/>
            <a:ext cx="893303" cy="1235070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4" name="Milestone Graphic" title="Milestone Graphic">
            <a:extLst>
              <a:ext uri="{FF2B5EF4-FFF2-40B4-BE49-F238E27FC236}">
                <a16:creationId xmlns:a16="http://schemas.microsoft.com/office/drawing/2014/main" id="{913EAD05-5455-4B5E-8508-9C62E1EF0D52}"/>
              </a:ext>
            </a:extLst>
          </p:cNvPr>
          <p:cNvGrpSpPr/>
          <p:nvPr/>
        </p:nvGrpSpPr>
        <p:grpSpPr>
          <a:xfrm>
            <a:off x="3764706" y="2101552"/>
            <a:ext cx="464817" cy="464817"/>
            <a:chOff x="3764706" y="2101552"/>
            <a:chExt cx="464817" cy="464817"/>
          </a:xfrm>
        </p:grpSpPr>
        <p:sp>
          <p:nvSpPr>
            <p:cNvPr id="231" name="Oval 230" title="Circle Background">
              <a:extLst>
                <a:ext uri="{FF2B5EF4-FFF2-40B4-BE49-F238E27FC236}">
                  <a16:creationId xmlns:a16="http://schemas.microsoft.com/office/drawing/2014/main" id="{D04A7E40-AE17-466D-B8F1-754FA6B9907D}"/>
                </a:ext>
              </a:extLst>
            </p:cNvPr>
            <p:cNvSpPr/>
            <p:nvPr/>
          </p:nvSpPr>
          <p:spPr>
            <a:xfrm>
              <a:off x="3764706" y="2101552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pic>
          <p:nvPicPr>
            <p:cNvPr id="233" name="Graphic 232" title="Milestone Icon">
              <a:extLst>
                <a:ext uri="{FF2B5EF4-FFF2-40B4-BE49-F238E27FC236}">
                  <a16:creationId xmlns:a16="http://schemas.microsoft.com/office/drawing/2014/main" id="{D5835B93-0E07-4B9D-86E8-710FE29E4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18732" y="2154698"/>
              <a:ext cx="235505" cy="315487"/>
            </a:xfrm>
            <a:prstGeom prst="rect">
              <a:avLst/>
            </a:prstGeom>
          </p:spPr>
        </p:pic>
      </p:grpSp>
      <p:grpSp>
        <p:nvGrpSpPr>
          <p:cNvPr id="193" name="Text Milestone 3" title="Item Text">
            <a:extLst>
              <a:ext uri="{FF2B5EF4-FFF2-40B4-BE49-F238E27FC236}">
                <a16:creationId xmlns:a16="http://schemas.microsoft.com/office/drawing/2014/main" id="{0439C5B7-9C38-40E2-8D97-5E778964EAD1}"/>
              </a:ext>
            </a:extLst>
          </p:cNvPr>
          <p:cNvGrpSpPr/>
          <p:nvPr/>
        </p:nvGrpSpPr>
        <p:grpSpPr>
          <a:xfrm>
            <a:off x="3095088" y="1270541"/>
            <a:ext cx="1767840" cy="727511"/>
            <a:chOff x="3095088" y="1270541"/>
            <a:chExt cx="1767840" cy="727511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7BE9E71-DFEF-4975-BCC6-C716CADF2553}"/>
                </a:ext>
              </a:extLst>
            </p:cNvPr>
            <p:cNvSpPr txBox="1"/>
            <p:nvPr/>
          </p:nvSpPr>
          <p:spPr>
            <a:xfrm>
              <a:off x="3095088" y="1270541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Milestone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EB20292-6192-4D9F-81C5-1C272A88AF26}"/>
                </a:ext>
              </a:extLst>
            </p:cNvPr>
            <p:cNvSpPr txBox="1"/>
            <p:nvPr/>
          </p:nvSpPr>
          <p:spPr>
            <a:xfrm>
              <a:off x="3095088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Short Description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2751D8C-2432-4EAC-9CAA-F95158DA6B0D}"/>
                </a:ext>
              </a:extLst>
            </p:cNvPr>
            <p:cNvSpPr txBox="1"/>
            <p:nvPr/>
          </p:nvSpPr>
          <p:spPr>
            <a:xfrm>
              <a:off x="3095089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Start: May 20YY</a:t>
              </a:r>
            </a:p>
          </p:txBody>
        </p:sp>
      </p:grpSp>
      <p:sp>
        <p:nvSpPr>
          <p:cNvPr id="197" name="Arrow: U-Turn Milestone 4" title="Timeline Arrow">
            <a:extLst>
              <a:ext uri="{FF2B5EF4-FFF2-40B4-BE49-F238E27FC236}">
                <a16:creationId xmlns:a16="http://schemas.microsoft.com/office/drawing/2014/main" id="{E23F67B2-BA7A-475B-82FA-2AC38000CCA7}"/>
              </a:ext>
            </a:extLst>
          </p:cNvPr>
          <p:cNvSpPr/>
          <p:nvPr/>
        </p:nvSpPr>
        <p:spPr>
          <a:xfrm flipV="1">
            <a:off x="4184042" y="3428996"/>
            <a:ext cx="893303" cy="1235070"/>
          </a:xfrm>
          <a:prstGeom prst="uturnArrow">
            <a:avLst>
              <a:gd name="adj1" fmla="val 27292"/>
              <a:gd name="adj2" fmla="val 13691"/>
              <a:gd name="adj3" fmla="val 20519"/>
              <a:gd name="adj4" fmla="val 52602"/>
              <a:gd name="adj5" fmla="val 968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3" name="Milestone Graphic" title="Milestone Graphic">
            <a:extLst>
              <a:ext uri="{FF2B5EF4-FFF2-40B4-BE49-F238E27FC236}">
                <a16:creationId xmlns:a16="http://schemas.microsoft.com/office/drawing/2014/main" id="{26620272-83B2-4343-A993-207B3866032F}"/>
              </a:ext>
            </a:extLst>
          </p:cNvPr>
          <p:cNvGrpSpPr/>
          <p:nvPr/>
        </p:nvGrpSpPr>
        <p:grpSpPr>
          <a:xfrm>
            <a:off x="4398285" y="4297293"/>
            <a:ext cx="464817" cy="464817"/>
            <a:chOff x="4398285" y="4297293"/>
            <a:chExt cx="464817" cy="464817"/>
          </a:xfrm>
        </p:grpSpPr>
        <p:sp>
          <p:nvSpPr>
            <p:cNvPr id="232" name="Oval 231" title="Circle Background">
              <a:extLst>
                <a:ext uri="{FF2B5EF4-FFF2-40B4-BE49-F238E27FC236}">
                  <a16:creationId xmlns:a16="http://schemas.microsoft.com/office/drawing/2014/main" id="{A7810D83-8D40-4F8E-873F-738446B74114}"/>
                </a:ext>
              </a:extLst>
            </p:cNvPr>
            <p:cNvSpPr/>
            <p:nvPr/>
          </p:nvSpPr>
          <p:spPr>
            <a:xfrm>
              <a:off x="4398285" y="4297293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pic>
          <p:nvPicPr>
            <p:cNvPr id="234" name="Graphic 233" title="Milestone Icon">
              <a:extLst>
                <a:ext uri="{FF2B5EF4-FFF2-40B4-BE49-F238E27FC236}">
                  <a16:creationId xmlns:a16="http://schemas.microsoft.com/office/drawing/2014/main" id="{B2D5DEBF-9EF4-4878-B668-9BA022CC9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31991" y="4382052"/>
              <a:ext cx="235505" cy="315487"/>
            </a:xfrm>
            <a:prstGeom prst="rect">
              <a:avLst/>
            </a:prstGeom>
          </p:spPr>
        </p:pic>
      </p:grpSp>
      <p:grpSp>
        <p:nvGrpSpPr>
          <p:cNvPr id="198" name="Text Milestone 4" title="Item Text">
            <a:extLst>
              <a:ext uri="{FF2B5EF4-FFF2-40B4-BE49-F238E27FC236}">
                <a16:creationId xmlns:a16="http://schemas.microsoft.com/office/drawing/2014/main" id="{925A13D7-3013-4915-B8AA-60DCEBDC4A01}"/>
              </a:ext>
            </a:extLst>
          </p:cNvPr>
          <p:cNvGrpSpPr/>
          <p:nvPr/>
        </p:nvGrpSpPr>
        <p:grpSpPr>
          <a:xfrm>
            <a:off x="3764706" y="4930774"/>
            <a:ext cx="1767840" cy="727511"/>
            <a:chOff x="3764706" y="4930774"/>
            <a:chExt cx="1767840" cy="727511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9806D6A-513A-48E1-8624-5F56FD41FD8E}"/>
                </a:ext>
              </a:extLst>
            </p:cNvPr>
            <p:cNvSpPr txBox="1"/>
            <p:nvPr/>
          </p:nvSpPr>
          <p:spPr>
            <a:xfrm>
              <a:off x="3764706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Milestone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560C968-3479-4EF0-861F-4E7AE6F35E6D}"/>
                </a:ext>
              </a:extLst>
            </p:cNvPr>
            <p:cNvSpPr txBox="1"/>
            <p:nvPr/>
          </p:nvSpPr>
          <p:spPr>
            <a:xfrm>
              <a:off x="3764706" y="5239230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Short Description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09F48650-0D2E-48E7-93E3-2FA8327E7942}"/>
                </a:ext>
              </a:extLst>
            </p:cNvPr>
            <p:cNvSpPr txBox="1"/>
            <p:nvPr/>
          </p:nvSpPr>
          <p:spPr>
            <a:xfrm>
              <a:off x="3764707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Start: Jun 20YY</a:t>
              </a:r>
            </a:p>
          </p:txBody>
        </p:sp>
      </p:grpSp>
      <p:sp>
        <p:nvSpPr>
          <p:cNvPr id="202" name="Arrow: U-Turn Milestone 5" title="Timeline Arrow">
            <a:extLst>
              <a:ext uri="{FF2B5EF4-FFF2-40B4-BE49-F238E27FC236}">
                <a16:creationId xmlns:a16="http://schemas.microsoft.com/office/drawing/2014/main" id="{60B2DC70-87DD-44B4-9974-2E0B2117DE08}"/>
              </a:ext>
            </a:extLst>
          </p:cNvPr>
          <p:cNvSpPr/>
          <p:nvPr/>
        </p:nvSpPr>
        <p:spPr>
          <a:xfrm>
            <a:off x="4826144" y="2778033"/>
            <a:ext cx="2841482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3" name="Duration 5" title="Duration Text">
            <a:extLst>
              <a:ext uri="{FF2B5EF4-FFF2-40B4-BE49-F238E27FC236}">
                <a16:creationId xmlns:a16="http://schemas.microsoft.com/office/drawing/2014/main" id="{AE511117-5F81-4EEF-9123-295DC980CAC8}"/>
              </a:ext>
            </a:extLst>
          </p:cNvPr>
          <p:cNvSpPr txBox="1"/>
          <p:nvPr/>
        </p:nvSpPr>
        <p:spPr>
          <a:xfrm>
            <a:off x="5610685" y="256893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 Months / Years</a:t>
            </a:r>
          </a:p>
        </p:txBody>
      </p:sp>
      <p:cxnSp>
        <p:nvCxnSpPr>
          <p:cNvPr id="98" name="Connector Milestone 1" title="Connecter Line">
            <a:extLst>
              <a:ext uri="{FF2B5EF4-FFF2-40B4-BE49-F238E27FC236}">
                <a16:creationId xmlns:a16="http://schemas.microsoft.com/office/drawing/2014/main" id="{33CE460B-EDDE-4B77-A80A-B18C8292C77D}"/>
              </a:ext>
            </a:extLst>
          </p:cNvPr>
          <p:cNvCxnSpPr>
            <a:cxnSpLocks/>
          </p:cNvCxnSpPr>
          <p:nvPr/>
        </p:nvCxnSpPr>
        <p:spPr>
          <a:xfrm flipH="1">
            <a:off x="6246611" y="2124255"/>
            <a:ext cx="1" cy="361944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Text Milestone 5" title="Item Text">
            <a:extLst>
              <a:ext uri="{FF2B5EF4-FFF2-40B4-BE49-F238E27FC236}">
                <a16:creationId xmlns:a16="http://schemas.microsoft.com/office/drawing/2014/main" id="{BFB56E2D-6AC2-44DC-BB7B-423C3393A995}"/>
              </a:ext>
            </a:extLst>
          </p:cNvPr>
          <p:cNvGrpSpPr/>
          <p:nvPr/>
        </p:nvGrpSpPr>
        <p:grpSpPr>
          <a:xfrm>
            <a:off x="5362965" y="1270541"/>
            <a:ext cx="1767840" cy="727511"/>
            <a:chOff x="5362965" y="1270541"/>
            <a:chExt cx="1767840" cy="727511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C6BF4F5-4187-4C24-91F8-B0334FE9A105}"/>
                </a:ext>
              </a:extLst>
            </p:cNvPr>
            <p:cNvSpPr txBox="1"/>
            <p:nvPr/>
          </p:nvSpPr>
          <p:spPr>
            <a:xfrm>
              <a:off x="5362965" y="1270541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Process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F85AC23-D6EA-4B23-98AE-B44CC72A87D9}"/>
                </a:ext>
              </a:extLst>
            </p:cNvPr>
            <p:cNvSpPr txBox="1"/>
            <p:nvPr/>
          </p:nvSpPr>
          <p:spPr>
            <a:xfrm>
              <a:off x="5362965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Short Description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CC75737-AFD3-48E5-832B-7658C285FA83}"/>
                </a:ext>
              </a:extLst>
            </p:cNvPr>
            <p:cNvSpPr txBox="1"/>
            <p:nvPr/>
          </p:nvSpPr>
          <p:spPr>
            <a:xfrm>
              <a:off x="5362966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Nov 20YY</a:t>
              </a:r>
            </a:p>
          </p:txBody>
        </p:sp>
      </p:grpSp>
      <p:sp>
        <p:nvSpPr>
          <p:cNvPr id="208" name="Arrow: U-Turn Milestone 6a" title="Timeline Arrow">
            <a:extLst>
              <a:ext uri="{FF2B5EF4-FFF2-40B4-BE49-F238E27FC236}">
                <a16:creationId xmlns:a16="http://schemas.microsoft.com/office/drawing/2014/main" id="{F0525C47-CDE0-4E1B-AEF8-B7FC39073B28}"/>
              </a:ext>
            </a:extLst>
          </p:cNvPr>
          <p:cNvSpPr/>
          <p:nvPr/>
        </p:nvSpPr>
        <p:spPr>
          <a:xfrm flipV="1">
            <a:off x="7420531" y="3428998"/>
            <a:ext cx="89330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5" name="Short Milestone" title="Short Milestone">
            <a:extLst>
              <a:ext uri="{FF2B5EF4-FFF2-40B4-BE49-F238E27FC236}">
                <a16:creationId xmlns:a16="http://schemas.microsoft.com/office/drawing/2014/main" id="{71CFBDF1-89AF-4D5E-9F70-E0C7ED461FA0}"/>
              </a:ext>
            </a:extLst>
          </p:cNvPr>
          <p:cNvGrpSpPr/>
          <p:nvPr/>
        </p:nvGrpSpPr>
        <p:grpSpPr>
          <a:xfrm>
            <a:off x="7634775" y="3713610"/>
            <a:ext cx="464817" cy="464817"/>
            <a:chOff x="7634775" y="3713610"/>
            <a:chExt cx="464817" cy="464817"/>
          </a:xfrm>
        </p:grpSpPr>
        <p:sp>
          <p:nvSpPr>
            <p:cNvPr id="218" name="Oval 217" title="Circle Background">
              <a:extLst>
                <a:ext uri="{FF2B5EF4-FFF2-40B4-BE49-F238E27FC236}">
                  <a16:creationId xmlns:a16="http://schemas.microsoft.com/office/drawing/2014/main" id="{657CEE0F-82C8-41D2-BD4B-D953994D0BA3}"/>
                </a:ext>
              </a:extLst>
            </p:cNvPr>
            <p:cNvSpPr/>
            <p:nvPr/>
          </p:nvSpPr>
          <p:spPr>
            <a:xfrm>
              <a:off x="7634775" y="3713610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DF26529B-2EA3-43C0-A879-39AF9630F1D6}"/>
                </a:ext>
              </a:extLst>
            </p:cNvPr>
            <p:cNvSpPr txBox="1"/>
            <p:nvPr/>
          </p:nvSpPr>
          <p:spPr>
            <a:xfrm>
              <a:off x="7667326" y="3869424"/>
              <a:ext cx="3997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01</a:t>
              </a:r>
            </a:p>
          </p:txBody>
        </p:sp>
      </p:grpSp>
      <p:grpSp>
        <p:nvGrpSpPr>
          <p:cNvPr id="2" name="Year Indicator" title="Year Indicator">
            <a:extLst>
              <a:ext uri="{FF2B5EF4-FFF2-40B4-BE49-F238E27FC236}">
                <a16:creationId xmlns:a16="http://schemas.microsoft.com/office/drawing/2014/main" id="{3AB6EB77-4545-48A2-A002-4EB191B9BFC6}"/>
              </a:ext>
            </a:extLst>
          </p:cNvPr>
          <p:cNvGrpSpPr/>
          <p:nvPr/>
        </p:nvGrpSpPr>
        <p:grpSpPr>
          <a:xfrm>
            <a:off x="8067631" y="1344708"/>
            <a:ext cx="893302" cy="2084288"/>
            <a:chOff x="8067631" y="1344708"/>
            <a:chExt cx="893302" cy="2084288"/>
          </a:xfrm>
        </p:grpSpPr>
        <p:cxnSp>
          <p:nvCxnSpPr>
            <p:cNvPr id="130" name="Straight Connector 129" title="Connecter Line">
              <a:extLst>
                <a:ext uri="{FF2B5EF4-FFF2-40B4-BE49-F238E27FC236}">
                  <a16:creationId xmlns:a16="http://schemas.microsoft.com/office/drawing/2014/main" id="{74B37803-5889-4CF1-9F0B-A077660891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2405" y="1705998"/>
              <a:ext cx="0" cy="172299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2A0D47C8-C8FA-4C8E-AB65-688C8C35B195}"/>
                </a:ext>
              </a:extLst>
            </p:cNvPr>
            <p:cNvSpPr txBox="1"/>
            <p:nvPr/>
          </p:nvSpPr>
          <p:spPr>
            <a:xfrm>
              <a:off x="8067631" y="1344708"/>
              <a:ext cx="893302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50" b="1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20YY</a:t>
              </a:r>
            </a:p>
          </p:txBody>
        </p:sp>
      </p:grpSp>
      <p:sp>
        <p:nvSpPr>
          <p:cNvPr id="220" name="Arrow: U-Turn Milestone 6b" title="Timeline Arrow">
            <a:extLst>
              <a:ext uri="{FF2B5EF4-FFF2-40B4-BE49-F238E27FC236}">
                <a16:creationId xmlns:a16="http://schemas.microsoft.com/office/drawing/2014/main" id="{8FAD98CD-7A29-4212-8CE4-048668E399DA}"/>
              </a:ext>
            </a:extLst>
          </p:cNvPr>
          <p:cNvSpPr/>
          <p:nvPr/>
        </p:nvSpPr>
        <p:spPr>
          <a:xfrm>
            <a:off x="8067341" y="2778033"/>
            <a:ext cx="893882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6" name="Short Milestone" title="Short Milestone">
            <a:extLst>
              <a:ext uri="{FF2B5EF4-FFF2-40B4-BE49-F238E27FC236}">
                <a16:creationId xmlns:a16="http://schemas.microsoft.com/office/drawing/2014/main" id="{6C8D348F-E6AF-4658-A1A5-F9E84E8A2034}"/>
              </a:ext>
            </a:extLst>
          </p:cNvPr>
          <p:cNvGrpSpPr/>
          <p:nvPr/>
        </p:nvGrpSpPr>
        <p:grpSpPr>
          <a:xfrm>
            <a:off x="8281874" y="2663225"/>
            <a:ext cx="464817" cy="464817"/>
            <a:chOff x="8281874" y="2663225"/>
            <a:chExt cx="464817" cy="464817"/>
          </a:xfrm>
        </p:grpSpPr>
        <p:sp>
          <p:nvSpPr>
            <p:cNvPr id="221" name="Oval 220" title="Circle Background">
              <a:extLst>
                <a:ext uri="{FF2B5EF4-FFF2-40B4-BE49-F238E27FC236}">
                  <a16:creationId xmlns:a16="http://schemas.microsoft.com/office/drawing/2014/main" id="{459BC7C6-2D09-408E-8406-36D93C1F5E8E}"/>
                </a:ext>
              </a:extLst>
            </p:cNvPr>
            <p:cNvSpPr/>
            <p:nvPr/>
          </p:nvSpPr>
          <p:spPr>
            <a:xfrm>
              <a:off x="8281874" y="2663225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A7B1D15-9E93-430C-8F1F-E97330E664F4}"/>
                </a:ext>
              </a:extLst>
            </p:cNvPr>
            <p:cNvSpPr txBox="1"/>
            <p:nvPr/>
          </p:nvSpPr>
          <p:spPr>
            <a:xfrm>
              <a:off x="8314425" y="2818690"/>
              <a:ext cx="3997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02</a:t>
              </a:r>
            </a:p>
          </p:txBody>
        </p:sp>
      </p:grpSp>
      <p:sp>
        <p:nvSpPr>
          <p:cNvPr id="209" name="Arrow: U-Turn Milestone 6c" title="Timeline Arrow">
            <a:extLst>
              <a:ext uri="{FF2B5EF4-FFF2-40B4-BE49-F238E27FC236}">
                <a16:creationId xmlns:a16="http://schemas.microsoft.com/office/drawing/2014/main" id="{09BAEF3B-CE9C-4190-80A9-27539CEE3033}"/>
              </a:ext>
            </a:extLst>
          </p:cNvPr>
          <p:cNvSpPr/>
          <p:nvPr/>
        </p:nvSpPr>
        <p:spPr>
          <a:xfrm flipV="1">
            <a:off x="8715310" y="3428998"/>
            <a:ext cx="893304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7" name="Short Milestone" title="Short Milestone">
            <a:extLst>
              <a:ext uri="{FF2B5EF4-FFF2-40B4-BE49-F238E27FC236}">
                <a16:creationId xmlns:a16="http://schemas.microsoft.com/office/drawing/2014/main" id="{A644DB06-17F5-4FCD-BA39-265731B1E943}"/>
              </a:ext>
            </a:extLst>
          </p:cNvPr>
          <p:cNvGrpSpPr/>
          <p:nvPr/>
        </p:nvGrpSpPr>
        <p:grpSpPr>
          <a:xfrm>
            <a:off x="8929554" y="3713610"/>
            <a:ext cx="464817" cy="464817"/>
            <a:chOff x="8929554" y="3713610"/>
            <a:chExt cx="464817" cy="464817"/>
          </a:xfrm>
        </p:grpSpPr>
        <p:sp>
          <p:nvSpPr>
            <p:cNvPr id="223" name="Oval 222" title="Circle Background">
              <a:extLst>
                <a:ext uri="{FF2B5EF4-FFF2-40B4-BE49-F238E27FC236}">
                  <a16:creationId xmlns:a16="http://schemas.microsoft.com/office/drawing/2014/main" id="{5924A2AE-1E61-4E21-AC7E-742DC1AFBDF5}"/>
                </a:ext>
              </a:extLst>
            </p:cNvPr>
            <p:cNvSpPr/>
            <p:nvPr/>
          </p:nvSpPr>
          <p:spPr>
            <a:xfrm>
              <a:off x="8929554" y="3713610"/>
              <a:ext cx="464817" cy="464817"/>
            </a:xfrm>
            <a:prstGeom prst="ellipse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AF4BF00-FF4D-4D47-8326-0D1EEAE6DC78}"/>
                </a:ext>
              </a:extLst>
            </p:cNvPr>
            <p:cNvSpPr txBox="1"/>
            <p:nvPr/>
          </p:nvSpPr>
          <p:spPr>
            <a:xfrm>
              <a:off x="8962105" y="3869424"/>
              <a:ext cx="39971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03</a:t>
              </a:r>
            </a:p>
          </p:txBody>
        </p:sp>
      </p:grpSp>
      <p:sp>
        <p:nvSpPr>
          <p:cNvPr id="212" name="Brace for Grouped Items" title="Group Bracket">
            <a:extLst>
              <a:ext uri="{FF2B5EF4-FFF2-40B4-BE49-F238E27FC236}">
                <a16:creationId xmlns:a16="http://schemas.microsoft.com/office/drawing/2014/main" id="{20E3BE3F-E81D-41AD-A12D-26D35A4AC09F}"/>
              </a:ext>
            </a:extLst>
          </p:cNvPr>
          <p:cNvSpPr/>
          <p:nvPr/>
        </p:nvSpPr>
        <p:spPr>
          <a:xfrm rot="5400000">
            <a:off x="8285972" y="3322514"/>
            <a:ext cx="457201" cy="2188082"/>
          </a:xfrm>
          <a:prstGeom prst="rightBrace">
            <a:avLst>
              <a:gd name="adj1" fmla="val 44270"/>
              <a:gd name="adj2" fmla="val 50000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pSp>
        <p:nvGrpSpPr>
          <p:cNvPr id="213" name="Text Milestone 6" title="Item Text">
            <a:extLst>
              <a:ext uri="{FF2B5EF4-FFF2-40B4-BE49-F238E27FC236}">
                <a16:creationId xmlns:a16="http://schemas.microsoft.com/office/drawing/2014/main" id="{9F717C98-ECB0-4B40-8494-A87D968ACD50}"/>
              </a:ext>
            </a:extLst>
          </p:cNvPr>
          <p:cNvGrpSpPr/>
          <p:nvPr/>
        </p:nvGrpSpPr>
        <p:grpSpPr>
          <a:xfrm>
            <a:off x="7602524" y="4930774"/>
            <a:ext cx="1767840" cy="727511"/>
            <a:chOff x="7602524" y="4930774"/>
            <a:chExt cx="1767840" cy="727511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2E111CE-6E3B-451A-B1CA-D4EDF27F1F15}"/>
                </a:ext>
              </a:extLst>
            </p:cNvPr>
            <p:cNvSpPr txBox="1"/>
            <p:nvPr/>
          </p:nvSpPr>
          <p:spPr>
            <a:xfrm>
              <a:off x="7602524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Process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252438A-0F18-493A-9B41-1705B30B4723}"/>
                </a:ext>
              </a:extLst>
            </p:cNvPr>
            <p:cNvSpPr txBox="1"/>
            <p:nvPr/>
          </p:nvSpPr>
          <p:spPr>
            <a:xfrm>
              <a:off x="7602524" y="5239230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Short Description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6D2DF04-A543-4288-B812-7AE614CDECA7}"/>
                </a:ext>
              </a:extLst>
            </p:cNvPr>
            <p:cNvSpPr txBox="1"/>
            <p:nvPr/>
          </p:nvSpPr>
          <p:spPr>
            <a:xfrm>
              <a:off x="7602525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Dec 20YY</a:t>
              </a:r>
            </a:p>
          </p:txBody>
        </p:sp>
      </p:grpSp>
      <p:sp>
        <p:nvSpPr>
          <p:cNvPr id="210" name="Arrow: U-Turn Milestone 7" title="Timeline Arrow">
            <a:extLst>
              <a:ext uri="{FF2B5EF4-FFF2-40B4-BE49-F238E27FC236}">
                <a16:creationId xmlns:a16="http://schemas.microsoft.com/office/drawing/2014/main" id="{058AE435-1F45-4B7B-8E34-B4AABA51CC48}"/>
              </a:ext>
            </a:extLst>
          </p:cNvPr>
          <p:cNvSpPr/>
          <p:nvPr/>
        </p:nvSpPr>
        <p:spPr>
          <a:xfrm>
            <a:off x="9370364" y="2778033"/>
            <a:ext cx="2055383" cy="650967"/>
          </a:xfrm>
          <a:prstGeom prst="uturnArrow">
            <a:avLst>
              <a:gd name="adj1" fmla="val 37244"/>
              <a:gd name="adj2" fmla="val 18622"/>
              <a:gd name="adj3" fmla="val 20252"/>
              <a:gd name="adj4" fmla="val 52602"/>
              <a:gd name="adj5" fmla="val 9683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1" name="Duration 7" title="Duration Text">
            <a:extLst>
              <a:ext uri="{FF2B5EF4-FFF2-40B4-BE49-F238E27FC236}">
                <a16:creationId xmlns:a16="http://schemas.microsoft.com/office/drawing/2014/main" id="{EE6D4252-E578-43E2-B07D-1BD8A9A87252}"/>
              </a:ext>
            </a:extLst>
          </p:cNvPr>
          <p:cNvSpPr txBox="1"/>
          <p:nvPr/>
        </p:nvSpPr>
        <p:spPr>
          <a:xfrm>
            <a:off x="9768171" y="2568934"/>
            <a:ext cx="127240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3 Months / Years</a:t>
            </a:r>
          </a:p>
        </p:txBody>
      </p:sp>
      <p:cxnSp>
        <p:nvCxnSpPr>
          <p:cNvPr id="99" name="Connector Milestone 1" title="Connecter Line">
            <a:extLst>
              <a:ext uri="{FF2B5EF4-FFF2-40B4-BE49-F238E27FC236}">
                <a16:creationId xmlns:a16="http://schemas.microsoft.com/office/drawing/2014/main" id="{63529282-517A-4B10-89E2-0FD11D256738}"/>
              </a:ext>
            </a:extLst>
          </p:cNvPr>
          <p:cNvCxnSpPr>
            <a:cxnSpLocks/>
          </p:cNvCxnSpPr>
          <p:nvPr/>
        </p:nvCxnSpPr>
        <p:spPr>
          <a:xfrm flipH="1">
            <a:off x="10398055" y="2124255"/>
            <a:ext cx="1" cy="36194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Text Milestone 7" title="Item Text">
            <a:extLst>
              <a:ext uri="{FF2B5EF4-FFF2-40B4-BE49-F238E27FC236}">
                <a16:creationId xmlns:a16="http://schemas.microsoft.com/office/drawing/2014/main" id="{B8D93E6F-FCFD-4751-9199-7AB157111B64}"/>
              </a:ext>
            </a:extLst>
          </p:cNvPr>
          <p:cNvGrpSpPr/>
          <p:nvPr/>
        </p:nvGrpSpPr>
        <p:grpSpPr>
          <a:xfrm>
            <a:off x="9361820" y="1270541"/>
            <a:ext cx="2076553" cy="727511"/>
            <a:chOff x="9361820" y="1270541"/>
            <a:chExt cx="2076553" cy="727511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8F8EBB4A-906D-4B4E-9C8D-2D01E7086702}"/>
                </a:ext>
              </a:extLst>
            </p:cNvPr>
            <p:cNvSpPr txBox="1"/>
            <p:nvPr/>
          </p:nvSpPr>
          <p:spPr>
            <a:xfrm>
              <a:off x="9361820" y="1270541"/>
              <a:ext cx="207655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Milestone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DD0E340-2933-4D6A-AB6B-9CAB6C5D06E9}"/>
                </a:ext>
              </a:extLst>
            </p:cNvPr>
            <p:cNvSpPr txBox="1"/>
            <p:nvPr/>
          </p:nvSpPr>
          <p:spPr>
            <a:xfrm>
              <a:off x="9520451" y="1578997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Short Description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234F23B4-77A7-4807-99F7-B6F339BE1121}"/>
                </a:ext>
              </a:extLst>
            </p:cNvPr>
            <p:cNvSpPr txBox="1"/>
            <p:nvPr/>
          </p:nvSpPr>
          <p:spPr>
            <a:xfrm>
              <a:off x="9520452" y="1762315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Feb 20YY</a:t>
              </a:r>
            </a:p>
          </p:txBody>
        </p:sp>
      </p:grpSp>
      <p:cxnSp>
        <p:nvCxnSpPr>
          <p:cNvPr id="242" name="Connector Launch" title="Connecter Line">
            <a:extLst>
              <a:ext uri="{FF2B5EF4-FFF2-40B4-BE49-F238E27FC236}">
                <a16:creationId xmlns:a16="http://schemas.microsoft.com/office/drawing/2014/main" id="{B9C1D786-BB48-4CC7-8273-A3DF0DFCB266}"/>
              </a:ext>
            </a:extLst>
          </p:cNvPr>
          <p:cNvCxnSpPr>
            <a:cxnSpLocks/>
            <a:endCxn id="236" idx="0"/>
          </p:cNvCxnSpPr>
          <p:nvPr/>
        </p:nvCxnSpPr>
        <p:spPr>
          <a:xfrm flipH="1">
            <a:off x="11301571" y="3428996"/>
            <a:ext cx="4" cy="5545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Launch Graphic" title="Launch Graphic">
            <a:extLst>
              <a:ext uri="{FF2B5EF4-FFF2-40B4-BE49-F238E27FC236}">
                <a16:creationId xmlns:a16="http://schemas.microsoft.com/office/drawing/2014/main" id="{EE7BDC36-5F29-455C-B739-3B266E64CA8C}"/>
              </a:ext>
            </a:extLst>
          </p:cNvPr>
          <p:cNvGrpSpPr/>
          <p:nvPr/>
        </p:nvGrpSpPr>
        <p:grpSpPr>
          <a:xfrm>
            <a:off x="10961301" y="3983527"/>
            <a:ext cx="680539" cy="680539"/>
            <a:chOff x="10961301" y="3355525"/>
            <a:chExt cx="680539" cy="680539"/>
          </a:xfrm>
        </p:grpSpPr>
        <p:sp>
          <p:nvSpPr>
            <p:cNvPr id="236" name="Oval 235" title="Launch Circle">
              <a:extLst>
                <a:ext uri="{FF2B5EF4-FFF2-40B4-BE49-F238E27FC236}">
                  <a16:creationId xmlns:a16="http://schemas.microsoft.com/office/drawing/2014/main" id="{C2680208-3C44-427A-8695-8FD5BD8AAF59}"/>
                </a:ext>
              </a:extLst>
            </p:cNvPr>
            <p:cNvSpPr/>
            <p:nvPr/>
          </p:nvSpPr>
          <p:spPr>
            <a:xfrm>
              <a:off x="10961301" y="3355525"/>
              <a:ext cx="680539" cy="68053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pic>
          <p:nvPicPr>
            <p:cNvPr id="237" name="Graphic 236" title="Launch Icon">
              <a:extLst>
                <a:ext uri="{FF2B5EF4-FFF2-40B4-BE49-F238E27FC236}">
                  <a16:creationId xmlns:a16="http://schemas.microsoft.com/office/drawing/2014/main" id="{4ADF9E33-C612-4489-A970-8A8264C44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02868" y="3548145"/>
              <a:ext cx="235505" cy="315487"/>
            </a:xfrm>
            <a:prstGeom prst="rect">
              <a:avLst/>
            </a:prstGeom>
          </p:spPr>
        </p:pic>
      </p:grpSp>
      <p:grpSp>
        <p:nvGrpSpPr>
          <p:cNvPr id="238" name="Text Milestone Launch" title="Item Text">
            <a:extLst>
              <a:ext uri="{FF2B5EF4-FFF2-40B4-BE49-F238E27FC236}">
                <a16:creationId xmlns:a16="http://schemas.microsoft.com/office/drawing/2014/main" id="{5B8632A9-13B7-425C-908B-4D706C125BED}"/>
              </a:ext>
            </a:extLst>
          </p:cNvPr>
          <p:cNvGrpSpPr/>
          <p:nvPr/>
        </p:nvGrpSpPr>
        <p:grpSpPr>
          <a:xfrm>
            <a:off x="10393870" y="4930774"/>
            <a:ext cx="1767840" cy="727511"/>
            <a:chOff x="10393870" y="4930774"/>
            <a:chExt cx="1767840" cy="727511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91D454EC-4400-4DAC-9F48-C016E301B8D4}"/>
                </a:ext>
              </a:extLst>
            </p:cNvPr>
            <p:cNvSpPr txBox="1"/>
            <p:nvPr/>
          </p:nvSpPr>
          <p:spPr>
            <a:xfrm>
              <a:off x="10393870" y="4930774"/>
              <a:ext cx="176784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Launch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373BC807-CB25-43DF-B8C7-A5319C0C7977}"/>
                </a:ext>
              </a:extLst>
            </p:cNvPr>
            <p:cNvSpPr txBox="1"/>
            <p:nvPr/>
          </p:nvSpPr>
          <p:spPr>
            <a:xfrm>
              <a:off x="10393870" y="5239230"/>
              <a:ext cx="176784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Short Description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9E18F431-86F4-4785-AA79-B80D10241897}"/>
                </a:ext>
              </a:extLst>
            </p:cNvPr>
            <p:cNvSpPr txBox="1"/>
            <p:nvPr/>
          </p:nvSpPr>
          <p:spPr>
            <a:xfrm>
              <a:off x="10393871" y="5422548"/>
              <a:ext cx="17678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Start: Apr 20YY</a:t>
              </a:r>
            </a:p>
          </p:txBody>
        </p:sp>
      </p:grpSp>
      <p:pic>
        <p:nvPicPr>
          <p:cNvPr id="10" name="Graphic 9" descr="Aspiration with solid fill">
            <a:extLst>
              <a:ext uri="{FF2B5EF4-FFF2-40B4-BE49-F238E27FC236}">
                <a16:creationId xmlns:a16="http://schemas.microsoft.com/office/drawing/2014/main" id="{98D41050-753B-4E0C-81A4-CF3B94481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785" y="1758346"/>
            <a:ext cx="696468" cy="696468"/>
          </a:xfrm>
          <a:prstGeom prst="rect">
            <a:avLst/>
          </a:prstGeom>
        </p:spPr>
      </p:pic>
      <p:pic>
        <p:nvPicPr>
          <p:cNvPr id="14" name="Graphic 13" descr="Excellent outline">
            <a:extLst>
              <a:ext uri="{FF2B5EF4-FFF2-40B4-BE49-F238E27FC236}">
                <a16:creationId xmlns:a16="http://schemas.microsoft.com/office/drawing/2014/main" id="{571FEC43-1D3A-4AF0-BB10-7AD3C0576F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31091" y="5690723"/>
            <a:ext cx="914400" cy="914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2332F637-52B0-110E-878D-C969F6BC4293}"/>
              </a:ext>
            </a:extLst>
          </p:cNvPr>
          <p:cNvSpPr txBox="1"/>
          <p:nvPr/>
        </p:nvSpPr>
        <p:spPr>
          <a:xfrm>
            <a:off x="167776" y="4362066"/>
            <a:ext cx="2079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Include: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SG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Career Goals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SG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Tasks / Milestones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Describe </a:t>
            </a:r>
            <a:r>
              <a:rPr kumimoji="0" lang="en-SG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process</a:t>
            </a: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    involved in tasks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SG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Time frame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    (months / year)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EC8E7-8DE7-6954-440B-D8FDDEA1490C}"/>
              </a:ext>
            </a:extLst>
          </p:cNvPr>
          <p:cNvSpPr txBox="1"/>
          <p:nvPr/>
        </p:nvSpPr>
        <p:spPr>
          <a:xfrm>
            <a:off x="2486025" y="5665127"/>
            <a:ext cx="657103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Criteria: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SG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Include all items (career goals, tasks / milestones, process and </a:t>
            </a:r>
            <a:r>
              <a:rPr kumimoji="0" lang="en-SG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time frame)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SG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Use SMART Goals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SG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Identify relevant strategies and actions to reach goals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SG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Action plan should be well considered and thought 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35674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17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Roadmap01_SB - v1" id="{1F91B584-3B8B-4C0D-AAE1-A7B5A7169F40}" vid="{5016F837-D8EE-45A3-B75D-268F1C93E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168</Words>
  <Application>Microsoft Office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</vt:lpstr>
      <vt:lpstr>1_Office Theme</vt:lpstr>
      <vt:lpstr>My Action Plan Roadmap (upload on Tutorial Site – Individual Assignments Submission – Seminar 1 In-Class                                Assignment Submission Link)</vt:lpstr>
    </vt:vector>
  </TitlesOfParts>
  <Company>Nanyang Technological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Action Plan Roadmap (upload on Tutorial Site – Seminar 2 – Seminar 2 In Class Activity Submission)</dc:title>
  <dc:creator>Patricia Lai Mei Choo</dc:creator>
  <cp:lastModifiedBy>Patricia Lai Mei Choo</cp:lastModifiedBy>
  <cp:revision>3</cp:revision>
  <dcterms:created xsi:type="dcterms:W3CDTF">2022-12-28T09:17:58Z</dcterms:created>
  <dcterms:modified xsi:type="dcterms:W3CDTF">2022-12-28T09:24:05Z</dcterms:modified>
</cp:coreProperties>
</file>