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26" r:id="rId3"/>
    <p:sldId id="271" r:id="rId4"/>
    <p:sldId id="320" r:id="rId5"/>
    <p:sldId id="322" r:id="rId6"/>
    <p:sldId id="321" r:id="rId7"/>
    <p:sldId id="324" r:id="rId8"/>
    <p:sldId id="32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61080" autoAdjust="0"/>
  </p:normalViewPr>
  <p:slideViewPr>
    <p:cSldViewPr snapToGrid="0">
      <p:cViewPr varScale="1">
        <p:scale>
          <a:sx n="49" d="100"/>
          <a:sy n="49" d="100"/>
        </p:scale>
        <p:origin x="16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9323C-F35B-4700-BBC8-B98C93FEC486}" type="datetimeFigureOut">
              <a:rPr lang="en-SG" smtClean="0"/>
              <a:t>29/08/2021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A00C3-0186-40A0-928C-2633FD2E42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457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1A00C3-0186-40A0-928C-2633FD2E42A5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0199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cc7554a049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cc7554a049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38207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cc7554a049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cc7554a049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18213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cc7554a049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cc7554a049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15932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cc7554a049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cc7554a049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7019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FE362-850F-43A1-9990-DB0133E0C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C486B-32A2-4822-AB24-45E7F5C28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F1451-1E55-4AB4-A6E5-8B7CBB563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C30-3C96-4B07-8179-4A48223AD4B2}" type="datetimeFigureOut">
              <a:rPr lang="en-SG" smtClean="0"/>
              <a:t>29/08/2021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3B05D-B318-4F67-B838-1D199E9D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5C7DC-C103-4B0F-A42E-DB5CDCE3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845C-1863-435F-835C-96C7EAF11C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897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B6BC-0F4D-4774-81F7-812A7711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7F6FC-974D-4556-9789-DD63F8F95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92DF2-186D-4EC1-9A38-B0B91F41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C30-3C96-4B07-8179-4A48223AD4B2}" type="datetimeFigureOut">
              <a:rPr lang="en-SG" smtClean="0"/>
              <a:t>29/08/2021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7A500-FD26-4B7E-9DE5-461031980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66AA-3367-423E-A134-8C8CE8B8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845C-1863-435F-835C-96C7EAF11C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847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F94B3B-908B-401C-B1D4-1B51A887CA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7BF11-A051-490E-8CFC-20EC54E8F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A7F16-ED8D-4A37-8802-85BD4BED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C30-3C96-4B07-8179-4A48223AD4B2}" type="datetimeFigureOut">
              <a:rPr lang="en-SG" smtClean="0"/>
              <a:t>29/08/2021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61B2C-3884-45E1-8759-F372EFF18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2C47F-D7CA-45E6-945E-AC74F3FF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845C-1863-435F-835C-96C7EAF11C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8993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391633" y="1580733"/>
            <a:ext cx="4164000" cy="2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"/>
          </p:nvPr>
        </p:nvSpPr>
        <p:spPr>
          <a:xfrm>
            <a:off x="1391633" y="4481251"/>
            <a:ext cx="4018000" cy="1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14" name="Google Shape;114;p1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7096867" y="-107500"/>
            <a:ext cx="5340000" cy="267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53654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9001E-7AA6-4D24-91BF-76140CCF2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23E4C-7DF8-475A-AC11-5E89A4DDB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83870-44CD-4131-8385-A4A5DF9C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C30-3C96-4B07-8179-4A48223AD4B2}" type="datetimeFigureOut">
              <a:rPr lang="en-SG" smtClean="0"/>
              <a:t>29/08/2021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250A1-E0F2-4658-96BF-A04032CAC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07114-D24A-4D95-B430-19A5BF858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845C-1863-435F-835C-96C7EAF11C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733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4CCC-A902-41C7-A337-83C54C217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0C71E-28F3-4269-937A-750D9446B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A6A48-C680-4415-8945-B214111F6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C30-3C96-4B07-8179-4A48223AD4B2}" type="datetimeFigureOut">
              <a:rPr lang="en-SG" smtClean="0"/>
              <a:t>29/08/2021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8E239-E4DA-4A8D-AC95-2D96FB03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4D864-D8FB-49BE-8AB9-2EAC1230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845C-1863-435F-835C-96C7EAF11C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240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EE767-73AA-41CD-B582-C33EB8BD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BE449-9CC7-4285-BE3A-7CB909C19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0917B-8069-492D-B620-D753DBD77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1A4E1-07DE-4CC9-8E46-24D7EAB62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C30-3C96-4B07-8179-4A48223AD4B2}" type="datetimeFigureOut">
              <a:rPr lang="en-SG" smtClean="0"/>
              <a:t>29/08/2021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8C403-35D1-4D3D-A0D7-E7405D7D6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66E75-ECDB-4992-8D42-B53FF6F4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845C-1863-435F-835C-96C7EAF11C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98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ACCFF-2327-4372-86CC-75062099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507E8-B7A7-487F-99E0-09E7C14C9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B7CCB-FB47-44EB-A0BE-749150F4A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721FD-8A60-461A-A369-19558CE52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E46A7-290D-41F6-9D6A-6F7C3DDDC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EDAC66-0A75-4B17-9909-F2104144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C30-3C96-4B07-8179-4A48223AD4B2}" type="datetimeFigureOut">
              <a:rPr lang="en-SG" smtClean="0"/>
              <a:t>29/08/2021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A4ACDF-EFDB-4C2E-8C37-CB1DE8A8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5AE3B4-8038-4472-B099-0F3F51C92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845C-1863-435F-835C-96C7EAF11C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891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ACEB5-FC7A-4CBE-B2B3-0ECE93AD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A64DF-2550-4692-BE35-44C0CFFA9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C30-3C96-4B07-8179-4A48223AD4B2}" type="datetimeFigureOut">
              <a:rPr lang="en-SG" smtClean="0"/>
              <a:t>29/08/2021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F66FC-7542-442D-AE7C-C2BB51EC7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992CC-CC1C-4455-860D-566430F20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845C-1863-435F-835C-96C7EAF11C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269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BE4B8-E263-4D68-95FF-4ACF91ED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C30-3C96-4B07-8179-4A48223AD4B2}" type="datetimeFigureOut">
              <a:rPr lang="en-SG" smtClean="0"/>
              <a:t>29/08/2021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37DE71-8AA0-4447-B891-C3FD892BD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9747A-80A5-489F-8496-DD37C4253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845C-1863-435F-835C-96C7EAF11C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735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8809F-8ABA-4E86-B961-2BABC1B0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50E8B-720A-4D37-9B17-0094DE150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26E85-976A-4E13-9D52-110F5FB51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3DC9E-EF7D-4C6E-A607-D7171C26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C30-3C96-4B07-8179-4A48223AD4B2}" type="datetimeFigureOut">
              <a:rPr lang="en-SG" smtClean="0"/>
              <a:t>29/08/2021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F160B-C037-494A-8DCF-E033542D5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01161-54CD-464C-91E2-3FBC2C4EE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845C-1863-435F-835C-96C7EAF11C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307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D398-DE67-44FB-B8D4-5B26D8E2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4C743C-446F-4977-888D-0A8609E0F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B060E-3E96-4013-BD31-BE2540332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5FD4D-E436-4631-A923-68995AC0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C30-3C96-4B07-8179-4A48223AD4B2}" type="datetimeFigureOut">
              <a:rPr lang="en-SG" smtClean="0"/>
              <a:t>29/08/2021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ED3EA-3618-4F93-814F-ED87E9D14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B0871-70EE-4219-A9B3-010ADE61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845C-1863-435F-835C-96C7EAF11C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385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680F9B-8975-4AAC-8746-9A31664A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E21AB-F227-426C-A0EA-D34EFD77A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ACA2A-6072-43BB-93CA-E37820B8B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50C30-3C96-4B07-8179-4A48223AD4B2}" type="datetimeFigureOut">
              <a:rPr lang="en-SG" smtClean="0"/>
              <a:t>29/08/2021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DCC0D-4765-4485-8073-AC48B2D17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16B44-8807-4D6E-8EA4-60B620A34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C845C-1863-435F-835C-96C7EAF11C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961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5D169-B400-421B-AD05-8F084912D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0738" y="647593"/>
            <a:ext cx="4467792" cy="3060541"/>
          </a:xfrm>
        </p:spPr>
        <p:txBody>
          <a:bodyPr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Let’s Play Detective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EE0CB-517F-4CDF-B62D-7B12C3B8F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0738" y="3800209"/>
            <a:ext cx="4467792" cy="2410198"/>
          </a:xfrm>
        </p:spPr>
        <p:txBody>
          <a:bodyPr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CC0005</a:t>
            </a:r>
          </a:p>
          <a:p>
            <a:r>
              <a:rPr lang="en-SG">
                <a:solidFill>
                  <a:srgbClr val="FFFFFF"/>
                </a:solidFill>
              </a:rPr>
              <a:t>Week 4 Health and Diseases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7874956C-21BE-4D3F-9401-CDA03EB90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8572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0897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7DFAF-9278-4286-99E2-3D7FC02B8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SG">
                <a:solidFill>
                  <a:srgbClr val="FFFFFF"/>
                </a:solidFill>
              </a:rPr>
              <a:t>Group Assignment</a:t>
            </a:r>
          </a:p>
        </p:txBody>
      </p:sp>
      <p:sp>
        <p:nvSpPr>
          <p:cNvPr id="29" name="Rectangle: Rounded Corners 21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7CA483-3ACA-4619-906B-BDED88688F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91657"/>
              </p:ext>
            </p:extLst>
          </p:nvPr>
        </p:nvGraphicFramePr>
        <p:xfrm>
          <a:off x="1153510" y="2574671"/>
          <a:ext cx="9884980" cy="2112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2490">
                  <a:extLst>
                    <a:ext uri="{9D8B030D-6E8A-4147-A177-3AD203B41FA5}">
                      <a16:colId xmlns:a16="http://schemas.microsoft.com/office/drawing/2014/main" val="2596009874"/>
                    </a:ext>
                  </a:extLst>
                </a:gridCol>
                <a:gridCol w="4942490">
                  <a:extLst>
                    <a:ext uri="{9D8B030D-6E8A-4147-A177-3AD203B41FA5}">
                      <a16:colId xmlns:a16="http://schemas.microsoft.com/office/drawing/2014/main" val="3902368776"/>
                    </a:ext>
                  </a:extLst>
                </a:gridCol>
              </a:tblGrid>
              <a:tr h="1019867">
                <a:tc>
                  <a:txBody>
                    <a:bodyPr/>
                    <a:lstStyle/>
                    <a:p>
                      <a:pPr algn="ctr"/>
                      <a:r>
                        <a:rPr lang="en-SG" sz="3300" dirty="0"/>
                        <a:t>Odd-numbered groups</a:t>
                      </a:r>
                    </a:p>
                  </a:txBody>
                  <a:tcPr marL="50292" marR="50292" marT="25146" marB="25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300" dirty="0"/>
                        <a:t>Even-numbered Groups</a:t>
                      </a:r>
                    </a:p>
                  </a:txBody>
                  <a:tcPr marL="50292" marR="50292" marT="25146" marB="25146"/>
                </a:tc>
                <a:extLst>
                  <a:ext uri="{0D108BD9-81ED-4DB2-BD59-A6C34878D82A}">
                    <a16:rowId xmlns:a16="http://schemas.microsoft.com/office/drawing/2014/main" val="2496207508"/>
                  </a:ext>
                </a:extLst>
              </a:tr>
              <a:tr h="1092708">
                <a:tc>
                  <a:txBody>
                    <a:bodyPr/>
                    <a:lstStyle/>
                    <a:p>
                      <a:pPr algn="ctr"/>
                      <a:r>
                        <a:rPr lang="en-SG" sz="3300" dirty="0"/>
                        <a:t>Analyse Scenarios 1,3,5</a:t>
                      </a:r>
                    </a:p>
                  </a:txBody>
                  <a:tcPr marL="50292" marR="50292" marT="25146" marB="25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300" dirty="0"/>
                        <a:t>Analyse Scenarios 2,4,6</a:t>
                      </a:r>
                    </a:p>
                  </a:txBody>
                  <a:tcPr marL="50292" marR="50292" marT="25146" marB="25146"/>
                </a:tc>
                <a:extLst>
                  <a:ext uri="{0D108BD9-81ED-4DB2-BD59-A6C34878D82A}">
                    <a16:rowId xmlns:a16="http://schemas.microsoft.com/office/drawing/2014/main" val="1546621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134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247EFE-A819-447F-9824-DEB2D220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Scenario 1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9ECE2E-2E29-44B5-ADDF-E95BDAFD6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SG" dirty="0"/>
              <a:t>Unexplained weight loss</a:t>
            </a:r>
          </a:p>
          <a:p>
            <a:r>
              <a:rPr lang="en-SG" dirty="0"/>
              <a:t>Excessive thirst</a:t>
            </a:r>
          </a:p>
          <a:p>
            <a:r>
              <a:rPr lang="en-SG" dirty="0"/>
              <a:t>Headaches</a:t>
            </a:r>
          </a:p>
          <a:p>
            <a:r>
              <a:rPr lang="en-SG" dirty="0"/>
              <a:t>Unceasing hunger</a:t>
            </a:r>
          </a:p>
          <a:p>
            <a:r>
              <a:rPr lang="en-SG" dirty="0"/>
              <a:t>Dry mouth and fruity breath</a:t>
            </a:r>
          </a:p>
          <a:p>
            <a:r>
              <a:rPr lang="en-SG" dirty="0"/>
              <a:t>Frequent urination</a:t>
            </a:r>
          </a:p>
          <a:p>
            <a:r>
              <a:rPr lang="en-SG" dirty="0"/>
              <a:t>Numbness or tingling in feet</a:t>
            </a:r>
          </a:p>
          <a:p>
            <a:r>
              <a:rPr lang="en-SG" dirty="0"/>
              <a:t>Blurred vision</a:t>
            </a:r>
          </a:p>
          <a:p>
            <a:r>
              <a:rPr lang="en-SG" dirty="0"/>
              <a:t>Slow wound healing</a:t>
            </a:r>
          </a:p>
          <a:p>
            <a:endParaRPr lang="en-S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B8392B6-BD50-464F-803E-EDFAB3DF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Scenario 2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AFE1B1E-1947-402C-B3EA-B6C8E4DB2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SG" dirty="0"/>
              <a:t>Extreme fatigue</a:t>
            </a:r>
          </a:p>
          <a:p>
            <a:r>
              <a:rPr lang="en-SG" dirty="0"/>
              <a:t>Shortness of breath</a:t>
            </a:r>
          </a:p>
          <a:p>
            <a:r>
              <a:rPr lang="en-SG" dirty="0"/>
              <a:t>Dizziness, light-headedness or fainting</a:t>
            </a:r>
          </a:p>
          <a:p>
            <a:r>
              <a:rPr lang="en-SG" dirty="0"/>
              <a:t>Swelling in legs or feet</a:t>
            </a:r>
          </a:p>
          <a:p>
            <a:r>
              <a:rPr lang="en-SG" dirty="0"/>
              <a:t>Fluid in lungs causing cough or congestion</a:t>
            </a:r>
          </a:p>
          <a:p>
            <a:r>
              <a:rPr lang="en-SG" dirty="0"/>
              <a:t>Difficulty sleeping</a:t>
            </a:r>
          </a:p>
          <a:p>
            <a:r>
              <a:rPr lang="en-SG" dirty="0"/>
              <a:t>Weight gain</a:t>
            </a:r>
          </a:p>
          <a:p>
            <a:r>
              <a:rPr lang="en-SG" dirty="0"/>
              <a:t>Tightness in chest or shoulder ache</a:t>
            </a:r>
          </a:p>
          <a:p>
            <a:r>
              <a:rPr lang="en-SG" dirty="0"/>
              <a:t>Numbness in left arm</a:t>
            </a:r>
          </a:p>
        </p:txBody>
      </p:sp>
    </p:spTree>
    <p:extLst>
      <p:ext uri="{BB962C8B-B14F-4D97-AF65-F5344CB8AC3E}">
        <p14:creationId xmlns:p14="http://schemas.microsoft.com/office/powerpoint/2010/main" val="254108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0B4A9C9-7263-433B-B5BD-DEA3AA59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Scenario 3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98CDDDB-3E36-46AB-B6CA-0EEA31710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SG" dirty="0"/>
              <a:t>Fatigue</a:t>
            </a:r>
          </a:p>
          <a:p>
            <a:r>
              <a:rPr lang="en-SG" dirty="0"/>
              <a:t>Loss of appetite / Nausea</a:t>
            </a:r>
          </a:p>
          <a:p>
            <a:r>
              <a:rPr lang="en-SG" dirty="0"/>
              <a:t>Ammonia-smelling breath</a:t>
            </a:r>
          </a:p>
          <a:p>
            <a:r>
              <a:rPr lang="en-SG" dirty="0"/>
              <a:t>Difficulty urinating or frequent urination</a:t>
            </a:r>
          </a:p>
          <a:p>
            <a:r>
              <a:rPr lang="en-SG" dirty="0"/>
              <a:t>Foamy urine</a:t>
            </a:r>
          </a:p>
          <a:p>
            <a:r>
              <a:rPr lang="en-SG" dirty="0"/>
              <a:t>Numbness and tingling in feet</a:t>
            </a:r>
          </a:p>
          <a:p>
            <a:r>
              <a:rPr lang="en-SG" dirty="0"/>
              <a:t>Flaky skin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2012DA-4104-49D7-9C8F-3FC0E683CCA9}"/>
              </a:ext>
            </a:extLst>
          </p:cNvPr>
          <p:cNvSpPr/>
          <p:nvPr/>
        </p:nvSpPr>
        <p:spPr>
          <a:xfrm>
            <a:off x="4287474" y="6191397"/>
            <a:ext cx="1262852" cy="1028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</p:spTree>
    <p:extLst>
      <p:ext uri="{BB962C8B-B14F-4D97-AF65-F5344CB8AC3E}">
        <p14:creationId xmlns:p14="http://schemas.microsoft.com/office/powerpoint/2010/main" val="1886628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F1F968-88B0-4B63-A4A3-D7A7D643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Scenario 4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684A19-A7CE-4850-9E8E-407F776B9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SG" dirty="0"/>
              <a:t>Vision problem</a:t>
            </a:r>
          </a:p>
          <a:p>
            <a:r>
              <a:rPr lang="en-SG" dirty="0"/>
              <a:t>Severe headache without a known cause</a:t>
            </a:r>
          </a:p>
          <a:p>
            <a:r>
              <a:rPr lang="en-SG" dirty="0"/>
              <a:t>General weakness and fatigue</a:t>
            </a:r>
          </a:p>
          <a:p>
            <a:r>
              <a:rPr lang="en-SG" dirty="0"/>
              <a:t>Trouble coordinating or walking</a:t>
            </a:r>
          </a:p>
          <a:p>
            <a:r>
              <a:rPr lang="en-SG" dirty="0"/>
              <a:t>Speech difficulty</a:t>
            </a:r>
          </a:p>
          <a:p>
            <a:r>
              <a:rPr lang="en-SG" dirty="0"/>
              <a:t>Arm weakness</a:t>
            </a:r>
          </a:p>
          <a:p>
            <a:r>
              <a:rPr lang="en-SG" dirty="0"/>
              <a:t>Face drooping</a:t>
            </a:r>
          </a:p>
          <a:p>
            <a:r>
              <a:rPr lang="en-SG" dirty="0"/>
              <a:t>Nausea or </a:t>
            </a:r>
            <a:r>
              <a:rPr lang="en-SG" dirty="0" err="1"/>
              <a:t>vomitting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20061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7E1AE-C9AB-4832-B6AF-FE959B71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Scenario 5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66991-2388-4964-A038-587FBFAAB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SG" dirty="0"/>
              <a:t>Chest pain when breathing deeply</a:t>
            </a:r>
          </a:p>
          <a:p>
            <a:r>
              <a:rPr lang="en-SG" dirty="0"/>
              <a:t>Feeling tired or weak</a:t>
            </a:r>
          </a:p>
          <a:p>
            <a:r>
              <a:rPr lang="en-SG" dirty="0"/>
              <a:t>Shortness of breath or wheezing</a:t>
            </a:r>
          </a:p>
          <a:p>
            <a:r>
              <a:rPr lang="en-SG" dirty="0"/>
              <a:t>Unexplained weight loss</a:t>
            </a:r>
          </a:p>
          <a:p>
            <a:r>
              <a:rPr lang="en-SG" dirty="0"/>
              <a:t>Loss of appetite</a:t>
            </a:r>
          </a:p>
          <a:p>
            <a:r>
              <a:rPr lang="en-SG" dirty="0"/>
              <a:t>Persistent cough</a:t>
            </a:r>
          </a:p>
          <a:p>
            <a:r>
              <a:rPr lang="en-SG" dirty="0"/>
              <a:t>Coughing up rust coloured phlegm</a:t>
            </a:r>
          </a:p>
        </p:txBody>
      </p:sp>
    </p:spTree>
    <p:extLst>
      <p:ext uri="{BB962C8B-B14F-4D97-AF65-F5344CB8AC3E}">
        <p14:creationId xmlns:p14="http://schemas.microsoft.com/office/powerpoint/2010/main" val="422784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DF288-6C1D-4F86-B36B-0DD577C72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Scenario 6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4BD9-20C9-4408-99B5-60F93C4C8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SG" dirty="0"/>
              <a:t>Fever</a:t>
            </a:r>
          </a:p>
          <a:p>
            <a:r>
              <a:rPr lang="en-SG" dirty="0"/>
              <a:t>Fatigue</a:t>
            </a:r>
          </a:p>
          <a:p>
            <a:r>
              <a:rPr lang="en-SG" dirty="0"/>
              <a:t>Unexplained weight loss</a:t>
            </a:r>
          </a:p>
          <a:p>
            <a:r>
              <a:rPr lang="en-SG" dirty="0"/>
              <a:t>Diarrhoea or constipation</a:t>
            </a:r>
          </a:p>
          <a:p>
            <a:r>
              <a:rPr lang="en-SG" dirty="0"/>
              <a:t>Blood in stool</a:t>
            </a:r>
          </a:p>
          <a:p>
            <a:r>
              <a:rPr lang="en-SG" dirty="0"/>
              <a:t>Loss of appetite</a:t>
            </a:r>
          </a:p>
          <a:p>
            <a:r>
              <a:rPr lang="en-SG" dirty="0"/>
              <a:t>Bowel is not empty after voiding</a:t>
            </a:r>
          </a:p>
        </p:txBody>
      </p:sp>
    </p:spTree>
    <p:extLst>
      <p:ext uri="{BB962C8B-B14F-4D97-AF65-F5344CB8AC3E}">
        <p14:creationId xmlns:p14="http://schemas.microsoft.com/office/powerpoint/2010/main" val="248081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189</Words>
  <Application>Microsoft Office PowerPoint</Application>
  <PresentationFormat>Widescreen</PresentationFormat>
  <Paragraphs>62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Let’s Play Detective</vt:lpstr>
      <vt:lpstr>Group Assignment</vt:lpstr>
      <vt:lpstr>Scenario 1</vt:lpstr>
      <vt:lpstr>Scenario 2</vt:lpstr>
      <vt:lpstr>Scenario 3</vt:lpstr>
      <vt:lpstr>Scenario 4</vt:lpstr>
      <vt:lpstr>Scenario 5</vt:lpstr>
      <vt:lpstr>Scenario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Play Detective</dc:title>
  <dc:creator>Tay Shan Chuan Janice</dc:creator>
  <cp:lastModifiedBy>Tay Shan Chuan Janice</cp:lastModifiedBy>
  <cp:revision>3</cp:revision>
  <dcterms:created xsi:type="dcterms:W3CDTF">2021-08-29T14:54:20Z</dcterms:created>
  <dcterms:modified xsi:type="dcterms:W3CDTF">2021-08-29T16:05:32Z</dcterms:modified>
</cp:coreProperties>
</file>