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87b6ff372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87b6ff37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https://security.stackexchange.com/questions/11839/what-is-the-difference-between-a-hash-function-and-a-cryptographic-hash-function#:~:text=Non%20cryptographic%20hash%20functions%20just,are%20typically%20(much)%20faster.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06bf0697f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06bf0697f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Idk this is hard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87b6ff37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87b6ff37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Activity 1: </a:t>
            </a:r>
            <a:endParaRPr/>
          </a:p>
          <a:p>
            <a:pPr indent="0" lvl="0" marL="0" rtl="0" algn="l">
              <a:spcBef>
                <a:spcPts val="0"/>
              </a:spcBef>
              <a:spcAft>
                <a:spcPts val="0"/>
              </a:spcAft>
              <a:buNone/>
            </a:pPr>
            <a:r>
              <a:rPr lang="en-GB"/>
              <a:t>BitCoin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Team 6 : </a:t>
            </a:r>
            <a:r>
              <a:rPr lang="en-GB"/>
              <a:t>Benedict</a:t>
            </a:r>
            <a:r>
              <a:rPr lang="en-GB"/>
              <a:t>, Hendy, Kang Jie, MinHui, Olivia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4126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57894"/>
              <a:buFont typeface="Arial"/>
              <a:buNone/>
            </a:pPr>
            <a:r>
              <a:rPr lang="en-GB" sz="1900"/>
              <a:t>What is a cryptographic hash function? How does that differ from “non-cryptographic” hash functions? </a:t>
            </a:r>
            <a:endParaRPr sz="1900"/>
          </a:p>
        </p:txBody>
      </p:sp>
      <p:sp>
        <p:nvSpPr>
          <p:cNvPr id="79" name="Google Shape;79;p14"/>
          <p:cNvSpPr txBox="1"/>
          <p:nvPr>
            <p:ph idx="1" type="body"/>
          </p:nvPr>
        </p:nvSpPr>
        <p:spPr>
          <a:xfrm>
            <a:off x="2400250" y="1128850"/>
            <a:ext cx="6321600" cy="320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1100"/>
              <a:buFont typeface="Arial"/>
              <a:buNone/>
            </a:pPr>
            <a:r>
              <a:rPr lang="en-GB" sz="1100">
                <a:highlight>
                  <a:schemeClr val="lt1"/>
                </a:highlight>
                <a:latin typeface="Arial"/>
                <a:ea typeface="Arial"/>
                <a:cs typeface="Arial"/>
                <a:sym typeface="Arial"/>
              </a:rPr>
              <a:t>Unique identifier for any given piece of content</a:t>
            </a:r>
            <a:endParaRPr sz="1100">
              <a:solidFill>
                <a:srgbClr val="202124"/>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rPr lang="en-GB" sz="1100">
                <a:solidFill>
                  <a:srgbClr val="202124"/>
                </a:solidFill>
                <a:highlight>
                  <a:srgbClr val="FFFFFF"/>
                </a:highlight>
                <a:latin typeface="Arial"/>
                <a:ea typeface="Arial"/>
                <a:cs typeface="Arial"/>
                <a:sym typeface="Arial"/>
              </a:rPr>
              <a:t>Algorithm that takes an arbitrary amount of data input—a credential—and produces a fixed-size output of enciphered text called a hash value, or just “hash.”</a:t>
            </a:r>
            <a:endParaRPr sz="1100">
              <a:solidFill>
                <a:srgbClr val="202124"/>
              </a:solidFill>
              <a:highlight>
                <a:srgbClr val="FFFFFF"/>
              </a:highlight>
              <a:latin typeface="Arial"/>
              <a:ea typeface="Arial"/>
              <a:cs typeface="Arial"/>
              <a:sym typeface="Arial"/>
            </a:endParaRPr>
          </a:p>
          <a:p>
            <a:pPr indent="0" lvl="0" marL="0" rtl="0" algn="l">
              <a:lnSpc>
                <a:spcPct val="95000"/>
              </a:lnSpc>
              <a:spcBef>
                <a:spcPts val="1200"/>
              </a:spcBef>
              <a:spcAft>
                <a:spcPts val="0"/>
              </a:spcAft>
              <a:buNone/>
            </a:pPr>
            <a:r>
              <a:rPr lang="en-GB" sz="1100">
                <a:solidFill>
                  <a:srgbClr val="202124"/>
                </a:solidFill>
                <a:highlight>
                  <a:srgbClr val="FFFFFF"/>
                </a:highlight>
                <a:latin typeface="Arial"/>
                <a:ea typeface="Arial"/>
                <a:cs typeface="Arial"/>
                <a:sym typeface="Arial"/>
              </a:rPr>
              <a:t>Non-cryptographic hash functions provide weaker guarantees in exchange for performance improvements. They just try to avoid collisions for non malicious input. An example would be to detect data corruption due to an unstable network.</a:t>
            </a:r>
            <a:endParaRPr sz="1100">
              <a:solidFill>
                <a:srgbClr val="202124"/>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Clr>
                <a:schemeClr val="dk2"/>
              </a:buClr>
              <a:buSzPts val="1100"/>
              <a:buFont typeface="Arial"/>
              <a:buNone/>
            </a:pPr>
            <a:r>
              <a:rPr lang="en-GB" sz="1100">
                <a:solidFill>
                  <a:srgbClr val="202124"/>
                </a:solidFill>
                <a:highlight>
                  <a:schemeClr val="lt1"/>
                </a:highlight>
                <a:latin typeface="Arial"/>
                <a:ea typeface="Arial"/>
                <a:cs typeface="Arial"/>
                <a:sym typeface="Arial"/>
              </a:rPr>
              <a:t>Difference is in “uniqueness”. An acceptable cryptographic hash has all the properties of a non-cryptographic hash, plus the fact that it creates a unique hash output.</a:t>
            </a:r>
            <a:endParaRPr sz="1100">
              <a:solidFill>
                <a:srgbClr val="202124"/>
              </a:solidFill>
              <a:highlight>
                <a:srgbClr val="FFFFFF"/>
              </a:highlight>
              <a:latin typeface="Arial"/>
              <a:ea typeface="Arial"/>
              <a:cs typeface="Arial"/>
              <a:sym typeface="Arial"/>
            </a:endParaRPr>
          </a:p>
        </p:txBody>
      </p:sp>
      <p:pic>
        <p:nvPicPr>
          <p:cNvPr id="80" name="Google Shape;80;p14"/>
          <p:cNvPicPr preferRelativeResize="0"/>
          <p:nvPr/>
        </p:nvPicPr>
        <p:blipFill>
          <a:blip r:embed="rId3">
            <a:alphaModFix/>
          </a:blip>
          <a:stretch>
            <a:fillRect/>
          </a:stretch>
        </p:blipFill>
        <p:spPr>
          <a:xfrm>
            <a:off x="512350" y="3053850"/>
            <a:ext cx="1544325" cy="1551225"/>
          </a:xfrm>
          <a:prstGeom prst="rect">
            <a:avLst/>
          </a:prstGeom>
          <a:noFill/>
          <a:ln>
            <a:noFill/>
          </a:ln>
        </p:spPr>
      </p:pic>
      <p:pic>
        <p:nvPicPr>
          <p:cNvPr id="81" name="Google Shape;81;p14"/>
          <p:cNvPicPr preferRelativeResize="0"/>
          <p:nvPr/>
        </p:nvPicPr>
        <p:blipFill>
          <a:blip r:embed="rId4">
            <a:alphaModFix/>
          </a:blip>
          <a:stretch>
            <a:fillRect/>
          </a:stretch>
        </p:blipFill>
        <p:spPr>
          <a:xfrm>
            <a:off x="260775" y="847050"/>
            <a:ext cx="2047475" cy="1724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57894"/>
              <a:buFont typeface="Arial"/>
              <a:buNone/>
            </a:pPr>
            <a:r>
              <a:rPr lang="en-GB" sz="1900"/>
              <a:t>Why do we care about cryptographic hash function when we discuss about bitcoin? </a:t>
            </a:r>
            <a:endParaRPr sz="1900"/>
          </a:p>
          <a:p>
            <a:pPr indent="0" lvl="0" marL="0" rtl="0" algn="l">
              <a:spcBef>
                <a:spcPts val="0"/>
              </a:spcBef>
              <a:spcAft>
                <a:spcPts val="0"/>
              </a:spcAft>
              <a:buNone/>
            </a:pPr>
            <a:r>
              <a:t/>
            </a:r>
            <a:endParaRPr/>
          </a:p>
        </p:txBody>
      </p:sp>
      <p:sp>
        <p:nvSpPr>
          <p:cNvPr id="87" name="Google Shape;87;p15"/>
          <p:cNvSpPr txBox="1"/>
          <p:nvPr>
            <p:ph idx="1" type="body"/>
          </p:nvPr>
        </p:nvSpPr>
        <p:spPr>
          <a:xfrm>
            <a:off x="2400300" y="1282650"/>
            <a:ext cx="6172200" cy="375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increase the computational work put in by miners to prevent fraudulent transactions through proof of work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Proof of work: The users of bitcoin trust the blockchain with the most computational work put into it as it is infeasible to produce a fraudulent blockchain</a:t>
            </a:r>
            <a:endParaRPr/>
          </a:p>
        </p:txBody>
      </p:sp>
      <p:pic>
        <p:nvPicPr>
          <p:cNvPr id="88" name="Google Shape;88;p15"/>
          <p:cNvPicPr preferRelativeResize="0"/>
          <p:nvPr/>
        </p:nvPicPr>
        <p:blipFill>
          <a:blip r:embed="rId3">
            <a:alphaModFix/>
          </a:blip>
          <a:stretch>
            <a:fillRect/>
          </a:stretch>
        </p:blipFill>
        <p:spPr>
          <a:xfrm>
            <a:off x="179300" y="575950"/>
            <a:ext cx="2068775" cy="1752600"/>
          </a:xfrm>
          <a:prstGeom prst="rect">
            <a:avLst/>
          </a:prstGeom>
          <a:noFill/>
          <a:ln>
            <a:noFill/>
          </a:ln>
        </p:spPr>
      </p:pic>
      <p:pic>
        <p:nvPicPr>
          <p:cNvPr id="89" name="Google Shape;89;p15"/>
          <p:cNvPicPr preferRelativeResize="0"/>
          <p:nvPr/>
        </p:nvPicPr>
        <p:blipFill>
          <a:blip r:embed="rId4">
            <a:alphaModFix/>
          </a:blip>
          <a:stretch>
            <a:fillRect/>
          </a:stretch>
        </p:blipFill>
        <p:spPr>
          <a:xfrm>
            <a:off x="2770375" y="1991251"/>
            <a:ext cx="4704800" cy="189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6"/>
          <p:cNvPicPr preferRelativeResize="0"/>
          <p:nvPr/>
        </p:nvPicPr>
        <p:blipFill>
          <a:blip r:embed="rId3">
            <a:alphaModFix/>
          </a:blip>
          <a:stretch>
            <a:fillRect/>
          </a:stretch>
        </p:blipFill>
        <p:spPr>
          <a:xfrm>
            <a:off x="550400" y="152400"/>
            <a:ext cx="774192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